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9" r:id="rId2"/>
    <p:sldId id="257" r:id="rId3"/>
    <p:sldId id="312" r:id="rId4"/>
    <p:sldId id="339" r:id="rId5"/>
    <p:sldId id="376" r:id="rId6"/>
    <p:sldId id="372" r:id="rId7"/>
    <p:sldId id="379" r:id="rId8"/>
    <p:sldId id="382" r:id="rId9"/>
    <p:sldId id="359" r:id="rId10"/>
    <p:sldId id="383" r:id="rId11"/>
  </p:sldIdLst>
  <p:sldSz cx="9144000" cy="6858000" type="screen4x3"/>
  <p:notesSz cx="6669088" cy="99282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FFFA46"/>
    <a:srgbClr val="FF717A"/>
    <a:srgbClr val="7394FF"/>
    <a:srgbClr val="FFA26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0692" autoAdjust="0"/>
    <p:restoredTop sz="92647" autoAdjust="0"/>
  </p:normalViewPr>
  <p:slideViewPr>
    <p:cSldViewPr>
      <p:cViewPr>
        <p:scale>
          <a:sx n="100" d="100"/>
          <a:sy n="100" d="100"/>
        </p:scale>
        <p:origin x="-133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3438" y="-120"/>
      </p:cViewPr>
      <p:guideLst>
        <p:guide orient="horz" pos="3127"/>
        <p:guide pos="210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04490" y="19021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68741" y="19021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4425595" y="9608946"/>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013915" y="960894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67215" y="414384"/>
            <a:ext cx="533466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67215" y="9608946"/>
            <a:ext cx="718145" cy="184666"/>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67215" y="9597058"/>
            <a:ext cx="5482759"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xmlns=""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45714" y="105295"/>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29044" y="1052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862013" y="750888"/>
            <a:ext cx="4945062"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88601" y="4716162"/>
            <a:ext cx="4891886" cy="446821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928815" y="9612343"/>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074805" y="961234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696223" y="9612343"/>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696224" y="9610645"/>
            <a:ext cx="5276641"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22937" y="317581"/>
            <a:ext cx="5423214"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xmlns=""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862013" y="750888"/>
            <a:ext cx="4945062" cy="3709987"/>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10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862013" y="750888"/>
            <a:ext cx="4945062" cy="3709987"/>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ltLang="ja-JP" smtClean="0"/>
              <a:t>doc.: IEEE 802.11-yy/xxxxr0</a:t>
            </a:r>
            <a:endParaRPr lang="en-US" altLang="ja-JP" dirty="0"/>
          </a:p>
        </p:txBody>
      </p:sp>
      <p:sp>
        <p:nvSpPr>
          <p:cNvPr id="5" name="Date Placeholder 4"/>
          <p:cNvSpPr>
            <a:spLocks noGrp="1"/>
          </p:cNvSpPr>
          <p:nvPr>
            <p:ph type="dt" idx="11"/>
          </p:nvPr>
        </p:nvSpPr>
        <p:spPr/>
        <p:txBody>
          <a:bodyPr/>
          <a:lstStyle/>
          <a:p>
            <a:r>
              <a:rPr lang="en-US" altLang="ja-JP" smtClean="0"/>
              <a:t>Month Year</a:t>
            </a:r>
            <a:endParaRPr lang="en-US" altLang="ja-JP" dirty="0"/>
          </a:p>
        </p:txBody>
      </p:sp>
      <p:sp>
        <p:nvSpPr>
          <p:cNvPr id="6" name="Footer Placeholder 5"/>
          <p:cNvSpPr>
            <a:spLocks noGrp="1"/>
          </p:cNvSpPr>
          <p:nvPr>
            <p:ph type="ftr" sz="quarter" idx="12"/>
          </p:nvPr>
        </p:nvSpPr>
        <p:spPr/>
        <p:txBody>
          <a:bodyPr/>
          <a:lstStyle/>
          <a:p>
            <a:pPr lvl="4"/>
            <a:r>
              <a:rPr lang="en-US" altLang="ja-JP" smtClean="0"/>
              <a:t>John Doe, Some Company</a:t>
            </a:r>
            <a:endParaRPr lang="en-US" altLang="ja-JP" dirty="0"/>
          </a:p>
        </p:txBody>
      </p:sp>
      <p:sp>
        <p:nvSpPr>
          <p:cNvPr id="7" name="Slide Number Placeholder 6"/>
          <p:cNvSpPr>
            <a:spLocks noGrp="1"/>
          </p:cNvSpPr>
          <p:nvPr>
            <p:ph type="sldNum" sz="quarter" idx="13"/>
          </p:nvPr>
        </p:nvSpPr>
        <p:spPr>
          <a:xfrm>
            <a:off x="3177398" y="9612343"/>
            <a:ext cx="415177" cy="184666"/>
          </a:xfrm>
        </p:spPr>
        <p:txBody>
          <a:bodyPr/>
          <a:lstStyle/>
          <a:p>
            <a:r>
              <a:rPr lang="en-US" altLang="ja-JP" smtClean="0"/>
              <a:t>Page </a:t>
            </a:r>
            <a:fld id="{86ADF5D0-7AFF-7A41-A694-BD30783C5616}" type="slidenum">
              <a:rPr lang="en-US" altLang="ja-JP" smtClean="0"/>
              <a:pPr/>
              <a:t>3</a:t>
            </a:fld>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altLang="ja-JP" dirty="0" smtClean="0"/>
              <a:t>September 2012</a:t>
            </a:r>
            <a:endParaRPr lang="en-US" altLang="ja-JP" dirty="0"/>
          </a:p>
        </p:txBody>
      </p:sp>
      <p:sp>
        <p:nvSpPr>
          <p:cNvPr id="5" name="Rectangle 5"/>
          <p:cNvSpPr>
            <a:spLocks noGrp="1" noChangeArrowheads="1"/>
          </p:cNvSpPr>
          <p:nvPr>
            <p:ph type="ftr" sz="quarter" idx="11"/>
          </p:nvPr>
        </p:nvSpPr>
        <p:spPr>
          <a:xfrm>
            <a:off x="7522818"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altLang="ja-JP" dirty="0" smtClean="0"/>
              <a:t>September 2012</a:t>
            </a:r>
            <a:endParaRPr lang="en-US" altLang="ja-JP" dirty="0"/>
          </a:p>
        </p:txBody>
      </p:sp>
      <p:sp>
        <p:nvSpPr>
          <p:cNvPr id="5" name="Rectangle 5"/>
          <p:cNvSpPr>
            <a:spLocks noGrp="1" noChangeArrowheads="1"/>
          </p:cNvSpPr>
          <p:nvPr>
            <p:ph type="ftr" sz="quarter" idx="11"/>
          </p:nvPr>
        </p:nvSpPr>
        <p:spPr>
          <a:xfrm>
            <a:off x="7522826"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F849415C-ECDB-492C-B7EB-181F05134429}"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September 2012</a:t>
            </a:r>
            <a:endParaRPr lang="en-US" altLang="ja-JP" dirty="0"/>
          </a:p>
        </p:txBody>
      </p:sp>
      <p:sp>
        <p:nvSpPr>
          <p:cNvPr id="1029" name="Rectangle 5"/>
          <p:cNvSpPr>
            <a:spLocks noGrp="1" noChangeArrowheads="1"/>
          </p:cNvSpPr>
          <p:nvPr>
            <p:ph type="ftr" sz="quarter" idx="3"/>
          </p:nvPr>
        </p:nvSpPr>
        <p:spPr bwMode="auto">
          <a:xfrm>
            <a:off x="7522823" y="6475413"/>
            <a:ext cx="102111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dirty="0" smtClean="0"/>
              <a:t>Giwon Park, LG</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380521" y="332601"/>
            <a:ext cx="3065006"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a:t>
            </a:r>
            <a:r>
              <a:rPr lang="en-US" altLang="ja-JP" sz="1800" b="1" kern="1200" dirty="0" smtClean="0">
                <a:solidFill>
                  <a:schemeClr val="tx1"/>
                </a:solidFill>
                <a:latin typeface="Times New Roman" charset="0"/>
                <a:ea typeface="宋体" pitchFamily="2" charset="-122"/>
                <a:cs typeface="+mn-cs"/>
              </a:rPr>
              <a:t>IEEE </a:t>
            </a:r>
            <a:r>
              <a:rPr lang="en-US" altLang="ja-JP" sz="1800" b="1" kern="1200" dirty="0" smtClean="0">
                <a:solidFill>
                  <a:schemeClr val="tx1"/>
                </a:solidFill>
                <a:latin typeface="Times New Roman" charset="0"/>
                <a:ea typeface="宋体" pitchFamily="2" charset="-122"/>
                <a:cs typeface="+mn-cs"/>
              </a:rPr>
              <a:t>802.11-12/1043</a:t>
            </a:r>
            <a:endParaRPr lang="en-US" altLang="ja-JP" sz="1800" b="1" kern="1200" dirty="0">
              <a:solidFill>
                <a:schemeClr val="tx1"/>
              </a:solidFill>
              <a:latin typeface="Times New Roman" charset="0"/>
              <a:ea typeface="宋体" pitchFamily="2"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iwon.park@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insam.kwak@lge.com" TargetMode="External"/><Relationship Id="rId4" Type="http://schemas.openxmlformats.org/officeDocument/2006/relationships/hyperlink" Target="mailto:kiseon.ryu@lge.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xmlns="" val="2254136526"/>
              </p:ext>
            </p:extLst>
          </p:nvPr>
        </p:nvGraphicFramePr>
        <p:xfrm>
          <a:off x="609600" y="2286000"/>
          <a:ext cx="7924800" cy="213931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Name</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Affiliations</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Address</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Phone</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email</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81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Giwon</a:t>
                      </a: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 Park</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+82-31-450-1879</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3"/>
                        </a:rPr>
                        <a:t>giwon.park@lge.com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algn="l"/>
                      <a:r>
                        <a:rPr kumimoji="0" lang="en-US" altLang="ja-JP"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Kiseon</a:t>
                      </a:r>
                      <a:r>
                        <a:rPr kumimoji="0" lang="en-US" altLang="ja-JP"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Ryu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sz="1000" kern="1200" dirty="0" smtClean="0">
                          <a:solidFill>
                            <a:schemeClr val="tx1"/>
                          </a:solidFill>
                          <a:latin typeface="+mn-lt"/>
                          <a:ea typeface="+mn-ea"/>
                          <a:cs typeface="+mn-cs"/>
                        </a:rPr>
                        <a:t>LG Electronics</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10225</a:t>
                      </a:r>
                      <a:r>
                        <a:rPr lang="it-IT" sz="1000" baseline="0" dirty="0" smtClean="0"/>
                        <a:t> Willow Creek Rd</a:t>
                      </a:r>
                      <a:r>
                        <a:rPr lang="it-IT" sz="1000" dirty="0" smtClean="0"/>
                        <a:t>, San Diego, CA, 92131, USA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(858)-635-5209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solidFill>
                            <a:schemeClr val="tx1"/>
                          </a:solidFill>
                          <a:hlinkClick r:id="rId4"/>
                        </a:rPr>
                        <a:t>kiseon.ryu@lge.com</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Jinsam</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Kwak</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+82-31-450-7902</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5"/>
                        </a:rPr>
                        <a:t>Jinsam.kwak@lge.com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Jinsoo Choi</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+82-31-450-1879</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5"/>
                        </a:rPr>
                        <a:t>Jinsoo.choi@lge.com</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p:txBody>
          <a:bodyPr/>
          <a:lstStyle/>
          <a:p>
            <a:r>
              <a:rPr lang="en-US" altLang="ja-JP" dirty="0" smtClean="0">
                <a:ea typeface="MS PGothic" pitchFamily="34" charset="-128"/>
              </a:rPr>
              <a:t>Access distribution in </a:t>
            </a:r>
            <a:r>
              <a:rPr lang="en-US" altLang="ja-JP" dirty="0" smtClean="0">
                <a:ea typeface="MS PGothic" pitchFamily="34" charset="-128"/>
              </a:rPr>
              <a:t>initial link setup</a:t>
            </a:r>
            <a:endParaRPr lang="en-US" altLang="ja-JP" dirty="0" smtClean="0">
              <a:ea typeface="MS PGothic" pitchFamily="34" charset="-128"/>
            </a:endParaRPr>
          </a:p>
        </p:txBody>
      </p:sp>
      <p:sp>
        <p:nvSpPr>
          <p:cNvPr id="5161" name="Rectangle 6"/>
          <p:cNvSpPr>
            <a:spLocks noGrp="1" noChangeArrowheads="1"/>
          </p:cNvSpPr>
          <p:nvPr>
            <p:ph type="body" idx="1"/>
          </p:nvPr>
        </p:nvSpPr>
        <p:spPr>
          <a:xfrm>
            <a:off x="685800" y="1524000"/>
            <a:ext cx="7772400" cy="533400"/>
          </a:xfrm>
        </p:spPr>
        <p:txBody>
          <a:bodyPr/>
          <a:lstStyle/>
          <a:p>
            <a:r>
              <a:rPr lang="en-US" altLang="ja-JP" dirty="0" smtClean="0">
                <a:ea typeface="MS PGothic" pitchFamily="34" charset="-128"/>
              </a:rPr>
              <a:t>Date: 2012-09-06</a:t>
            </a: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6514532" y="6475413"/>
            <a:ext cx="2029402" cy="184666"/>
          </a:xfrm>
        </p:spPr>
        <p:txBody>
          <a:bodyPr/>
          <a:lstStyle/>
          <a:p>
            <a:pPr>
              <a:defRPr/>
            </a:pPr>
            <a:r>
              <a:rPr lang="en-US" altLang="ja-JP" dirty="0" smtClean="0"/>
              <a:t>Giwon Park, </a:t>
            </a:r>
            <a:r>
              <a:rPr lang="en-US" dirty="0" smtClean="0"/>
              <a:t>LG Electronics Inc.</a:t>
            </a:r>
          </a:p>
        </p:txBody>
      </p:sp>
      <p:sp>
        <p:nvSpPr>
          <p:cNvPr id="9" name="日付プレースホルダ 3"/>
          <p:cNvSpPr>
            <a:spLocks noGrp="1"/>
          </p:cNvSpPr>
          <p:nvPr>
            <p:ph type="dt" sz="quarter" idx="10"/>
          </p:nvPr>
        </p:nvSpPr>
        <p:spPr>
          <a:xfrm>
            <a:off x="696913" y="332601"/>
            <a:ext cx="1579600" cy="276999"/>
          </a:xfrm>
          <a:noFill/>
        </p:spPr>
        <p:txBody>
          <a:bodyPr/>
          <a:lstStyle/>
          <a:p>
            <a:pPr>
              <a:defRPr/>
            </a:pPr>
            <a:r>
              <a:rPr lang="en-US" altLang="ja-JP" dirty="0" smtClean="0"/>
              <a:t>September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US" sz="2800" dirty="0" smtClean="0"/>
              <a:t>Motion</a:t>
            </a:r>
            <a:endParaRPr lang="en-US" sz="2800" dirty="0"/>
          </a:p>
        </p:txBody>
      </p:sp>
      <p:sp>
        <p:nvSpPr>
          <p:cNvPr id="3" name="Content Placeholder 2"/>
          <p:cNvSpPr>
            <a:spLocks noGrp="1"/>
          </p:cNvSpPr>
          <p:nvPr>
            <p:ph idx="1"/>
          </p:nvPr>
        </p:nvSpPr>
        <p:spPr>
          <a:xfrm>
            <a:off x="762000" y="1714488"/>
            <a:ext cx="7772400" cy="4533912"/>
          </a:xfrm>
        </p:spPr>
        <p:txBody>
          <a:bodyPr>
            <a:normAutofit fontScale="77500" lnSpcReduction="20000"/>
          </a:bodyPr>
          <a:lstStyle/>
          <a:p>
            <a:r>
              <a:rPr lang="en-US" sz="2600" dirty="0" smtClean="0"/>
              <a:t>Insert the following text on clause 6 of the SFD (11-12/0151r12):</a:t>
            </a:r>
          </a:p>
          <a:p>
            <a:endParaRPr lang="en-US" dirty="0" smtClean="0"/>
          </a:p>
          <a:p>
            <a:pPr>
              <a:buNone/>
            </a:pPr>
            <a:r>
              <a:rPr lang="en-US" dirty="0" smtClean="0"/>
              <a:t>	</a:t>
            </a:r>
            <a:r>
              <a:rPr lang="de-DE" b="0" dirty="0" smtClean="0"/>
              <a:t> During the passive scanning, after receiving the Beacon frame from the target AP, when the STA sends the </a:t>
            </a:r>
            <a:r>
              <a:rPr lang="en-US" b="0" dirty="0" smtClean="0"/>
              <a:t>management frame to the target AP, in case </a:t>
            </a:r>
            <a:r>
              <a:rPr lang="en-US" b="0" smtClean="0"/>
              <a:t>of only 1</a:t>
            </a:r>
            <a:r>
              <a:rPr lang="en-US" b="0" baseline="30000" smtClean="0"/>
              <a:t>st</a:t>
            </a:r>
            <a:r>
              <a:rPr lang="en-US" b="0" smtClean="0"/>
              <a:t> </a:t>
            </a:r>
            <a:r>
              <a:rPr lang="en-US" b="0" dirty="0" smtClean="0"/>
              <a:t>management frame, STA can apply the higher  value of the EDCA parameters set rather than existing value of the EDCA parameters set based on </a:t>
            </a:r>
            <a:r>
              <a:rPr lang="en-US" b="0" dirty="0" err="1" smtClean="0"/>
              <a:t>QoS</a:t>
            </a:r>
            <a:r>
              <a:rPr lang="en-US" b="0" dirty="0" smtClean="0"/>
              <a:t> Management Policy to avoid the collision among the STAs (i.e., Associated STAs, STAs performing the active scanning and STAs performing the passive scanning). </a:t>
            </a:r>
          </a:p>
          <a:p>
            <a:pPr lvl="1">
              <a:buNone/>
            </a:pPr>
            <a:endParaRPr lang="en-US" altLang="zh-CN" u="sng" dirty="0" smtClean="0"/>
          </a:p>
          <a:p>
            <a:endParaRPr lang="en-US" dirty="0" smtClean="0"/>
          </a:p>
          <a:p>
            <a:pPr>
              <a:spcAft>
                <a:spcPts val="600"/>
              </a:spcAft>
            </a:pPr>
            <a:r>
              <a:rPr lang="en-US" sz="2200" dirty="0" smtClean="0"/>
              <a:t>Mover:</a:t>
            </a:r>
          </a:p>
          <a:p>
            <a:pPr>
              <a:spcAft>
                <a:spcPts val="600"/>
              </a:spcAft>
            </a:pPr>
            <a:r>
              <a:rPr lang="en-US" sz="2200" dirty="0" err="1" smtClean="0"/>
              <a:t>Seconder</a:t>
            </a:r>
            <a:r>
              <a:rPr lang="en-US" sz="2200" dirty="0" smtClean="0"/>
              <a:t>:</a:t>
            </a:r>
          </a:p>
          <a:p>
            <a:pPr>
              <a:spcAft>
                <a:spcPts val="600"/>
              </a:spcAft>
            </a:pPr>
            <a:r>
              <a:rPr lang="en-US" sz="2200" dirty="0" smtClean="0"/>
              <a:t>Result:</a:t>
            </a:r>
          </a:p>
          <a:p>
            <a:pPr>
              <a:spcAft>
                <a:spcPts val="600"/>
              </a:spcAft>
            </a:pPr>
            <a:r>
              <a:rPr lang="en-US" sz="2200" u="sng" dirty="0" smtClean="0"/>
              <a:t>Yes   	No      	 Abstain</a:t>
            </a:r>
            <a:r>
              <a:rPr lang="en-US" sz="2200" dirty="0" smtClean="0"/>
              <a:t>_______________</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96913" y="332601"/>
            <a:ext cx="1579600" cy="276999"/>
          </a:xfrm>
          <a:noFill/>
        </p:spPr>
        <p:txBody>
          <a:bodyPr/>
          <a:lstStyle/>
          <a:p>
            <a:pPr>
              <a:defRPr/>
            </a:pPr>
            <a:r>
              <a:rPr lang="en-US" altLang="ja-JP" dirty="0" smtClean="0"/>
              <a:t>September 2012</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dirty="0" smtClean="0">
                <a:ea typeface="MS PGothic" pitchFamily="34" charset="-128"/>
              </a:rPr>
              <a:t>Abstract</a:t>
            </a:r>
          </a:p>
        </p:txBody>
      </p:sp>
      <p:sp>
        <p:nvSpPr>
          <p:cNvPr id="6149" name="Rectangle 3"/>
          <p:cNvSpPr>
            <a:spLocks noGrp="1" noChangeArrowheads="1"/>
          </p:cNvSpPr>
          <p:nvPr>
            <p:ph type="body" idx="1"/>
          </p:nvPr>
        </p:nvSpPr>
        <p:spPr/>
        <p:txBody>
          <a:bodyPr/>
          <a:lstStyle/>
          <a:p>
            <a:r>
              <a:rPr lang="en-US" dirty="0" smtClean="0"/>
              <a:t>This contribution proposes the mechanism to distribute the access time of STAs attempting the initial access with the AP in case of passive scanning mode.</a:t>
            </a:r>
          </a:p>
        </p:txBody>
      </p:sp>
      <p:sp>
        <p:nvSpPr>
          <p:cNvPr id="8" name="フッター プレースホルダ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Conformance w/ </a:t>
            </a:r>
            <a:r>
              <a:rPr lang="en-US" dirty="0" err="1" smtClean="0"/>
              <a:t>TGai</a:t>
            </a:r>
            <a:r>
              <a:rPr lang="en-US" dirty="0" smtClean="0"/>
              <a:t> PAR &amp; 5C </a:t>
            </a:r>
            <a:endParaRPr lang="en-US" dirty="0"/>
          </a:p>
        </p:txBody>
      </p:sp>
      <p:sp>
        <p:nvSpPr>
          <p:cNvPr id="4" name="Datumsplatzhalt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ußzeilenplatzhalt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graphicFrame>
        <p:nvGraphicFramePr>
          <p:cNvPr id="7" name="Tabelle 6"/>
          <p:cNvGraphicFramePr>
            <a:graphicFrameLocks noGrp="1"/>
          </p:cNvGraphicFramePr>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sz="2800" dirty="0" smtClean="0"/>
              <a:t>Background (1/4) </a:t>
            </a:r>
            <a:endParaRPr lang="en-US" sz="2800" dirty="0"/>
          </a:p>
        </p:txBody>
      </p:sp>
      <p:sp>
        <p:nvSpPr>
          <p:cNvPr id="3" name="Content Placeholder 2"/>
          <p:cNvSpPr>
            <a:spLocks noGrp="1"/>
          </p:cNvSpPr>
          <p:nvPr>
            <p:ph idx="1"/>
          </p:nvPr>
        </p:nvSpPr>
        <p:spPr>
          <a:xfrm>
            <a:off x="685800" y="1447800"/>
            <a:ext cx="7772400" cy="5105400"/>
          </a:xfrm>
        </p:spPr>
        <p:txBody>
          <a:bodyPr/>
          <a:lstStyle/>
          <a:p>
            <a:r>
              <a:rPr lang="en-US" altLang="zh-CN" dirty="0" smtClean="0"/>
              <a:t>11ai use case </a:t>
            </a:r>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pPr lvl="4">
              <a:buNone/>
            </a:pPr>
            <a:r>
              <a:rPr lang="en-US" altLang="zh-CN" dirty="0" smtClean="0"/>
              <a:t>                           Figure 1. 11ai use case</a:t>
            </a:r>
          </a:p>
          <a:p>
            <a:endParaRPr lang="en-US" altLang="zh-CN" sz="1800" dirty="0" smtClean="0"/>
          </a:p>
          <a:p>
            <a:r>
              <a:rPr lang="en-US" altLang="zh-CN" sz="1800" dirty="0" smtClean="0"/>
              <a:t>Large number of devices simultaneously access to the AP.</a:t>
            </a:r>
          </a:p>
          <a:p>
            <a:pPr lvl="1"/>
            <a:r>
              <a:rPr lang="en-US" altLang="zh-CN" sz="1400" dirty="0" smtClean="0"/>
              <a:t>It may produce the severe collisions. </a:t>
            </a:r>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pic>
        <p:nvPicPr>
          <p:cNvPr id="1028" name="그림 1" descr="그림4.jpg"/>
          <p:cNvPicPr>
            <a:picLocks noChangeAspect="1" noChangeArrowheads="1"/>
          </p:cNvPicPr>
          <p:nvPr/>
        </p:nvPicPr>
        <p:blipFill>
          <a:blip r:embed="rId3"/>
          <a:srcRect/>
          <a:stretch>
            <a:fillRect/>
          </a:stretch>
        </p:blipFill>
        <p:spPr bwMode="auto">
          <a:xfrm>
            <a:off x="2286000" y="1950941"/>
            <a:ext cx="4654550" cy="29258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sz="2800" dirty="0" smtClean="0"/>
              <a:t>Background (2/4) </a:t>
            </a:r>
            <a:endParaRPr lang="en-US" sz="2800" dirty="0"/>
          </a:p>
        </p:txBody>
      </p:sp>
      <p:sp>
        <p:nvSpPr>
          <p:cNvPr id="3" name="Content Placeholder 2"/>
          <p:cNvSpPr>
            <a:spLocks noGrp="1"/>
          </p:cNvSpPr>
          <p:nvPr>
            <p:ph idx="1"/>
          </p:nvPr>
        </p:nvSpPr>
        <p:spPr>
          <a:xfrm>
            <a:off x="685800" y="1447800"/>
            <a:ext cx="7772400" cy="5105400"/>
          </a:xfrm>
        </p:spPr>
        <p:txBody>
          <a:bodyPr/>
          <a:lstStyle/>
          <a:p>
            <a:r>
              <a:rPr lang="en-US" altLang="zh-CN" dirty="0" smtClean="0"/>
              <a:t>Problem 1) Large number of STA’s initial link setup</a:t>
            </a:r>
          </a:p>
          <a:p>
            <a:pPr lvl="1"/>
            <a:r>
              <a:rPr lang="en-US" altLang="zh-CN" dirty="0" smtClean="0"/>
              <a:t>Large number of STAs may transmit management frames (i.e. authentication, association frames) to associate with the AP in a </a:t>
            </a:r>
            <a:r>
              <a:rPr lang="en-US" altLang="zh-CN" dirty="0" err="1" smtClean="0"/>
              <a:t>bursty</a:t>
            </a:r>
            <a:r>
              <a:rPr lang="en-US" altLang="zh-CN" dirty="0" smtClean="0"/>
              <a:t> manner.</a:t>
            </a:r>
          </a:p>
          <a:p>
            <a:pPr lvl="1"/>
            <a:r>
              <a:rPr lang="en-US" altLang="zh-CN" dirty="0" smtClean="0"/>
              <a:t>Probability of access collision can be highly increased, which causes degradation of the network performance (i.e., access quality, </a:t>
            </a:r>
            <a:r>
              <a:rPr lang="en-US" altLang="zh-CN" dirty="0" err="1" smtClean="0"/>
              <a:t>QoS</a:t>
            </a:r>
            <a:r>
              <a:rPr lang="en-US" altLang="zh-CN" dirty="0" smtClean="0"/>
              <a:t>, utilization of the wireless channel, etc).</a:t>
            </a:r>
          </a:p>
          <a:p>
            <a:pPr lvl="1"/>
            <a:r>
              <a:rPr lang="en-US" altLang="zh-CN" dirty="0" smtClean="0"/>
              <a:t>Collision among STAs in </a:t>
            </a:r>
            <a:r>
              <a:rPr lang="en-US" altLang="zh-CN" u="sng" dirty="0" smtClean="0">
                <a:solidFill>
                  <a:srgbClr val="0000FF"/>
                </a:solidFill>
              </a:rPr>
              <a:t>passive scanning mode </a:t>
            </a:r>
            <a:r>
              <a:rPr lang="en-US" altLang="zh-CN" dirty="0" smtClean="0"/>
              <a:t>is more problematic than that of STAs in active scanning mode.</a:t>
            </a:r>
          </a:p>
          <a:p>
            <a:pPr lvl="1"/>
            <a:r>
              <a:rPr lang="en-US" altLang="zh-CN" dirty="0" smtClean="0"/>
              <a:t>In addition, only some users may be able to successfully associate with the AP during a certain time interval.</a:t>
            </a:r>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838200"/>
          </a:xfrm>
        </p:spPr>
        <p:txBody>
          <a:bodyPr/>
          <a:lstStyle/>
          <a:p>
            <a:r>
              <a:rPr lang="en-US" sz="2800" dirty="0" smtClean="0"/>
              <a:t>Background (3/4) </a:t>
            </a:r>
            <a:endParaRPr lang="en-US" sz="2800" dirty="0"/>
          </a:p>
        </p:txBody>
      </p:sp>
      <p:sp>
        <p:nvSpPr>
          <p:cNvPr id="3" name="Content Placeholder 2"/>
          <p:cNvSpPr>
            <a:spLocks noGrp="1"/>
          </p:cNvSpPr>
          <p:nvPr>
            <p:ph idx="1"/>
          </p:nvPr>
        </p:nvSpPr>
        <p:spPr>
          <a:xfrm>
            <a:off x="685800" y="1295400"/>
            <a:ext cx="8077200" cy="5257800"/>
          </a:xfrm>
        </p:spPr>
        <p:txBody>
          <a:bodyPr/>
          <a:lstStyle/>
          <a:p>
            <a:r>
              <a:rPr lang="en-US" altLang="zh-TW" dirty="0" smtClean="0"/>
              <a:t>Problem 2) Current access related parameters for management frame</a:t>
            </a:r>
          </a:p>
          <a:p>
            <a:pPr lvl="1"/>
            <a:r>
              <a:rPr lang="en-US" altLang="zh-TW" sz="1800" dirty="0" smtClean="0"/>
              <a:t>Default QMF policy </a:t>
            </a:r>
            <a:r>
              <a:rPr lang="en-US" altLang="zh-TW" sz="1800" i="1" dirty="0" smtClean="0"/>
              <a:t>of </a:t>
            </a:r>
            <a:r>
              <a:rPr lang="en-US" altLang="zh-TW" sz="1800" dirty="0" smtClean="0"/>
              <a:t>IEEE 802.11ae-2012</a:t>
            </a:r>
          </a:p>
          <a:p>
            <a:pPr lvl="2"/>
            <a:r>
              <a:rPr lang="en-US" altLang="zh-TW" dirty="0" smtClean="0"/>
              <a:t>It defines the access category of each management frame based on management subtype value, category value, and action value. </a:t>
            </a:r>
          </a:p>
          <a:p>
            <a:pPr lvl="2"/>
            <a:r>
              <a:rPr lang="en-US" dirty="0" smtClean="0"/>
              <a:t>Access category of the </a:t>
            </a:r>
            <a:r>
              <a:rPr lang="en-US" u="sng" dirty="0" smtClean="0">
                <a:solidFill>
                  <a:srgbClr val="0000FF"/>
                </a:solidFill>
              </a:rPr>
              <a:t>Association Request frame is set to AC_VO.</a:t>
            </a:r>
          </a:p>
          <a:p>
            <a:pPr lvl="1"/>
            <a:r>
              <a:rPr lang="en-US" sz="1800" dirty="0" smtClean="0"/>
              <a:t>Draft P802.11REVmb_D12.0</a:t>
            </a:r>
          </a:p>
          <a:p>
            <a:pPr lvl="2"/>
            <a:r>
              <a:rPr lang="en-US" altLang="ko-KR" dirty="0" smtClean="0"/>
              <a:t>In  18.4.4 OFDM PHY characteristics, </a:t>
            </a:r>
            <a:r>
              <a:rPr lang="en-US" altLang="ko-KR" dirty="0" err="1" smtClean="0"/>
              <a:t>CWmin</a:t>
            </a:r>
            <a:r>
              <a:rPr lang="en-US" altLang="ko-KR" dirty="0" smtClean="0"/>
              <a:t> and </a:t>
            </a:r>
            <a:r>
              <a:rPr lang="en-US" altLang="ko-KR" dirty="0" err="1" smtClean="0"/>
              <a:t>CWmax</a:t>
            </a:r>
            <a:r>
              <a:rPr lang="en-US" altLang="ko-KR" dirty="0" smtClean="0"/>
              <a:t> are set to </a:t>
            </a:r>
            <a:r>
              <a:rPr lang="en-US" altLang="ko-KR" u="sng" dirty="0" smtClean="0">
                <a:solidFill>
                  <a:srgbClr val="0000FF"/>
                </a:solidFill>
              </a:rPr>
              <a:t>15, 1023 respectively</a:t>
            </a:r>
            <a:r>
              <a:rPr lang="en-US" altLang="ko-KR" dirty="0" smtClean="0"/>
              <a:t>. </a:t>
            </a:r>
          </a:p>
          <a:p>
            <a:pPr lvl="1"/>
            <a:r>
              <a:rPr lang="en-US" altLang="zh-TW" sz="1800" dirty="0" smtClean="0"/>
              <a:t>Based on the above description and Default EDCA parameter set element parameter(in </a:t>
            </a:r>
            <a:r>
              <a:rPr lang="en-US" sz="1800" dirty="0" smtClean="0"/>
              <a:t>Draft P802.11REVmb_D12.0</a:t>
            </a:r>
            <a:r>
              <a:rPr lang="en-US" altLang="zh-TW" sz="1800" dirty="0" smtClean="0"/>
              <a:t>), values of AIFSN, </a:t>
            </a:r>
            <a:r>
              <a:rPr lang="en-US" altLang="zh-TW" sz="1800" dirty="0" err="1" smtClean="0"/>
              <a:t>CWmin</a:t>
            </a:r>
            <a:r>
              <a:rPr lang="en-US" altLang="zh-TW" sz="1800" dirty="0" smtClean="0"/>
              <a:t> and </a:t>
            </a:r>
            <a:r>
              <a:rPr lang="en-US" altLang="zh-TW" sz="1800" dirty="0" err="1" smtClean="0"/>
              <a:t>CWmax</a:t>
            </a:r>
            <a:r>
              <a:rPr lang="en-US" altLang="zh-TW" sz="1800" dirty="0" smtClean="0"/>
              <a:t> of AC_VO are </a:t>
            </a:r>
            <a:r>
              <a:rPr lang="en-US" altLang="zh-TW" sz="1800" u="sng" dirty="0" smtClean="0">
                <a:solidFill>
                  <a:srgbClr val="0000FF"/>
                </a:solidFill>
              </a:rPr>
              <a:t>2, 3 and 7 respectively</a:t>
            </a:r>
            <a:r>
              <a:rPr lang="en-US" altLang="zh-TW" sz="1800" dirty="0" smtClean="0"/>
              <a:t>. </a:t>
            </a:r>
          </a:p>
          <a:p>
            <a:pPr lvl="2"/>
            <a:r>
              <a:rPr lang="en-US" altLang="zh-TW" dirty="0" err="1" smtClean="0"/>
              <a:t>CWmin</a:t>
            </a:r>
            <a:r>
              <a:rPr lang="en-US" altLang="zh-TW" dirty="0" smtClean="0"/>
              <a:t> of AC_VO in default EDCA parameter: </a:t>
            </a:r>
            <a:r>
              <a:rPr lang="en-US" altLang="ko-KR" dirty="0" smtClean="0"/>
              <a:t>(aCWmin+1)/4 – 1</a:t>
            </a:r>
            <a:r>
              <a:rPr lang="en-US" altLang="zh-TW" dirty="0" smtClean="0"/>
              <a:t> </a:t>
            </a:r>
          </a:p>
          <a:p>
            <a:pPr lvl="2"/>
            <a:r>
              <a:rPr lang="en-US" altLang="zh-TW" dirty="0" err="1" smtClean="0"/>
              <a:t>CWmax</a:t>
            </a:r>
            <a:r>
              <a:rPr lang="en-US" altLang="zh-TW" dirty="0" smtClean="0"/>
              <a:t> of AC_VO in default EDCA parameter: </a:t>
            </a:r>
            <a:r>
              <a:rPr lang="en-US" altLang="ko-KR" dirty="0" smtClean="0"/>
              <a:t>(aCWmin+1)/2 – 1</a:t>
            </a:r>
            <a:endParaRPr lang="en-US" dirty="0" smtClean="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6</a:t>
            </a:fld>
            <a:endParaRPr lang="en-US" altLang="ja-JP"/>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838200"/>
          </a:xfrm>
        </p:spPr>
        <p:txBody>
          <a:bodyPr/>
          <a:lstStyle/>
          <a:p>
            <a:r>
              <a:rPr lang="en-US" sz="2800" dirty="0" smtClean="0"/>
              <a:t>Background (4/4) </a:t>
            </a:r>
            <a:endParaRPr lang="en-US" sz="2800" dirty="0"/>
          </a:p>
        </p:txBody>
      </p:sp>
      <p:sp>
        <p:nvSpPr>
          <p:cNvPr id="3" name="Content Placeholder 2"/>
          <p:cNvSpPr>
            <a:spLocks noGrp="1"/>
          </p:cNvSpPr>
          <p:nvPr>
            <p:ph idx="1"/>
          </p:nvPr>
        </p:nvSpPr>
        <p:spPr>
          <a:xfrm>
            <a:off x="685800" y="1219200"/>
            <a:ext cx="7772400" cy="5257800"/>
          </a:xfrm>
        </p:spPr>
        <p:txBody>
          <a:bodyPr/>
          <a:lstStyle/>
          <a:p>
            <a:r>
              <a:rPr lang="en-GB" dirty="0" smtClean="0"/>
              <a:t>Using the current values of access related parameters (i.e., AIFSN, </a:t>
            </a:r>
            <a:r>
              <a:rPr lang="en-GB" dirty="0" err="1" smtClean="0"/>
              <a:t>CWmin</a:t>
            </a:r>
            <a:r>
              <a:rPr lang="en-GB" dirty="0" smtClean="0"/>
              <a:t> and </a:t>
            </a:r>
            <a:r>
              <a:rPr lang="en-GB" dirty="0" err="1" smtClean="0"/>
              <a:t>CWmax</a:t>
            </a:r>
            <a:r>
              <a:rPr lang="en-GB" dirty="0" smtClean="0"/>
              <a:t>) for transmission of management frames does not fully support large number of STA’s initial link setup.</a:t>
            </a:r>
          </a:p>
          <a:p>
            <a:pPr lvl="1"/>
            <a:r>
              <a:rPr lang="en-US" altLang="zh-CN" u="sng" dirty="0" smtClean="0">
                <a:solidFill>
                  <a:srgbClr val="0000FF"/>
                </a:solidFill>
              </a:rPr>
              <a:t>passive scanning mode </a:t>
            </a:r>
            <a:r>
              <a:rPr lang="en-US" altLang="zh-CN" dirty="0" smtClean="0"/>
              <a:t>is more problematic than that of STAs in active scanning mode. </a:t>
            </a:r>
            <a:endParaRPr lang="en-GB" dirty="0" smtClean="0"/>
          </a:p>
          <a:p>
            <a:pPr lvl="1"/>
            <a:endParaRPr lang="en-GB" dirty="0" smtClean="0"/>
          </a:p>
          <a:p>
            <a:endParaRPr lang="en-GB" dirty="0" smtClean="0"/>
          </a:p>
          <a:p>
            <a:endParaRPr lang="en-US" sz="1600" b="0" dirty="0" smtClean="0"/>
          </a:p>
          <a:p>
            <a:endParaRPr lang="en-US" sz="1600" b="0" dirty="0" smtClean="0"/>
          </a:p>
          <a:p>
            <a:pPr latinLnBrk="1"/>
            <a:endParaRPr lang="en-US" dirty="0" smtClean="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7</a:t>
            </a:fld>
            <a:endParaRPr lang="en-US" altLang="ja-JP"/>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838200"/>
          </a:xfrm>
        </p:spPr>
        <p:txBody>
          <a:bodyPr/>
          <a:lstStyle/>
          <a:p>
            <a:r>
              <a:rPr lang="en-US" sz="2800" dirty="0" smtClean="0"/>
              <a:t>Proposal</a:t>
            </a:r>
            <a:endParaRPr lang="en-US" sz="2800" dirty="0"/>
          </a:p>
        </p:txBody>
      </p:sp>
      <p:sp>
        <p:nvSpPr>
          <p:cNvPr id="3" name="Content Placeholder 2"/>
          <p:cNvSpPr>
            <a:spLocks noGrp="1"/>
          </p:cNvSpPr>
          <p:nvPr>
            <p:ph idx="1"/>
          </p:nvPr>
        </p:nvSpPr>
        <p:spPr>
          <a:xfrm>
            <a:off x="685800" y="1066800"/>
            <a:ext cx="7772400" cy="5257800"/>
          </a:xfrm>
        </p:spPr>
        <p:txBody>
          <a:bodyPr/>
          <a:lstStyle/>
          <a:p>
            <a:r>
              <a:rPr lang="en-GB" sz="2000" dirty="0" smtClean="0"/>
              <a:t>Thus, 11ai shall define </a:t>
            </a:r>
            <a:r>
              <a:rPr lang="en-GB" sz="2000" u="sng" dirty="0" smtClean="0">
                <a:solidFill>
                  <a:srgbClr val="0000FF"/>
                </a:solidFill>
              </a:rPr>
              <a:t>the ‘passive scanning specific access parameters set’</a:t>
            </a:r>
            <a:r>
              <a:rPr lang="en-GB" sz="2000" dirty="0" smtClean="0"/>
              <a:t> for supporting large number of STA’s initial link setup.</a:t>
            </a:r>
          </a:p>
          <a:p>
            <a:pPr lvl="1"/>
            <a:r>
              <a:rPr lang="en-GB" sz="1800" dirty="0" smtClean="0"/>
              <a:t>STA performing the passive scanning is delay tolerant rather than the STA performing the active scanning. Thus, for access distribution of the initial link setup, STA performing the passive scanning can use the </a:t>
            </a:r>
            <a:r>
              <a:rPr lang="en-GB" sz="1800" u="sng" dirty="0" smtClean="0">
                <a:solidFill>
                  <a:srgbClr val="0000FF"/>
                </a:solidFill>
              </a:rPr>
              <a:t>higher  EDCA value </a:t>
            </a:r>
            <a:r>
              <a:rPr lang="en-GB" sz="1800" dirty="0" smtClean="0"/>
              <a:t>rather than STA performing the active scanning. </a:t>
            </a:r>
          </a:p>
          <a:p>
            <a:r>
              <a:rPr lang="en-GB" sz="2000" dirty="0" smtClean="0"/>
              <a:t>passive scanning specific access parameters set</a:t>
            </a:r>
          </a:p>
          <a:p>
            <a:pPr lvl="1"/>
            <a:r>
              <a:rPr lang="en-GB" sz="1800" dirty="0" smtClean="0"/>
              <a:t>The value of this parameters can be a multiple of  existing EDCA parameters set.</a:t>
            </a:r>
          </a:p>
          <a:p>
            <a:pPr lvl="1"/>
            <a:r>
              <a:rPr lang="en-GB" sz="1800" dirty="0" smtClean="0"/>
              <a:t>e.g.,) in case STA sends the Association Request frame </a:t>
            </a:r>
            <a:r>
              <a:rPr lang="en-GB" sz="1800" dirty="0" smtClean="0">
                <a:sym typeface="Wingdings" pitchFamily="2" charset="2"/>
              </a:rPr>
              <a:t> STA can apply the following value to send the Association Request Frame.</a:t>
            </a:r>
          </a:p>
          <a:p>
            <a:pPr lvl="2"/>
            <a:r>
              <a:rPr lang="en-GB" sz="1600" dirty="0" smtClean="0">
                <a:sym typeface="Wingdings" pitchFamily="2" charset="2"/>
              </a:rPr>
              <a:t>“ </a:t>
            </a:r>
            <a:r>
              <a:rPr lang="en-GB" sz="1600" u="sng" dirty="0" smtClean="0">
                <a:sym typeface="Wingdings" pitchFamily="2" charset="2"/>
              </a:rPr>
              <a:t>N * AC_VO parameters</a:t>
            </a:r>
            <a:r>
              <a:rPr lang="en-GB" sz="1600" dirty="0" smtClean="0">
                <a:sym typeface="Wingdings" pitchFamily="2" charset="2"/>
              </a:rPr>
              <a:t>”</a:t>
            </a:r>
          </a:p>
          <a:p>
            <a:pPr lvl="3"/>
            <a:r>
              <a:rPr lang="en-GB" dirty="0" smtClean="0">
                <a:sym typeface="Wingdings" pitchFamily="2" charset="2"/>
              </a:rPr>
              <a:t>N * </a:t>
            </a:r>
            <a:r>
              <a:rPr lang="en-GB" dirty="0" err="1" smtClean="0">
                <a:sym typeface="Wingdings" pitchFamily="2" charset="2"/>
              </a:rPr>
              <a:t>CWmin</a:t>
            </a:r>
            <a:r>
              <a:rPr lang="en-GB" dirty="0" smtClean="0">
                <a:sym typeface="Wingdings" pitchFamily="2" charset="2"/>
              </a:rPr>
              <a:t> </a:t>
            </a:r>
          </a:p>
          <a:p>
            <a:pPr lvl="3"/>
            <a:r>
              <a:rPr lang="en-GB" dirty="0" smtClean="0">
                <a:sym typeface="Wingdings" pitchFamily="2" charset="2"/>
              </a:rPr>
              <a:t>N * </a:t>
            </a:r>
            <a:r>
              <a:rPr lang="en-GB" dirty="0" err="1" smtClean="0">
                <a:sym typeface="Wingdings" pitchFamily="2" charset="2"/>
              </a:rPr>
              <a:t>CWmax</a:t>
            </a:r>
            <a:endParaRPr lang="en-GB" dirty="0" smtClean="0">
              <a:sym typeface="Wingdings" pitchFamily="2" charset="2"/>
            </a:endParaRPr>
          </a:p>
          <a:p>
            <a:pPr lvl="3"/>
            <a:r>
              <a:rPr lang="en-GB" dirty="0" smtClean="0">
                <a:sym typeface="Wingdings" pitchFamily="2" charset="2"/>
              </a:rPr>
              <a:t>N * AIFSN</a:t>
            </a:r>
          </a:p>
          <a:p>
            <a:pPr lvl="2"/>
            <a:r>
              <a:rPr lang="en-GB" sz="1600" dirty="0" smtClean="0">
                <a:sym typeface="Wingdings" pitchFamily="2" charset="2"/>
              </a:rPr>
              <a:t>STA may acquire the </a:t>
            </a:r>
            <a:r>
              <a:rPr lang="en-GB" sz="1600" u="sng" dirty="0" smtClean="0">
                <a:solidFill>
                  <a:srgbClr val="0000FF"/>
                </a:solidFill>
                <a:sym typeface="Wingdings" pitchFamily="2" charset="2"/>
              </a:rPr>
              <a:t>Variable ‘N’</a:t>
            </a:r>
            <a:r>
              <a:rPr lang="en-GB" sz="1600" dirty="0" smtClean="0">
                <a:solidFill>
                  <a:srgbClr val="0000FF"/>
                </a:solidFill>
                <a:sym typeface="Wingdings" pitchFamily="2" charset="2"/>
              </a:rPr>
              <a:t> </a:t>
            </a:r>
            <a:r>
              <a:rPr lang="en-GB" sz="1600" dirty="0" smtClean="0">
                <a:sym typeface="Wingdings" pitchFamily="2" charset="2"/>
              </a:rPr>
              <a:t>through the Beacon frame during the passive scanning. </a:t>
            </a:r>
            <a:endParaRPr lang="en-GB" sz="1600" dirty="0" smtClean="0"/>
          </a:p>
          <a:p>
            <a:endParaRPr lang="en-US" sz="1600" b="0" dirty="0" smtClean="0"/>
          </a:p>
          <a:p>
            <a:endParaRPr lang="en-US" sz="1600" b="0" dirty="0" smtClean="0"/>
          </a:p>
          <a:p>
            <a:pPr latinLnBrk="1"/>
            <a:endParaRPr lang="en-US" dirty="0" smtClean="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8</a:t>
            </a:fld>
            <a:endParaRPr lang="en-US" altLang="ja-JP"/>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fontScale="92500" lnSpcReduction="10000"/>
          </a:bodyPr>
          <a:lstStyle/>
          <a:p>
            <a:r>
              <a:rPr lang="en-US" dirty="0" smtClean="0"/>
              <a:t>Do you agree the following concept?</a:t>
            </a:r>
          </a:p>
          <a:p>
            <a:pPr lvl="1"/>
            <a:endParaRPr lang="en-US" dirty="0" smtClean="0"/>
          </a:p>
          <a:p>
            <a:pPr>
              <a:buNone/>
            </a:pPr>
            <a:r>
              <a:rPr lang="de-DE" b="0" dirty="0" smtClean="0"/>
              <a:t>	</a:t>
            </a:r>
            <a:r>
              <a:rPr lang="de-DE" sz="2200" b="0" dirty="0" smtClean="0"/>
              <a:t>During the passive scanning, after receiving the Beacon frame from the target AP, when the STA sends the </a:t>
            </a:r>
            <a:r>
              <a:rPr lang="en-US" sz="2200" b="0" dirty="0" smtClean="0"/>
              <a:t>management frame to the target AP, in case of only 1</a:t>
            </a:r>
            <a:r>
              <a:rPr lang="en-US" sz="2200" b="0" baseline="30000" dirty="0" smtClean="0"/>
              <a:t>st</a:t>
            </a:r>
            <a:r>
              <a:rPr lang="en-US" sz="2200" b="0" dirty="0" smtClean="0"/>
              <a:t> management frame, STA can apply the higher  value of the EDCA parameters set rather than existing value of the EDCA parameters set based on </a:t>
            </a:r>
            <a:r>
              <a:rPr lang="en-US" sz="2200" b="0" dirty="0" err="1" smtClean="0"/>
              <a:t>QoS</a:t>
            </a:r>
            <a:r>
              <a:rPr lang="en-US" sz="2200" b="0" dirty="0" smtClean="0"/>
              <a:t> Management Policy </a:t>
            </a:r>
            <a:r>
              <a:rPr lang="en-US" sz="2000" b="0" dirty="0" smtClean="0"/>
              <a:t>to avoid the collision among the STAs (i.e., Associated STAs, STAs performing the active scanning and STAs performing the passive scanning).</a:t>
            </a:r>
            <a:endParaRPr lang="en-US" altLang="zh-CN" u="sng" dirty="0" smtClean="0"/>
          </a:p>
          <a:p>
            <a:endParaRPr lang="en-US" dirty="0" smtClean="0"/>
          </a:p>
          <a:p>
            <a:r>
              <a:rPr lang="en-US" dirty="0" smtClean="0"/>
              <a:t>Yes:</a:t>
            </a:r>
          </a:p>
          <a:p>
            <a:r>
              <a:rPr lang="en-US" dirty="0" smtClean="0"/>
              <a:t>No:</a:t>
            </a:r>
          </a:p>
          <a:p>
            <a:r>
              <a:rPr lang="en-US" dirty="0" smtClean="0"/>
              <a:t>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27037</TotalTime>
  <Words>1002</Words>
  <Application>Microsoft Office PowerPoint</Application>
  <PresentationFormat>화면 슬라이드 쇼(4:3)</PresentationFormat>
  <Paragraphs>179</Paragraphs>
  <Slides>10</Slides>
  <Notes>10</Notes>
  <HiddenSlides>0</HiddenSlides>
  <MMClips>0</MMClips>
  <ScaleCrop>false</ScaleCrop>
  <HeadingPairs>
    <vt:vector size="4" baseType="variant">
      <vt:variant>
        <vt:lpstr>테마</vt:lpstr>
      </vt:variant>
      <vt:variant>
        <vt:i4>1</vt:i4>
      </vt:variant>
      <vt:variant>
        <vt:lpstr>슬라이드 제목</vt:lpstr>
      </vt:variant>
      <vt:variant>
        <vt:i4>10</vt:i4>
      </vt:variant>
    </vt:vector>
  </HeadingPairs>
  <TitlesOfParts>
    <vt:vector size="11" baseType="lpstr">
      <vt:lpstr>802-11-Submission</vt:lpstr>
      <vt:lpstr>Access distribution in initial link setup</vt:lpstr>
      <vt:lpstr>Abstract</vt:lpstr>
      <vt:lpstr>Conformance w/ TGai PAR &amp; 5C </vt:lpstr>
      <vt:lpstr>Background (1/4) </vt:lpstr>
      <vt:lpstr>Background (2/4) </vt:lpstr>
      <vt:lpstr>Background (3/4) </vt:lpstr>
      <vt:lpstr>Background (4/4) </vt:lpstr>
      <vt:lpstr>Proposal</vt:lpstr>
      <vt:lpstr>Straw poll</vt:lpstr>
      <vt:lpstr>Motion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 in TGai</dc:title>
  <dc:creator>Giwon Parl</dc:creator>
  <cp:lastModifiedBy>Giwon Park</cp:lastModifiedBy>
  <cp:revision>912</cp:revision>
  <cp:lastPrinted>1998-02-10T13:28:06Z</cp:lastPrinted>
  <dcterms:created xsi:type="dcterms:W3CDTF">2011-07-17T04:42:17Z</dcterms:created>
  <dcterms:modified xsi:type="dcterms:W3CDTF">2012-09-06T07:35:13Z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1314081481</vt:lpwstr>
  </property>
  <property fmtid="{D5CDD505-2E9C-101B-9397-08002B2CF9AE}" pid="3" name="_NewReviewCycle">
    <vt:lpwstr/>
  </property>
</Properties>
</file>