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9" r:id="rId2"/>
    <p:sldId id="257" r:id="rId3"/>
    <p:sldId id="312" r:id="rId4"/>
    <p:sldId id="393" r:id="rId5"/>
    <p:sldId id="392" r:id="rId6"/>
    <p:sldId id="376" r:id="rId7"/>
    <p:sldId id="395" r:id="rId8"/>
    <p:sldId id="359" r:id="rId9"/>
    <p:sldId id="402" r:id="rId10"/>
    <p:sldId id="399" r:id="rId11"/>
    <p:sldId id="391" r:id="rId12"/>
    <p:sldId id="401" r:id="rId13"/>
    <p:sldId id="403" r:id="rId14"/>
  </p:sldIdLst>
  <p:sldSz cx="9144000" cy="6858000" type="screen4x3"/>
  <p:notesSz cx="6669088" cy="99282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FFFA46"/>
    <a:srgbClr val="FF717A"/>
    <a:srgbClr val="7394FF"/>
    <a:srgbClr val="FFA26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0692" autoAdjust="0"/>
    <p:restoredTop sz="92647" autoAdjust="0"/>
  </p:normalViewPr>
  <p:slideViewPr>
    <p:cSldViewPr>
      <p:cViewPr varScale="1">
        <p:scale>
          <a:sx n="67" d="100"/>
          <a:sy n="67" d="100"/>
        </p:scale>
        <p:origin x="-114" y="-5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3438" y="-120"/>
      </p:cViewPr>
      <p:guideLst>
        <p:guide orient="horz" pos="3127"/>
        <p:guide pos="210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804490" y="19021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3075" name="Rectangle 3"/>
          <p:cNvSpPr>
            <a:spLocks noGrp="1" noChangeArrowheads="1"/>
          </p:cNvSpPr>
          <p:nvPr>
            <p:ph type="dt" sz="quarter" idx="1"/>
          </p:nvPr>
        </p:nvSpPr>
        <p:spPr bwMode="auto">
          <a:xfrm>
            <a:off x="668741" y="190210"/>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3076" name="Rectangle 4"/>
          <p:cNvSpPr>
            <a:spLocks noGrp="1" noChangeArrowheads="1"/>
          </p:cNvSpPr>
          <p:nvPr>
            <p:ph type="ftr" sz="quarter" idx="2"/>
          </p:nvPr>
        </p:nvSpPr>
        <p:spPr bwMode="auto">
          <a:xfrm>
            <a:off x="4425595" y="9608946"/>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charset="0"/>
                <a:ea typeface="+mn-ea"/>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013915" y="9608946"/>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ea typeface="MS PGothic" pitchFamily="34" charset="-128"/>
              </a:defRPr>
            </a:lvl1pPr>
          </a:lstStyle>
          <a:p>
            <a:pPr>
              <a:defRPr/>
            </a:pPr>
            <a:r>
              <a:rPr lang="en-US" altLang="ja-JP"/>
              <a:t>Page </a:t>
            </a:r>
            <a:fld id="{73096469-19DD-486A-8BB2-DAF8BBB37784}" type="slidenum">
              <a:rPr lang="en-US" altLang="ja-JP"/>
              <a:pPr>
                <a:defRPr/>
              </a:pPr>
              <a:t>‹#›</a:t>
            </a:fld>
            <a:endParaRPr lang="en-US" altLang="ja-JP"/>
          </a:p>
        </p:txBody>
      </p:sp>
      <p:sp>
        <p:nvSpPr>
          <p:cNvPr id="3078" name="Line 6"/>
          <p:cNvSpPr>
            <a:spLocks noChangeShapeType="1"/>
          </p:cNvSpPr>
          <p:nvPr/>
        </p:nvSpPr>
        <p:spPr bwMode="auto">
          <a:xfrm>
            <a:off x="667215" y="414384"/>
            <a:ext cx="533466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3079" name="Rectangle 7"/>
          <p:cNvSpPr>
            <a:spLocks noChangeArrowheads="1"/>
          </p:cNvSpPr>
          <p:nvPr/>
        </p:nvSpPr>
        <p:spPr bwMode="auto">
          <a:xfrm>
            <a:off x="667215" y="9608946"/>
            <a:ext cx="718145" cy="184666"/>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ltLang="ja-JP">
                <a:latin typeface="Times New Roman" charset="0"/>
                <a:ea typeface="+mn-ea"/>
              </a:rPr>
              <a:t>Submission</a:t>
            </a:r>
          </a:p>
        </p:txBody>
      </p:sp>
      <p:sp>
        <p:nvSpPr>
          <p:cNvPr id="3080" name="Line 8"/>
          <p:cNvSpPr>
            <a:spLocks noChangeShapeType="1"/>
          </p:cNvSpPr>
          <p:nvPr/>
        </p:nvSpPr>
        <p:spPr bwMode="auto">
          <a:xfrm>
            <a:off x="667215" y="9597058"/>
            <a:ext cx="5482759"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xmlns="" val="26979488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845714" y="105295"/>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2051" name="Rectangle 3"/>
          <p:cNvSpPr>
            <a:spLocks noGrp="1" noChangeArrowheads="1"/>
          </p:cNvSpPr>
          <p:nvPr>
            <p:ph type="dt" idx="1"/>
          </p:nvPr>
        </p:nvSpPr>
        <p:spPr bwMode="auto">
          <a:xfrm>
            <a:off x="629044" y="105295"/>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14340" name="Rectangle 4"/>
          <p:cNvSpPr>
            <a:spLocks noGrp="1" noRot="1" noChangeAspect="1" noChangeArrowheads="1" noTextEdit="1"/>
          </p:cNvSpPr>
          <p:nvPr>
            <p:ph type="sldImg" idx="2"/>
          </p:nvPr>
        </p:nvSpPr>
        <p:spPr bwMode="auto">
          <a:xfrm>
            <a:off x="862013" y="750888"/>
            <a:ext cx="4945062" cy="37099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888601" y="4716162"/>
            <a:ext cx="4891886" cy="446821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928815" y="9612343"/>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charset="0"/>
                <a:ea typeface="+mn-ea"/>
              </a:defRPr>
            </a:lvl5pPr>
          </a:lstStyle>
          <a:p>
            <a:pPr lvl="4">
              <a:defRPr/>
            </a:pPr>
            <a:r>
              <a:rPr lang="en-US" altLang="ja-JP"/>
              <a:t>John Doe, Some Company</a:t>
            </a:r>
          </a:p>
        </p:txBody>
      </p:sp>
      <p:sp>
        <p:nvSpPr>
          <p:cNvPr id="2055" name="Rectangle 7"/>
          <p:cNvSpPr>
            <a:spLocks noGrp="1" noChangeArrowheads="1"/>
          </p:cNvSpPr>
          <p:nvPr>
            <p:ph type="sldNum" sz="quarter" idx="5"/>
          </p:nvPr>
        </p:nvSpPr>
        <p:spPr bwMode="auto">
          <a:xfrm>
            <a:off x="3074805" y="9612343"/>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S PGothic" pitchFamily="34" charset="-128"/>
              </a:defRPr>
            </a:lvl1pPr>
          </a:lstStyle>
          <a:p>
            <a:pPr>
              <a:defRPr/>
            </a:pPr>
            <a:r>
              <a:rPr lang="en-US" altLang="ja-JP"/>
              <a:t>Page </a:t>
            </a:r>
            <a:fld id="{369977F7-8B4B-4D23-A570-8BA4F46129D8}" type="slidenum">
              <a:rPr lang="en-US" altLang="ja-JP"/>
              <a:pPr>
                <a:defRPr/>
              </a:pPr>
              <a:t>‹#›</a:t>
            </a:fld>
            <a:endParaRPr lang="en-US" altLang="ja-JP"/>
          </a:p>
        </p:txBody>
      </p:sp>
      <p:sp>
        <p:nvSpPr>
          <p:cNvPr id="2056" name="Rectangle 8"/>
          <p:cNvSpPr>
            <a:spLocks noChangeArrowheads="1"/>
          </p:cNvSpPr>
          <p:nvPr/>
        </p:nvSpPr>
        <p:spPr bwMode="auto">
          <a:xfrm>
            <a:off x="696223" y="9612343"/>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2057" name="Line 9"/>
          <p:cNvSpPr>
            <a:spLocks noChangeShapeType="1"/>
          </p:cNvSpPr>
          <p:nvPr/>
        </p:nvSpPr>
        <p:spPr bwMode="auto">
          <a:xfrm>
            <a:off x="696224" y="9610645"/>
            <a:ext cx="5276641"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2058" name="Line 10"/>
          <p:cNvSpPr>
            <a:spLocks noChangeShapeType="1"/>
          </p:cNvSpPr>
          <p:nvPr/>
        </p:nvSpPr>
        <p:spPr bwMode="auto">
          <a:xfrm>
            <a:off x="622937" y="317581"/>
            <a:ext cx="5423214"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xmlns="" val="20315955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2291"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2292"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5365" name="Rectangle 7"/>
          <p:cNvSpPr>
            <a:spLocks noGrp="1" noChangeArrowheads="1"/>
          </p:cNvSpPr>
          <p:nvPr>
            <p:ph type="sldNum" sz="quarter" idx="5"/>
          </p:nvPr>
        </p:nvSpPr>
        <p:spPr>
          <a:xfrm>
            <a:off x="3177398" y="9612343"/>
            <a:ext cx="415177" cy="184666"/>
          </a:xfrm>
          <a:noFill/>
        </p:spPr>
        <p:txBody>
          <a:bodyPr/>
          <a:lstStyle/>
          <a:p>
            <a:r>
              <a:rPr lang="en-US" altLang="ja-JP" smtClean="0"/>
              <a:t>Page </a:t>
            </a:r>
            <a:fld id="{96E74E92-3797-4A2A-849A-8F52EB7D17DE}" type="slidenum">
              <a:rPr lang="en-US" altLang="ja-JP" smtClean="0"/>
              <a:pPr/>
              <a:t>1</a:t>
            </a:fld>
            <a:endParaRPr lang="en-US" altLang="ja-JP" smtClean="0"/>
          </a:p>
        </p:txBody>
      </p:sp>
      <p:sp>
        <p:nvSpPr>
          <p:cNvPr id="15366" name="Rectangle 2"/>
          <p:cNvSpPr>
            <a:spLocks noGrp="1" noRot="1" noChangeAspect="1" noChangeArrowheads="1" noTextEdit="1"/>
          </p:cNvSpPr>
          <p:nvPr>
            <p:ph type="sldImg"/>
          </p:nvPr>
        </p:nvSpPr>
        <p:spPr>
          <a:xfrm>
            <a:off x="862013" y="750888"/>
            <a:ext cx="4945062" cy="3709987"/>
          </a:xfrm>
          <a:ln/>
        </p:spPr>
      </p:sp>
      <p:sp>
        <p:nvSpPr>
          <p:cNvPr id="15367" name="Rectangle 3"/>
          <p:cNvSpPr>
            <a:spLocks noGrp="1" noChangeArrowheads="1"/>
          </p:cNvSpPr>
          <p:nvPr>
            <p:ph type="body" idx="1"/>
          </p:nvPr>
        </p:nvSpPr>
        <p:spPr>
          <a:noFill/>
          <a:ln/>
        </p:spPr>
        <p:txBody>
          <a:bodyPr/>
          <a:lstStyle/>
          <a:p>
            <a:endParaRPr lang="ja-JP" alt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13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3315"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3316"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6389" name="Rectangle 7"/>
          <p:cNvSpPr>
            <a:spLocks noGrp="1" noChangeArrowheads="1"/>
          </p:cNvSpPr>
          <p:nvPr>
            <p:ph type="sldNum" sz="quarter" idx="5"/>
          </p:nvPr>
        </p:nvSpPr>
        <p:spPr>
          <a:xfrm>
            <a:off x="3177398" y="9612343"/>
            <a:ext cx="415177" cy="184666"/>
          </a:xfrm>
          <a:noFill/>
        </p:spPr>
        <p:txBody>
          <a:bodyPr/>
          <a:lstStyle/>
          <a:p>
            <a:r>
              <a:rPr lang="en-US" altLang="ja-JP" smtClean="0"/>
              <a:t>Page </a:t>
            </a:r>
            <a:fld id="{419B3B7E-A639-4003-B894-8162D6370F54}" type="slidenum">
              <a:rPr lang="en-US" altLang="ja-JP" smtClean="0"/>
              <a:pPr/>
              <a:t>2</a:t>
            </a:fld>
            <a:endParaRPr lang="en-US" altLang="ja-JP" smtClean="0"/>
          </a:p>
        </p:txBody>
      </p:sp>
      <p:sp>
        <p:nvSpPr>
          <p:cNvPr id="16390" name="Rectangle 2"/>
          <p:cNvSpPr>
            <a:spLocks noGrp="1" noRot="1" noChangeAspect="1" noChangeArrowheads="1" noTextEdit="1"/>
          </p:cNvSpPr>
          <p:nvPr>
            <p:ph type="sldImg"/>
          </p:nvPr>
        </p:nvSpPr>
        <p:spPr>
          <a:xfrm>
            <a:off x="862013" y="750888"/>
            <a:ext cx="4945062" cy="3709987"/>
          </a:xfrm>
          <a:ln cap="flat"/>
        </p:spPr>
      </p:sp>
      <p:sp>
        <p:nvSpPr>
          <p:cNvPr id="16391" name="Rectangle 3"/>
          <p:cNvSpPr>
            <a:spLocks noGrp="1" noChangeArrowheads="1"/>
          </p:cNvSpPr>
          <p:nvPr>
            <p:ph type="body" idx="1"/>
          </p:nvPr>
        </p:nvSpPr>
        <p:spPr>
          <a:noFill/>
          <a:ln/>
        </p:spPr>
        <p:txBody>
          <a:bodyPr lIns="95250" rIns="95250"/>
          <a:lstStyle/>
          <a:p>
            <a:endParaRPr lang="ja-JP"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ltLang="ja-JP" smtClean="0"/>
              <a:t>doc.: IEEE 802.11-yy/xxxxr0</a:t>
            </a:r>
            <a:endParaRPr lang="en-US" altLang="ja-JP" dirty="0"/>
          </a:p>
        </p:txBody>
      </p:sp>
      <p:sp>
        <p:nvSpPr>
          <p:cNvPr id="5" name="Date Placeholder 4"/>
          <p:cNvSpPr>
            <a:spLocks noGrp="1"/>
          </p:cNvSpPr>
          <p:nvPr>
            <p:ph type="dt" idx="11"/>
          </p:nvPr>
        </p:nvSpPr>
        <p:spPr/>
        <p:txBody>
          <a:bodyPr/>
          <a:lstStyle/>
          <a:p>
            <a:r>
              <a:rPr lang="en-US" altLang="ja-JP" smtClean="0"/>
              <a:t>Month Year</a:t>
            </a:r>
            <a:endParaRPr lang="en-US" altLang="ja-JP" dirty="0"/>
          </a:p>
        </p:txBody>
      </p:sp>
      <p:sp>
        <p:nvSpPr>
          <p:cNvPr id="6" name="Footer Placeholder 5"/>
          <p:cNvSpPr>
            <a:spLocks noGrp="1"/>
          </p:cNvSpPr>
          <p:nvPr>
            <p:ph type="ftr" sz="quarter" idx="12"/>
          </p:nvPr>
        </p:nvSpPr>
        <p:spPr/>
        <p:txBody>
          <a:bodyPr/>
          <a:lstStyle/>
          <a:p>
            <a:pPr lvl="4"/>
            <a:r>
              <a:rPr lang="en-US" altLang="ja-JP" smtClean="0"/>
              <a:t>John Doe, Some Company</a:t>
            </a:r>
            <a:endParaRPr lang="en-US" altLang="ja-JP" dirty="0"/>
          </a:p>
        </p:txBody>
      </p:sp>
      <p:sp>
        <p:nvSpPr>
          <p:cNvPr id="7" name="Slide Number Placeholder 6"/>
          <p:cNvSpPr>
            <a:spLocks noGrp="1"/>
          </p:cNvSpPr>
          <p:nvPr>
            <p:ph type="sldNum" sz="quarter" idx="13"/>
          </p:nvPr>
        </p:nvSpPr>
        <p:spPr>
          <a:xfrm>
            <a:off x="3177398" y="9612343"/>
            <a:ext cx="415177" cy="184666"/>
          </a:xfrm>
        </p:spPr>
        <p:txBody>
          <a:bodyPr/>
          <a:lstStyle/>
          <a:p>
            <a:r>
              <a:rPr lang="en-US" altLang="ja-JP" smtClean="0"/>
              <a:t>Page </a:t>
            </a:r>
            <a:fld id="{86ADF5D0-7AFF-7A41-A694-BD30783C5616}" type="slidenum">
              <a:rPr lang="en-US" altLang="ja-JP" smtClean="0"/>
              <a:pPr/>
              <a:t>3</a:t>
            </a:fld>
            <a:endParaRPr lang="en-US"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7</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altLang="ja-JP" dirty="0" smtClean="0"/>
              <a:t>September 2012</a:t>
            </a:r>
            <a:endParaRPr lang="en-US" altLang="ja-JP" dirty="0"/>
          </a:p>
        </p:txBody>
      </p:sp>
      <p:sp>
        <p:nvSpPr>
          <p:cNvPr id="5" name="Rectangle 5"/>
          <p:cNvSpPr>
            <a:spLocks noGrp="1" noChangeArrowheads="1"/>
          </p:cNvSpPr>
          <p:nvPr>
            <p:ph type="ftr" sz="quarter" idx="11"/>
          </p:nvPr>
        </p:nvSpPr>
        <p:spPr>
          <a:xfrm>
            <a:off x="7522818" y="6475413"/>
            <a:ext cx="1021113" cy="184666"/>
          </a:xfrm>
          <a:ln/>
        </p:spPr>
        <p:txBody>
          <a:bodyPr/>
          <a:lstStyle>
            <a:lvl1pPr>
              <a:defRPr/>
            </a:lvl1pPr>
          </a:lstStyle>
          <a:p>
            <a:pPr>
              <a:defRPr/>
            </a:pPr>
            <a:r>
              <a:rPr lang="en-US" altLang="ja-JP" dirty="0" smtClean="0"/>
              <a:t>Giwon Park, LG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E8674BB-66FF-41C7-B1F8-A31052B6A5E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altLang="ja-JP" dirty="0" smtClean="0"/>
              <a:t>September 2012</a:t>
            </a:r>
            <a:endParaRPr lang="en-US" altLang="ja-JP" dirty="0"/>
          </a:p>
        </p:txBody>
      </p:sp>
      <p:sp>
        <p:nvSpPr>
          <p:cNvPr id="5" name="Rectangle 5"/>
          <p:cNvSpPr>
            <a:spLocks noGrp="1" noChangeArrowheads="1"/>
          </p:cNvSpPr>
          <p:nvPr>
            <p:ph type="ftr" sz="quarter" idx="11"/>
          </p:nvPr>
        </p:nvSpPr>
        <p:spPr>
          <a:xfrm>
            <a:off x="7522826" y="6475413"/>
            <a:ext cx="1021113" cy="184666"/>
          </a:xfrm>
          <a:ln/>
        </p:spPr>
        <p:txBody>
          <a:bodyPr/>
          <a:lstStyle>
            <a:lvl1pPr>
              <a:defRPr/>
            </a:lvl1pPr>
          </a:lstStyle>
          <a:p>
            <a:pPr>
              <a:defRPr/>
            </a:pPr>
            <a:r>
              <a:rPr lang="en-US" altLang="ja-JP" dirty="0" smtClean="0"/>
              <a:t>Giwon Park, LG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F849415C-ECDB-492C-B7EB-181F05134429}"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a:defRPr/>
            </a:pPr>
            <a:r>
              <a:rPr lang="en-US" altLang="ja-JP" dirty="0" smtClean="0"/>
              <a:t>September 2012</a:t>
            </a:r>
            <a:endParaRPr lang="en-US" altLang="ja-JP" dirty="0"/>
          </a:p>
        </p:txBody>
      </p:sp>
      <p:sp>
        <p:nvSpPr>
          <p:cNvPr id="1029" name="Rectangle 5"/>
          <p:cNvSpPr>
            <a:spLocks noGrp="1" noChangeArrowheads="1"/>
          </p:cNvSpPr>
          <p:nvPr>
            <p:ph type="ftr" sz="quarter" idx="3"/>
          </p:nvPr>
        </p:nvSpPr>
        <p:spPr bwMode="auto">
          <a:xfrm>
            <a:off x="7522823" y="6475413"/>
            <a:ext cx="102111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a:defRPr/>
            </a:pPr>
            <a:r>
              <a:rPr lang="en-US" altLang="ja-JP" dirty="0" smtClean="0"/>
              <a:t>Giwon Park, LG</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a:defRPr/>
            </a:pPr>
            <a:r>
              <a:rPr lang="en-US" altLang="ja-JP"/>
              <a:t>Slide </a:t>
            </a:r>
            <a:fld id="{B55D8987-562A-4CC7-AA9B-2A26DAF1BFD5}" type="slidenum">
              <a:rPr lang="en-US" altLang="ja-JP"/>
              <a:pPr>
                <a:defRPr/>
              </a:pPr>
              <a:t>‹#›</a:t>
            </a:fld>
            <a:endParaRPr lang="en-US" altLang="ja-JP"/>
          </a:p>
        </p:txBody>
      </p:sp>
      <p:sp>
        <p:nvSpPr>
          <p:cNvPr id="1031" name="Rectangle 7"/>
          <p:cNvSpPr>
            <a:spLocks noChangeArrowheads="1"/>
          </p:cNvSpPr>
          <p:nvPr/>
        </p:nvSpPr>
        <p:spPr bwMode="auto">
          <a:xfrm>
            <a:off x="5162513"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altLang="ja-JP" sz="1800" b="1" dirty="0">
                <a:latin typeface="Times New Roman" charset="0"/>
                <a:ea typeface="+mn-ea"/>
              </a:rPr>
              <a:t>doc.: </a:t>
            </a:r>
            <a:r>
              <a:rPr lang="en-US" altLang="ja-JP" sz="1800" b="1" kern="1200" dirty="0" smtClean="0">
                <a:solidFill>
                  <a:schemeClr val="tx1"/>
                </a:solidFill>
                <a:latin typeface="Times New Roman" charset="0"/>
                <a:ea typeface="宋体" pitchFamily="2" charset="-122"/>
                <a:cs typeface="+mn-cs"/>
              </a:rPr>
              <a:t>IEEE </a:t>
            </a:r>
            <a:r>
              <a:rPr lang="en-US" altLang="ja-JP" sz="1800" b="1" kern="1200" dirty="0" smtClean="0">
                <a:solidFill>
                  <a:schemeClr val="tx1"/>
                </a:solidFill>
                <a:latin typeface="Times New Roman" charset="0"/>
                <a:ea typeface="宋体" pitchFamily="2" charset="-122"/>
                <a:cs typeface="+mn-cs"/>
              </a:rPr>
              <a:t>802.11-12/1042r1</a:t>
            </a:r>
            <a:endParaRPr lang="en-US" altLang="ja-JP" sz="1800" b="1" kern="1200" dirty="0">
              <a:solidFill>
                <a:schemeClr val="tx1"/>
              </a:solidFill>
              <a:latin typeface="Times New Roman" charset="0"/>
              <a:ea typeface="宋体" pitchFamily="2" charset="-122"/>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iwon.park@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Jinsam.kwak@lge.com" TargetMode="External"/><Relationship Id="rId4" Type="http://schemas.openxmlformats.org/officeDocument/2006/relationships/hyperlink" Target="mailto:kiseon.ryu@lge.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xmlns="" val="2254136526"/>
              </p:ext>
            </p:extLst>
          </p:nvPr>
        </p:nvGraphicFramePr>
        <p:xfrm>
          <a:off x="609600" y="2737485"/>
          <a:ext cx="7924800" cy="1682115"/>
        </p:xfrm>
        <a:graphic>
          <a:graphicData uri="http://schemas.openxmlformats.org/drawingml/2006/table">
            <a:tbl>
              <a:tblPr/>
              <a:tblGrid>
                <a:gridCol w="1584325"/>
                <a:gridCol w="1463675"/>
                <a:gridCol w="1752600"/>
                <a:gridCol w="1371600"/>
                <a:gridCol w="17526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Name</a:t>
                      </a:r>
                      <a:endParaRPr kumimoji="1" lang="ja-JP" altLang="en-US" sz="100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Affiliations</a:t>
                      </a:r>
                      <a:endParaRPr kumimoji="1" lang="ja-JP" altLang="en-US" sz="100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Address</a:t>
                      </a:r>
                      <a:endParaRPr kumimoji="1" lang="ja-JP" altLang="en-US" sz="100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Phone</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email</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81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Giwon</a:t>
                      </a: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 Park</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+82-31-450-1879</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3"/>
                        </a:rPr>
                        <a:t>giwon.park@lge.com</a:t>
                      </a:r>
                      <a:endParaRPr kumimoji="1" lang="en-US" altLang="zh-CN" sz="1000" u="none" kern="1200" dirty="0" smtClean="0">
                        <a:solidFill>
                          <a:schemeClr val="tx1"/>
                        </a:solidFill>
                        <a:latin typeface="+mn-lt"/>
                        <a:ea typeface="+mn-ea"/>
                        <a:cs typeface="+mn-cs"/>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algn="l"/>
                      <a:r>
                        <a:rPr kumimoji="0" lang="en-US" altLang="ja-JP"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Kiseon</a:t>
                      </a:r>
                      <a:r>
                        <a:rPr kumimoji="0" lang="en-US" altLang="ja-JP"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Ryu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sz="1000" kern="1200" dirty="0" smtClean="0">
                          <a:solidFill>
                            <a:schemeClr val="tx1"/>
                          </a:solidFill>
                          <a:latin typeface="+mn-lt"/>
                          <a:ea typeface="+mn-ea"/>
                          <a:cs typeface="+mn-cs"/>
                        </a:rPr>
                        <a:t>LG Electronics</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10225</a:t>
                      </a:r>
                      <a:r>
                        <a:rPr lang="it-IT" sz="1000" baseline="0" dirty="0" smtClean="0"/>
                        <a:t> Willow Creek Rd</a:t>
                      </a:r>
                      <a:r>
                        <a:rPr lang="it-IT" sz="1000" dirty="0" smtClean="0"/>
                        <a:t>, San Diego, CA, 92131, USA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+1 (858)-635-5209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solidFill>
                            <a:schemeClr val="tx1"/>
                          </a:solidFill>
                          <a:hlinkClick r:id="rId4"/>
                        </a:rPr>
                        <a:t>kiseon.ryu@lge.com</a:t>
                      </a:r>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Jinsam</a:t>
                      </a: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Kwak</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+82-31-450-7902</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5"/>
                        </a:rPr>
                        <a:t>Jinsam.kwak@lge.com</a:t>
                      </a:r>
                      <a:endParaRPr kumimoji="1" lang="en-US" altLang="zh-CN" sz="1000" u="none" kern="1200" dirty="0" smtClean="0">
                        <a:solidFill>
                          <a:schemeClr val="tx1"/>
                        </a:solidFill>
                        <a:latin typeface="+mn-lt"/>
                        <a:ea typeface="+mn-ea"/>
                        <a:cs typeface="+mn-cs"/>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60" name="Rectangle 2"/>
          <p:cNvSpPr>
            <a:spLocks noGrp="1" noChangeArrowheads="1"/>
          </p:cNvSpPr>
          <p:nvPr>
            <p:ph type="title"/>
          </p:nvPr>
        </p:nvSpPr>
        <p:spPr/>
        <p:txBody>
          <a:bodyPr/>
          <a:lstStyle/>
          <a:p>
            <a:r>
              <a:rPr lang="en-US" altLang="ja-JP" dirty="0" smtClean="0">
                <a:ea typeface="MS PGothic" pitchFamily="34" charset="-128"/>
              </a:rPr>
              <a:t>Band adjustment </a:t>
            </a:r>
            <a:r>
              <a:rPr lang="en-US" altLang="ja-JP" dirty="0" smtClean="0">
                <a:ea typeface="MS PGothic" pitchFamily="34" charset="-128"/>
              </a:rPr>
              <a:t>for </a:t>
            </a:r>
            <a:r>
              <a:rPr lang="en-US" altLang="ja-JP" dirty="0" err="1" smtClean="0">
                <a:ea typeface="MS PGothic" pitchFamily="34" charset="-128"/>
              </a:rPr>
              <a:t>fasat</a:t>
            </a:r>
            <a:r>
              <a:rPr lang="en-US" altLang="ja-JP" dirty="0" smtClean="0">
                <a:ea typeface="MS PGothic" pitchFamily="34" charset="-128"/>
              </a:rPr>
              <a:t> AP </a:t>
            </a:r>
            <a:r>
              <a:rPr lang="en-US" altLang="ja-JP" dirty="0" smtClean="0">
                <a:ea typeface="MS PGothic" pitchFamily="34" charset="-128"/>
              </a:rPr>
              <a:t>discovery</a:t>
            </a:r>
          </a:p>
        </p:txBody>
      </p:sp>
      <p:sp>
        <p:nvSpPr>
          <p:cNvPr id="5161" name="Rectangle 6"/>
          <p:cNvSpPr>
            <a:spLocks noGrp="1" noChangeArrowheads="1"/>
          </p:cNvSpPr>
          <p:nvPr>
            <p:ph type="body" idx="1"/>
          </p:nvPr>
        </p:nvSpPr>
        <p:spPr>
          <a:xfrm>
            <a:off x="685800" y="1975485"/>
            <a:ext cx="7772400" cy="533400"/>
          </a:xfrm>
        </p:spPr>
        <p:txBody>
          <a:bodyPr/>
          <a:lstStyle/>
          <a:p>
            <a:r>
              <a:rPr lang="en-US" altLang="ja-JP" dirty="0" smtClean="0">
                <a:ea typeface="MS PGothic" pitchFamily="34" charset="-128"/>
              </a:rPr>
              <a:t>Date: </a:t>
            </a:r>
            <a:r>
              <a:rPr lang="en-US" altLang="ja-JP" dirty="0" smtClean="0">
                <a:ea typeface="MS PGothic" pitchFamily="34" charset="-128"/>
              </a:rPr>
              <a:t>2012-09-15</a:t>
            </a:r>
            <a:endParaRPr lang="en-US" altLang="ja-JP" dirty="0" smtClean="0">
              <a:ea typeface="MS PGothic" pitchFamily="34" charset="-128"/>
            </a:endParaRPr>
          </a:p>
        </p:txBody>
      </p:sp>
      <p:sp>
        <p:nvSpPr>
          <p:cNvPr id="5163" name="スライド番号プレースホルダ 5"/>
          <p:cNvSpPr>
            <a:spLocks noGrp="1"/>
          </p:cNvSpPr>
          <p:nvPr>
            <p:ph type="sldNum" sz="quarter" idx="12"/>
          </p:nvPr>
        </p:nvSpPr>
        <p:spPr>
          <a:noFill/>
        </p:spPr>
        <p:txBody>
          <a:bodyPr/>
          <a:lstStyle/>
          <a:p>
            <a:r>
              <a:rPr lang="en-US" altLang="ja-JP" smtClean="0"/>
              <a:t>Slide </a:t>
            </a:r>
            <a:fld id="{AD4FACCD-CD97-4575-A2CB-6C6311C724CF}" type="slidenum">
              <a:rPr lang="en-US" altLang="ja-JP" smtClean="0"/>
              <a:pPr/>
              <a:t>1</a:t>
            </a:fld>
            <a:endParaRPr lang="en-US" altLang="ja-JP" smtClean="0"/>
          </a:p>
        </p:txBody>
      </p:sp>
      <p:sp>
        <p:nvSpPr>
          <p:cNvPr id="5164" name="Rectangle 12"/>
          <p:cNvSpPr>
            <a:spLocks noChangeArrowheads="1"/>
          </p:cNvSpPr>
          <p:nvPr/>
        </p:nvSpPr>
        <p:spPr bwMode="auto">
          <a:xfrm>
            <a:off x="533400" y="239141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b="1">
                <a:ea typeface="MS PGothic" pitchFamily="34" charset="-128"/>
              </a:rPr>
              <a:t>Authors:</a:t>
            </a:r>
            <a:endParaRPr lang="en-US" altLang="ja-JP" sz="2000">
              <a:ea typeface="MS PGothic" pitchFamily="34" charset="-128"/>
            </a:endParaRPr>
          </a:p>
        </p:txBody>
      </p:sp>
      <p:sp>
        <p:nvSpPr>
          <p:cNvPr id="15" name="フッター プレースホルダ 4"/>
          <p:cNvSpPr>
            <a:spLocks noGrp="1"/>
          </p:cNvSpPr>
          <p:nvPr>
            <p:ph type="ftr" sz="quarter" idx="11"/>
          </p:nvPr>
        </p:nvSpPr>
        <p:spPr>
          <a:xfrm>
            <a:off x="6514532" y="6475413"/>
            <a:ext cx="2029402" cy="184666"/>
          </a:xfrm>
        </p:spPr>
        <p:txBody>
          <a:bodyPr/>
          <a:lstStyle/>
          <a:p>
            <a:pPr>
              <a:defRPr/>
            </a:pPr>
            <a:r>
              <a:rPr lang="en-US" altLang="ja-JP" dirty="0" smtClean="0"/>
              <a:t>Giwon Park, </a:t>
            </a:r>
            <a:r>
              <a:rPr lang="en-US" dirty="0" smtClean="0"/>
              <a:t>LG Electronics Inc.</a:t>
            </a:r>
          </a:p>
        </p:txBody>
      </p:sp>
      <p:sp>
        <p:nvSpPr>
          <p:cNvPr id="9" name="日付プレースホルダ 3"/>
          <p:cNvSpPr>
            <a:spLocks noGrp="1"/>
          </p:cNvSpPr>
          <p:nvPr>
            <p:ph type="dt" sz="quarter" idx="10"/>
          </p:nvPr>
        </p:nvSpPr>
        <p:spPr>
          <a:xfrm>
            <a:off x="696913" y="332601"/>
            <a:ext cx="1579600" cy="276999"/>
          </a:xfrm>
          <a:noFill/>
        </p:spPr>
        <p:txBody>
          <a:bodyPr/>
          <a:lstStyle/>
          <a:p>
            <a:pPr>
              <a:defRPr/>
            </a:pPr>
            <a:r>
              <a:rPr lang="en-US" altLang="ja-JP" dirty="0" smtClean="0"/>
              <a:t>September 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 </a:t>
            </a:r>
            <a:r>
              <a:rPr lang="en-GB" sz="2800" dirty="0" smtClean="0"/>
              <a:t>3</a:t>
            </a:r>
            <a:endParaRPr lang="en-US" sz="2800" dirty="0"/>
          </a:p>
        </p:txBody>
      </p:sp>
      <p:sp>
        <p:nvSpPr>
          <p:cNvPr id="3" name="Content Placeholder 2"/>
          <p:cNvSpPr>
            <a:spLocks noGrp="1"/>
          </p:cNvSpPr>
          <p:nvPr>
            <p:ph idx="1"/>
          </p:nvPr>
        </p:nvSpPr>
        <p:spPr>
          <a:xfrm>
            <a:off x="762000" y="1447800"/>
            <a:ext cx="7772400" cy="5105400"/>
          </a:xfrm>
        </p:spPr>
        <p:txBody>
          <a:bodyPr>
            <a:normAutofit fontScale="25000" lnSpcReduction="20000"/>
          </a:bodyPr>
          <a:lstStyle/>
          <a:p>
            <a:r>
              <a:rPr lang="en-US" sz="8800" dirty="0" smtClean="0"/>
              <a:t>Do you agree inserting the following text on clause 6 of the SFD (11-12/0151r12)?</a:t>
            </a:r>
          </a:p>
          <a:p>
            <a:pPr lvl="1"/>
            <a:endParaRPr lang="en-US" sz="7200" u="sng" dirty="0" smtClean="0">
              <a:solidFill>
                <a:srgbClr val="0000FF"/>
              </a:solidFill>
            </a:endParaRPr>
          </a:p>
          <a:p>
            <a:pPr marL="857250" lvl="1" indent="-457200">
              <a:buNone/>
            </a:pPr>
            <a:r>
              <a:rPr lang="en-US" altLang="zh-TW" sz="8000" b="1" dirty="0" smtClean="0"/>
              <a:t>6.4 Band </a:t>
            </a:r>
            <a:r>
              <a:rPr lang="en-US" altLang="zh-TW" sz="8000" b="1" dirty="0" smtClean="0"/>
              <a:t>adjustment</a:t>
            </a:r>
            <a:endParaRPr lang="en-US" altLang="zh-TW" sz="8000" b="1" dirty="0" smtClean="0"/>
          </a:p>
          <a:p>
            <a:pPr marL="857250" lvl="1" indent="-457200">
              <a:buFont typeface="Arial" pitchFamily="34" charset="0"/>
              <a:buChar char="•"/>
            </a:pPr>
            <a:r>
              <a:rPr lang="en-US" altLang="zh-TW" sz="8000" dirty="0" smtClean="0"/>
              <a:t>Neighbor </a:t>
            </a:r>
            <a:r>
              <a:rPr lang="en-US" altLang="zh-TW" sz="8000" dirty="0" smtClean="0"/>
              <a:t>AP information element IE’ </a:t>
            </a:r>
            <a:r>
              <a:rPr lang="en-US" altLang="zh-TW" sz="8000" dirty="0" smtClean="0"/>
              <a:t>of other band may be included in Probe Response or Beacon frame.</a:t>
            </a:r>
          </a:p>
          <a:p>
            <a:pPr marL="857250" lvl="1" indent="-457200">
              <a:buFont typeface="Arial" pitchFamily="34" charset="0"/>
              <a:buChar char="•"/>
            </a:pPr>
            <a:r>
              <a:rPr lang="en-US" altLang="zh-TW" sz="8000" dirty="0" smtClean="0"/>
              <a:t>Following </a:t>
            </a:r>
            <a:r>
              <a:rPr lang="en-US" altLang="zh-TW" sz="8000" dirty="0" smtClean="0"/>
              <a:t>information may be included </a:t>
            </a:r>
            <a:r>
              <a:rPr lang="en-US" altLang="zh-TW" sz="8000" dirty="0" smtClean="0"/>
              <a:t>in the neighbor AP information  element IE :</a:t>
            </a:r>
            <a:endParaRPr lang="en-US" altLang="zh-TW" sz="8000" dirty="0" smtClean="0"/>
          </a:p>
          <a:p>
            <a:pPr marL="1200150" lvl="2" indent="-457200">
              <a:buFont typeface="Wingdings" pitchFamily="2" charset="2"/>
              <a:buChar char="ü"/>
            </a:pPr>
            <a:r>
              <a:rPr lang="en-US" altLang="zh-TW" sz="7800" dirty="0" smtClean="0"/>
              <a:t>Band ID, Operation class, Channel list, </a:t>
            </a:r>
            <a:r>
              <a:rPr lang="en-US" altLang="zh-TW" sz="7800" dirty="0" smtClean="0"/>
              <a:t>AP’s TBTT, Interworking IE </a:t>
            </a:r>
            <a:endParaRPr lang="en-US" altLang="zh-TW" sz="7800" dirty="0" smtClean="0"/>
          </a:p>
          <a:p>
            <a:endParaRPr lang="en-US" sz="5600" dirty="0" smtClean="0"/>
          </a:p>
          <a:p>
            <a:r>
              <a:rPr lang="en-US" sz="8000" dirty="0" smtClean="0"/>
              <a:t>Yes:</a:t>
            </a:r>
          </a:p>
          <a:p>
            <a:r>
              <a:rPr lang="en-US" sz="8000" dirty="0" smtClean="0"/>
              <a:t>No:</a:t>
            </a:r>
          </a:p>
          <a:p>
            <a:r>
              <a:rPr lang="en-US" sz="8000" dirty="0" smtClean="0"/>
              <a:t>Abstain:</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Tree>
    <p:extLst>
      <p:ext uri="{BB962C8B-B14F-4D97-AF65-F5344CB8AC3E}">
        <p14:creationId xmlns:p14="http://schemas.microsoft.com/office/powerpoint/2010/main" xmlns="" val="37455169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US" sz="2800" dirty="0" smtClean="0"/>
              <a:t>Motion 1  </a:t>
            </a:r>
            <a:endParaRPr lang="en-US" sz="2800" dirty="0"/>
          </a:p>
        </p:txBody>
      </p:sp>
      <p:sp>
        <p:nvSpPr>
          <p:cNvPr id="3" name="Content Placeholder 2"/>
          <p:cNvSpPr>
            <a:spLocks noGrp="1"/>
          </p:cNvSpPr>
          <p:nvPr>
            <p:ph idx="1"/>
          </p:nvPr>
        </p:nvSpPr>
        <p:spPr>
          <a:xfrm>
            <a:off x="762000" y="1447800"/>
            <a:ext cx="7772400" cy="4876800"/>
          </a:xfrm>
        </p:spPr>
        <p:txBody>
          <a:bodyPr>
            <a:normAutofit fontScale="92500" lnSpcReduction="10000"/>
          </a:bodyPr>
          <a:lstStyle/>
          <a:p>
            <a:r>
              <a:rPr lang="en-US" sz="2600" dirty="0" smtClean="0"/>
              <a:t>Insert the following text on clause 6 of the SFD (11-12/0151r12):</a:t>
            </a:r>
          </a:p>
          <a:p>
            <a:pPr>
              <a:spcBef>
                <a:spcPts val="600"/>
              </a:spcBef>
            </a:pPr>
            <a:endParaRPr kumimoji="1" lang="en-US" altLang="ja-JP" dirty="0" smtClean="0">
              <a:latin typeface="Times New Roman" pitchFamily="18" charset="0"/>
              <a:cs typeface="Times New Roman" pitchFamily="18" charset="0"/>
            </a:endParaRPr>
          </a:p>
          <a:p>
            <a:pPr lvl="1">
              <a:buNone/>
            </a:pPr>
            <a:r>
              <a:rPr lang="en-US" altLang="zh-TW" sz="2800" b="1" dirty="0" smtClean="0"/>
              <a:t>6.4 Band </a:t>
            </a:r>
            <a:r>
              <a:rPr lang="en-US" altLang="zh-TW" sz="2800" b="1" dirty="0" smtClean="0"/>
              <a:t>adjustment</a:t>
            </a:r>
            <a:endParaRPr lang="en-US" altLang="zh-TW" sz="2800" b="1" dirty="0" smtClean="0"/>
          </a:p>
          <a:p>
            <a:pPr lvl="1">
              <a:buNone/>
            </a:pPr>
            <a:r>
              <a:rPr lang="en-US" sz="2600" dirty="0" smtClean="0"/>
              <a:t>The 802.11ai standard shall define any mechanism to </a:t>
            </a:r>
            <a:r>
              <a:rPr lang="en-US" sz="2600" dirty="0" smtClean="0"/>
              <a:t>redirect </a:t>
            </a:r>
            <a:r>
              <a:rPr lang="en-US" sz="2600" dirty="0" smtClean="0"/>
              <a:t>STAs to connect a specific </a:t>
            </a:r>
            <a:r>
              <a:rPr lang="en-US" sz="2600" dirty="0" smtClean="0"/>
              <a:t>radio.</a:t>
            </a:r>
            <a:endParaRPr lang="en-US" sz="2600" dirty="0" smtClean="0"/>
          </a:p>
          <a:p>
            <a:pPr>
              <a:spcBef>
                <a:spcPts val="600"/>
              </a:spcBef>
              <a:buNone/>
            </a:pPr>
            <a:endParaRPr kumimoji="1" lang="en-US" altLang="ja-JP" dirty="0" smtClean="0">
              <a:latin typeface="Times New Roman" pitchFamily="18" charset="0"/>
              <a:cs typeface="Times New Roman" pitchFamily="18" charset="0"/>
            </a:endParaRPr>
          </a:p>
          <a:p>
            <a:endParaRPr lang="en-US" dirty="0" smtClean="0"/>
          </a:p>
          <a:p>
            <a:pPr>
              <a:spcAft>
                <a:spcPts val="600"/>
              </a:spcAft>
            </a:pPr>
            <a:r>
              <a:rPr lang="en-US" dirty="0" smtClean="0"/>
              <a:t>Mover:</a:t>
            </a:r>
          </a:p>
          <a:p>
            <a:pPr>
              <a:spcAft>
                <a:spcPts val="600"/>
              </a:spcAft>
            </a:pPr>
            <a:r>
              <a:rPr lang="en-US" dirty="0" err="1" smtClean="0"/>
              <a:t>Seconder</a:t>
            </a:r>
            <a:r>
              <a:rPr lang="en-US" dirty="0" smtClean="0"/>
              <a:t>:</a:t>
            </a:r>
          </a:p>
          <a:p>
            <a:pPr>
              <a:spcAft>
                <a:spcPts val="600"/>
              </a:spcAft>
            </a:pPr>
            <a:r>
              <a:rPr lang="en-US" dirty="0" smtClean="0"/>
              <a:t>Result:</a:t>
            </a:r>
          </a:p>
          <a:p>
            <a:pPr>
              <a:spcAft>
                <a:spcPts val="600"/>
              </a:spcAft>
            </a:pPr>
            <a:r>
              <a:rPr lang="en-US" u="sng" dirty="0" smtClean="0"/>
              <a:t>Yes   	No      	 Abstain</a:t>
            </a:r>
            <a:r>
              <a:rPr lang="en-US" dirty="0" smtClean="0"/>
              <a:t>_______________</a:t>
            </a:r>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Tree>
    <p:extLst>
      <p:ext uri="{BB962C8B-B14F-4D97-AF65-F5344CB8AC3E}">
        <p14:creationId xmlns:p14="http://schemas.microsoft.com/office/powerpoint/2010/main" xmlns="" val="37455169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Motion 2</a:t>
            </a:r>
            <a:endParaRPr lang="en-US" sz="2800" dirty="0"/>
          </a:p>
        </p:txBody>
      </p:sp>
      <p:sp>
        <p:nvSpPr>
          <p:cNvPr id="3" name="Content Placeholder 2"/>
          <p:cNvSpPr>
            <a:spLocks noGrp="1"/>
          </p:cNvSpPr>
          <p:nvPr>
            <p:ph idx="1"/>
          </p:nvPr>
        </p:nvSpPr>
        <p:spPr>
          <a:xfrm>
            <a:off x="762000" y="1447800"/>
            <a:ext cx="7772400" cy="5105400"/>
          </a:xfrm>
        </p:spPr>
        <p:txBody>
          <a:bodyPr>
            <a:normAutofit fontScale="32500" lnSpcReduction="20000"/>
          </a:bodyPr>
          <a:lstStyle/>
          <a:p>
            <a:r>
              <a:rPr lang="en-US" sz="8800" dirty="0" smtClean="0"/>
              <a:t>Insert the following text on clause 6 of the SFD (11-12/0151r12):</a:t>
            </a:r>
          </a:p>
          <a:p>
            <a:pPr lvl="1"/>
            <a:endParaRPr lang="en-US" sz="8000" u="sng" dirty="0" smtClean="0">
              <a:solidFill>
                <a:srgbClr val="0000FF"/>
              </a:solidFill>
            </a:endParaRPr>
          </a:p>
          <a:p>
            <a:pPr marL="857250" lvl="1" indent="-457200">
              <a:buNone/>
            </a:pPr>
            <a:r>
              <a:rPr lang="en-US" altLang="zh-TW" sz="8000" b="1" dirty="0" smtClean="0"/>
              <a:t>6.4 Band adjustment</a:t>
            </a:r>
          </a:p>
          <a:p>
            <a:pPr marL="857250" lvl="1" indent="-457200">
              <a:buFont typeface="Arial" pitchFamily="34" charset="0"/>
              <a:buChar char="•"/>
            </a:pPr>
            <a:r>
              <a:rPr lang="en-US" altLang="zh-TW" sz="8000" dirty="0" smtClean="0"/>
              <a:t>If the AP load of current band is not enough to accommodate new coming STAs, AP may redirect the STAs into the other band by including the neighbor AP information of other band to the Probe Response or Beacon. </a:t>
            </a:r>
          </a:p>
          <a:p>
            <a:endParaRPr lang="en-US" sz="5600" dirty="0" smtClean="0"/>
          </a:p>
          <a:p>
            <a:r>
              <a:rPr lang="en-US" sz="7200" dirty="0" smtClean="0"/>
              <a:t>Mover:</a:t>
            </a:r>
          </a:p>
          <a:p>
            <a:r>
              <a:rPr lang="en-US" sz="7200" dirty="0" err="1" smtClean="0"/>
              <a:t>Seconder</a:t>
            </a:r>
            <a:r>
              <a:rPr lang="en-US" sz="7200" dirty="0" smtClean="0"/>
              <a:t>:</a:t>
            </a:r>
          </a:p>
          <a:p>
            <a:r>
              <a:rPr lang="en-US" sz="7200" dirty="0" smtClean="0"/>
              <a:t>Result:</a:t>
            </a:r>
          </a:p>
          <a:p>
            <a:r>
              <a:rPr lang="en-US" sz="7200" dirty="0" smtClean="0"/>
              <a:t>Yes   	No      	 Abstain_______________</a:t>
            </a:r>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Tree>
    <p:extLst>
      <p:ext uri="{BB962C8B-B14F-4D97-AF65-F5344CB8AC3E}">
        <p14:creationId xmlns:p14="http://schemas.microsoft.com/office/powerpoint/2010/main" xmlns="" val="37455169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Motion </a:t>
            </a:r>
            <a:r>
              <a:rPr lang="en-GB" sz="2800" dirty="0" smtClean="0"/>
              <a:t>3</a:t>
            </a:r>
            <a:endParaRPr lang="en-US" sz="2800" dirty="0"/>
          </a:p>
        </p:txBody>
      </p:sp>
      <p:sp>
        <p:nvSpPr>
          <p:cNvPr id="3" name="Content Placeholder 2"/>
          <p:cNvSpPr>
            <a:spLocks noGrp="1"/>
          </p:cNvSpPr>
          <p:nvPr>
            <p:ph idx="1"/>
          </p:nvPr>
        </p:nvSpPr>
        <p:spPr>
          <a:xfrm>
            <a:off x="762000" y="1447800"/>
            <a:ext cx="7772400" cy="5105400"/>
          </a:xfrm>
        </p:spPr>
        <p:txBody>
          <a:bodyPr>
            <a:normAutofit fontScale="25000" lnSpcReduction="20000"/>
          </a:bodyPr>
          <a:lstStyle/>
          <a:p>
            <a:r>
              <a:rPr lang="en-US" sz="8800" dirty="0" smtClean="0"/>
              <a:t>Insert the following text on clause 6 of the SFD (11-12/0151r12):</a:t>
            </a:r>
          </a:p>
          <a:p>
            <a:pPr lvl="1"/>
            <a:endParaRPr lang="en-US" sz="8000" u="sng" dirty="0" smtClean="0">
              <a:solidFill>
                <a:srgbClr val="0000FF"/>
              </a:solidFill>
            </a:endParaRPr>
          </a:p>
          <a:p>
            <a:pPr marL="857250" lvl="1" indent="-457200">
              <a:buNone/>
            </a:pPr>
            <a:r>
              <a:rPr lang="en-US" altLang="zh-TW" sz="8000" b="1" dirty="0" smtClean="0"/>
              <a:t>6.4 Band adjustment</a:t>
            </a:r>
          </a:p>
          <a:p>
            <a:pPr marL="857250" lvl="1" indent="-457200">
              <a:buFont typeface="Arial" pitchFamily="34" charset="0"/>
              <a:buChar char="•"/>
            </a:pPr>
            <a:r>
              <a:rPr lang="en-US" altLang="zh-TW" sz="8000" dirty="0" smtClean="0"/>
              <a:t>Neighbor AP information element IE’ of other band may be included in Probe Response or Beacon frame.</a:t>
            </a:r>
          </a:p>
          <a:p>
            <a:pPr marL="857250" lvl="1" indent="-457200">
              <a:buFont typeface="Arial" pitchFamily="34" charset="0"/>
              <a:buChar char="•"/>
            </a:pPr>
            <a:r>
              <a:rPr lang="en-US" altLang="zh-TW" sz="8000" dirty="0" smtClean="0"/>
              <a:t>Following information may be included in the neighbor AP information  element IE :</a:t>
            </a:r>
          </a:p>
          <a:p>
            <a:pPr marL="1200150" lvl="2" indent="-457200">
              <a:buFont typeface="Wingdings" pitchFamily="2" charset="2"/>
              <a:buChar char="ü"/>
            </a:pPr>
            <a:r>
              <a:rPr lang="en-US" altLang="zh-TW" sz="7800" dirty="0" smtClean="0"/>
              <a:t>Band ID, Operation class, Channel list, AP’s TBTT, Interworking IE </a:t>
            </a:r>
          </a:p>
          <a:p>
            <a:endParaRPr lang="en-US" sz="5600" dirty="0" smtClean="0"/>
          </a:p>
          <a:p>
            <a:r>
              <a:rPr lang="en-US" sz="7200" dirty="0" smtClean="0"/>
              <a:t>Mover:</a:t>
            </a:r>
          </a:p>
          <a:p>
            <a:r>
              <a:rPr lang="en-US" sz="7200" dirty="0" err="1" smtClean="0"/>
              <a:t>Seconder</a:t>
            </a:r>
            <a:r>
              <a:rPr lang="en-US" sz="7200" dirty="0" smtClean="0"/>
              <a:t>:</a:t>
            </a:r>
          </a:p>
          <a:p>
            <a:r>
              <a:rPr lang="en-US" sz="7200" dirty="0" smtClean="0"/>
              <a:t>Result:</a:t>
            </a:r>
          </a:p>
          <a:p>
            <a:r>
              <a:rPr lang="en-US" sz="7200" dirty="0" smtClean="0"/>
              <a:t>Yes   	No      	 Abstain_______________</a:t>
            </a:r>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Tree>
    <p:extLst>
      <p:ext uri="{BB962C8B-B14F-4D97-AF65-F5344CB8AC3E}">
        <p14:creationId xmlns:p14="http://schemas.microsoft.com/office/powerpoint/2010/main" xmlns="" val="3745516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日付プレースホルダ 3"/>
          <p:cNvSpPr>
            <a:spLocks noGrp="1"/>
          </p:cNvSpPr>
          <p:nvPr>
            <p:ph type="dt" sz="quarter" idx="10"/>
          </p:nvPr>
        </p:nvSpPr>
        <p:spPr>
          <a:xfrm>
            <a:off x="696913" y="332601"/>
            <a:ext cx="1579600" cy="276999"/>
          </a:xfrm>
          <a:noFill/>
        </p:spPr>
        <p:txBody>
          <a:bodyPr/>
          <a:lstStyle/>
          <a:p>
            <a:pPr>
              <a:defRPr/>
            </a:pPr>
            <a:r>
              <a:rPr lang="en-US" altLang="ja-JP" dirty="0" smtClean="0"/>
              <a:t>September 2012</a:t>
            </a:r>
          </a:p>
        </p:txBody>
      </p:sp>
      <p:sp>
        <p:nvSpPr>
          <p:cNvPr id="6147" name="スライド番号プレースホルダ 5"/>
          <p:cNvSpPr>
            <a:spLocks noGrp="1"/>
          </p:cNvSpPr>
          <p:nvPr>
            <p:ph type="sldNum" sz="quarter" idx="12"/>
          </p:nvPr>
        </p:nvSpPr>
        <p:spPr>
          <a:noFill/>
        </p:spPr>
        <p:txBody>
          <a:bodyPr/>
          <a:lstStyle/>
          <a:p>
            <a:r>
              <a:rPr lang="en-US" altLang="ja-JP" smtClean="0"/>
              <a:t>Slide </a:t>
            </a:r>
            <a:fld id="{C412BA04-F38A-4ADF-9DED-8047414DD716}" type="slidenum">
              <a:rPr lang="en-US" altLang="ja-JP" smtClean="0"/>
              <a:pPr/>
              <a:t>2</a:t>
            </a:fld>
            <a:endParaRPr lang="en-US" altLang="ja-JP" smtClean="0"/>
          </a:p>
        </p:txBody>
      </p:sp>
      <p:sp>
        <p:nvSpPr>
          <p:cNvPr id="6148" name="Rectangle 2"/>
          <p:cNvSpPr>
            <a:spLocks noGrp="1" noChangeArrowheads="1"/>
          </p:cNvSpPr>
          <p:nvPr>
            <p:ph type="title"/>
          </p:nvPr>
        </p:nvSpPr>
        <p:spPr/>
        <p:txBody>
          <a:bodyPr/>
          <a:lstStyle/>
          <a:p>
            <a:r>
              <a:rPr lang="en-US" altLang="ja-JP" dirty="0" smtClean="0">
                <a:ea typeface="MS PGothic" pitchFamily="34" charset="-128"/>
              </a:rPr>
              <a:t>Abstract</a:t>
            </a:r>
          </a:p>
        </p:txBody>
      </p:sp>
      <p:sp>
        <p:nvSpPr>
          <p:cNvPr id="6149" name="Rectangle 3"/>
          <p:cNvSpPr>
            <a:spLocks noGrp="1" noChangeArrowheads="1"/>
          </p:cNvSpPr>
          <p:nvPr>
            <p:ph type="body" idx="1"/>
          </p:nvPr>
        </p:nvSpPr>
        <p:spPr/>
        <p:txBody>
          <a:bodyPr/>
          <a:lstStyle/>
          <a:p>
            <a:r>
              <a:rPr lang="en-US" dirty="0" smtClean="0"/>
              <a:t>This contribution introduces the band </a:t>
            </a:r>
            <a:r>
              <a:rPr lang="en-US" dirty="0" smtClean="0"/>
              <a:t>redirection (between </a:t>
            </a:r>
            <a:r>
              <a:rPr lang="en-US" dirty="0" smtClean="0"/>
              <a:t>2.4GHz and 5GHz) </a:t>
            </a:r>
            <a:r>
              <a:rPr lang="en-US" dirty="0" smtClean="0"/>
              <a:t>for </a:t>
            </a:r>
            <a:r>
              <a:rPr lang="en-US" dirty="0" smtClean="0"/>
              <a:t>fast </a:t>
            </a:r>
            <a:r>
              <a:rPr lang="en-US" dirty="0" smtClean="0"/>
              <a:t>scan.</a:t>
            </a:r>
            <a:endParaRPr lang="en-US" dirty="0" smtClean="0"/>
          </a:p>
        </p:txBody>
      </p:sp>
      <p:sp>
        <p:nvSpPr>
          <p:cNvPr id="8" name="フッター プレースホルダ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Conformance w/ </a:t>
            </a:r>
            <a:r>
              <a:rPr lang="en-US" dirty="0" err="1" smtClean="0"/>
              <a:t>TGai</a:t>
            </a:r>
            <a:r>
              <a:rPr lang="en-US" dirty="0" smtClean="0"/>
              <a:t> PAR &amp; 5C </a:t>
            </a:r>
            <a:endParaRPr lang="en-US" dirty="0"/>
          </a:p>
        </p:txBody>
      </p:sp>
      <p:sp>
        <p:nvSpPr>
          <p:cNvPr id="4" name="Datumsplatzhalt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
        <p:nvSpPr>
          <p:cNvPr id="5" name="Fußzeilenplatzhalt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3</a:t>
            </a:fld>
            <a:endParaRPr lang="en-US" altLang="ja-JP"/>
          </a:p>
        </p:txBody>
      </p:sp>
      <p:graphicFrame>
        <p:nvGraphicFramePr>
          <p:cNvPr id="7" name="Tabelle 6"/>
          <p:cNvGraphicFramePr>
            <a:graphicFrameLocks noGrp="1"/>
          </p:cNvGraphicFramePr>
          <p:nvPr/>
        </p:nvGraphicFramePr>
        <p:xfrm>
          <a:off x="762000" y="1905000"/>
          <a:ext cx="7696200" cy="3317240"/>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b="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1</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sz="2800" dirty="0" smtClean="0"/>
              <a:t>Current multiband operation (1/3) </a:t>
            </a:r>
            <a:endParaRPr lang="en-US" sz="2800" dirty="0"/>
          </a:p>
        </p:txBody>
      </p:sp>
      <p:sp>
        <p:nvSpPr>
          <p:cNvPr id="3" name="Content Placeholder 2"/>
          <p:cNvSpPr>
            <a:spLocks noGrp="1"/>
          </p:cNvSpPr>
          <p:nvPr>
            <p:ph idx="1"/>
          </p:nvPr>
        </p:nvSpPr>
        <p:spPr>
          <a:xfrm>
            <a:off x="685800" y="1447800"/>
            <a:ext cx="7772400" cy="4648200"/>
          </a:xfrm>
        </p:spPr>
        <p:txBody>
          <a:bodyPr/>
          <a:lstStyle/>
          <a:p>
            <a:r>
              <a:rPr lang="en-US" altLang="zh-CN" dirty="0" smtClean="0"/>
              <a:t>Band steering (Implementation)</a:t>
            </a:r>
          </a:p>
          <a:p>
            <a:pPr lvl="1"/>
            <a:r>
              <a:rPr kumimoji="1" lang="en-US" altLang="ja-JP" dirty="0" smtClean="0">
                <a:latin typeface="Times New Roman" pitchFamily="18" charset="0"/>
                <a:cs typeface="Times New Roman" pitchFamily="18" charset="0"/>
              </a:rPr>
              <a:t>With the new dual-radio access points (APs) just introduced by HP Networking, it makes perfect sense to also add the intelligence to steer 5GHz-capable clients away from the crowded 2.4GHz band.</a:t>
            </a:r>
          </a:p>
          <a:p>
            <a:pPr lvl="1"/>
            <a:r>
              <a:rPr kumimoji="1" lang="en-US" altLang="ja-JP" dirty="0" smtClean="0">
                <a:latin typeface="Times New Roman" pitchFamily="18" charset="0"/>
                <a:cs typeface="Times New Roman" pitchFamily="18" charset="0"/>
              </a:rPr>
              <a:t>System only allow STAs to connect the 5GHz. AP ignores Probe Request or Authentication Request of 2.4GHz.</a:t>
            </a:r>
          </a:p>
          <a:p>
            <a:pPr lvl="1"/>
            <a:r>
              <a:rPr lang="en-US" u="sng" dirty="0" smtClean="0">
                <a:solidFill>
                  <a:srgbClr val="0000FF"/>
                </a:solidFill>
              </a:rPr>
              <a:t>The Wi-Fi standards did not define any mechanism to direct clients to connect a specific radio</a:t>
            </a:r>
            <a:r>
              <a:rPr lang="en-US" u="sng" dirty="0" smtClean="0">
                <a:solidFill>
                  <a:srgbClr val="0000FF"/>
                </a:solidFill>
              </a:rPr>
              <a:t>. </a:t>
            </a:r>
          </a:p>
          <a:p>
            <a:pPr lvl="1"/>
            <a:r>
              <a:rPr lang="en-US" u="sng" dirty="0" smtClean="0">
                <a:solidFill>
                  <a:srgbClr val="0000FF"/>
                </a:solidFill>
              </a:rPr>
              <a:t>Thus</a:t>
            </a:r>
            <a:r>
              <a:rPr lang="en-US" u="sng" dirty="0" smtClean="0">
                <a:solidFill>
                  <a:srgbClr val="0000FF"/>
                </a:solidFill>
              </a:rPr>
              <a:t>, </a:t>
            </a:r>
            <a:r>
              <a:rPr lang="en-US" u="sng" dirty="0" smtClean="0">
                <a:solidFill>
                  <a:srgbClr val="0000FF"/>
                </a:solidFill>
              </a:rPr>
              <a:t>the </a:t>
            </a:r>
            <a:r>
              <a:rPr lang="en-US" u="sng" dirty="0" smtClean="0">
                <a:solidFill>
                  <a:srgbClr val="0000FF"/>
                </a:solidFill>
              </a:rPr>
              <a:t>802.11ai standard shall define any mechanism to direct STAs to connect a specific </a:t>
            </a:r>
            <a:r>
              <a:rPr lang="en-US" u="sng" dirty="0" smtClean="0">
                <a:solidFill>
                  <a:srgbClr val="0000FF"/>
                </a:solidFill>
              </a:rPr>
              <a:t>radio.</a:t>
            </a:r>
            <a:endParaRPr lang="en-US" u="sng" dirty="0" smtClean="0">
              <a:solidFill>
                <a:srgbClr val="0000FF"/>
              </a:solidFill>
            </a:endParaRPr>
          </a:p>
          <a:p>
            <a:pPr lvl="1"/>
            <a:endParaRPr kumimoji="1" lang="en-US" altLang="zh-CN" dirty="0" smtClean="0">
              <a:latin typeface="Times New Roman" pitchFamily="18" charset="0"/>
              <a:cs typeface="Times New Roman" pitchFamily="18" charset="0"/>
            </a:endParaRPr>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a:t>
            </a:fld>
            <a:endParaRPr lang="en-US" altLang="ja-JP"/>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sz="2800" dirty="0" smtClean="0"/>
              <a:t>Current multiband operation (2/3) </a:t>
            </a:r>
            <a:endParaRPr lang="en-US" sz="2800" dirty="0"/>
          </a:p>
        </p:txBody>
      </p:sp>
      <p:sp>
        <p:nvSpPr>
          <p:cNvPr id="3" name="Content Placeholder 2"/>
          <p:cNvSpPr>
            <a:spLocks noGrp="1"/>
          </p:cNvSpPr>
          <p:nvPr>
            <p:ph idx="1"/>
          </p:nvPr>
        </p:nvSpPr>
        <p:spPr>
          <a:xfrm>
            <a:off x="685800" y="1447800"/>
            <a:ext cx="7772400" cy="762000"/>
          </a:xfrm>
        </p:spPr>
        <p:txBody>
          <a:bodyPr/>
          <a:lstStyle/>
          <a:p>
            <a:r>
              <a:rPr lang="en-US" altLang="zh-CN" dirty="0" smtClean="0"/>
              <a:t>Example of Band steering</a:t>
            </a:r>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5</a:t>
            </a:fld>
            <a:endParaRPr lang="en-US" altLang="ja-JP"/>
          </a:p>
        </p:txBody>
      </p:sp>
      <p:pic>
        <p:nvPicPr>
          <p:cNvPr id="7" name="그림 6" descr="band steering 1.jpg"/>
          <p:cNvPicPr>
            <a:picLocks noChangeAspect="1"/>
          </p:cNvPicPr>
          <p:nvPr/>
        </p:nvPicPr>
        <p:blipFill>
          <a:blip r:embed="rId3"/>
          <a:stretch>
            <a:fillRect/>
          </a:stretch>
        </p:blipFill>
        <p:spPr>
          <a:xfrm>
            <a:off x="838200" y="2057400"/>
            <a:ext cx="3533775" cy="3810000"/>
          </a:xfrm>
          <a:prstGeom prst="rect">
            <a:avLst/>
          </a:prstGeom>
        </p:spPr>
      </p:pic>
      <p:pic>
        <p:nvPicPr>
          <p:cNvPr id="8" name="그림 7" descr="band steering 2.jpg"/>
          <p:cNvPicPr>
            <a:picLocks noChangeAspect="1"/>
          </p:cNvPicPr>
          <p:nvPr/>
        </p:nvPicPr>
        <p:blipFill>
          <a:blip r:embed="rId4"/>
          <a:stretch>
            <a:fillRect/>
          </a:stretch>
        </p:blipFill>
        <p:spPr>
          <a:xfrm>
            <a:off x="4800600" y="2057400"/>
            <a:ext cx="3581400" cy="3810000"/>
          </a:xfrm>
          <a:prstGeom prst="rect">
            <a:avLst/>
          </a:prstGeom>
        </p:spPr>
      </p:pic>
      <p:sp>
        <p:nvSpPr>
          <p:cNvPr id="9" name="TextBox 8"/>
          <p:cNvSpPr txBox="1"/>
          <p:nvPr/>
        </p:nvSpPr>
        <p:spPr>
          <a:xfrm>
            <a:off x="774700" y="5930900"/>
            <a:ext cx="8077200" cy="276999"/>
          </a:xfrm>
          <a:prstGeom prst="rect">
            <a:avLst/>
          </a:prstGeom>
          <a:noFill/>
        </p:spPr>
        <p:txBody>
          <a:bodyPr wrap="square" rtlCol="0">
            <a:spAutoFit/>
          </a:bodyPr>
          <a:lstStyle/>
          <a:p>
            <a:r>
              <a:rPr lang="en-US" altLang="ko-KR" dirty="0" smtClean="0"/>
              <a:t>http://h30507.www3.hp.com/t5/HP-Networking/How-to-make-the-most-of-cool-amp-fast-new-Wi-Fi-technology/ba-p/88817</a:t>
            </a:r>
            <a:endParaRPr lang="ko-KR"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sz="2800" dirty="0" smtClean="0"/>
              <a:t>Current multiband operation (3/3) </a:t>
            </a:r>
            <a:endParaRPr lang="en-US" sz="2800" dirty="0"/>
          </a:p>
        </p:txBody>
      </p:sp>
      <p:sp>
        <p:nvSpPr>
          <p:cNvPr id="3" name="Content Placeholder 2"/>
          <p:cNvSpPr>
            <a:spLocks noGrp="1"/>
          </p:cNvSpPr>
          <p:nvPr>
            <p:ph idx="1"/>
          </p:nvPr>
        </p:nvSpPr>
        <p:spPr>
          <a:xfrm>
            <a:off x="685800" y="1447800"/>
            <a:ext cx="7772400" cy="4648200"/>
          </a:xfrm>
        </p:spPr>
        <p:txBody>
          <a:bodyPr/>
          <a:lstStyle/>
          <a:p>
            <a:r>
              <a:rPr lang="en-US" altLang="zh-CN" dirty="0" smtClean="0"/>
              <a:t>Other band information</a:t>
            </a:r>
          </a:p>
          <a:p>
            <a:pPr lvl="1"/>
            <a:r>
              <a:rPr lang="en-US" altLang="zh-CN" dirty="0" smtClean="0"/>
              <a:t>In </a:t>
            </a:r>
            <a:r>
              <a:rPr kumimoji="1" lang="en-US" altLang="ja-JP" dirty="0" smtClean="0">
                <a:latin typeface="Times New Roman" pitchFamily="18" charset="0"/>
                <a:cs typeface="Times New Roman" pitchFamily="18" charset="0"/>
              </a:rPr>
              <a:t>6.1.3 Operational Channels of </a:t>
            </a:r>
            <a:r>
              <a:rPr lang="en-US" altLang="zh-CN" dirty="0" smtClean="0"/>
              <a:t>SFD </a:t>
            </a:r>
            <a:r>
              <a:rPr kumimoji="1" lang="en-US" altLang="ja-JP" dirty="0" smtClean="0">
                <a:latin typeface="Times New Roman" pitchFamily="18" charset="0"/>
                <a:cs typeface="Times New Roman" pitchFamily="18" charset="0"/>
              </a:rPr>
              <a:t>12/0151r12, a FILS STA may announce other band (or channel) information  to the FILS non AP STAs. Based on this information, FILS non-AP STA can monitor the other band (or channel) for AP discovery. </a:t>
            </a:r>
            <a:endParaRPr kumimoji="1" lang="en-US" altLang="ja-JP" dirty="0" smtClean="0">
              <a:latin typeface="Times New Roman" pitchFamily="18" charset="0"/>
              <a:cs typeface="Times New Roman" pitchFamily="18" charset="0"/>
            </a:endParaRPr>
          </a:p>
          <a:p>
            <a:r>
              <a:rPr kumimoji="1" lang="en-US" altLang="ja-JP" dirty="0" smtClean="0">
                <a:latin typeface="Times New Roman" pitchFamily="18" charset="0"/>
                <a:cs typeface="Times New Roman" pitchFamily="18" charset="0"/>
              </a:rPr>
              <a:t>Use of the other band information</a:t>
            </a:r>
            <a:endParaRPr kumimoji="1" lang="en-US" altLang="ja-JP" dirty="0" smtClean="0">
              <a:latin typeface="Times New Roman" pitchFamily="18" charset="0"/>
              <a:cs typeface="Times New Roman" pitchFamily="18" charset="0"/>
            </a:endParaRPr>
          </a:p>
          <a:p>
            <a:pPr lvl="1"/>
            <a:r>
              <a:rPr lang="en-US" altLang="zh-CN" dirty="0" smtClean="0"/>
              <a:t>FILS </a:t>
            </a:r>
            <a:r>
              <a:rPr lang="en-US" altLang="zh-CN" dirty="0" smtClean="0"/>
              <a:t>non AP STA </a:t>
            </a:r>
            <a:r>
              <a:rPr lang="en-US" altLang="zh-CN" dirty="0" smtClean="0"/>
              <a:t>uses </a:t>
            </a:r>
            <a:r>
              <a:rPr lang="en-US" altLang="zh-CN" dirty="0" smtClean="0"/>
              <a:t>the other band of information  </a:t>
            </a:r>
            <a:r>
              <a:rPr lang="en-US" altLang="zh-CN" dirty="0" smtClean="0"/>
              <a:t>only when </a:t>
            </a:r>
            <a:r>
              <a:rPr lang="en-US" altLang="zh-CN" dirty="0" smtClean="0"/>
              <a:t>it  performs the scanning procedure for discovering the APs which are operating on other band. </a:t>
            </a:r>
          </a:p>
          <a:p>
            <a:pPr lvl="1"/>
            <a:r>
              <a:rPr lang="en-US" altLang="zh-CN" u="sng" dirty="0" smtClean="0">
                <a:solidFill>
                  <a:srgbClr val="0000FF"/>
                </a:solidFill>
              </a:rPr>
              <a:t>That is, </a:t>
            </a:r>
            <a:r>
              <a:rPr lang="en-US" altLang="zh-CN" u="sng" dirty="0" smtClean="0">
                <a:solidFill>
                  <a:srgbClr val="0000FF"/>
                </a:solidFill>
              </a:rPr>
              <a:t>AP can not need to include this other band information  except in case of the band redirection (e.g., 2.4GHz </a:t>
            </a:r>
            <a:r>
              <a:rPr lang="en-US" altLang="zh-CN" u="sng" dirty="0" smtClean="0">
                <a:solidFill>
                  <a:srgbClr val="0000FF"/>
                </a:solidFill>
                <a:sym typeface="Wingdings" pitchFamily="2" charset="2"/>
              </a:rPr>
              <a:t> 5GHz</a:t>
            </a:r>
            <a:r>
              <a:rPr lang="en-US" altLang="zh-CN" u="sng" dirty="0" smtClean="0">
                <a:solidFill>
                  <a:srgbClr val="0000FF"/>
                </a:solidFill>
                <a:sym typeface="Wingdings" pitchFamily="2" charset="2"/>
              </a:rPr>
              <a:t>) of the STAs.</a:t>
            </a:r>
            <a:endParaRPr lang="en-US" altLang="zh-CN" u="sng" dirty="0" smtClean="0">
              <a:solidFill>
                <a:srgbClr val="0000FF"/>
              </a:solidFill>
              <a:sym typeface="Wingdings" pitchFamily="2" charset="2"/>
            </a:endParaRPr>
          </a:p>
          <a:p>
            <a:pPr lvl="1">
              <a:buNone/>
            </a:pPr>
            <a:endParaRPr kumimoji="1" lang="en-US" altLang="ja-JP" dirty="0" smtClean="0">
              <a:latin typeface="Times New Roman" pitchFamily="18" charset="0"/>
              <a:cs typeface="Times New Roman" pitchFamily="18" charset="0"/>
            </a:endParaRPr>
          </a:p>
          <a:p>
            <a:pPr lvl="1"/>
            <a:endParaRPr lang="en-US" altLang="zh-CN" dirty="0" smtClean="0"/>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6</a:t>
            </a:fld>
            <a:endParaRPr lang="en-US" altLang="ja-JP"/>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sz="2800" dirty="0" smtClean="0"/>
              <a:t>Band redirection</a:t>
            </a:r>
            <a:endParaRPr lang="en-US" sz="2800" dirty="0"/>
          </a:p>
        </p:txBody>
      </p:sp>
      <p:sp>
        <p:nvSpPr>
          <p:cNvPr id="3" name="Content Placeholder 2"/>
          <p:cNvSpPr>
            <a:spLocks noGrp="1"/>
          </p:cNvSpPr>
          <p:nvPr>
            <p:ph idx="1"/>
          </p:nvPr>
        </p:nvSpPr>
        <p:spPr>
          <a:xfrm>
            <a:off x="685800" y="1371600"/>
            <a:ext cx="7772400" cy="4953000"/>
          </a:xfrm>
        </p:spPr>
        <p:txBody>
          <a:bodyPr/>
          <a:lstStyle/>
          <a:p>
            <a:r>
              <a:rPr lang="en-US" altLang="zh-CN" dirty="0" smtClean="0"/>
              <a:t>Band </a:t>
            </a:r>
            <a:r>
              <a:rPr lang="en-US" altLang="zh-CN" dirty="0" smtClean="0"/>
              <a:t>redirection between </a:t>
            </a:r>
            <a:r>
              <a:rPr lang="en-US" altLang="zh-CN" dirty="0" smtClean="0"/>
              <a:t>2.4GHz and </a:t>
            </a:r>
            <a:r>
              <a:rPr lang="en-US" altLang="zh-CN" dirty="0" smtClean="0"/>
              <a:t>5GHz </a:t>
            </a:r>
            <a:endParaRPr lang="en-US" altLang="zh-CN" dirty="0" smtClean="0"/>
          </a:p>
          <a:p>
            <a:pPr lvl="1"/>
            <a:r>
              <a:rPr lang="en-US" altLang="zh-CN" sz="2200" dirty="0" smtClean="0"/>
              <a:t>FILS non-AP STA sends the Probe Request to the AP in 2.4GHz.</a:t>
            </a:r>
          </a:p>
          <a:p>
            <a:pPr lvl="1"/>
            <a:r>
              <a:rPr lang="en-US" altLang="zh-CN" sz="2200" dirty="0" smtClean="0"/>
              <a:t>AP may respond to the Probe Request in 2.4GHz</a:t>
            </a:r>
            <a:r>
              <a:rPr lang="en-US" altLang="zh-CN" sz="2200" dirty="0" smtClean="0"/>
              <a:t>.</a:t>
            </a:r>
          </a:p>
          <a:p>
            <a:pPr lvl="1"/>
            <a:r>
              <a:rPr lang="en-US" altLang="zh-CN" u="sng" dirty="0" smtClean="0">
                <a:solidFill>
                  <a:srgbClr val="0000FF"/>
                </a:solidFill>
              </a:rPr>
              <a:t>If the AP load of 2.4GHz is not enough to accommodate new coming STAs, AP may redirect the STAs into the 5GHz by including the 5GHz band information to the Probe Response. </a:t>
            </a:r>
          </a:p>
          <a:p>
            <a:pPr lvl="1"/>
            <a:r>
              <a:rPr lang="en-US" altLang="zh-CN" sz="2200" dirty="0" smtClean="0"/>
              <a:t>Following information may be included in </a:t>
            </a:r>
            <a:r>
              <a:rPr lang="en-US" altLang="zh-CN" sz="2200" dirty="0" smtClean="0"/>
              <a:t>Probe Response for band redirection.</a:t>
            </a:r>
            <a:endParaRPr lang="en-US" altLang="zh-CN" sz="2200" dirty="0" smtClean="0"/>
          </a:p>
          <a:p>
            <a:pPr lvl="2"/>
            <a:r>
              <a:rPr lang="en-US" altLang="zh-CN" u="sng" dirty="0" smtClean="0">
                <a:solidFill>
                  <a:srgbClr val="0000FF"/>
                </a:solidFill>
              </a:rPr>
              <a:t>Band ID, Operation class, Channel list, </a:t>
            </a:r>
            <a:r>
              <a:rPr lang="en-US" altLang="zh-CN" u="sng" dirty="0" smtClean="0">
                <a:solidFill>
                  <a:srgbClr val="0000FF"/>
                </a:solidFill>
              </a:rPr>
              <a:t>TBTT of the APs, </a:t>
            </a:r>
            <a:r>
              <a:rPr lang="en-US" altLang="zh-CN" u="sng" dirty="0" smtClean="0">
                <a:solidFill>
                  <a:srgbClr val="0000FF"/>
                </a:solidFill>
              </a:rPr>
              <a:t>Interworking IE of the </a:t>
            </a:r>
            <a:r>
              <a:rPr lang="en-US" altLang="zh-CN" u="sng" dirty="0" err="1" smtClean="0">
                <a:solidFill>
                  <a:srgbClr val="0000FF"/>
                </a:solidFill>
              </a:rPr>
              <a:t>Aps</a:t>
            </a:r>
            <a:endParaRPr lang="en-US" altLang="zh-CN" u="sng" dirty="0" smtClean="0">
              <a:solidFill>
                <a:srgbClr val="0000FF"/>
              </a:solidFill>
            </a:endParaRPr>
          </a:p>
          <a:p>
            <a:pPr lvl="2"/>
            <a:endParaRPr lang="en-US" altLang="zh-CN" dirty="0" smtClean="0"/>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7</a:t>
            </a:fld>
            <a:endParaRPr lang="en-US" altLang="ja-JP"/>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 1</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US" dirty="0" smtClean="0"/>
              <a:t>Do you agree the following concept?</a:t>
            </a:r>
          </a:p>
          <a:p>
            <a:pPr lvl="1"/>
            <a:endParaRPr lang="en-US" u="sng" dirty="0" smtClean="0">
              <a:solidFill>
                <a:srgbClr val="0000FF"/>
              </a:solidFill>
            </a:endParaRPr>
          </a:p>
          <a:p>
            <a:pPr lvl="1">
              <a:buNone/>
            </a:pPr>
            <a:r>
              <a:rPr lang="en-US" dirty="0" smtClean="0">
                <a:solidFill>
                  <a:srgbClr val="0000FF"/>
                </a:solidFill>
              </a:rPr>
              <a:t>	</a:t>
            </a:r>
          </a:p>
          <a:p>
            <a:pPr lvl="1">
              <a:buNone/>
            </a:pPr>
            <a:r>
              <a:rPr lang="en-US" dirty="0" smtClean="0"/>
              <a:t>“</a:t>
            </a:r>
            <a:r>
              <a:rPr lang="en-US" sz="2400" dirty="0" smtClean="0"/>
              <a:t>The 802.11ai standard shall define any mechanism to </a:t>
            </a:r>
            <a:r>
              <a:rPr lang="en-US" sz="2400" dirty="0" smtClean="0"/>
              <a:t>redirect </a:t>
            </a:r>
            <a:r>
              <a:rPr lang="en-US" sz="2400" dirty="0" smtClean="0"/>
              <a:t>STAs to connect a specific </a:t>
            </a:r>
            <a:r>
              <a:rPr lang="en-US" sz="2400" dirty="0" smtClean="0"/>
              <a:t>radio.”</a:t>
            </a:r>
            <a:endParaRPr lang="en-US" sz="2400" dirty="0" smtClean="0"/>
          </a:p>
          <a:p>
            <a:pPr lvl="1"/>
            <a:endParaRPr lang="en-US" dirty="0" smtClean="0"/>
          </a:p>
          <a:p>
            <a:r>
              <a:rPr lang="en-US" dirty="0" smtClean="0"/>
              <a:t>Yes:</a:t>
            </a:r>
          </a:p>
          <a:p>
            <a:r>
              <a:rPr lang="en-US" dirty="0" smtClean="0"/>
              <a:t>No:</a:t>
            </a:r>
          </a:p>
          <a:p>
            <a:r>
              <a:rPr lang="en-US" dirty="0" smtClean="0"/>
              <a:t>Abstain:</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Tree>
    <p:extLst>
      <p:ext uri="{BB962C8B-B14F-4D97-AF65-F5344CB8AC3E}">
        <p14:creationId xmlns:p14="http://schemas.microsoft.com/office/powerpoint/2010/main" xmlns="" val="37455169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 2</a:t>
            </a:r>
            <a:endParaRPr lang="en-US" sz="2800" dirty="0"/>
          </a:p>
        </p:txBody>
      </p:sp>
      <p:sp>
        <p:nvSpPr>
          <p:cNvPr id="3" name="Content Placeholder 2"/>
          <p:cNvSpPr>
            <a:spLocks noGrp="1"/>
          </p:cNvSpPr>
          <p:nvPr>
            <p:ph idx="1"/>
          </p:nvPr>
        </p:nvSpPr>
        <p:spPr>
          <a:xfrm>
            <a:off x="762000" y="1447800"/>
            <a:ext cx="7772400" cy="5105400"/>
          </a:xfrm>
        </p:spPr>
        <p:txBody>
          <a:bodyPr>
            <a:normAutofit fontScale="32500" lnSpcReduction="20000"/>
          </a:bodyPr>
          <a:lstStyle/>
          <a:p>
            <a:r>
              <a:rPr lang="en-US" sz="8800" dirty="0" smtClean="0"/>
              <a:t>Do you agree inserting the following text on clause 6 of the SFD (11-12/0151r12)?</a:t>
            </a:r>
          </a:p>
          <a:p>
            <a:pPr lvl="1"/>
            <a:endParaRPr lang="en-US" sz="7200" u="sng" dirty="0" smtClean="0">
              <a:solidFill>
                <a:srgbClr val="0000FF"/>
              </a:solidFill>
            </a:endParaRPr>
          </a:p>
          <a:p>
            <a:pPr marL="857250" lvl="1" indent="-457200">
              <a:buNone/>
            </a:pPr>
            <a:r>
              <a:rPr lang="en-US" altLang="zh-TW" sz="8000" b="1" dirty="0" smtClean="0"/>
              <a:t>6.4 Band </a:t>
            </a:r>
            <a:r>
              <a:rPr lang="en-US" altLang="zh-TW" sz="8000" b="1" dirty="0" smtClean="0"/>
              <a:t>adjustment</a:t>
            </a:r>
            <a:endParaRPr lang="en-US" altLang="zh-TW" sz="8000" b="1" dirty="0" smtClean="0"/>
          </a:p>
          <a:p>
            <a:pPr marL="857250" lvl="1" indent="-457200">
              <a:buFont typeface="Arial" pitchFamily="34" charset="0"/>
              <a:buChar char="•"/>
            </a:pPr>
            <a:r>
              <a:rPr lang="en-US" altLang="zh-TW" sz="8000" dirty="0" smtClean="0"/>
              <a:t>If </a:t>
            </a:r>
            <a:r>
              <a:rPr lang="en-US" altLang="zh-TW" sz="8000" dirty="0" smtClean="0"/>
              <a:t>the AP load of </a:t>
            </a:r>
            <a:r>
              <a:rPr lang="en-US" altLang="zh-TW" sz="8000" dirty="0" smtClean="0"/>
              <a:t>current band </a:t>
            </a:r>
            <a:r>
              <a:rPr lang="en-US" altLang="zh-TW" sz="8000" dirty="0" smtClean="0"/>
              <a:t>is not enough to accommodate new coming STAs, AP may redirect the STAs into the </a:t>
            </a:r>
            <a:r>
              <a:rPr lang="en-US" altLang="zh-TW" sz="8000" dirty="0" smtClean="0"/>
              <a:t>other band </a:t>
            </a:r>
            <a:r>
              <a:rPr lang="en-US" altLang="zh-TW" sz="8000" dirty="0" smtClean="0"/>
              <a:t>by including the </a:t>
            </a:r>
            <a:r>
              <a:rPr lang="en-US" altLang="zh-TW" sz="8000" dirty="0" smtClean="0"/>
              <a:t>neighbor AP information of other band </a:t>
            </a:r>
            <a:r>
              <a:rPr lang="en-US" altLang="zh-TW" sz="8000" dirty="0" smtClean="0"/>
              <a:t>to the Probe </a:t>
            </a:r>
            <a:r>
              <a:rPr lang="en-US" altLang="zh-TW" sz="8000" dirty="0" smtClean="0"/>
              <a:t>Response or Beacon. </a:t>
            </a:r>
            <a:endParaRPr lang="en-US" altLang="zh-TW" sz="8000" dirty="0" smtClean="0"/>
          </a:p>
          <a:p>
            <a:endParaRPr lang="en-US" sz="5600" dirty="0" smtClean="0"/>
          </a:p>
          <a:p>
            <a:r>
              <a:rPr lang="en-US" sz="8000" dirty="0" smtClean="0"/>
              <a:t>Yes:</a:t>
            </a:r>
          </a:p>
          <a:p>
            <a:r>
              <a:rPr lang="en-US" sz="8000" dirty="0" smtClean="0"/>
              <a:t>No:</a:t>
            </a:r>
          </a:p>
          <a:p>
            <a:r>
              <a:rPr lang="en-US" sz="8000" dirty="0" smtClean="0"/>
              <a:t>Abstain:</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Tree>
    <p:extLst>
      <p:ext uri="{BB962C8B-B14F-4D97-AF65-F5344CB8AC3E}">
        <p14:creationId xmlns:p14="http://schemas.microsoft.com/office/powerpoint/2010/main" xmlns="" val="374551693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30282</TotalTime>
  <Words>1194</Words>
  <Application>Microsoft Office PowerPoint</Application>
  <PresentationFormat>화면 슬라이드 쇼(4:3)</PresentationFormat>
  <Paragraphs>210</Paragraphs>
  <Slides>13</Slides>
  <Notes>13</Notes>
  <HiddenSlides>0</HiddenSlides>
  <MMClips>0</MMClips>
  <ScaleCrop>false</ScaleCrop>
  <HeadingPairs>
    <vt:vector size="4" baseType="variant">
      <vt:variant>
        <vt:lpstr>테마</vt:lpstr>
      </vt:variant>
      <vt:variant>
        <vt:i4>1</vt:i4>
      </vt:variant>
      <vt:variant>
        <vt:lpstr>슬라이드 제목</vt:lpstr>
      </vt:variant>
      <vt:variant>
        <vt:i4>13</vt:i4>
      </vt:variant>
    </vt:vector>
  </HeadingPairs>
  <TitlesOfParts>
    <vt:vector size="14" baseType="lpstr">
      <vt:lpstr>802-11-Submission</vt:lpstr>
      <vt:lpstr>Band adjustment for fasat AP discovery</vt:lpstr>
      <vt:lpstr>Abstract</vt:lpstr>
      <vt:lpstr>Conformance w/ TGai PAR &amp; 5C </vt:lpstr>
      <vt:lpstr>Current multiband operation (1/3) </vt:lpstr>
      <vt:lpstr>Current multiband operation (2/3) </vt:lpstr>
      <vt:lpstr>Current multiband operation (3/3) </vt:lpstr>
      <vt:lpstr>Band redirection</vt:lpstr>
      <vt:lpstr>Straw poll 1</vt:lpstr>
      <vt:lpstr>Straw poll 2</vt:lpstr>
      <vt:lpstr>Straw poll 3</vt:lpstr>
      <vt:lpstr>Motion 1  </vt:lpstr>
      <vt:lpstr>Motion 2</vt:lpstr>
      <vt:lpstr>Motion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 in TGai</dc:title>
  <dc:creator>Giwon Parl</dc:creator>
  <cp:lastModifiedBy>Giwon Park</cp:lastModifiedBy>
  <cp:revision>934</cp:revision>
  <cp:lastPrinted>1998-02-10T13:28:06Z</cp:lastPrinted>
  <dcterms:created xsi:type="dcterms:W3CDTF">2011-07-17T04:42:17Z</dcterms:created>
  <dcterms:modified xsi:type="dcterms:W3CDTF">2012-09-15T09:06:05Z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1314081481</vt:lpwstr>
  </property>
  <property fmtid="{D5CDD505-2E9C-101B-9397-08002B2CF9AE}" pid="3" name="_NewReviewCycle">
    <vt:lpwstr/>
  </property>
</Properties>
</file>