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337" r:id="rId6"/>
    <p:sldId id="338" r:id="rId7"/>
    <p:sldId id="342" r:id="rId8"/>
    <p:sldId id="340" r:id="rId9"/>
    <p:sldId id="354" r:id="rId10"/>
    <p:sldId id="347" r:id="rId11"/>
    <p:sldId id="348" r:id="rId12"/>
    <p:sldId id="356" r:id="rId13"/>
    <p:sldId id="349" r:id="rId14"/>
    <p:sldId id="350" r:id="rId15"/>
    <p:sldId id="353" r:id="rId16"/>
    <p:sldId id="360" r:id="rId17"/>
    <p:sldId id="358" r:id="rId18"/>
    <p:sldId id="355"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ngxc" initials="w" lastIdx="5" clrIdx="0"/>
  <p:cmAuthor id="1" name="Berger-Admin, James (Rodney)" initials="BJ(" lastIdx="3" clrIdx="1"/>
  <p:cmAuthor id="2" name="Lei Wang" initials="LW" lastIdx="0" clrIdx="2"/>
  <p:cmAuthor id="3" name="olesenrl" initials="o"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787" autoAdjust="0"/>
  </p:normalViewPr>
  <p:slideViewPr>
    <p:cSldViewPr>
      <p:cViewPr varScale="1">
        <p:scale>
          <a:sx n="66" d="100"/>
          <a:sy n="66" d="100"/>
        </p:scale>
        <p:origin x="-134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462"/>
    </p:cViewPr>
  </p:sorterViewPr>
  <p:notesViewPr>
    <p:cSldViewPr>
      <p:cViewPr varScale="1">
        <p:scale>
          <a:sx n="49" d="100"/>
          <a:sy n="49" d="100"/>
        </p:scale>
        <p:origin x="-2400" y="-102"/>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2012</a:t>
            </a:r>
            <a:endParaRPr lang="en-GB" dirty="0"/>
          </a:p>
        </p:txBody>
      </p:sp>
      <p:sp>
        <p:nvSpPr>
          <p:cNvPr id="5" name="Footer Placeholder 4"/>
          <p:cNvSpPr>
            <a:spLocks noGrp="1"/>
          </p:cNvSpPr>
          <p:nvPr>
            <p:ph type="ftr" idx="11"/>
          </p:nvPr>
        </p:nvSpPr>
        <p:spPr/>
        <p:txBody>
          <a:bodyPr/>
          <a:lstStyle>
            <a:lvl1pPr>
              <a:defRPr/>
            </a:lvl1pPr>
          </a:lstStyle>
          <a:p>
            <a:r>
              <a:rPr lang="en-GB" altLang="ko-KR" dirty="0" smtClean="0"/>
              <a:t>Jeongki Kim, LG Electronics</a:t>
            </a:r>
            <a:endParaRPr lang="en-GB" altLang="ko-KR"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GB" smtClean="0"/>
              <a:t>Lei Wang, InterDigital Communications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Lei Wang, InterDigital Communications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GB" smtClean="0"/>
              <a:t>Lei Wang, InterDigital Communications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GB" smtClean="0"/>
              <a:t>Lei Wang, InterDigital Communications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Lei Wang, InterDigital Communications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Jeongki Kim, LG Electronics</a:t>
            </a:r>
            <a:endParaRPr lang="en-GB" altLang="ko-KR"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6797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IEEE 802.</a:t>
            </a:r>
            <a:r>
              <a:rPr lang="en-US" sz="1800" b="1" dirty="0" smtClean="0">
                <a:solidFill>
                  <a:schemeClr val="tx1"/>
                </a:solidFill>
              </a:rPr>
              <a:t>11-12/1034r2</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ltLang="ko-KR" dirty="0" smtClean="0"/>
              <a:t>Jeongki Kim, LG Electronics</a:t>
            </a:r>
            <a:endParaRPr lang="en-GB" altLang="ko-KR"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9600" y="762000"/>
            <a:ext cx="8115300" cy="10287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Enhanced scanning procedure for FILS</a:t>
            </a:r>
            <a:endParaRPr lang="en-GB" sz="2800"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2012-09-17</a:t>
            </a:r>
            <a:endParaRPr lang="en-GB" sz="2000" b="0" dirty="0"/>
          </a:p>
        </p:txBody>
      </p:sp>
      <p:graphicFrame>
        <p:nvGraphicFramePr>
          <p:cNvPr id="3075" name="Object 3"/>
          <p:cNvGraphicFramePr>
            <a:graphicFrameLocks noChangeAspect="1"/>
          </p:cNvGraphicFramePr>
          <p:nvPr/>
        </p:nvGraphicFramePr>
        <p:xfrm>
          <a:off x="495300" y="2805113"/>
          <a:ext cx="7718425" cy="2759075"/>
        </p:xfrm>
        <a:graphic>
          <a:graphicData uri="http://schemas.openxmlformats.org/presentationml/2006/ole">
            <p:oleObj spid="_x0000_s3075" name="Document" r:id="rId4" imgW="8625461" imgH="3093489" progId="Word.Document.8">
              <p:embed/>
            </p:oleObj>
          </a:graphicData>
        </a:graphic>
      </p:graphicFrame>
      <p:sp>
        <p:nvSpPr>
          <p:cNvPr id="3076" name="Rectangle 4"/>
          <p:cNvSpPr>
            <a:spLocks noChangeArrowheads="1"/>
          </p:cNvSpPr>
          <p:nvPr/>
        </p:nvSpPr>
        <p:spPr bwMode="auto">
          <a:xfrm>
            <a:off x="609600" y="24003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defTabSz="914400">
              <a:spcBef>
                <a:spcPts val="500"/>
              </a:spcBef>
              <a:spcAft>
                <a:spcPts val="500"/>
              </a:spcAft>
              <a:buClrTx/>
              <a:buSzTx/>
              <a:buFontTx/>
              <a:buChar char="•"/>
              <a:defRPr/>
            </a:pPr>
            <a:r>
              <a:rPr lang="en-US" altLang="ko-KR" dirty="0" smtClean="0"/>
              <a:t>[1] IEEE Std 802.11™-2012</a:t>
            </a:r>
          </a:p>
          <a:p>
            <a:pPr defTabSz="914400">
              <a:spcBef>
                <a:spcPts val="500"/>
              </a:spcBef>
              <a:spcAft>
                <a:spcPts val="500"/>
              </a:spcAft>
              <a:buClrTx/>
              <a:buSzTx/>
              <a:buFontTx/>
              <a:buChar char="•"/>
              <a:defRPr/>
            </a:pPr>
            <a:r>
              <a:rPr lang="en-US" altLang="ko-KR" dirty="0" smtClean="0"/>
              <a:t>[2] IEEE 802.11-11/1503r2, Short beacon</a:t>
            </a:r>
          </a:p>
          <a:p>
            <a:pPr defTabSz="914400">
              <a:spcBef>
                <a:spcPts val="500"/>
              </a:spcBef>
              <a:spcAft>
                <a:spcPts val="500"/>
              </a:spcAft>
              <a:buClrTx/>
              <a:buSzTx/>
              <a:buFontTx/>
              <a:buChar char="•"/>
              <a:defRPr/>
            </a:pPr>
            <a:r>
              <a:rPr lang="en-US" altLang="ko-KR" dirty="0" smtClean="0"/>
              <a:t>[3] IEEE 802.11-12/0741r1, </a:t>
            </a:r>
            <a:r>
              <a:rPr lang="en-GB" altLang="ko-KR" dirty="0" smtClean="0"/>
              <a:t>Discussions about 802.11ai FILS Discovery Frame (DF) Content Design</a:t>
            </a:r>
          </a:p>
          <a:p>
            <a:pPr defTabSz="914400">
              <a:spcBef>
                <a:spcPts val="500"/>
              </a:spcBef>
              <a:spcAft>
                <a:spcPts val="500"/>
              </a:spcAft>
              <a:buClrTx/>
              <a:buSzTx/>
              <a:buFontTx/>
              <a:buChar char="•"/>
              <a:defRPr/>
            </a:pPr>
            <a:r>
              <a:rPr lang="en-GB" altLang="ko-KR" dirty="0" smtClean="0"/>
              <a:t>[4] </a:t>
            </a:r>
            <a:r>
              <a:rPr lang="en-US" altLang="ko-KR" dirty="0" smtClean="0"/>
              <a:t>IEEE 802.11-12/0151r12, Specification Framework for </a:t>
            </a:r>
            <a:r>
              <a:rPr lang="en-US" altLang="ko-KR" dirty="0" err="1" smtClean="0"/>
              <a:t>TGai</a:t>
            </a:r>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1</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ea typeface="굴림" charset="-127"/>
              </a:rPr>
              <a:t>Do you support that </a:t>
            </a:r>
            <a:r>
              <a:rPr lang="en-US" altLang="ko-KR" dirty="0" smtClean="0"/>
              <a:t>STA may send the probe request frame including the configuration change count of a preferred AP if the STA has the system information elements of the preferred AP during the active scanning procedure to preferred AP?</a:t>
            </a:r>
            <a:endParaRPr lang="en-US" altLang="ko-KR" dirty="0" smtClean="0"/>
          </a:p>
          <a:p>
            <a:pPr>
              <a:buFont typeface="Arial" pitchFamily="34" charset="0"/>
              <a:buChar char="•"/>
            </a:pPr>
            <a:endParaRPr lang="en-US" altLang="ko-KR" dirty="0" smtClean="0">
              <a:ea typeface="굴림" charset="-127"/>
            </a:endParaRPr>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smtClean="0"/>
              <a:t>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Do you support that </a:t>
            </a:r>
            <a:r>
              <a:rPr lang="en-US" altLang="ko-KR" dirty="0" smtClean="0"/>
              <a:t>AP may send the optimized probe response frame including only the system parameters which need to be received by the STA when the AP receives the probe request frame including the configuration change count?</a:t>
            </a:r>
            <a:endParaRPr lang="en-US" altLang="ko-KR" dirty="0" smtClean="0"/>
          </a:p>
          <a:p>
            <a:pPr>
              <a:buFont typeface="Arial" pitchFamily="34" charset="0"/>
              <a:buChar char="•"/>
            </a:pPr>
            <a:endParaRPr lang="en-US" altLang="ko-KR" dirty="0" smtClean="0"/>
          </a:p>
          <a:p>
            <a:pPr lvl="1">
              <a:buFont typeface="Wingdings" pitchFamily="2" charset="2"/>
              <a:buChar char="§"/>
            </a:pPr>
            <a:r>
              <a:rPr lang="en-US" altLang="ko-KR" dirty="0" smtClean="0">
                <a:ea typeface="굴림" charset="-127"/>
              </a:rPr>
              <a:t>Y:</a:t>
            </a:r>
          </a:p>
          <a:p>
            <a:pPr lvl="1">
              <a:buFont typeface="Wingdings" pitchFamily="2" charset="2"/>
              <a:buChar char="§"/>
            </a:pPr>
            <a:r>
              <a:rPr lang="en-US" altLang="ko-KR" dirty="0" smtClean="0">
                <a:ea typeface="굴림" charset="-127"/>
              </a:rPr>
              <a:t>N:</a:t>
            </a:r>
          </a:p>
          <a:p>
            <a:pPr lvl="1">
              <a:buFont typeface="Wingdings" pitchFamily="2" charset="2"/>
              <a:buChar char="§"/>
            </a:pPr>
            <a:r>
              <a:rPr lang="en-US" altLang="ko-KR" dirty="0" smtClean="0">
                <a:ea typeface="굴림" charset="-127"/>
              </a:rPr>
              <a:t>Abstain:</a:t>
            </a:r>
          </a:p>
          <a:p>
            <a:pPr>
              <a:buFont typeface="Arial" pitchFamily="34" charset="0"/>
              <a:buChar char="•"/>
            </a:pPr>
            <a:endParaRPr lang="en-US" altLang="ko-KR" dirty="0" smtClean="0"/>
          </a:p>
          <a:p>
            <a:endParaRPr lang="ko-KR" altLang="en-US" b="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dirty="0" smtClean="0"/>
              <a:t>Move to add the following text to “Section 6.2 Active scanning” in the </a:t>
            </a:r>
            <a:r>
              <a:rPr lang="en-US" altLang="ko-KR" dirty="0" err="1" smtClean="0"/>
              <a:t>TGai</a:t>
            </a:r>
            <a:r>
              <a:rPr lang="en-US" altLang="ko-KR" dirty="0" smtClean="0"/>
              <a:t> SFD, 12/0151r12:</a:t>
            </a:r>
          </a:p>
          <a:p>
            <a:pPr>
              <a:buNone/>
            </a:pPr>
            <a:r>
              <a:rPr lang="en-US" altLang="ko-KR" dirty="0" smtClean="0"/>
              <a:t>“6.2.12 </a:t>
            </a:r>
            <a:r>
              <a:rPr lang="en-US" altLang="ko-KR" dirty="0" smtClean="0"/>
              <a:t>Active </a:t>
            </a:r>
            <a:r>
              <a:rPr lang="en-US" altLang="ko-KR" dirty="0" smtClean="0"/>
              <a:t>scanning </a:t>
            </a:r>
            <a:r>
              <a:rPr lang="en-US" altLang="ko-KR" dirty="0" smtClean="0"/>
              <a:t>to preferred AP</a:t>
            </a:r>
            <a:endParaRPr lang="en-US" altLang="ko-KR" dirty="0" smtClean="0"/>
          </a:p>
          <a:p>
            <a:pPr marL="0" indent="0">
              <a:buNone/>
            </a:pPr>
            <a:r>
              <a:rPr lang="en-US" altLang="ko-KR" dirty="0" smtClean="0"/>
              <a:t>STA </a:t>
            </a:r>
            <a:r>
              <a:rPr lang="en-US" altLang="ko-KR" dirty="0" smtClean="0"/>
              <a:t>may send the probe request frame including the configuration change count of </a:t>
            </a:r>
            <a:r>
              <a:rPr lang="en-US" altLang="ko-KR" dirty="0" smtClean="0"/>
              <a:t>a </a:t>
            </a:r>
            <a:r>
              <a:rPr lang="en-US" altLang="ko-KR" dirty="0" smtClean="0"/>
              <a:t>preferred AP if the STA has the system information elements of the preferred </a:t>
            </a:r>
            <a:r>
              <a:rPr lang="en-US" altLang="ko-KR" dirty="0" smtClean="0"/>
              <a:t>AP</a:t>
            </a:r>
            <a:r>
              <a:rPr lang="en-US" altLang="ko-KR" dirty="0" smtClean="0"/>
              <a:t> </a:t>
            </a:r>
            <a:r>
              <a:rPr lang="en-US" altLang="ko-KR" dirty="0" smtClean="0"/>
              <a:t>during </a:t>
            </a:r>
            <a:r>
              <a:rPr lang="en-US" altLang="ko-KR" dirty="0" smtClean="0"/>
              <a:t>the active scanning procedure </a:t>
            </a:r>
            <a:r>
              <a:rPr lang="en-US" altLang="ko-KR" dirty="0" smtClean="0"/>
              <a:t>to preferred </a:t>
            </a:r>
            <a:r>
              <a:rPr lang="en-US" altLang="ko-KR" dirty="0" smtClean="0"/>
              <a:t>AP</a:t>
            </a:r>
            <a:r>
              <a:rPr lang="en-US" altLang="ko-KR" dirty="0" smtClean="0"/>
              <a:t>.”</a:t>
            </a:r>
            <a:endParaRPr lang="en-US" altLang="ko-KR" dirty="0" smtClean="0"/>
          </a:p>
          <a:p>
            <a:pPr>
              <a:buNone/>
            </a:pPr>
            <a:endParaRPr lang="en-US" altLang="ko-KR" dirty="0" smtClean="0"/>
          </a:p>
          <a:p>
            <a:pPr>
              <a:spcAft>
                <a:spcPts val="600"/>
              </a:spcAft>
            </a:pPr>
            <a:r>
              <a:rPr lang="en-US" altLang="ko-KR" sz="2000" dirty="0" smtClean="0"/>
              <a:t>Mover: </a:t>
            </a:r>
          </a:p>
          <a:p>
            <a:pPr>
              <a:spcAft>
                <a:spcPts val="600"/>
              </a:spcAft>
            </a:pPr>
            <a:r>
              <a:rPr lang="en-US" altLang="ko-KR" sz="2000" dirty="0" err="1" smtClean="0"/>
              <a:t>Seconder</a:t>
            </a:r>
            <a:r>
              <a:rPr lang="en-US" altLang="ko-KR" sz="2000" dirty="0" smtClean="0"/>
              <a:t>: </a:t>
            </a:r>
          </a:p>
          <a:p>
            <a:pPr>
              <a:spcAft>
                <a:spcPts val="600"/>
              </a:spcAft>
            </a:pPr>
            <a:r>
              <a:rPr lang="en-US" altLang="ko-KR" sz="2000" dirty="0" smtClean="0"/>
              <a:t>Result    </a:t>
            </a:r>
            <a:r>
              <a:rPr lang="en-US" altLang="ko-KR" sz="2000" u="sng" dirty="0" smtClean="0"/>
              <a:t>Yes                 </a:t>
            </a:r>
            <a:r>
              <a:rPr lang="en-US" altLang="ko-KR" sz="2000" dirty="0" smtClean="0"/>
              <a:t>      </a:t>
            </a:r>
            <a:r>
              <a:rPr lang="en-US" altLang="ko-KR" sz="2000" u="sng" dirty="0" smtClean="0"/>
              <a:t>No                  </a:t>
            </a:r>
            <a:r>
              <a:rPr lang="en-US" altLang="ko-KR" sz="2000" dirty="0" smtClean="0"/>
              <a:t>       </a:t>
            </a:r>
            <a:r>
              <a:rPr lang="en-US" altLang="ko-KR" sz="2000" u="sng" dirty="0" smtClean="0"/>
              <a:t>Abstain</a:t>
            </a:r>
            <a:r>
              <a:rPr lang="en-US" altLang="ko-KR" sz="2000" dirty="0" smtClean="0"/>
              <a:t>___________</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smtClean="0"/>
              <a:t>Move to add the following text to “Section 6.2 Active scanning” in the </a:t>
            </a:r>
            <a:r>
              <a:rPr lang="en-US" altLang="ko-KR" dirty="0" err="1" smtClean="0"/>
              <a:t>TGai</a:t>
            </a:r>
            <a:r>
              <a:rPr lang="en-US" altLang="ko-KR" dirty="0" smtClean="0"/>
              <a:t> SFD, 12/0151r12:</a:t>
            </a:r>
          </a:p>
          <a:p>
            <a:pPr>
              <a:buNone/>
            </a:pPr>
            <a:r>
              <a:rPr lang="en-US" altLang="ko-KR" dirty="0" smtClean="0"/>
              <a:t>“6.2.12 </a:t>
            </a:r>
            <a:r>
              <a:rPr lang="en-US" altLang="ko-KR" dirty="0" smtClean="0"/>
              <a:t>Active scanning to preferred AP</a:t>
            </a:r>
            <a:endParaRPr lang="en-US" altLang="ko-KR" dirty="0" smtClean="0"/>
          </a:p>
          <a:p>
            <a:pPr marL="0" indent="0">
              <a:buNone/>
            </a:pPr>
            <a:r>
              <a:rPr lang="en-US" altLang="ko-KR" dirty="0" smtClean="0"/>
              <a:t>AP </a:t>
            </a:r>
            <a:r>
              <a:rPr lang="en-US" altLang="ko-KR" dirty="0" smtClean="0"/>
              <a:t>may send </a:t>
            </a:r>
            <a:r>
              <a:rPr lang="en-US" altLang="ko-KR" dirty="0" smtClean="0"/>
              <a:t>the </a:t>
            </a:r>
            <a:r>
              <a:rPr lang="en-US" altLang="ko-KR" dirty="0" smtClean="0"/>
              <a:t>optimized probe response frame including only the system parameters which need to be received by the </a:t>
            </a:r>
            <a:r>
              <a:rPr lang="en-US" altLang="ko-KR" dirty="0" smtClean="0"/>
              <a:t>STA </a:t>
            </a:r>
            <a:r>
              <a:rPr lang="en-US" altLang="ko-KR" dirty="0" smtClean="0"/>
              <a:t>when the AP </a:t>
            </a:r>
            <a:r>
              <a:rPr lang="en-US" altLang="ko-KR" dirty="0" smtClean="0"/>
              <a:t>receives the probe request frame including the configuration change </a:t>
            </a:r>
            <a:r>
              <a:rPr lang="en-US" altLang="ko-KR" dirty="0" smtClean="0"/>
              <a:t>count.”</a:t>
            </a:r>
            <a:endParaRPr lang="en-US" altLang="ko-KR" dirty="0" smtClean="0"/>
          </a:p>
          <a:p>
            <a:pPr>
              <a:buNone/>
            </a:pPr>
            <a:endParaRPr lang="en-US" altLang="ko-KR" dirty="0" smtClean="0"/>
          </a:p>
          <a:p>
            <a:pPr>
              <a:spcAft>
                <a:spcPts val="600"/>
              </a:spcAft>
            </a:pPr>
            <a:r>
              <a:rPr lang="en-US" altLang="ko-KR" sz="2000" dirty="0" smtClean="0"/>
              <a:t>Mover: </a:t>
            </a:r>
          </a:p>
          <a:p>
            <a:pPr>
              <a:spcAft>
                <a:spcPts val="600"/>
              </a:spcAft>
            </a:pPr>
            <a:r>
              <a:rPr lang="en-US" altLang="ko-KR" sz="2000" dirty="0" err="1" smtClean="0"/>
              <a:t>Seconder</a:t>
            </a:r>
            <a:r>
              <a:rPr lang="en-US" altLang="ko-KR" sz="2000" dirty="0" smtClean="0"/>
              <a:t>: </a:t>
            </a:r>
          </a:p>
          <a:p>
            <a:pPr>
              <a:spcAft>
                <a:spcPts val="600"/>
              </a:spcAft>
            </a:pPr>
            <a:r>
              <a:rPr lang="en-US" altLang="ko-KR" sz="2000" dirty="0" smtClean="0"/>
              <a:t>Result    </a:t>
            </a:r>
            <a:r>
              <a:rPr lang="en-US" altLang="ko-KR" sz="2000" u="sng" dirty="0" smtClean="0"/>
              <a:t>Yes                 </a:t>
            </a:r>
            <a:r>
              <a:rPr lang="en-US" altLang="ko-KR" sz="2000" dirty="0" smtClean="0"/>
              <a:t>      </a:t>
            </a:r>
            <a:r>
              <a:rPr lang="en-US" altLang="ko-KR" sz="2000" u="sng" dirty="0" smtClean="0"/>
              <a:t>No                  </a:t>
            </a:r>
            <a:r>
              <a:rPr lang="en-US" altLang="ko-KR" sz="2000" dirty="0" smtClean="0"/>
              <a:t>       </a:t>
            </a:r>
            <a:r>
              <a:rPr lang="en-US" altLang="ko-KR" sz="2000" u="sng" dirty="0" smtClean="0"/>
              <a:t>Abstain</a:t>
            </a:r>
            <a:r>
              <a:rPr lang="en-US" altLang="ko-KR" sz="2000" dirty="0" smtClean="0"/>
              <a:t>___________</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(Issues)</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How many Element IDs &amp; AP configuration change count should the AP store?</a:t>
            </a:r>
          </a:p>
          <a:p>
            <a:pPr lvl="1">
              <a:buFont typeface="Arial" pitchFamily="34" charset="0"/>
              <a:buChar char="•"/>
            </a:pPr>
            <a:r>
              <a:rPr lang="en-US" altLang="ko-KR" sz="1600" dirty="0" smtClean="0"/>
              <a:t>May store the information for all AP configuration change counts. If the size of the change count is 8 bits and one parameter is only changed each count,  need 512 bytes to store all information</a:t>
            </a:r>
          </a:p>
          <a:p>
            <a:pPr lvl="1">
              <a:buFont typeface="Arial" pitchFamily="34" charset="0"/>
              <a:buChar char="•"/>
            </a:pPr>
            <a:r>
              <a:rPr lang="en-US" altLang="ko-KR" sz="1600" dirty="0" smtClean="0"/>
              <a:t>To reduce amount of stored information, AP may restrict the cached information according to number of change count (e.g., only 32 or 64 change counts) or a specific duration (e.g., days, months, years, etc.)</a:t>
            </a:r>
          </a:p>
          <a:p>
            <a:pPr>
              <a:buFont typeface="Arial" pitchFamily="34" charset="0"/>
              <a:buChar char="•"/>
            </a:pPr>
            <a:r>
              <a:rPr lang="en-US" altLang="ko-KR" sz="1800" dirty="0" smtClean="0"/>
              <a:t>How does the AP do if the AP receives the unclear change count from STA? </a:t>
            </a:r>
          </a:p>
          <a:p>
            <a:pPr lvl="1">
              <a:buFont typeface="Arial" pitchFamily="34" charset="0"/>
              <a:buChar char="•"/>
            </a:pPr>
            <a:r>
              <a:rPr lang="en-US" altLang="ko-KR" sz="1600" dirty="0" smtClean="0"/>
              <a:t>AP may send the legacy probe response including full system information</a:t>
            </a:r>
          </a:p>
          <a:p>
            <a:pPr>
              <a:buFont typeface="Arial" pitchFamily="34" charset="0"/>
              <a:buChar char="•"/>
            </a:pPr>
            <a:r>
              <a:rPr lang="en-US" altLang="ko-KR" sz="1800" dirty="0" smtClean="0"/>
              <a:t>AP configuration change count is different from GAS change count</a:t>
            </a:r>
          </a:p>
          <a:p>
            <a:pPr lvl="1">
              <a:buFont typeface="Arial" pitchFamily="34" charset="0"/>
              <a:buChar char="•"/>
            </a:pPr>
            <a:r>
              <a:rPr lang="en-US" altLang="ko-KR" sz="1400" dirty="0" smtClean="0"/>
              <a:t>GAS change count indicates the change of GAS parameter set</a:t>
            </a:r>
          </a:p>
          <a:p>
            <a:pPr>
              <a:buFont typeface="Arial" pitchFamily="34" charset="0"/>
              <a:buChar char="•"/>
            </a:pPr>
            <a:endParaRPr lang="en-US" altLang="ko-KR" sz="1800" dirty="0" smtClean="0"/>
          </a:p>
          <a:p>
            <a:pPr>
              <a:buFont typeface="Arial" pitchFamily="34" charset="0"/>
              <a:buChar char="•"/>
            </a:pPr>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smtClean="0"/>
              <a:t>Abstract</a:t>
            </a:r>
            <a:endParaRPr lang="ko-KR" altLang="en-US" dirty="0"/>
          </a:p>
        </p:txBody>
      </p:sp>
      <p:sp>
        <p:nvSpPr>
          <p:cNvPr id="3" name="내용 개체 틀 2"/>
          <p:cNvSpPr>
            <a:spLocks noGrp="1"/>
          </p:cNvSpPr>
          <p:nvPr>
            <p:ph idx="1"/>
          </p:nvPr>
        </p:nvSpPr>
        <p:spPr/>
        <p:txBody>
          <a:bodyPr/>
          <a:lstStyle/>
          <a:p>
            <a:pPr marL="0" indent="0" algn="just"/>
            <a:r>
              <a:rPr lang="en-US" altLang="ko-KR" dirty="0" smtClean="0"/>
              <a:t>This proposes to reduce the frame length of probe response frame </a:t>
            </a:r>
            <a:r>
              <a:rPr lang="en-US" altLang="ko-KR" dirty="0" smtClean="0"/>
              <a:t>during active </a:t>
            </a:r>
            <a:r>
              <a:rPr lang="en-US" altLang="ko-KR" dirty="0" smtClean="0"/>
              <a:t>scanning </a:t>
            </a:r>
            <a:r>
              <a:rPr lang="en-US" altLang="ko-KR" dirty="0" smtClean="0"/>
              <a:t>procedure to preferred AP</a:t>
            </a:r>
            <a:endParaRPr lang="en-US" altLang="ko-KR" dirty="0" smtClean="0"/>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0"/>
            <a:r>
              <a:rPr lang="en-US" altLang="ko-KR" dirty="0" smtClean="0"/>
              <a:t>Conformance w/ </a:t>
            </a:r>
            <a:r>
              <a:rPr lang="en-US" altLang="ko-KR" dirty="0" err="1" smtClean="0"/>
              <a:t>TGai</a:t>
            </a:r>
            <a:r>
              <a:rPr lang="en-US" altLang="ko-KR" dirty="0" smtClean="0"/>
              <a:t> PAR &amp; 5C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Tabelle 6"/>
          <p:cNvGraphicFramePr>
            <a:graphicFrameLocks noGrp="1"/>
          </p:cNvGraphicFramePr>
          <p:nvPr/>
        </p:nvGraphicFramePr>
        <p:xfrm>
          <a:off x="762000" y="2002243"/>
          <a:ext cx="7924800" cy="4076702"/>
        </p:xfrm>
        <a:graphic>
          <a:graphicData uri="http://schemas.openxmlformats.org/drawingml/2006/table">
            <a:tbl>
              <a:tblPr firstRow="1" bandRow="1">
                <a:tableStyleId>{5C22544A-7EE6-4342-B048-85BDC9FD1C3A}</a:tableStyleId>
              </a:tblPr>
              <a:tblGrid>
                <a:gridCol w="5963216"/>
                <a:gridCol w="1961584"/>
              </a:tblGrid>
              <a:tr h="455742">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636789">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455742">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455742">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1161203">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1,2</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Active scanning procedure</a:t>
            </a:r>
          </a:p>
          <a:p>
            <a:pPr lvl="1">
              <a:buFont typeface="Wingdings" pitchFamily="2" charset="2"/>
              <a:buChar char="§"/>
            </a:pPr>
            <a:r>
              <a:rPr lang="en-US" altLang="ko-KR" sz="1600" dirty="0" smtClean="0"/>
              <a:t>Probe request/response exchanges for finding the AP/network[1]</a:t>
            </a:r>
          </a:p>
          <a:p>
            <a:pPr lvl="1">
              <a:buFont typeface="Wingdings" pitchFamily="2" charset="2"/>
              <a:buChar char="§"/>
            </a:pPr>
            <a:r>
              <a:rPr lang="en-US" altLang="ko-KR" sz="1600" dirty="0" smtClean="0"/>
              <a:t>Legacy probe response frame includes all system information elements supported by AP</a:t>
            </a:r>
          </a:p>
          <a:p>
            <a:pPr lvl="2">
              <a:buFont typeface="Wingdings" pitchFamily="2" charset="2"/>
              <a:buChar char="ü"/>
            </a:pPr>
            <a:r>
              <a:rPr lang="en-US" altLang="ko-KR" sz="1400" dirty="0" smtClean="0"/>
              <a:t>Size of probe response frame  is similar to beacon frame except TIM IE (e.g., </a:t>
            </a:r>
            <a:r>
              <a:rPr lang="en-US" altLang="ko-KR" sz="1400" dirty="0" smtClean="0">
                <a:solidFill>
                  <a:srgbClr val="FF0000"/>
                </a:solidFill>
              </a:rPr>
              <a:t>more than 230 bytes </a:t>
            </a:r>
            <a:r>
              <a:rPr lang="en-US" altLang="ko-KR" sz="1400" dirty="0" smtClean="0"/>
              <a:t>[2])</a:t>
            </a:r>
          </a:p>
          <a:p>
            <a:pPr lvl="1">
              <a:buFont typeface="Wingdings" pitchFamily="2" charset="2"/>
              <a:buChar char="§"/>
            </a:pPr>
            <a:r>
              <a:rPr lang="en-US" altLang="ko-KR" sz="1600" dirty="0" smtClean="0"/>
              <a:t>A STA may send the </a:t>
            </a:r>
            <a:r>
              <a:rPr lang="en-US" altLang="ko-KR" sz="1600" dirty="0" err="1" smtClean="0"/>
              <a:t>unicast</a:t>
            </a:r>
            <a:r>
              <a:rPr lang="en-US" altLang="ko-KR" sz="1600" dirty="0" smtClean="0"/>
              <a:t> probe request for scanning the preferred </a:t>
            </a:r>
            <a:r>
              <a:rPr lang="en-US" altLang="ko-KR" sz="1600" dirty="0" smtClean="0"/>
              <a:t>AP </a:t>
            </a:r>
            <a:r>
              <a:rPr lang="en-US" altLang="ko-KR" sz="1600" dirty="0" smtClean="0"/>
              <a:t>(BSSID of the AP is included in MAC header )</a:t>
            </a:r>
          </a:p>
          <a:p>
            <a:pPr lvl="1">
              <a:buFont typeface="Wingdings" pitchFamily="2" charset="2"/>
              <a:buChar char="§"/>
            </a:pPr>
            <a:r>
              <a:rPr lang="en-US" altLang="ko-KR" sz="1600" u="sng" dirty="0" smtClean="0">
                <a:solidFill>
                  <a:srgbClr val="0000FF"/>
                </a:solidFill>
              </a:rPr>
              <a:t>In case of actively scanning the preferred/target AP, if the STA stores the system information of the AP which the STA was previously associated with, the </a:t>
            </a:r>
            <a:r>
              <a:rPr lang="en-US" altLang="ko-KR" sz="1600" u="sng" dirty="0" smtClean="0">
                <a:solidFill>
                  <a:srgbClr val="0000FF"/>
                </a:solidFill>
              </a:rPr>
              <a:t>AP </a:t>
            </a:r>
            <a:r>
              <a:rPr lang="en-US" altLang="ko-KR" sz="1600" u="sng" dirty="0" smtClean="0">
                <a:solidFill>
                  <a:srgbClr val="0000FF"/>
                </a:solidFill>
              </a:rPr>
              <a:t>does not need to send the probe response including full system information elements</a:t>
            </a:r>
          </a:p>
          <a:p>
            <a:pPr>
              <a:buFont typeface="Wingdings" pitchFamily="2" charset="2"/>
              <a:buChar char="§"/>
            </a:pPr>
            <a:r>
              <a:rPr lang="en-US" altLang="ko-KR" sz="1800" dirty="0" smtClean="0"/>
              <a:t>AP configuration change count[3] [4]</a:t>
            </a:r>
          </a:p>
          <a:p>
            <a:pPr lvl="1">
              <a:buFont typeface="Arial" pitchFamily="34" charset="0"/>
              <a:buChar char="•"/>
            </a:pPr>
            <a:r>
              <a:rPr lang="en-US" altLang="ko-KR" sz="1800" dirty="0" smtClean="0"/>
              <a:t>May be included in the FILS Discovery frame</a:t>
            </a:r>
          </a:p>
          <a:p>
            <a:pPr lvl="1">
              <a:buFont typeface="Arial" pitchFamily="34" charset="0"/>
              <a:buChar char="•"/>
            </a:pPr>
            <a:r>
              <a:rPr lang="en-US" altLang="ko-KR" sz="1800" dirty="0" smtClean="0"/>
              <a:t>Indicates the change of system parameters of AP/BSS</a:t>
            </a:r>
          </a:p>
          <a:p>
            <a:pPr>
              <a:buFont typeface="Arial" pitchFamily="34" charset="0"/>
              <a:buChar char="•"/>
            </a:pPr>
            <a:endParaRPr lang="en-US" altLang="ko-KR" dirty="0" smtClean="0"/>
          </a:p>
          <a:p>
            <a:pPr lvl="1">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dirty="0"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(1/2)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For fast initial link setup, the 802.11ai STA will store the system information elements of some preferred APs which the STA was associated with</a:t>
            </a:r>
          </a:p>
          <a:p>
            <a:pPr lvl="1">
              <a:buFont typeface="Wingdings" pitchFamily="2" charset="2"/>
              <a:buChar char="§"/>
            </a:pPr>
            <a:r>
              <a:rPr lang="en-US" altLang="ko-KR" sz="1600" dirty="0" smtClean="0"/>
              <a:t>To reduce the information to store, the STA may restrict the number of preferred APs which system parameters are stored by the STA </a:t>
            </a:r>
          </a:p>
          <a:p>
            <a:pPr>
              <a:buFont typeface="Arial" pitchFamily="34" charset="0"/>
              <a:buChar char="•"/>
            </a:pPr>
            <a:r>
              <a:rPr lang="en-US" altLang="ko-KR" sz="1800" dirty="0" smtClean="0"/>
              <a:t>Whenever the AP changes the system parameters, the AP will store the old configuration change count and the changed system information element ID (1byte) for the change count</a:t>
            </a:r>
          </a:p>
          <a:p>
            <a:pPr lvl="1">
              <a:buFont typeface="Wingdings" pitchFamily="2" charset="2"/>
              <a:buChar char="§"/>
            </a:pPr>
            <a:r>
              <a:rPr lang="en-US" altLang="ko-KR" sz="1600" dirty="0" smtClean="0"/>
              <a:t>E.g.,) In case of the current configuration change count = ‘3’, the stored information by AP. [change count = 0, ID = ‘x’], [change count = 1, ID = ‘y’], [change count = 2, ID = ‘Z’]</a:t>
            </a:r>
          </a:p>
          <a:p>
            <a:pPr lvl="1">
              <a:buFont typeface="Wingdings" pitchFamily="2" charset="2"/>
              <a:buChar char="§"/>
            </a:pPr>
            <a:r>
              <a:rPr lang="en-US" altLang="ko-KR" sz="1600" dirty="0" smtClean="0"/>
              <a:t>If one parameter is changed in one change count and the change count size is 8 bits, the maximum size of the stored information is 512 bytes</a:t>
            </a:r>
          </a:p>
          <a:p>
            <a:pPr>
              <a:buFont typeface="Arial" pitchFamily="34" charset="0"/>
              <a:buChar char="•"/>
            </a:pPr>
            <a:endParaRPr lang="en-US" altLang="ko-KR" sz="1600" dirty="0" smtClean="0"/>
          </a:p>
          <a:p>
            <a:pPr>
              <a:buFont typeface="Arial" pitchFamily="34" charset="0"/>
              <a:buChar char="•"/>
            </a:pPr>
            <a:endParaRPr lang="en-US" altLang="ko-KR" dirty="0" smtClean="0"/>
          </a:p>
          <a:p>
            <a:pPr>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(2/2)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During the active scanning procedure to a </a:t>
            </a:r>
            <a:r>
              <a:rPr lang="en-US" altLang="ko-KR" sz="1800" dirty="0" smtClean="0"/>
              <a:t>preferred AP, if the STA has system parameters of the AP, </a:t>
            </a:r>
            <a:r>
              <a:rPr lang="en-US" altLang="ko-KR" sz="1800" u="sng" dirty="0" smtClean="0">
                <a:solidFill>
                  <a:srgbClr val="0000FF"/>
                </a:solidFill>
              </a:rPr>
              <a:t>a STA may include the configuration change count of target AP in the probe request frame</a:t>
            </a:r>
          </a:p>
          <a:p>
            <a:pPr>
              <a:buFont typeface="Arial" pitchFamily="34" charset="0"/>
              <a:buChar char="•"/>
            </a:pPr>
            <a:r>
              <a:rPr lang="en-US" altLang="ko-KR" sz="1800" dirty="0" smtClean="0"/>
              <a:t>When </a:t>
            </a:r>
            <a:r>
              <a:rPr lang="en-US" altLang="ko-KR" sz="1800" dirty="0" smtClean="0"/>
              <a:t>an AP </a:t>
            </a:r>
            <a:r>
              <a:rPr lang="en-US" altLang="ko-KR" sz="1800" dirty="0" smtClean="0"/>
              <a:t>receives the probe request frame including the configuration change count,</a:t>
            </a:r>
            <a:r>
              <a:rPr lang="en-US" altLang="ko-KR" sz="1800" u="sng" dirty="0" smtClean="0">
                <a:solidFill>
                  <a:srgbClr val="0000FF"/>
                </a:solidFill>
              </a:rPr>
              <a:t> the AP may send to the STA the optimized probe response frame including only the system information elements which need to be received by the STA</a:t>
            </a:r>
            <a:r>
              <a:rPr lang="en-US" altLang="ko-KR" sz="1800" dirty="0" smtClean="0"/>
              <a:t> based on the received configuration change </a:t>
            </a:r>
            <a:r>
              <a:rPr lang="en-US" altLang="ko-KR" sz="1800" dirty="0" smtClean="0"/>
              <a:t>count</a:t>
            </a:r>
            <a:endParaRPr lang="en-US" altLang="ko-KR" sz="1800" dirty="0" smtClean="0"/>
          </a:p>
          <a:p>
            <a:pPr>
              <a:buFont typeface="Arial" pitchFamily="34" charset="0"/>
              <a:buChar char="•"/>
            </a:pPr>
            <a:endParaRPr lang="en-US" altLang="ko-KR" sz="1600" dirty="0" smtClean="0"/>
          </a:p>
          <a:p>
            <a:pPr>
              <a:buFont typeface="Arial" pitchFamily="34" charset="0"/>
              <a:buChar char="•"/>
            </a:pPr>
            <a:endParaRPr lang="en-US" altLang="ko-KR" dirty="0" smtClean="0"/>
          </a:p>
          <a:p>
            <a:pPr>
              <a:buFont typeface="Arial" pitchFamily="34" charset="0"/>
              <a:buChar char="•"/>
            </a:pP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(1/2)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800" dirty="0" smtClean="0"/>
              <a:t>Size of Probe response frame is similar to size of beacon frame except for TIM IE</a:t>
            </a:r>
          </a:p>
          <a:p>
            <a:pPr lvl="1">
              <a:buFont typeface="Wingdings" pitchFamily="2" charset="2"/>
              <a:buChar char="§"/>
            </a:pPr>
            <a:r>
              <a:rPr lang="en-US" altLang="ko-KR" sz="1600" dirty="0" smtClean="0"/>
              <a:t>The size of beacon frame/probe response[2]</a:t>
            </a:r>
          </a:p>
          <a:p>
            <a:pPr lvl="2">
              <a:buFont typeface="Wingdings" pitchFamily="2" charset="2"/>
              <a:buChar char="ü"/>
            </a:pPr>
            <a:r>
              <a:rPr lang="en-US" altLang="ko-KR" sz="1400" dirty="0" smtClean="0"/>
              <a:t>&gt; 100 byte(typical 802.11 BSS), &gt; 230 bytes (enterprise environment)</a:t>
            </a:r>
          </a:p>
          <a:p>
            <a:pPr lvl="2">
              <a:buFont typeface="Wingdings" pitchFamily="2" charset="2"/>
              <a:buChar char="ü"/>
            </a:pPr>
            <a:r>
              <a:rPr lang="en-US" altLang="ko-KR" sz="1400" dirty="0" smtClean="0"/>
              <a:t>Mandatory fields: Timestamp (8bytes(B)), Beacon Interval (2B), Capability (2B)</a:t>
            </a:r>
          </a:p>
          <a:p>
            <a:pPr>
              <a:buFont typeface="Arial" pitchFamily="34" charset="0"/>
              <a:buChar char="•"/>
            </a:pPr>
            <a:r>
              <a:rPr lang="en-US" altLang="ko-KR" sz="1800" dirty="0" smtClean="0"/>
              <a:t>The following system information elements can be changed in legacy system [1]</a:t>
            </a:r>
          </a:p>
          <a:p>
            <a:pPr lvl="1">
              <a:buFont typeface="Wingdings" pitchFamily="2" charset="2"/>
              <a:buChar char="§"/>
            </a:pPr>
            <a:r>
              <a:rPr lang="en-US" altLang="ko-KR" sz="1600" dirty="0" smtClean="0"/>
              <a:t>Channel Switch Announcement (5B)</a:t>
            </a:r>
          </a:p>
          <a:p>
            <a:pPr lvl="1">
              <a:buFont typeface="Wingdings" pitchFamily="2" charset="2"/>
              <a:buChar char="§"/>
            </a:pPr>
            <a:r>
              <a:rPr lang="en-US" altLang="ko-KR" sz="1600" dirty="0" smtClean="0"/>
              <a:t>Extended Channel Switch Announcement (6B)</a:t>
            </a:r>
          </a:p>
          <a:p>
            <a:pPr lvl="1">
              <a:buFont typeface="Wingdings" pitchFamily="2" charset="2"/>
              <a:buChar char="§"/>
            </a:pPr>
            <a:r>
              <a:rPr lang="en-US" altLang="ko-KR" sz="1600" dirty="0" smtClean="0"/>
              <a:t>EDCA parameters (20B)</a:t>
            </a:r>
          </a:p>
          <a:p>
            <a:pPr lvl="1">
              <a:buFont typeface="Wingdings" pitchFamily="2" charset="2"/>
              <a:buChar char="§"/>
            </a:pPr>
            <a:r>
              <a:rPr lang="en-US" altLang="ko-KR" sz="1600" dirty="0" smtClean="0"/>
              <a:t>Quiet element (8B)</a:t>
            </a:r>
          </a:p>
          <a:p>
            <a:pPr lvl="1">
              <a:buFont typeface="Wingdings" pitchFamily="2" charset="2"/>
              <a:buChar char="§"/>
            </a:pPr>
            <a:r>
              <a:rPr lang="en-US" altLang="ko-KR" sz="1600" dirty="0" smtClean="0"/>
              <a:t>DSSS Parameter Set (3B)</a:t>
            </a:r>
          </a:p>
          <a:p>
            <a:pPr lvl="1">
              <a:buFont typeface="Wingdings" pitchFamily="2" charset="2"/>
              <a:buChar char="§"/>
            </a:pPr>
            <a:r>
              <a:rPr lang="en-US" altLang="ko-KR" sz="1600" dirty="0" smtClean="0"/>
              <a:t>CF Parameter Set (8B)</a:t>
            </a:r>
          </a:p>
          <a:p>
            <a:pPr lvl="1">
              <a:buFont typeface="Wingdings" pitchFamily="2" charset="2"/>
              <a:buChar char="§"/>
            </a:pPr>
            <a:r>
              <a:rPr lang="en-US" altLang="ko-KR" sz="1600" dirty="0" smtClean="0"/>
              <a:t>FH Parameter Set (7B)</a:t>
            </a:r>
          </a:p>
          <a:p>
            <a:pPr lvl="1">
              <a:buFont typeface="Wingdings" pitchFamily="2" charset="2"/>
              <a:buChar char="§"/>
            </a:pPr>
            <a:r>
              <a:rPr lang="en-US" altLang="ko-KR" sz="1600" dirty="0" smtClean="0"/>
              <a:t>HT Operation element (24B)</a:t>
            </a:r>
          </a:p>
          <a:p>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(2/2)</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sz="1600" dirty="0" smtClean="0"/>
              <a:t>Comparison between legacy probe response size and optimized probe response </a:t>
            </a:r>
          </a:p>
          <a:p>
            <a:pPr lvl="1">
              <a:buFont typeface="Wingdings" pitchFamily="2" charset="2"/>
              <a:buChar char="§"/>
            </a:pPr>
            <a:r>
              <a:rPr lang="en-US" altLang="ko-KR" sz="1400" dirty="0" smtClean="0"/>
              <a:t>Size of mandatory fields: 12 bytes</a:t>
            </a:r>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600" dirty="0" smtClean="0"/>
          </a:p>
          <a:p>
            <a:pPr lvl="1"/>
            <a:endParaRPr lang="en-US" altLang="ko-KR" sz="1200" dirty="0" smtClean="0"/>
          </a:p>
          <a:p>
            <a:pPr lvl="1">
              <a:buFont typeface="Wingdings" pitchFamily="2" charset="2"/>
              <a:buChar char="§"/>
            </a:pPr>
            <a:r>
              <a:rPr lang="en-US" altLang="ko-KR" sz="1400" dirty="0" smtClean="0"/>
              <a:t>Best case: &gt; 83% (typical BSS), &gt; 92% (enterprise environment)</a:t>
            </a:r>
          </a:p>
          <a:p>
            <a:pPr lvl="1">
              <a:buFont typeface="Wingdings" pitchFamily="2" charset="2"/>
              <a:buChar char="§"/>
            </a:pPr>
            <a:r>
              <a:rPr lang="en-US" altLang="ko-KR" sz="1400" dirty="0" smtClean="0"/>
              <a:t>Worst case: &gt; 64% (typical BSS), &gt; 84% (enterprise environment)</a:t>
            </a:r>
          </a:p>
          <a:p>
            <a:pPr>
              <a:buFont typeface="Wingdings" pitchFamily="2" charset="2"/>
              <a:buChar char="§"/>
            </a:pPr>
            <a:r>
              <a:rPr lang="en-US" altLang="ko-KR" sz="1600" dirty="0" smtClean="0">
                <a:solidFill>
                  <a:srgbClr val="FF0000"/>
                </a:solidFill>
              </a:rPr>
              <a:t>Most of optimized probe response frames will contain only mandatory fields because the BSS system elements hardly change.</a:t>
            </a:r>
          </a:p>
          <a:p>
            <a:endParaRPr lang="ko-KR" altLang="en-US"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graphicFrame>
        <p:nvGraphicFramePr>
          <p:cNvPr id="7" name="표 6"/>
          <p:cNvGraphicFramePr>
            <a:graphicFrameLocks noGrp="1"/>
          </p:cNvGraphicFramePr>
          <p:nvPr/>
        </p:nvGraphicFramePr>
        <p:xfrm>
          <a:off x="462665" y="2699305"/>
          <a:ext cx="8410694" cy="2287536"/>
        </p:xfrm>
        <a:graphic>
          <a:graphicData uri="http://schemas.openxmlformats.org/drawingml/2006/table">
            <a:tbl>
              <a:tblPr firstRow="1" bandRow="1">
                <a:tableStyleId>{5C22544A-7EE6-4342-B048-85BDC9FD1C3A}</a:tableStyleId>
              </a:tblPr>
              <a:tblGrid>
                <a:gridCol w="2293825"/>
                <a:gridCol w="2217366"/>
                <a:gridCol w="833104"/>
                <a:gridCol w="2148870"/>
                <a:gridCol w="917529"/>
              </a:tblGrid>
              <a:tr h="325483">
                <a:tc rowSpan="2">
                  <a:txBody>
                    <a:bodyPr/>
                    <a:lstStyle/>
                    <a:p>
                      <a:pPr latinLnBrk="1"/>
                      <a:r>
                        <a:rPr lang="en-US" altLang="ko-KR" sz="1200" dirty="0" smtClean="0"/>
                        <a:t>Update</a:t>
                      </a:r>
                      <a:r>
                        <a:rPr lang="en-US" altLang="ko-KR" sz="1200" baseline="0" dirty="0" smtClean="0"/>
                        <a:t>d IE</a:t>
                      </a:r>
                      <a:endParaRPr lang="ko-KR" altLang="en-US" sz="1200" dirty="0"/>
                    </a:p>
                  </a:txBody>
                  <a:tcPr/>
                </a:tc>
                <a:tc gridSpan="2">
                  <a:txBody>
                    <a:bodyPr/>
                    <a:lstStyle/>
                    <a:p>
                      <a:pPr latinLnBrk="1"/>
                      <a:r>
                        <a:rPr lang="en-US" altLang="ko-KR" sz="1200" dirty="0" smtClean="0"/>
                        <a:t>Legacy</a:t>
                      </a:r>
                      <a:r>
                        <a:rPr lang="en-US" altLang="ko-KR" sz="1200" baseline="0" dirty="0" smtClean="0"/>
                        <a:t> probe response (&gt;100B)</a:t>
                      </a:r>
                      <a:endParaRPr lang="ko-KR" altLang="en-US" sz="1200" dirty="0"/>
                    </a:p>
                  </a:txBody>
                  <a:tcPr/>
                </a:tc>
                <a:tc hMerge="1">
                  <a:txBody>
                    <a:bodyPr/>
                    <a:lstStyle/>
                    <a:p>
                      <a:pPr latinLnBrk="1"/>
                      <a:endParaRPr lang="ko-KR" altLang="en-US" dirty="0"/>
                    </a:p>
                  </a:txBody>
                  <a:tcPr/>
                </a:tc>
                <a:tc gridSpan="2">
                  <a:txBody>
                    <a:bodyPr/>
                    <a:lstStyle/>
                    <a:p>
                      <a:pPr latinLnBrk="1"/>
                      <a:r>
                        <a:rPr lang="en-US" altLang="ko-KR" sz="1200" dirty="0" smtClean="0"/>
                        <a:t>Legacy probe response (&gt;230B)</a:t>
                      </a:r>
                    </a:p>
                  </a:txBody>
                  <a:tcPr/>
                </a:tc>
                <a:tc hMerge="1">
                  <a:txBody>
                    <a:bodyPr/>
                    <a:lstStyle/>
                    <a:p>
                      <a:pPr latinLnBrk="1"/>
                      <a:endParaRPr lang="ko-KR" altLang="en-US" dirty="0"/>
                    </a:p>
                  </a:txBody>
                  <a:tcPr/>
                </a:tc>
              </a:tr>
              <a:tr h="216047">
                <a:tc vMerge="1">
                  <a:txBody>
                    <a:bodyPr/>
                    <a:lstStyle/>
                    <a:p>
                      <a:pPr latinLnBrk="1"/>
                      <a:endParaRPr lang="ko-KR" altLang="en-US" dirty="0"/>
                    </a:p>
                  </a:txBody>
                  <a:tcPr/>
                </a:tc>
                <a:tc>
                  <a:txBody>
                    <a:bodyPr/>
                    <a:lstStyle/>
                    <a:p>
                      <a:pPr latinLnBrk="1"/>
                      <a:r>
                        <a:rPr lang="en-US" altLang="ko-KR" sz="1200" dirty="0" smtClean="0"/>
                        <a:t>Optimized Probe Response</a:t>
                      </a:r>
                      <a:endParaRPr lang="ko-KR" altLang="en-US" sz="1200" dirty="0"/>
                    </a:p>
                  </a:txBody>
                  <a:tcPr/>
                </a:tc>
                <a:tc>
                  <a:txBody>
                    <a:bodyPr/>
                    <a:lstStyle/>
                    <a:p>
                      <a:pPr latinLnBrk="1"/>
                      <a:r>
                        <a:rPr lang="en-US" altLang="ko-KR" sz="1200" dirty="0" smtClean="0"/>
                        <a:t>Gain (%)</a:t>
                      </a:r>
                      <a:endParaRPr lang="ko-KR" altLang="en-US" sz="1200" dirty="0"/>
                    </a:p>
                  </a:txBody>
                  <a:tcPr/>
                </a:tc>
                <a:tc>
                  <a:txBody>
                    <a:bodyPr/>
                    <a:lstStyle/>
                    <a:p>
                      <a:pPr latinLnBrk="1"/>
                      <a:r>
                        <a:rPr lang="en-US" altLang="ko-KR" sz="1200" dirty="0" smtClean="0"/>
                        <a:t>Optimized Probe Response</a:t>
                      </a:r>
                      <a:endParaRPr lang="ko-KR" altLang="en-US" sz="1200" dirty="0"/>
                    </a:p>
                  </a:txBody>
                  <a:tcPr/>
                </a:tc>
                <a:tc>
                  <a:txBody>
                    <a:bodyPr/>
                    <a:lstStyle/>
                    <a:p>
                      <a:pPr latinLnBrk="1"/>
                      <a:r>
                        <a:rPr lang="en-US" altLang="ko-KR" sz="1200" dirty="0" smtClean="0"/>
                        <a:t>Gain (%)</a:t>
                      </a:r>
                      <a:endParaRPr lang="ko-KR" altLang="en-US" sz="1200" dirty="0"/>
                    </a:p>
                  </a:txBody>
                  <a:tcPr/>
                </a:tc>
              </a:tr>
              <a:tr h="325483">
                <a:tc>
                  <a:txBody>
                    <a:bodyPr/>
                    <a:lstStyle/>
                    <a:p>
                      <a:pPr latinLnBrk="1"/>
                      <a:r>
                        <a:rPr lang="en-US" altLang="ko-KR" sz="1200" dirty="0" smtClean="0">
                          <a:solidFill>
                            <a:srgbClr val="FF0000"/>
                          </a:solidFill>
                        </a:rPr>
                        <a:t>No change</a:t>
                      </a:r>
                    </a:p>
                  </a:txBody>
                  <a:tcPr/>
                </a:tc>
                <a:tc>
                  <a:txBody>
                    <a:bodyPr/>
                    <a:lstStyle/>
                    <a:p>
                      <a:pPr latinLnBrk="1"/>
                      <a:r>
                        <a:rPr lang="en-US" altLang="ko-KR" sz="1200" dirty="0" smtClean="0">
                          <a:solidFill>
                            <a:srgbClr val="FF0000"/>
                          </a:solidFill>
                        </a:rPr>
                        <a:t>12 B</a:t>
                      </a:r>
                      <a:endParaRPr lang="ko-KR" altLang="en-US" sz="1200" dirty="0">
                        <a:solidFill>
                          <a:srgbClr val="FF0000"/>
                        </a:solidFill>
                      </a:endParaRPr>
                    </a:p>
                  </a:txBody>
                  <a:tcPr/>
                </a:tc>
                <a:tc>
                  <a:txBody>
                    <a:bodyPr/>
                    <a:lstStyle/>
                    <a:p>
                      <a:pPr latinLnBrk="1"/>
                      <a:r>
                        <a:rPr lang="en-US" altLang="ko-KR" sz="1200" dirty="0" smtClean="0">
                          <a:solidFill>
                            <a:srgbClr val="FF0000"/>
                          </a:solidFill>
                        </a:rPr>
                        <a:t>&gt; 88%</a:t>
                      </a:r>
                    </a:p>
                  </a:txBody>
                  <a:tcPr/>
                </a:tc>
                <a:tc>
                  <a:txBody>
                    <a:bodyPr/>
                    <a:lstStyle/>
                    <a:p>
                      <a:pPr latinLnBrk="1"/>
                      <a:r>
                        <a:rPr lang="en-US" altLang="ko-KR" sz="1200" dirty="0" smtClean="0">
                          <a:solidFill>
                            <a:srgbClr val="FF0000"/>
                          </a:solidFill>
                        </a:rPr>
                        <a:t>12B</a:t>
                      </a:r>
                    </a:p>
                  </a:txBody>
                  <a:tcPr/>
                </a:tc>
                <a:tc>
                  <a:txBody>
                    <a:bodyPr/>
                    <a:lstStyle/>
                    <a:p>
                      <a:pPr latinLnBrk="1"/>
                      <a:r>
                        <a:rPr lang="en-US" altLang="ko-KR" sz="1200" dirty="0" smtClean="0">
                          <a:solidFill>
                            <a:srgbClr val="FF0000"/>
                          </a:solidFill>
                        </a:rPr>
                        <a:t>&gt; 94.79</a:t>
                      </a:r>
                      <a:endParaRPr lang="ko-KR" altLang="en-US" sz="1200" dirty="0">
                        <a:solidFill>
                          <a:srgbClr val="FF0000"/>
                        </a:solidFill>
                      </a:endParaRPr>
                    </a:p>
                  </a:txBody>
                  <a:tcPr/>
                </a:tc>
              </a:tr>
              <a:tr h="360078">
                <a:tc>
                  <a:txBody>
                    <a:bodyPr/>
                    <a:lstStyle/>
                    <a:p>
                      <a:pPr latinLnBrk="1"/>
                      <a:r>
                        <a:rPr lang="en-US" altLang="ko-KR" sz="1200" b="0" dirty="0" smtClean="0">
                          <a:solidFill>
                            <a:schemeClr val="tx1"/>
                          </a:solidFill>
                        </a:rPr>
                        <a:t>Channel Switch Announcement (5B)</a:t>
                      </a:r>
                    </a:p>
                  </a:txBody>
                  <a:tcPr/>
                </a:tc>
                <a:tc>
                  <a:txBody>
                    <a:bodyPr/>
                    <a:lstStyle/>
                    <a:p>
                      <a:pPr latinLnBrk="1"/>
                      <a:r>
                        <a:rPr lang="en-US" altLang="ko-KR" sz="1200" b="0" dirty="0" smtClean="0">
                          <a:solidFill>
                            <a:schemeClr val="tx1"/>
                          </a:solidFill>
                        </a:rPr>
                        <a:t>17 B</a:t>
                      </a:r>
                    </a:p>
                    <a:p>
                      <a:pPr latinLnBrk="1"/>
                      <a:endParaRPr lang="ko-KR" altLang="en-US" sz="1200" b="0" dirty="0">
                        <a:solidFill>
                          <a:schemeClr val="tx1"/>
                        </a:solidFill>
                      </a:endParaRPr>
                    </a:p>
                  </a:txBody>
                  <a:tcPr/>
                </a:tc>
                <a:tc>
                  <a:txBody>
                    <a:bodyPr/>
                    <a:lstStyle/>
                    <a:p>
                      <a:pPr latinLnBrk="1"/>
                      <a:r>
                        <a:rPr lang="en-US" altLang="ko-KR" sz="1200" b="0" dirty="0" smtClean="0">
                          <a:solidFill>
                            <a:schemeClr val="tx1"/>
                          </a:solidFill>
                        </a:rPr>
                        <a:t>&gt; 83%</a:t>
                      </a:r>
                    </a:p>
                  </a:txBody>
                  <a:tcPr/>
                </a:tc>
                <a:tc>
                  <a:txBody>
                    <a:bodyPr/>
                    <a:lstStyle/>
                    <a:p>
                      <a:pPr latinLnBrk="1"/>
                      <a:r>
                        <a:rPr lang="en-US" altLang="ko-KR" sz="1200" b="0" dirty="0" smtClean="0">
                          <a:solidFill>
                            <a:schemeClr val="tx1"/>
                          </a:solidFill>
                        </a:rPr>
                        <a:t>17 B</a:t>
                      </a:r>
                    </a:p>
                  </a:txBody>
                  <a:tcPr/>
                </a:tc>
                <a:tc>
                  <a:txBody>
                    <a:bodyPr/>
                    <a:lstStyle/>
                    <a:p>
                      <a:pPr latinLnBrk="1"/>
                      <a:r>
                        <a:rPr lang="en-US" altLang="ko-KR" sz="1200" b="0" dirty="0" smtClean="0">
                          <a:solidFill>
                            <a:schemeClr val="tx1"/>
                          </a:solidFill>
                        </a:rPr>
                        <a:t>&gt; 92 %</a:t>
                      </a:r>
                      <a:endParaRPr lang="ko-KR" altLang="en-US" sz="1200" b="0" dirty="0">
                        <a:solidFill>
                          <a:schemeClr val="tx1"/>
                        </a:solidFill>
                      </a:endParaRPr>
                    </a:p>
                  </a:txBody>
                  <a:tcPr/>
                </a:tc>
              </a:tr>
              <a:tr h="216047">
                <a:tc>
                  <a:txBody>
                    <a:bodyPr/>
                    <a:lstStyle/>
                    <a:p>
                      <a:pPr latinLnBrk="1"/>
                      <a:r>
                        <a:rPr lang="en-US" altLang="ko-KR" sz="1200" dirty="0" smtClean="0"/>
                        <a:t>Quiet element (8B)</a:t>
                      </a:r>
                    </a:p>
                  </a:txBody>
                  <a:tcPr/>
                </a:tc>
                <a:tc>
                  <a:txBody>
                    <a:bodyPr/>
                    <a:lstStyle/>
                    <a:p>
                      <a:pPr latinLnBrk="1"/>
                      <a:r>
                        <a:rPr lang="en-US" altLang="ko-KR" sz="1200" dirty="0" smtClean="0"/>
                        <a:t>20 B</a:t>
                      </a:r>
                      <a:endParaRPr lang="ko-KR" altLang="en-US" sz="1200" dirty="0"/>
                    </a:p>
                  </a:txBody>
                  <a:tcPr/>
                </a:tc>
                <a:tc>
                  <a:txBody>
                    <a:bodyPr/>
                    <a:lstStyle/>
                    <a:p>
                      <a:pPr latinLnBrk="1"/>
                      <a:r>
                        <a:rPr lang="en-US" altLang="ko-KR" sz="1200" dirty="0" smtClean="0"/>
                        <a:t>&gt; 80%</a:t>
                      </a:r>
                    </a:p>
                  </a:txBody>
                  <a:tcPr/>
                </a:tc>
                <a:tc>
                  <a:txBody>
                    <a:bodyPr/>
                    <a:lstStyle/>
                    <a:p>
                      <a:pPr latinLnBrk="1"/>
                      <a:r>
                        <a:rPr lang="en-US" altLang="ko-KR" sz="1200" dirty="0" smtClean="0"/>
                        <a:t>20 B</a:t>
                      </a:r>
                      <a:endParaRPr lang="ko-KR" altLang="en-US" sz="1200" dirty="0"/>
                    </a:p>
                  </a:txBody>
                  <a:tcPr/>
                </a:tc>
                <a:tc>
                  <a:txBody>
                    <a:bodyPr/>
                    <a:lstStyle/>
                    <a:p>
                      <a:pPr latinLnBrk="1"/>
                      <a:r>
                        <a:rPr lang="en-US" altLang="ko-KR" sz="1200" dirty="0" smtClean="0"/>
                        <a:t>&gt; 91%</a:t>
                      </a:r>
                      <a:endParaRPr lang="ko-KR" altLang="en-US" sz="1200" dirty="0"/>
                    </a:p>
                  </a:txBody>
                  <a:tcPr/>
                </a:tc>
              </a:tr>
              <a:tr h="315365">
                <a:tc>
                  <a:txBody>
                    <a:bodyPr/>
                    <a:lstStyle/>
                    <a:p>
                      <a:pPr latinLnBrk="1"/>
                      <a:r>
                        <a:rPr lang="en-US" altLang="ko-KR" sz="1200" dirty="0" smtClean="0"/>
                        <a:t>EDCA parameters (20B)</a:t>
                      </a:r>
                      <a:endParaRPr lang="ko-KR" altLang="en-US" sz="1200" dirty="0"/>
                    </a:p>
                  </a:txBody>
                  <a:tcPr/>
                </a:tc>
                <a:tc>
                  <a:txBody>
                    <a:bodyPr/>
                    <a:lstStyle/>
                    <a:p>
                      <a:pPr latinLnBrk="1"/>
                      <a:r>
                        <a:rPr lang="en-US" altLang="ko-KR" sz="1200" dirty="0" smtClean="0"/>
                        <a:t>32</a:t>
                      </a:r>
                      <a:r>
                        <a:rPr lang="en-US" altLang="ko-KR" sz="1200" baseline="0" dirty="0" smtClean="0"/>
                        <a:t> B</a:t>
                      </a:r>
                      <a:endParaRPr lang="ko-KR" altLang="en-US" sz="1200" dirty="0"/>
                    </a:p>
                  </a:txBody>
                  <a:tcPr/>
                </a:tc>
                <a:tc>
                  <a:txBody>
                    <a:bodyPr/>
                    <a:lstStyle/>
                    <a:p>
                      <a:pPr latinLnBrk="1"/>
                      <a:r>
                        <a:rPr lang="en-US" altLang="ko-KR" sz="1200" dirty="0" smtClean="0"/>
                        <a:t>&gt; 68%</a:t>
                      </a:r>
                      <a:endParaRPr lang="ko-KR" altLang="en-US" sz="1200" dirty="0"/>
                    </a:p>
                  </a:txBody>
                  <a:tcPr/>
                </a:tc>
                <a:tc>
                  <a:txBody>
                    <a:bodyPr/>
                    <a:lstStyle/>
                    <a:p>
                      <a:pPr latinLnBrk="1"/>
                      <a:r>
                        <a:rPr lang="en-US" altLang="ko-KR" sz="1200" dirty="0" smtClean="0"/>
                        <a:t>32</a:t>
                      </a:r>
                      <a:r>
                        <a:rPr lang="en-US" altLang="ko-KR" sz="1200" baseline="0" dirty="0" smtClean="0"/>
                        <a:t> B</a:t>
                      </a:r>
                      <a:endParaRPr lang="ko-KR" altLang="en-US" sz="1200" dirty="0"/>
                    </a:p>
                  </a:txBody>
                  <a:tcPr/>
                </a:tc>
                <a:tc>
                  <a:txBody>
                    <a:bodyPr/>
                    <a:lstStyle/>
                    <a:p>
                      <a:pPr latinLnBrk="1"/>
                      <a:r>
                        <a:rPr lang="en-US" altLang="ko-KR" sz="1200" dirty="0" smtClean="0"/>
                        <a:t>&gt; </a:t>
                      </a:r>
                      <a:r>
                        <a:rPr lang="en-US" altLang="ko-KR" sz="1200" baseline="0" dirty="0" smtClean="0"/>
                        <a:t>86</a:t>
                      </a:r>
                      <a:r>
                        <a:rPr lang="en-US" altLang="ko-KR" sz="1200" dirty="0" smtClean="0"/>
                        <a:t>%</a:t>
                      </a:r>
                      <a:endParaRPr lang="ko-KR" altLang="en-US" sz="1200" dirty="0"/>
                    </a:p>
                  </a:txBody>
                  <a:tcPr/>
                </a:tc>
              </a:tr>
              <a:tr h="315365">
                <a:tc>
                  <a:txBody>
                    <a:bodyPr/>
                    <a:lstStyle/>
                    <a:p>
                      <a:pPr latinLnBrk="1"/>
                      <a:r>
                        <a:rPr lang="en-US" altLang="ko-KR" sz="1200" dirty="0" smtClean="0">
                          <a:solidFill>
                            <a:srgbClr val="002060"/>
                          </a:solidFill>
                        </a:rPr>
                        <a:t>HT Operation element (24B)</a:t>
                      </a:r>
                      <a:endParaRPr lang="ko-KR" altLang="en-US" sz="1200" dirty="0">
                        <a:solidFill>
                          <a:srgbClr val="002060"/>
                        </a:solidFill>
                      </a:endParaRPr>
                    </a:p>
                  </a:txBody>
                  <a:tcPr/>
                </a:tc>
                <a:tc>
                  <a:txBody>
                    <a:bodyPr/>
                    <a:lstStyle/>
                    <a:p>
                      <a:pPr latinLnBrk="1"/>
                      <a:r>
                        <a:rPr lang="en-US" altLang="ko-KR" sz="1200" dirty="0" smtClean="0">
                          <a:solidFill>
                            <a:srgbClr val="002060"/>
                          </a:solidFill>
                        </a:rPr>
                        <a:t>36 B</a:t>
                      </a:r>
                      <a:endParaRPr lang="ko-KR" altLang="en-US" sz="1200" dirty="0">
                        <a:solidFill>
                          <a:srgbClr val="002060"/>
                        </a:solidFill>
                      </a:endParaRPr>
                    </a:p>
                  </a:txBody>
                  <a:tcPr/>
                </a:tc>
                <a:tc>
                  <a:txBody>
                    <a:bodyPr/>
                    <a:lstStyle/>
                    <a:p>
                      <a:pPr latinLnBrk="1"/>
                      <a:r>
                        <a:rPr lang="en-US" altLang="ko-KR" sz="1200" dirty="0" smtClean="0">
                          <a:solidFill>
                            <a:srgbClr val="002060"/>
                          </a:solidFill>
                        </a:rPr>
                        <a:t>&gt; 64%</a:t>
                      </a:r>
                      <a:endParaRPr lang="ko-KR" altLang="en-US" sz="1200" dirty="0">
                        <a:solidFill>
                          <a:srgbClr val="002060"/>
                        </a:solidFill>
                      </a:endParaRPr>
                    </a:p>
                  </a:txBody>
                  <a:tcPr/>
                </a:tc>
                <a:tc>
                  <a:txBody>
                    <a:bodyPr/>
                    <a:lstStyle/>
                    <a:p>
                      <a:pPr latinLnBrk="1"/>
                      <a:r>
                        <a:rPr lang="en-US" altLang="ko-KR" sz="1200" dirty="0" smtClean="0">
                          <a:solidFill>
                            <a:srgbClr val="002060"/>
                          </a:solidFill>
                        </a:rPr>
                        <a:t>36 B</a:t>
                      </a:r>
                      <a:endParaRPr lang="ko-KR" altLang="en-US" sz="1200" dirty="0">
                        <a:solidFill>
                          <a:srgbClr val="002060"/>
                        </a:solidFill>
                      </a:endParaRPr>
                    </a:p>
                  </a:txBody>
                  <a:tcPr/>
                </a:tc>
                <a:tc>
                  <a:txBody>
                    <a:bodyPr/>
                    <a:lstStyle/>
                    <a:p>
                      <a:pPr latinLnBrk="1"/>
                      <a:r>
                        <a:rPr lang="en-US" altLang="ko-KR" sz="1200" dirty="0" smtClean="0">
                          <a:solidFill>
                            <a:srgbClr val="002060"/>
                          </a:solidFill>
                        </a:rPr>
                        <a:t>&gt; 84%</a:t>
                      </a:r>
                      <a:endParaRPr lang="ko-KR" altLang="en-US" sz="1200" dirty="0">
                        <a:solidFill>
                          <a:srgbClr val="002060"/>
                        </a:solidFill>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pPr>
              <a:buFont typeface="Arial" pitchFamily="34" charset="0"/>
              <a:buChar char="•"/>
            </a:pPr>
            <a:r>
              <a:rPr lang="en-US" altLang="ko-KR" dirty="0" smtClean="0"/>
              <a:t>During active scanning procedure to a preferred AP, sending the probe response frame including full system parameters can be unnecessary resource overhead and the delay of initial link setup may be increased</a:t>
            </a:r>
          </a:p>
          <a:p>
            <a:pPr>
              <a:buFont typeface="Arial" pitchFamily="34" charset="0"/>
              <a:buChar char="•"/>
            </a:pPr>
            <a:r>
              <a:rPr lang="en-US" altLang="ko-KR" dirty="0" smtClean="0"/>
              <a:t>In this case if a STA sends </a:t>
            </a:r>
            <a:r>
              <a:rPr lang="en-US" altLang="ko-KR" dirty="0" smtClean="0"/>
              <a:t>preferred </a:t>
            </a:r>
            <a:r>
              <a:rPr lang="en-US" altLang="ko-KR" dirty="0" smtClean="0"/>
              <a:t>AP the probe request including AP Configuration Change </a:t>
            </a:r>
            <a:r>
              <a:rPr lang="en-US" altLang="ko-KR" dirty="0" smtClean="0"/>
              <a:t>Count, the AP can send the optimized probe response frame based on the change count </a:t>
            </a:r>
            <a:endParaRPr lang="ko-KR" altLang="en-US"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Jeongki Kim, LG Electronics</a:t>
            </a:r>
            <a:endParaRPr lang="en-GB" altLang="ko-KR" dirty="0"/>
          </a:p>
        </p:txBody>
      </p:sp>
      <p:sp>
        <p:nvSpPr>
          <p:cNvPr id="6" name="날짜 개체 틀 5"/>
          <p:cNvSpPr>
            <a:spLocks noGrp="1"/>
          </p:cNvSpPr>
          <p:nvPr>
            <p:ph type="dt" idx="15"/>
          </p:nvPr>
        </p:nvSpPr>
        <p:spPr/>
        <p:txBody>
          <a:bodyPr/>
          <a:lstStyle/>
          <a:p>
            <a:r>
              <a:rPr lang="en-US" smtClean="0"/>
              <a:t>September 2012</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F6BA44925D6774DAAAE4851C3660231" ma:contentTypeVersion="0" ma:contentTypeDescription="Create a new document." ma:contentTypeScope="" ma:versionID="f59c400df60e69bdea7e932f2be50d75">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126C232-CB9E-4C1D-9A1D-FF83F24851FD}">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112D949B-22B9-402C-ABB9-3F8AA2714337}">
  <ds:schemaRefs>
    <ds:schemaRef ds:uri="http://schemas.microsoft.com/sharepoint/v3/contenttype/forms"/>
  </ds:schemaRefs>
</ds:datastoreItem>
</file>

<file path=customXml/itemProps3.xml><?xml version="1.0" encoding="utf-8"?>
<ds:datastoreItem xmlns:ds="http://schemas.openxmlformats.org/officeDocument/2006/customXml" ds:itemID="{45683213-1B0F-49E7-915B-39D8BA408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802-11-Submission</Template>
  <TotalTime>29878</TotalTime>
  <Words>1485</Words>
  <Application>Microsoft Office PowerPoint</Application>
  <PresentationFormat>화면 슬라이드 쇼(4:3)</PresentationFormat>
  <Paragraphs>196</Paragraphs>
  <Slides>15</Slides>
  <Notes>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17" baseType="lpstr">
      <vt:lpstr>802-11-Submission</vt:lpstr>
      <vt:lpstr>Document</vt:lpstr>
      <vt:lpstr>Enhanced scanning procedure for FILS</vt:lpstr>
      <vt:lpstr>Abstract</vt:lpstr>
      <vt:lpstr>Conformance w/ TGai PAR &amp; 5C </vt:lpstr>
      <vt:lpstr>Background</vt:lpstr>
      <vt:lpstr>Proposal (1/2)</vt:lpstr>
      <vt:lpstr>Proposal (2/2)</vt:lpstr>
      <vt:lpstr>Analysis (1/2)</vt:lpstr>
      <vt:lpstr>Analysis (2/2)</vt:lpstr>
      <vt:lpstr>Conclusion</vt:lpstr>
      <vt:lpstr>References</vt:lpstr>
      <vt:lpstr>Straw Poll 1</vt:lpstr>
      <vt:lpstr>Straw Poll 2</vt:lpstr>
      <vt:lpstr>Motion 1</vt:lpstr>
      <vt:lpstr>Motion 2</vt:lpstr>
      <vt:lpstr>Appendix (Issues)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LeiW</dc:creator>
  <cp:lastModifiedBy>Jeongki Kim</cp:lastModifiedBy>
  <cp:revision>361</cp:revision>
  <cp:lastPrinted>1601-01-01T00:00:00Z</cp:lastPrinted>
  <dcterms:created xsi:type="dcterms:W3CDTF">2012-01-06T05:35:07Z</dcterms:created>
  <dcterms:modified xsi:type="dcterms:W3CDTF">2012-09-17T22:12:14Z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0x010100EF6BA44925D6774DAAAE4851C3660231</vt:lpwstr>
  </property>
</Properties>
</file>