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9"/>
  </p:notesMasterIdLst>
  <p:handoutMasterIdLst>
    <p:handoutMasterId r:id="rId20"/>
  </p:handoutMasterIdLst>
  <p:sldIdLst>
    <p:sldId id="256" r:id="rId5"/>
    <p:sldId id="337" r:id="rId6"/>
    <p:sldId id="338" r:id="rId7"/>
    <p:sldId id="342" r:id="rId8"/>
    <p:sldId id="340" r:id="rId9"/>
    <p:sldId id="354" r:id="rId10"/>
    <p:sldId id="347" r:id="rId11"/>
    <p:sldId id="348" r:id="rId12"/>
    <p:sldId id="349" r:id="rId13"/>
    <p:sldId id="351" r:id="rId14"/>
    <p:sldId id="352" r:id="rId15"/>
    <p:sldId id="350" r:id="rId16"/>
    <p:sldId id="353" r:id="rId17"/>
    <p:sldId id="355" r:id="rId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angxc" initials="w" lastIdx="5" clrIdx="0"/>
  <p:cmAuthor id="1" name="Berger-Admin, James (Rodney)" initials="BJ(" lastIdx="3" clrIdx="1"/>
  <p:cmAuthor id="2" name="Lei Wang" initials="LW" lastIdx="0" clrIdx="2"/>
  <p:cmAuthor id="3" name="olesenrl" initials="o" lastIdx="1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8" d="100"/>
          <a:sy n="78" d="100"/>
        </p:scale>
        <p:origin x="-984" y="-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3462"/>
    </p:cViewPr>
  </p:sorterViewPr>
  <p:notesViewPr>
    <p:cSldViewPr>
      <p:cViewPr varScale="1">
        <p:scale>
          <a:sx n="49" d="100"/>
          <a:sy n="49" d="100"/>
        </p:scale>
        <p:origin x="-2400" y="-102"/>
      </p:cViewPr>
      <p:guideLst>
        <p:guide orient="horz" pos="2880"/>
        <p:guide pos="2160"/>
      </p:guideLst>
    </p:cSldViewPr>
  </p:notesViewPr>
  <p:gridSpacing cx="39327138" cy="3932713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9/6/2012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September 2012</a:t>
            </a:r>
            <a:endParaRPr lang="en-GB" dirty="0"/>
          </a:p>
        </p:txBody>
      </p:sp>
      <p:sp>
        <p:nvSpPr>
          <p:cNvPr id="5" name="Footer Placeholder 4"/>
          <p:cNvSpPr>
            <a:spLocks noGrp="1"/>
          </p:cNvSpPr>
          <p:nvPr>
            <p:ph type="ftr" idx="11"/>
          </p:nvPr>
        </p:nvSpPr>
        <p:spPr/>
        <p:txBody>
          <a:bodyPr/>
          <a:lstStyle>
            <a:lvl1pPr>
              <a:defRPr/>
            </a:lvl1pPr>
          </a:lstStyle>
          <a:p>
            <a:r>
              <a:rPr lang="en-GB" altLang="ko-KR" dirty="0" smtClean="0"/>
              <a:t>Jeongki Kim, 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smtClean="0"/>
              <a:t>Jeongki Kim, LG Electronics</a:t>
            </a:r>
            <a:endParaRPr lang="en-GB" altLang="ko-KR"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September 2012</a:t>
            </a:r>
            <a:endParaRPr lang="en-GB" dirty="0"/>
          </a:p>
        </p:txBody>
      </p:sp>
      <p:sp>
        <p:nvSpPr>
          <p:cNvPr id="5" name="Footer Placeholder 4"/>
          <p:cNvSpPr>
            <a:spLocks noGrp="1"/>
          </p:cNvSpPr>
          <p:nvPr>
            <p:ph type="ftr" idx="11"/>
          </p:nvPr>
        </p:nvSpPr>
        <p:spPr/>
        <p:txBody>
          <a:bodyPr/>
          <a:lstStyle>
            <a:lvl1pPr>
              <a:defRPr/>
            </a:lvl1pPr>
          </a:lstStyle>
          <a:p>
            <a:r>
              <a:rPr lang="en-GB" altLang="ko-KR" dirty="0" smtClean="0"/>
              <a:t>Jeongki Kim, 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2012</a:t>
            </a:r>
            <a:endParaRPr lang="en-GB"/>
          </a:p>
        </p:txBody>
      </p:sp>
      <p:sp>
        <p:nvSpPr>
          <p:cNvPr id="6" name="Footer Placeholder 5"/>
          <p:cNvSpPr>
            <a:spLocks noGrp="1"/>
          </p:cNvSpPr>
          <p:nvPr>
            <p:ph type="ftr" idx="11"/>
          </p:nvPr>
        </p:nvSpPr>
        <p:spPr/>
        <p:txBody>
          <a:bodyPr/>
          <a:lstStyle>
            <a:lvl1pPr>
              <a:defRPr/>
            </a:lvl1pPr>
          </a:lstStyle>
          <a:p>
            <a:r>
              <a:rPr lang="en-GB" smtClean="0"/>
              <a:t>Lei Wang, InterDigital Communications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Lei Wang, InterDigital Communications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2012</a:t>
            </a:r>
            <a:endParaRPr lang="en-GB"/>
          </a:p>
        </p:txBody>
      </p:sp>
      <p:sp>
        <p:nvSpPr>
          <p:cNvPr id="4" name="Footer Placeholder 3"/>
          <p:cNvSpPr>
            <a:spLocks noGrp="1"/>
          </p:cNvSpPr>
          <p:nvPr>
            <p:ph type="ftr" idx="11"/>
          </p:nvPr>
        </p:nvSpPr>
        <p:spPr/>
        <p:txBody>
          <a:bodyPr/>
          <a:lstStyle>
            <a:lvl1pPr>
              <a:defRPr/>
            </a:lvl1pPr>
          </a:lstStyle>
          <a:p>
            <a:r>
              <a:rPr lang="en-GB" smtClean="0"/>
              <a:t>Lei Wang, InterDigital Communications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2012</a:t>
            </a:r>
            <a:endParaRPr lang="en-GB"/>
          </a:p>
        </p:txBody>
      </p:sp>
      <p:sp>
        <p:nvSpPr>
          <p:cNvPr id="3" name="Footer Placeholder 2"/>
          <p:cNvSpPr>
            <a:spLocks noGrp="1"/>
          </p:cNvSpPr>
          <p:nvPr>
            <p:ph type="ftr" idx="11"/>
          </p:nvPr>
        </p:nvSpPr>
        <p:spPr/>
        <p:txBody>
          <a:bodyPr/>
          <a:lstStyle>
            <a:lvl1pPr>
              <a:defRPr/>
            </a:lvl1pPr>
          </a:lstStyle>
          <a:p>
            <a:r>
              <a:rPr lang="en-GB" smtClean="0"/>
              <a:t>Lei Wang, InterDigital Communications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GB" smtClean="0"/>
              <a:t>Lei Wang, InterDigital Communications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GB" smtClean="0"/>
              <a:t>Lei Wang, InterDigital Communications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2012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smtClean="0"/>
              <a:t>Jeongki Kim, LG Electronics</a:t>
            </a:r>
            <a:endParaRPr lang="en-GB" altLang="ko-KR"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6797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dirty="0" smtClean="0">
                <a:ln>
                  <a:noFill/>
                </a:ln>
                <a:solidFill>
                  <a:schemeClr val="tx1"/>
                </a:solidFill>
                <a:effectLst/>
                <a:uLnTx/>
                <a:uFillTx/>
                <a:latin typeface="Times New Roman" pitchFamily="16" charset="0"/>
                <a:ea typeface="MS Gothic" charset="-128"/>
                <a:cs typeface="Arial Unicode MS" charset="0"/>
              </a:rPr>
              <a:t>IEEE 802.</a:t>
            </a:r>
            <a:r>
              <a:rPr lang="en-US" sz="1800" b="1" dirty="0" smtClean="0">
                <a:solidFill>
                  <a:schemeClr val="tx1"/>
                </a:solidFill>
              </a:rPr>
              <a:t>11-12/1034r1</a:t>
            </a:r>
            <a:endParaRPr kumimoji="0" lang="en-GB" sz="1800" b="1" i="0" u="none" strike="noStrike" kern="1200" cap="none" spc="0" normalizeH="0" baseline="0" noProof="0" dirty="0" smtClean="0">
              <a:ln>
                <a:noFill/>
              </a:ln>
              <a:solidFill>
                <a:schemeClr val="tx1"/>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September 2012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ltLang="ko-KR" dirty="0" smtClean="0"/>
              <a:t>Jeongki Kim, LG Electronics</a:t>
            </a:r>
            <a:endParaRPr lang="en-GB" altLang="ko-KR"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09600" y="762000"/>
            <a:ext cx="8115300" cy="10287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smtClean="0"/>
              <a:t>Enhanced scanning procedure for FILS</a:t>
            </a:r>
            <a:endParaRPr lang="en-GB" sz="2800" dirty="0"/>
          </a:p>
        </p:txBody>
      </p:sp>
      <p:sp>
        <p:nvSpPr>
          <p:cNvPr id="3074" name="Rectangle 2"/>
          <p:cNvSpPr>
            <a:spLocks noGrp="1" noChangeArrowheads="1"/>
          </p:cNvSpPr>
          <p:nvPr>
            <p:ph type="body" idx="1"/>
          </p:nvPr>
        </p:nvSpPr>
        <p:spPr>
          <a:xfrm>
            <a:off x="685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2012-09-03</a:t>
            </a:r>
            <a:endParaRPr lang="en-GB" sz="2000" b="0" dirty="0"/>
          </a:p>
        </p:txBody>
      </p:sp>
      <p:graphicFrame>
        <p:nvGraphicFramePr>
          <p:cNvPr id="3075" name="Object 3"/>
          <p:cNvGraphicFramePr>
            <a:graphicFrameLocks noChangeAspect="1"/>
          </p:cNvGraphicFramePr>
          <p:nvPr/>
        </p:nvGraphicFramePr>
        <p:xfrm>
          <a:off x="490538" y="2811463"/>
          <a:ext cx="7793037" cy="2797175"/>
        </p:xfrm>
        <a:graphic>
          <a:graphicData uri="http://schemas.openxmlformats.org/presentationml/2006/ole">
            <p:oleObj spid="_x0000_s3075" name="Document" r:id="rId4" imgW="8625461" imgH="3097804" progId="Word.Document.8">
              <p:embed/>
            </p:oleObj>
          </a:graphicData>
        </a:graphic>
      </p:graphicFrame>
      <p:sp>
        <p:nvSpPr>
          <p:cNvPr id="3076" name="Rectangle 4"/>
          <p:cNvSpPr>
            <a:spLocks noChangeArrowheads="1"/>
          </p:cNvSpPr>
          <p:nvPr/>
        </p:nvSpPr>
        <p:spPr bwMode="auto">
          <a:xfrm>
            <a:off x="609600" y="24003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a:t>
            </a:r>
            <a:endParaRPr lang="ko-KR" altLang="en-US" dirty="0"/>
          </a:p>
        </p:txBody>
      </p:sp>
      <p:sp>
        <p:nvSpPr>
          <p:cNvPr id="3" name="내용 개체 틀 2"/>
          <p:cNvSpPr>
            <a:spLocks noGrp="1"/>
          </p:cNvSpPr>
          <p:nvPr>
            <p:ph idx="1"/>
          </p:nvPr>
        </p:nvSpPr>
        <p:spPr/>
        <p:txBody>
          <a:bodyPr/>
          <a:lstStyle/>
          <a:p>
            <a:pPr>
              <a:buFont typeface="Arial" pitchFamily="34" charset="0"/>
              <a:buChar char="•"/>
            </a:pPr>
            <a:r>
              <a:rPr lang="en-US" altLang="ko-KR" dirty="0" smtClean="0"/>
              <a:t>Do you support that for fast initial link setup, the 802.11ai STA may store the system information elements of the APs which the STA was associated with?</a:t>
            </a:r>
          </a:p>
          <a:p>
            <a:pPr>
              <a:buFont typeface="Arial" pitchFamily="34" charset="0"/>
              <a:buChar char="•"/>
            </a:pPr>
            <a:endParaRPr lang="en-US" altLang="ko-KR" dirty="0" smtClean="0"/>
          </a:p>
          <a:p>
            <a:pPr lvl="1">
              <a:buFont typeface="Wingdings" pitchFamily="2" charset="2"/>
              <a:buChar char="§"/>
            </a:pPr>
            <a:r>
              <a:rPr lang="en-US" altLang="ko-KR" dirty="0" smtClean="0">
                <a:ea typeface="굴림" charset="-127"/>
              </a:rPr>
              <a:t>Y:</a:t>
            </a:r>
          </a:p>
          <a:p>
            <a:pPr lvl="1">
              <a:buFont typeface="Wingdings" pitchFamily="2" charset="2"/>
              <a:buChar char="§"/>
            </a:pPr>
            <a:r>
              <a:rPr lang="en-US" altLang="ko-KR" dirty="0" smtClean="0">
                <a:ea typeface="굴림" charset="-127"/>
              </a:rPr>
              <a:t>N:</a:t>
            </a:r>
          </a:p>
          <a:p>
            <a:pPr lvl="1">
              <a:buFont typeface="Wingdings" pitchFamily="2" charset="2"/>
              <a:buChar char="§"/>
            </a:pPr>
            <a:r>
              <a:rPr lang="en-US" altLang="ko-KR" dirty="0" smtClean="0">
                <a:ea typeface="굴림" charset="-127"/>
              </a:rPr>
              <a:t>Abstain:</a:t>
            </a:r>
          </a:p>
          <a:p>
            <a:pPr>
              <a:buFont typeface="Arial" pitchFamily="34" charset="0"/>
              <a:buChar char="•"/>
            </a:pPr>
            <a:endParaRPr lang="en-US" altLang="ko-KR" dirty="0" smtClean="0"/>
          </a:p>
          <a:p>
            <a:endParaRPr lang="ko-KR" altLang="en-US" b="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2</a:t>
            </a:r>
            <a:endParaRPr lang="ko-KR" altLang="en-US" dirty="0"/>
          </a:p>
        </p:txBody>
      </p:sp>
      <p:sp>
        <p:nvSpPr>
          <p:cNvPr id="3" name="내용 개체 틀 2"/>
          <p:cNvSpPr>
            <a:spLocks noGrp="1"/>
          </p:cNvSpPr>
          <p:nvPr>
            <p:ph idx="1"/>
          </p:nvPr>
        </p:nvSpPr>
        <p:spPr/>
        <p:txBody>
          <a:bodyPr/>
          <a:lstStyle/>
          <a:p>
            <a:pPr>
              <a:buFont typeface="Arial" pitchFamily="34" charset="0"/>
              <a:buChar char="•"/>
            </a:pPr>
            <a:r>
              <a:rPr lang="en-US" altLang="ko-KR" dirty="0" smtClean="0"/>
              <a:t>Do you support that whenever the AP changes the system parameters, the AP may store the old configuration change count and the changed system information element ID corresponding to the configuration change count?</a:t>
            </a:r>
          </a:p>
          <a:p>
            <a:pPr>
              <a:buFont typeface="Arial" pitchFamily="34" charset="0"/>
              <a:buChar char="•"/>
            </a:pPr>
            <a:endParaRPr lang="en-US" altLang="ko-KR" dirty="0" smtClean="0"/>
          </a:p>
          <a:p>
            <a:pPr lvl="1">
              <a:buFont typeface="Wingdings" pitchFamily="2" charset="2"/>
              <a:buChar char="§"/>
            </a:pPr>
            <a:r>
              <a:rPr lang="en-US" altLang="ko-KR" dirty="0" smtClean="0">
                <a:ea typeface="굴림" charset="-127"/>
              </a:rPr>
              <a:t>Y:</a:t>
            </a:r>
          </a:p>
          <a:p>
            <a:pPr lvl="1">
              <a:buFont typeface="Wingdings" pitchFamily="2" charset="2"/>
              <a:buChar char="§"/>
            </a:pPr>
            <a:r>
              <a:rPr lang="en-US" altLang="ko-KR" dirty="0" smtClean="0">
                <a:ea typeface="굴림" charset="-127"/>
              </a:rPr>
              <a:t>N:</a:t>
            </a:r>
          </a:p>
          <a:p>
            <a:pPr lvl="1">
              <a:buFont typeface="Wingdings" pitchFamily="2" charset="2"/>
              <a:buChar char="§"/>
            </a:pPr>
            <a:r>
              <a:rPr lang="en-US" altLang="ko-KR" dirty="0" smtClean="0">
                <a:ea typeface="굴림" charset="-127"/>
              </a:rPr>
              <a:t>Abstain:</a:t>
            </a:r>
          </a:p>
          <a:p>
            <a:pPr>
              <a:buFont typeface="Arial" pitchFamily="34" charset="0"/>
              <a:buChar char="•"/>
            </a:pPr>
            <a:endParaRPr lang="en-US" altLang="ko-KR" dirty="0" smtClean="0"/>
          </a:p>
          <a:p>
            <a:endParaRPr lang="ko-KR" altLang="en-US" b="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3</a:t>
            </a:r>
            <a:endParaRPr lang="ko-KR" altLang="en-US" dirty="0"/>
          </a:p>
        </p:txBody>
      </p:sp>
      <p:sp>
        <p:nvSpPr>
          <p:cNvPr id="3" name="내용 개체 틀 2"/>
          <p:cNvSpPr>
            <a:spLocks noGrp="1"/>
          </p:cNvSpPr>
          <p:nvPr>
            <p:ph idx="1"/>
          </p:nvPr>
        </p:nvSpPr>
        <p:spPr/>
        <p:txBody>
          <a:bodyPr/>
          <a:lstStyle/>
          <a:p>
            <a:pPr>
              <a:buFont typeface="Arial" pitchFamily="34" charset="0"/>
              <a:buChar char="•"/>
            </a:pPr>
            <a:r>
              <a:rPr lang="en-US" altLang="ko-KR" dirty="0" smtClean="0">
                <a:ea typeface="굴림" charset="-127"/>
              </a:rPr>
              <a:t>Do you support that </a:t>
            </a:r>
            <a:r>
              <a:rPr lang="en-US" altLang="ko-KR" dirty="0" smtClean="0"/>
              <a:t>during the active scanning procedure of target/preferred AP, if the STA has the system information elements of the target AP, the STA may send the probe request frame including the configuration change count of the target AP?</a:t>
            </a:r>
          </a:p>
          <a:p>
            <a:pPr>
              <a:buFont typeface="Arial" pitchFamily="34" charset="0"/>
              <a:buChar char="•"/>
            </a:pPr>
            <a:endParaRPr lang="en-US" altLang="ko-KR" dirty="0" smtClean="0">
              <a:ea typeface="굴림" charset="-127"/>
            </a:endParaRPr>
          </a:p>
          <a:p>
            <a:pPr lvl="1">
              <a:buFont typeface="Wingdings" pitchFamily="2" charset="2"/>
              <a:buChar char="§"/>
            </a:pPr>
            <a:r>
              <a:rPr lang="en-US" altLang="ko-KR" dirty="0" smtClean="0">
                <a:ea typeface="굴림" charset="-127"/>
              </a:rPr>
              <a:t>Y:</a:t>
            </a:r>
          </a:p>
          <a:p>
            <a:pPr lvl="1">
              <a:buFont typeface="Wingdings" pitchFamily="2" charset="2"/>
              <a:buChar char="§"/>
            </a:pPr>
            <a:r>
              <a:rPr lang="en-US" altLang="ko-KR" dirty="0" smtClean="0">
                <a:ea typeface="굴림" charset="-127"/>
              </a:rPr>
              <a:t>N:</a:t>
            </a:r>
          </a:p>
          <a:p>
            <a:pPr lvl="1">
              <a:buFont typeface="Wingdings" pitchFamily="2" charset="2"/>
              <a:buChar char="§"/>
            </a:pPr>
            <a:r>
              <a:rPr lang="en-US" altLang="ko-KR" dirty="0" smtClean="0">
                <a:ea typeface="굴림" charset="-127"/>
              </a:rPr>
              <a:t>Abstain:</a:t>
            </a:r>
          </a:p>
          <a:p>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4</a:t>
            </a:r>
            <a:endParaRPr lang="ko-KR" altLang="en-US" dirty="0"/>
          </a:p>
        </p:txBody>
      </p:sp>
      <p:sp>
        <p:nvSpPr>
          <p:cNvPr id="3" name="내용 개체 틀 2"/>
          <p:cNvSpPr>
            <a:spLocks noGrp="1"/>
          </p:cNvSpPr>
          <p:nvPr>
            <p:ph idx="1"/>
          </p:nvPr>
        </p:nvSpPr>
        <p:spPr/>
        <p:txBody>
          <a:bodyPr/>
          <a:lstStyle/>
          <a:p>
            <a:pPr>
              <a:buFont typeface="Arial" pitchFamily="34" charset="0"/>
              <a:buChar char="•"/>
            </a:pPr>
            <a:r>
              <a:rPr lang="en-US" altLang="ko-KR" dirty="0" smtClean="0"/>
              <a:t>Do you support that when AP receives the probe request frame including the configuration change count, the AP may send to the STA the optimized probe response frame including only the system information elements which need to be received by the STA and the current configuration change count?</a:t>
            </a:r>
          </a:p>
          <a:p>
            <a:pPr>
              <a:buFont typeface="Arial" pitchFamily="34" charset="0"/>
              <a:buChar char="•"/>
            </a:pPr>
            <a:endParaRPr lang="en-US" altLang="ko-KR" dirty="0" smtClean="0"/>
          </a:p>
          <a:p>
            <a:pPr lvl="1">
              <a:buFont typeface="Wingdings" pitchFamily="2" charset="2"/>
              <a:buChar char="§"/>
            </a:pPr>
            <a:r>
              <a:rPr lang="en-US" altLang="ko-KR" dirty="0" smtClean="0">
                <a:ea typeface="굴림" charset="-127"/>
              </a:rPr>
              <a:t>Y:</a:t>
            </a:r>
          </a:p>
          <a:p>
            <a:pPr lvl="1">
              <a:buFont typeface="Wingdings" pitchFamily="2" charset="2"/>
              <a:buChar char="§"/>
            </a:pPr>
            <a:r>
              <a:rPr lang="en-US" altLang="ko-KR" dirty="0" smtClean="0">
                <a:ea typeface="굴림" charset="-127"/>
              </a:rPr>
              <a:t>N:</a:t>
            </a:r>
          </a:p>
          <a:p>
            <a:pPr lvl="1">
              <a:buFont typeface="Wingdings" pitchFamily="2" charset="2"/>
              <a:buChar char="§"/>
            </a:pPr>
            <a:r>
              <a:rPr lang="en-US" altLang="ko-KR" dirty="0" smtClean="0">
                <a:ea typeface="굴림" charset="-127"/>
              </a:rPr>
              <a:t>Abstain:</a:t>
            </a:r>
          </a:p>
          <a:p>
            <a:pPr>
              <a:buFont typeface="Arial" pitchFamily="34" charset="0"/>
              <a:buChar char="•"/>
            </a:pPr>
            <a:endParaRPr lang="en-US" altLang="ko-KR" dirty="0" smtClean="0"/>
          </a:p>
          <a:p>
            <a:endParaRPr lang="ko-KR" altLang="en-US" b="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 (Issues)</a:t>
            </a:r>
            <a:endParaRPr lang="ko-KR" altLang="en-US" dirty="0"/>
          </a:p>
        </p:txBody>
      </p:sp>
      <p:sp>
        <p:nvSpPr>
          <p:cNvPr id="3" name="내용 개체 틀 2"/>
          <p:cNvSpPr>
            <a:spLocks noGrp="1"/>
          </p:cNvSpPr>
          <p:nvPr>
            <p:ph idx="1"/>
          </p:nvPr>
        </p:nvSpPr>
        <p:spPr/>
        <p:txBody>
          <a:bodyPr/>
          <a:lstStyle/>
          <a:p>
            <a:pPr>
              <a:buFont typeface="Arial" pitchFamily="34" charset="0"/>
              <a:buChar char="•"/>
            </a:pPr>
            <a:r>
              <a:rPr lang="en-US" altLang="ko-KR" sz="1800" dirty="0" smtClean="0"/>
              <a:t>How many Element IDs &amp; AP configuration change count should the AP store?</a:t>
            </a:r>
          </a:p>
          <a:p>
            <a:pPr lvl="1">
              <a:buFont typeface="Arial" pitchFamily="34" charset="0"/>
              <a:buChar char="•"/>
            </a:pPr>
            <a:r>
              <a:rPr lang="en-US" altLang="ko-KR" sz="1600" dirty="0" smtClean="0"/>
              <a:t>May store the information for all AP configuration change counts. If the size of the change count is 8 bits and one parameter is only changed each count,  need 512 bytes to store all information</a:t>
            </a:r>
          </a:p>
          <a:p>
            <a:pPr lvl="1">
              <a:buFont typeface="Arial" pitchFamily="34" charset="0"/>
              <a:buChar char="•"/>
            </a:pPr>
            <a:r>
              <a:rPr lang="en-US" altLang="ko-KR" sz="1600" dirty="0" smtClean="0"/>
              <a:t>To reduce amount of stored information, AP may restrict the cached information according to number of change count (e.g., only 32 or 64 change counts) or a specific duration (e.g., days, months, years, etc.)</a:t>
            </a:r>
          </a:p>
          <a:p>
            <a:pPr>
              <a:buFont typeface="Arial" pitchFamily="34" charset="0"/>
              <a:buChar char="•"/>
            </a:pPr>
            <a:r>
              <a:rPr lang="en-US" altLang="ko-KR" sz="1800" dirty="0" smtClean="0"/>
              <a:t>How does the AP do if the AP receives the unclear change count from STA? </a:t>
            </a:r>
          </a:p>
          <a:p>
            <a:pPr lvl="1">
              <a:buFont typeface="Arial" pitchFamily="34" charset="0"/>
              <a:buChar char="•"/>
            </a:pPr>
            <a:r>
              <a:rPr lang="en-US" altLang="ko-KR" sz="1600" dirty="0" smtClean="0"/>
              <a:t>AP may send the legacy probe response including full system information</a:t>
            </a:r>
          </a:p>
          <a:p>
            <a:pPr>
              <a:buFont typeface="Arial" pitchFamily="34" charset="0"/>
              <a:buChar char="•"/>
            </a:pPr>
            <a:r>
              <a:rPr lang="en-US" altLang="ko-KR" sz="1800" dirty="0" smtClean="0"/>
              <a:t>AP configuration change count is different from GAS change count</a:t>
            </a:r>
          </a:p>
          <a:p>
            <a:pPr lvl="1">
              <a:buFont typeface="Arial" pitchFamily="34" charset="0"/>
              <a:buChar char="•"/>
            </a:pPr>
            <a:r>
              <a:rPr lang="en-US" altLang="ko-KR" sz="1400" dirty="0" smtClean="0"/>
              <a:t>GAS change count indicates the change of GAS parameter set</a:t>
            </a:r>
          </a:p>
          <a:p>
            <a:pPr>
              <a:buFont typeface="Arial" pitchFamily="34" charset="0"/>
              <a:buChar char="•"/>
            </a:pPr>
            <a:endParaRPr lang="ko-KR" altLang="en-US" sz="18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GB" altLang="ko-KR" dirty="0" smtClean="0"/>
              <a:t>Abstract</a:t>
            </a:r>
            <a:endParaRPr lang="ko-KR" altLang="en-US" dirty="0"/>
          </a:p>
        </p:txBody>
      </p:sp>
      <p:sp>
        <p:nvSpPr>
          <p:cNvPr id="3" name="내용 개체 틀 2"/>
          <p:cNvSpPr>
            <a:spLocks noGrp="1"/>
          </p:cNvSpPr>
          <p:nvPr>
            <p:ph idx="1"/>
          </p:nvPr>
        </p:nvSpPr>
        <p:spPr/>
        <p:txBody>
          <a:bodyPr/>
          <a:lstStyle/>
          <a:p>
            <a:pPr marL="0" indent="0" algn="just"/>
            <a:r>
              <a:rPr lang="en-US" altLang="ko-KR" dirty="0" smtClean="0"/>
              <a:t>This proposes to reduce the frame length of probe response frame during scanning procedures</a:t>
            </a:r>
          </a:p>
          <a:p>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lvl="0"/>
            <a:r>
              <a:rPr lang="en-US" altLang="ko-KR" dirty="0" smtClean="0"/>
              <a:t>Conformance w/ </a:t>
            </a:r>
            <a:r>
              <a:rPr lang="en-US" altLang="ko-KR" dirty="0" err="1" smtClean="0"/>
              <a:t>TGai</a:t>
            </a:r>
            <a:r>
              <a:rPr lang="en-US" altLang="ko-KR" dirty="0" smtClean="0"/>
              <a:t> PAR &amp; 5C </a:t>
            </a:r>
            <a:endParaRPr lang="ko-KR" altLang="en-US" dirty="0"/>
          </a:p>
        </p:txBody>
      </p:sp>
      <p:sp>
        <p:nvSpPr>
          <p:cNvPr id="3" name="내용 개체 틀 2"/>
          <p:cNvSpPr>
            <a:spLocks noGrp="1"/>
          </p:cNvSpPr>
          <p:nvPr>
            <p:ph idx="1"/>
          </p:nvPr>
        </p:nvSpPr>
        <p:spPr/>
        <p:txBody>
          <a:bodyPr/>
          <a:lstStyle/>
          <a:p>
            <a:endParaRPr lang="ko-KR" altLang="en-US"/>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graphicFrame>
        <p:nvGraphicFramePr>
          <p:cNvPr id="7" name="Tabelle 6"/>
          <p:cNvGraphicFramePr>
            <a:graphicFrameLocks noGrp="1"/>
          </p:cNvGraphicFramePr>
          <p:nvPr/>
        </p:nvGraphicFramePr>
        <p:xfrm>
          <a:off x="762000" y="2002243"/>
          <a:ext cx="7924800" cy="4076702"/>
        </p:xfrm>
        <a:graphic>
          <a:graphicData uri="http://schemas.openxmlformats.org/drawingml/2006/table">
            <a:tbl>
              <a:tblPr firstRow="1" bandRow="1">
                <a:tableStyleId>{5C22544A-7EE6-4342-B048-85BDC9FD1C3A}</a:tableStyleId>
              </a:tblPr>
              <a:tblGrid>
                <a:gridCol w="5963216"/>
                <a:gridCol w="1961584"/>
              </a:tblGrid>
              <a:tr h="455742">
                <a:tc>
                  <a:txBody>
                    <a:bodyPr/>
                    <a:lstStyle/>
                    <a:p>
                      <a:r>
                        <a:rPr lang="en-US" sz="1400" dirty="0" smtClean="0"/>
                        <a:t>Conformance Question</a:t>
                      </a:r>
                      <a:endParaRPr lang="en-US" sz="1400" dirty="0"/>
                    </a:p>
                  </a:txBody>
                  <a:tcPr/>
                </a:tc>
                <a:tc>
                  <a:txBody>
                    <a:bodyPr/>
                    <a:lstStyle/>
                    <a:p>
                      <a:r>
                        <a:rPr lang="en-US" sz="1400" dirty="0" smtClean="0"/>
                        <a:t>Response</a:t>
                      </a:r>
                      <a:endParaRPr lang="en-US" sz="1400" dirty="0"/>
                    </a:p>
                  </a:txBody>
                  <a:tcPr/>
                </a:tc>
              </a:tr>
              <a:tr h="636789">
                <a:tc>
                  <a:txBody>
                    <a:bodyPr/>
                    <a:lstStyle/>
                    <a:p>
                      <a:r>
                        <a:rPr lang="en-US" sz="1400" dirty="0" smtClean="0"/>
                        <a:t>Does the proposal</a:t>
                      </a:r>
                      <a:r>
                        <a:rPr lang="en-US" sz="1400" baseline="0" dirty="0" smtClean="0"/>
                        <a:t> </a:t>
                      </a:r>
                      <a:r>
                        <a:rPr lang="en-US" sz="1400" dirty="0" smtClean="0"/>
                        <a:t>degrade the security offered by Robust Security Network Association (RSNA) already defined in 802.11?</a:t>
                      </a:r>
                      <a:endParaRPr lang="en-US" sz="1400" dirty="0"/>
                    </a:p>
                  </a:txBody>
                  <a:tcPr/>
                </a:tc>
                <a:tc>
                  <a:txBody>
                    <a:bodyPr/>
                    <a:lstStyle/>
                    <a:p>
                      <a:r>
                        <a:rPr lang="en-US" sz="1400" dirty="0" smtClean="0"/>
                        <a:t>No</a:t>
                      </a:r>
                      <a:endParaRPr lang="en-US" sz="1400" dirty="0"/>
                    </a:p>
                  </a:txBody>
                  <a:tcPr/>
                </a:tc>
              </a:tr>
              <a:tr h="455742">
                <a:tc>
                  <a:txBody>
                    <a:bodyPr/>
                    <a:lstStyle/>
                    <a:p>
                      <a:r>
                        <a:rPr lang="en-US" sz="1400" dirty="0" smtClean="0"/>
                        <a:t>Does the proposal change the MAC SAP interface?</a:t>
                      </a:r>
                      <a:endParaRPr lang="en-US" sz="1400" dirty="0"/>
                    </a:p>
                  </a:txBody>
                  <a:tcPr/>
                </a:tc>
                <a:tc>
                  <a:txBody>
                    <a:bodyPr/>
                    <a:lstStyle/>
                    <a:p>
                      <a:r>
                        <a:rPr lang="en-US" sz="1400" b="0" dirty="0" smtClean="0">
                          <a:solidFill>
                            <a:schemeClr val="tx1"/>
                          </a:solidFill>
                        </a:rPr>
                        <a:t>No</a:t>
                      </a:r>
                      <a:endParaRPr lang="en-US" sz="1400" b="0" dirty="0">
                        <a:solidFill>
                          <a:schemeClr val="tx1"/>
                        </a:solidFill>
                      </a:endParaRPr>
                    </a:p>
                  </a:txBody>
                  <a:tcPr/>
                </a:tc>
              </a:tr>
              <a:tr h="455742">
                <a:tc>
                  <a:txBody>
                    <a:bodyPr/>
                    <a:lstStyle/>
                    <a:p>
                      <a:r>
                        <a:rPr lang="en-US" sz="1400" dirty="0" smtClean="0"/>
                        <a:t>Does the proposal</a:t>
                      </a:r>
                      <a:r>
                        <a:rPr lang="en-US" sz="1400" baseline="0" dirty="0" smtClean="0"/>
                        <a:t> require or introduce a change to the 802.1 architecture?</a:t>
                      </a:r>
                      <a:endParaRPr lang="en-US" sz="1400" dirty="0"/>
                    </a:p>
                  </a:txBody>
                  <a:tcPr/>
                </a:tc>
                <a:tc>
                  <a:txBody>
                    <a:bodyPr/>
                    <a:lstStyle/>
                    <a:p>
                      <a:r>
                        <a:rPr lang="en-US" sz="1400" b="0" dirty="0" smtClean="0">
                          <a:solidFill>
                            <a:schemeClr val="tx1"/>
                          </a:solidFill>
                        </a:rPr>
                        <a:t>No</a:t>
                      </a:r>
                      <a:endParaRPr lang="en-US" sz="1400" b="0" dirty="0">
                        <a:solidFill>
                          <a:schemeClr val="tx1"/>
                        </a:solidFill>
                      </a:endParaRPr>
                    </a:p>
                  </a:txBody>
                  <a:tcPr/>
                </a:tc>
              </a:tr>
              <a:tr h="455742">
                <a:tc>
                  <a:txBody>
                    <a:bodyPr/>
                    <a:lstStyle/>
                    <a:p>
                      <a:r>
                        <a:rPr lang="en-US" sz="1400" dirty="0" smtClean="0"/>
                        <a:t>Does the proposal</a:t>
                      </a:r>
                      <a:r>
                        <a:rPr lang="en-US" sz="1400" baseline="0" dirty="0" smtClean="0"/>
                        <a:t> introduce a change in the channel access mechanism?</a:t>
                      </a:r>
                      <a:endParaRPr lang="en-US" sz="1400" dirty="0"/>
                    </a:p>
                  </a:txBody>
                  <a:tcPr/>
                </a:tc>
                <a:tc>
                  <a:txBody>
                    <a:bodyPr/>
                    <a:lstStyle/>
                    <a:p>
                      <a:r>
                        <a:rPr lang="en-US" sz="1400" dirty="0" smtClean="0"/>
                        <a:t>No</a:t>
                      </a:r>
                      <a:endParaRPr lang="en-US" sz="1400" dirty="0"/>
                    </a:p>
                  </a:txBody>
                  <a:tcPr/>
                </a:tc>
              </a:tr>
              <a:tr h="455742">
                <a:tc>
                  <a:txBody>
                    <a:bodyPr/>
                    <a:lstStyle/>
                    <a:p>
                      <a:r>
                        <a:rPr lang="en-US" sz="1400" dirty="0" smtClean="0"/>
                        <a:t>Does the proposal introduce a change in the PHY?</a:t>
                      </a:r>
                      <a:endParaRPr lang="en-US" sz="1400" dirty="0"/>
                    </a:p>
                  </a:txBody>
                  <a:tcPr/>
                </a:tc>
                <a:tc>
                  <a:txBody>
                    <a:bodyPr/>
                    <a:lstStyle/>
                    <a:p>
                      <a:r>
                        <a:rPr lang="en-US" sz="1400" dirty="0" smtClean="0"/>
                        <a:t>No</a:t>
                      </a:r>
                      <a:endParaRPr lang="en-US" sz="1400" dirty="0"/>
                    </a:p>
                  </a:txBody>
                  <a:tcPr/>
                </a:tc>
              </a:tr>
              <a:tr h="1161203">
                <a:tc>
                  <a:txBody>
                    <a:bodyPr/>
                    <a:lstStyle/>
                    <a:p>
                      <a:r>
                        <a:rPr lang="en-US" sz="1400" dirty="0" smtClean="0"/>
                        <a:t>Which of the following link set-up phases is addressed by the proposal?</a:t>
                      </a:r>
                    </a:p>
                    <a:p>
                      <a:r>
                        <a:rPr lang="en-US" sz="1400" dirty="0" smtClean="0"/>
                        <a:t>(1) AP Discovery (2) Network Discovery (3) Link (re-)establishment</a:t>
                      </a:r>
                      <a:r>
                        <a:rPr lang="en-US" sz="1400" baseline="0" dirty="0" smtClean="0"/>
                        <a:t> / exchange of security related messages (4) Higher layer aspects, e.g. IP address assignment</a:t>
                      </a:r>
                      <a:endParaRPr lang="en-US" sz="1400" dirty="0"/>
                    </a:p>
                  </a:txBody>
                  <a:tcPr/>
                </a:tc>
                <a:tc>
                  <a:txBody>
                    <a:bodyPr/>
                    <a:lstStyle/>
                    <a:p>
                      <a:r>
                        <a:rPr lang="en-US" sz="1400" dirty="0" smtClean="0"/>
                        <a:t>1,2</a:t>
                      </a:r>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Background</a:t>
            </a:r>
            <a:endParaRPr lang="ko-KR" altLang="en-US" dirty="0"/>
          </a:p>
        </p:txBody>
      </p:sp>
      <p:sp>
        <p:nvSpPr>
          <p:cNvPr id="3" name="내용 개체 틀 2"/>
          <p:cNvSpPr>
            <a:spLocks noGrp="1"/>
          </p:cNvSpPr>
          <p:nvPr>
            <p:ph idx="1"/>
          </p:nvPr>
        </p:nvSpPr>
        <p:spPr/>
        <p:txBody>
          <a:bodyPr/>
          <a:lstStyle/>
          <a:p>
            <a:pPr>
              <a:buFont typeface="Arial" pitchFamily="34" charset="0"/>
              <a:buChar char="•"/>
            </a:pPr>
            <a:r>
              <a:rPr lang="en-US" altLang="ko-KR" sz="1800" dirty="0" smtClean="0"/>
              <a:t>Active scanning procedure</a:t>
            </a:r>
          </a:p>
          <a:p>
            <a:pPr lvl="1">
              <a:buFont typeface="Wingdings" pitchFamily="2" charset="2"/>
              <a:buChar char="§"/>
            </a:pPr>
            <a:r>
              <a:rPr lang="en-US" altLang="ko-KR" sz="1600" dirty="0" smtClean="0"/>
              <a:t>Probe request/response exchanges for finding the AP/network[1]</a:t>
            </a:r>
          </a:p>
          <a:p>
            <a:pPr lvl="1">
              <a:buFont typeface="Wingdings" pitchFamily="2" charset="2"/>
              <a:buChar char="§"/>
            </a:pPr>
            <a:r>
              <a:rPr lang="en-US" altLang="ko-KR" sz="1600" dirty="0" smtClean="0"/>
              <a:t>Legacy probe response frame includes all system information elements supported by AP</a:t>
            </a:r>
          </a:p>
          <a:p>
            <a:pPr lvl="2">
              <a:buFont typeface="Wingdings" pitchFamily="2" charset="2"/>
              <a:buChar char="ü"/>
            </a:pPr>
            <a:r>
              <a:rPr lang="en-US" altLang="ko-KR" sz="1400" dirty="0" smtClean="0"/>
              <a:t>Size of probe response frame  is similar to beacon frame except TIM IE (e.g., </a:t>
            </a:r>
            <a:r>
              <a:rPr lang="en-US" altLang="ko-KR" sz="1400" dirty="0" smtClean="0">
                <a:solidFill>
                  <a:srgbClr val="FF0000"/>
                </a:solidFill>
              </a:rPr>
              <a:t>more than 230 bytes </a:t>
            </a:r>
            <a:r>
              <a:rPr lang="en-US" altLang="ko-KR" sz="1400" dirty="0" smtClean="0"/>
              <a:t>[2])</a:t>
            </a:r>
          </a:p>
          <a:p>
            <a:pPr lvl="1">
              <a:buFont typeface="Wingdings" pitchFamily="2" charset="2"/>
              <a:buChar char="§"/>
            </a:pPr>
            <a:r>
              <a:rPr lang="en-US" altLang="ko-KR" sz="1600" dirty="0" smtClean="0"/>
              <a:t>A STA may send the </a:t>
            </a:r>
            <a:r>
              <a:rPr lang="en-US" altLang="ko-KR" sz="1600" dirty="0" err="1" smtClean="0"/>
              <a:t>unicast</a:t>
            </a:r>
            <a:r>
              <a:rPr lang="en-US" altLang="ko-KR" sz="1600" dirty="0" smtClean="0"/>
              <a:t> probe request for scanning the preferred /target AP (BSSID of the AP is included in MAC header )</a:t>
            </a:r>
          </a:p>
          <a:p>
            <a:pPr lvl="1">
              <a:buFont typeface="Wingdings" pitchFamily="2" charset="2"/>
              <a:buChar char="§"/>
            </a:pPr>
            <a:r>
              <a:rPr lang="en-US" altLang="ko-KR" sz="1600" u="sng" dirty="0" smtClean="0">
                <a:solidFill>
                  <a:srgbClr val="0000FF"/>
                </a:solidFill>
              </a:rPr>
              <a:t>In case of actively scanning the preferred/target AP, if the STA stores the system information of the AP which the STA was previously associated with, the target AP does not need to send the probe response including full system information elements</a:t>
            </a:r>
          </a:p>
          <a:p>
            <a:pPr>
              <a:buFont typeface="Wingdings" pitchFamily="2" charset="2"/>
              <a:buChar char="§"/>
            </a:pPr>
            <a:r>
              <a:rPr lang="en-US" altLang="ko-KR" sz="1800" dirty="0" smtClean="0"/>
              <a:t>AP configuration change count[3] [4]</a:t>
            </a:r>
          </a:p>
          <a:p>
            <a:pPr lvl="1">
              <a:buFont typeface="Arial" pitchFamily="34" charset="0"/>
              <a:buChar char="•"/>
            </a:pPr>
            <a:r>
              <a:rPr lang="en-US" altLang="ko-KR" sz="1800" dirty="0" smtClean="0"/>
              <a:t>May be included in the FILS Discovery frame</a:t>
            </a:r>
          </a:p>
          <a:p>
            <a:pPr lvl="1">
              <a:buFont typeface="Arial" pitchFamily="34" charset="0"/>
              <a:buChar char="•"/>
            </a:pPr>
            <a:r>
              <a:rPr lang="en-US" altLang="ko-KR" sz="1800" dirty="0" smtClean="0"/>
              <a:t>Indicates the change of system parameters of AP/BSS</a:t>
            </a:r>
          </a:p>
          <a:p>
            <a:pPr>
              <a:buFont typeface="Arial" pitchFamily="34" charset="0"/>
              <a:buChar char="•"/>
            </a:pPr>
            <a:endParaRPr lang="en-US" altLang="ko-KR" dirty="0" smtClean="0"/>
          </a:p>
          <a:p>
            <a:pPr lvl="1">
              <a:buFont typeface="Arial" pitchFamily="34" charset="0"/>
              <a:buChar char="•"/>
            </a:pPr>
            <a:endParaRPr lang="ko-KR" altLang="en-US" dirty="0"/>
          </a:p>
        </p:txBody>
      </p:sp>
      <p:sp>
        <p:nvSpPr>
          <p:cNvPr id="4" name="슬라이드 번호 개체 틀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바닥글 개체 틀 4"/>
          <p:cNvSpPr>
            <a:spLocks noGrp="1"/>
          </p:cNvSpPr>
          <p:nvPr>
            <p:ph type="ftr" idx="14"/>
          </p:nvPr>
        </p:nvSpPr>
        <p:spPr/>
        <p:txBody>
          <a:bodyPr/>
          <a:lstStyle/>
          <a:p>
            <a:r>
              <a:rPr lang="en-GB" altLang="ko-KR" dirty="0"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Proposal (1/2)</a:t>
            </a:r>
            <a:endParaRPr lang="ko-KR" altLang="en-US" dirty="0"/>
          </a:p>
        </p:txBody>
      </p:sp>
      <p:sp>
        <p:nvSpPr>
          <p:cNvPr id="3" name="내용 개체 틀 2"/>
          <p:cNvSpPr>
            <a:spLocks noGrp="1"/>
          </p:cNvSpPr>
          <p:nvPr>
            <p:ph idx="1"/>
          </p:nvPr>
        </p:nvSpPr>
        <p:spPr/>
        <p:txBody>
          <a:bodyPr/>
          <a:lstStyle/>
          <a:p>
            <a:pPr>
              <a:buFont typeface="Arial" pitchFamily="34" charset="0"/>
              <a:buChar char="•"/>
            </a:pPr>
            <a:r>
              <a:rPr lang="en-US" altLang="ko-KR" sz="1800" dirty="0" smtClean="0"/>
              <a:t>For fast initial link setup, the 802.11ai STA will store the system information elements of some preferred APs which the STA was associated with</a:t>
            </a:r>
          </a:p>
          <a:p>
            <a:pPr lvl="1">
              <a:buFont typeface="Wingdings" pitchFamily="2" charset="2"/>
              <a:buChar char="§"/>
            </a:pPr>
            <a:r>
              <a:rPr lang="en-US" altLang="ko-KR" sz="1600" dirty="0" smtClean="0"/>
              <a:t>To reduce the information to store, the STA may restrict the number of preferred APs which system parameters are stored by the STA </a:t>
            </a:r>
          </a:p>
          <a:p>
            <a:pPr>
              <a:buFont typeface="Arial" pitchFamily="34" charset="0"/>
              <a:buChar char="•"/>
            </a:pPr>
            <a:r>
              <a:rPr lang="en-US" altLang="ko-KR" sz="1800" dirty="0" smtClean="0"/>
              <a:t>Whenever the AP changes the system parameters, the AP will store the old configuration change count and the changed system information element ID (1byte) for the change count</a:t>
            </a:r>
          </a:p>
          <a:p>
            <a:pPr lvl="1">
              <a:buFont typeface="Wingdings" pitchFamily="2" charset="2"/>
              <a:buChar char="§"/>
            </a:pPr>
            <a:r>
              <a:rPr lang="en-US" altLang="ko-KR" sz="1600" dirty="0" smtClean="0"/>
              <a:t>E.g.,) In case of the current configuration change count = ‘3’, the stored information by AP. [change count = 0, ID = ‘x’], [change count = 1, ID = ‘y’], [change count = 2, ID = ‘Z’]</a:t>
            </a:r>
          </a:p>
          <a:p>
            <a:pPr lvl="1">
              <a:buFont typeface="Wingdings" pitchFamily="2" charset="2"/>
              <a:buChar char="§"/>
            </a:pPr>
            <a:r>
              <a:rPr lang="en-US" altLang="ko-KR" sz="1600" dirty="0" smtClean="0"/>
              <a:t>If one parameter is changed in one change count and the change count size is 8 bits, the maximum size of the stored information is 512 bytes</a:t>
            </a:r>
          </a:p>
          <a:p>
            <a:pPr>
              <a:buFont typeface="Arial" pitchFamily="34" charset="0"/>
              <a:buChar char="•"/>
            </a:pPr>
            <a:endParaRPr lang="en-US" altLang="ko-KR" sz="1600" dirty="0" smtClean="0"/>
          </a:p>
          <a:p>
            <a:pPr>
              <a:buFont typeface="Arial" pitchFamily="34" charset="0"/>
              <a:buChar char="•"/>
            </a:pPr>
            <a:endParaRPr lang="en-US" altLang="ko-KR" dirty="0" smtClean="0"/>
          </a:p>
          <a:p>
            <a:pPr>
              <a:buFont typeface="Arial" pitchFamily="34" charset="0"/>
              <a:buChar char="•"/>
            </a:pP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Proposal (2/2)</a:t>
            </a:r>
            <a:endParaRPr lang="ko-KR" altLang="en-US" dirty="0"/>
          </a:p>
        </p:txBody>
      </p:sp>
      <p:sp>
        <p:nvSpPr>
          <p:cNvPr id="3" name="내용 개체 틀 2"/>
          <p:cNvSpPr>
            <a:spLocks noGrp="1"/>
          </p:cNvSpPr>
          <p:nvPr>
            <p:ph idx="1"/>
          </p:nvPr>
        </p:nvSpPr>
        <p:spPr/>
        <p:txBody>
          <a:bodyPr/>
          <a:lstStyle/>
          <a:p>
            <a:pPr>
              <a:buFont typeface="Arial" pitchFamily="34" charset="0"/>
              <a:buChar char="•"/>
            </a:pPr>
            <a:r>
              <a:rPr lang="en-US" altLang="ko-KR" sz="1800" dirty="0" smtClean="0"/>
              <a:t>During the active scanning procedure to a target AP, </a:t>
            </a:r>
            <a:r>
              <a:rPr lang="en-US" altLang="ko-KR" sz="1800" u="sng" dirty="0" smtClean="0">
                <a:solidFill>
                  <a:srgbClr val="0000FF"/>
                </a:solidFill>
              </a:rPr>
              <a:t>a STA may include the configuration change count of target AP in the probe request frame</a:t>
            </a:r>
          </a:p>
          <a:p>
            <a:pPr>
              <a:buFont typeface="Arial" pitchFamily="34" charset="0"/>
              <a:buChar char="•"/>
            </a:pPr>
            <a:r>
              <a:rPr lang="en-US" altLang="ko-KR" sz="1800" dirty="0" smtClean="0"/>
              <a:t>When AP receives the probe request frame including the configuration change count,</a:t>
            </a:r>
            <a:r>
              <a:rPr lang="en-US" altLang="ko-KR" sz="1800" u="sng" dirty="0" smtClean="0">
                <a:solidFill>
                  <a:srgbClr val="0000FF"/>
                </a:solidFill>
              </a:rPr>
              <a:t> the AP may send to the STA the optimized probe response frame including only the system information elements which need to be received by the STA</a:t>
            </a:r>
            <a:r>
              <a:rPr lang="en-US" altLang="ko-KR" sz="1800" dirty="0" smtClean="0"/>
              <a:t> based on the received configuration change count</a:t>
            </a:r>
            <a:r>
              <a:rPr lang="en-US" altLang="ko-KR" sz="1800" u="sng" dirty="0" smtClean="0">
                <a:solidFill>
                  <a:srgbClr val="0000FF"/>
                </a:solidFill>
              </a:rPr>
              <a:t> </a:t>
            </a:r>
            <a:r>
              <a:rPr lang="en-US" altLang="ko-KR" sz="1800" dirty="0" smtClean="0"/>
              <a:t>and the current configuration change count</a:t>
            </a:r>
          </a:p>
          <a:p>
            <a:pPr>
              <a:buFont typeface="Arial" pitchFamily="34" charset="0"/>
              <a:buChar char="•"/>
            </a:pPr>
            <a:endParaRPr lang="en-US" altLang="ko-KR" sz="1600" dirty="0" smtClean="0"/>
          </a:p>
          <a:p>
            <a:pPr>
              <a:buFont typeface="Arial" pitchFamily="34" charset="0"/>
              <a:buChar char="•"/>
            </a:pPr>
            <a:endParaRPr lang="en-US" altLang="ko-KR" dirty="0" smtClean="0"/>
          </a:p>
          <a:p>
            <a:pPr>
              <a:buFont typeface="Arial" pitchFamily="34" charset="0"/>
              <a:buChar char="•"/>
            </a:pP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Analysis (1/2)</a:t>
            </a:r>
            <a:endParaRPr lang="ko-KR" altLang="en-US" dirty="0"/>
          </a:p>
        </p:txBody>
      </p:sp>
      <p:sp>
        <p:nvSpPr>
          <p:cNvPr id="3" name="내용 개체 틀 2"/>
          <p:cNvSpPr>
            <a:spLocks noGrp="1"/>
          </p:cNvSpPr>
          <p:nvPr>
            <p:ph idx="1"/>
          </p:nvPr>
        </p:nvSpPr>
        <p:spPr/>
        <p:txBody>
          <a:bodyPr/>
          <a:lstStyle/>
          <a:p>
            <a:pPr>
              <a:buFont typeface="Arial" pitchFamily="34" charset="0"/>
              <a:buChar char="•"/>
            </a:pPr>
            <a:r>
              <a:rPr lang="en-US" altLang="ko-KR" sz="1800" dirty="0" smtClean="0"/>
              <a:t>Size of Probe response frame is similar to size of beacon frame except for TIM IE</a:t>
            </a:r>
          </a:p>
          <a:p>
            <a:pPr lvl="1">
              <a:buFont typeface="Wingdings" pitchFamily="2" charset="2"/>
              <a:buChar char="§"/>
            </a:pPr>
            <a:r>
              <a:rPr lang="en-US" altLang="ko-KR" sz="1600" dirty="0" smtClean="0"/>
              <a:t>The size of beacon frame/probe response[2]</a:t>
            </a:r>
          </a:p>
          <a:p>
            <a:pPr lvl="2">
              <a:buFont typeface="Wingdings" pitchFamily="2" charset="2"/>
              <a:buChar char="ü"/>
            </a:pPr>
            <a:r>
              <a:rPr lang="en-US" altLang="ko-KR" sz="1400" dirty="0" smtClean="0"/>
              <a:t>&gt; 100 byte(typical 802.11 BSS), &gt; 230 bytes (enterprise environment)</a:t>
            </a:r>
          </a:p>
          <a:p>
            <a:pPr lvl="2">
              <a:buFont typeface="Wingdings" pitchFamily="2" charset="2"/>
              <a:buChar char="ü"/>
            </a:pPr>
            <a:r>
              <a:rPr lang="en-US" altLang="ko-KR" sz="1400" dirty="0" smtClean="0"/>
              <a:t>Mandatory fields: Timestamp (8bytes(B)), Beacon Interval (2B), Capability (2B)</a:t>
            </a:r>
          </a:p>
          <a:p>
            <a:pPr>
              <a:buFont typeface="Arial" pitchFamily="34" charset="0"/>
              <a:buChar char="•"/>
            </a:pPr>
            <a:r>
              <a:rPr lang="en-US" altLang="ko-KR" sz="1800" dirty="0" smtClean="0"/>
              <a:t>The following system information elements can be changed in legacy system [1]</a:t>
            </a:r>
          </a:p>
          <a:p>
            <a:pPr lvl="1">
              <a:buFont typeface="Wingdings" pitchFamily="2" charset="2"/>
              <a:buChar char="§"/>
            </a:pPr>
            <a:r>
              <a:rPr lang="en-US" altLang="ko-KR" sz="1600" dirty="0" smtClean="0"/>
              <a:t>Channel Switch Announcement (5B)</a:t>
            </a:r>
          </a:p>
          <a:p>
            <a:pPr lvl="1">
              <a:buFont typeface="Wingdings" pitchFamily="2" charset="2"/>
              <a:buChar char="§"/>
            </a:pPr>
            <a:r>
              <a:rPr lang="en-US" altLang="ko-KR" sz="1600" dirty="0" smtClean="0"/>
              <a:t>Extended Channel Switch Announcement (6B)</a:t>
            </a:r>
          </a:p>
          <a:p>
            <a:pPr lvl="1">
              <a:buFont typeface="Wingdings" pitchFamily="2" charset="2"/>
              <a:buChar char="§"/>
            </a:pPr>
            <a:r>
              <a:rPr lang="en-US" altLang="ko-KR" sz="1600" dirty="0" smtClean="0"/>
              <a:t>EDCA parameters (20B)</a:t>
            </a:r>
          </a:p>
          <a:p>
            <a:pPr lvl="1">
              <a:buFont typeface="Wingdings" pitchFamily="2" charset="2"/>
              <a:buChar char="§"/>
            </a:pPr>
            <a:r>
              <a:rPr lang="en-US" altLang="ko-KR" sz="1600" dirty="0" smtClean="0"/>
              <a:t>Quiet element (8B)</a:t>
            </a:r>
          </a:p>
          <a:p>
            <a:pPr lvl="1">
              <a:buFont typeface="Wingdings" pitchFamily="2" charset="2"/>
              <a:buChar char="§"/>
            </a:pPr>
            <a:r>
              <a:rPr lang="en-US" altLang="ko-KR" sz="1600" dirty="0" smtClean="0"/>
              <a:t>DSSS Parameter Set (3B)</a:t>
            </a:r>
          </a:p>
          <a:p>
            <a:pPr lvl="1">
              <a:buFont typeface="Wingdings" pitchFamily="2" charset="2"/>
              <a:buChar char="§"/>
            </a:pPr>
            <a:r>
              <a:rPr lang="en-US" altLang="ko-KR" sz="1600" dirty="0" smtClean="0"/>
              <a:t>CF Parameter Set (8B)</a:t>
            </a:r>
          </a:p>
          <a:p>
            <a:pPr lvl="1">
              <a:buFont typeface="Wingdings" pitchFamily="2" charset="2"/>
              <a:buChar char="§"/>
            </a:pPr>
            <a:r>
              <a:rPr lang="en-US" altLang="ko-KR" sz="1600" dirty="0" smtClean="0"/>
              <a:t>FH Parameter Set (7B)</a:t>
            </a:r>
          </a:p>
          <a:p>
            <a:pPr lvl="1">
              <a:buFont typeface="Wingdings" pitchFamily="2" charset="2"/>
              <a:buChar char="§"/>
            </a:pPr>
            <a:r>
              <a:rPr lang="en-US" altLang="ko-KR" sz="1600" dirty="0" smtClean="0"/>
              <a:t>HT Operation element (24B)</a:t>
            </a:r>
          </a:p>
          <a:p>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Analysis (2/2)</a:t>
            </a:r>
            <a:endParaRPr lang="ko-KR" altLang="en-US" dirty="0"/>
          </a:p>
        </p:txBody>
      </p:sp>
      <p:sp>
        <p:nvSpPr>
          <p:cNvPr id="3" name="내용 개체 틀 2"/>
          <p:cNvSpPr>
            <a:spLocks noGrp="1"/>
          </p:cNvSpPr>
          <p:nvPr>
            <p:ph idx="1"/>
          </p:nvPr>
        </p:nvSpPr>
        <p:spPr/>
        <p:txBody>
          <a:bodyPr/>
          <a:lstStyle/>
          <a:p>
            <a:pPr>
              <a:buFont typeface="Arial" pitchFamily="34" charset="0"/>
              <a:buChar char="•"/>
            </a:pPr>
            <a:r>
              <a:rPr lang="en-US" altLang="ko-KR" sz="1800" dirty="0" smtClean="0"/>
              <a:t>Comparison between legacy probe response size and optimized probe response </a:t>
            </a:r>
          </a:p>
          <a:p>
            <a:pPr lvl="1">
              <a:buFont typeface="Wingdings" pitchFamily="2" charset="2"/>
              <a:buChar char="§"/>
            </a:pPr>
            <a:r>
              <a:rPr lang="en-US" altLang="ko-KR" sz="1600" dirty="0" smtClean="0"/>
              <a:t>Size of mandatory fields: 12 bytes</a:t>
            </a:r>
          </a:p>
          <a:p>
            <a:pPr lvl="1"/>
            <a:endParaRPr lang="en-US" altLang="ko-KR" sz="1600" dirty="0" smtClean="0"/>
          </a:p>
          <a:p>
            <a:pPr lvl="1"/>
            <a:endParaRPr lang="en-US" altLang="ko-KR" sz="1600" dirty="0" smtClean="0"/>
          </a:p>
          <a:p>
            <a:pPr lvl="1"/>
            <a:endParaRPr lang="en-US" altLang="ko-KR" sz="1600" dirty="0" smtClean="0"/>
          </a:p>
          <a:p>
            <a:pPr lvl="1"/>
            <a:endParaRPr lang="en-US" altLang="ko-KR" sz="1600" dirty="0" smtClean="0"/>
          </a:p>
          <a:p>
            <a:pPr lvl="1"/>
            <a:endParaRPr lang="en-US" altLang="ko-KR" sz="1600" dirty="0" smtClean="0"/>
          </a:p>
          <a:p>
            <a:pPr lvl="1"/>
            <a:endParaRPr lang="en-US" altLang="ko-KR" sz="1600" dirty="0" smtClean="0"/>
          </a:p>
          <a:p>
            <a:pPr lvl="1"/>
            <a:endParaRPr lang="en-US" altLang="ko-KR" sz="1600" dirty="0" smtClean="0"/>
          </a:p>
          <a:p>
            <a:pPr lvl="1"/>
            <a:endParaRPr lang="en-US" altLang="ko-KR" sz="1600" dirty="0" smtClean="0"/>
          </a:p>
          <a:p>
            <a:pPr lvl="1"/>
            <a:endParaRPr lang="en-US" altLang="ko-KR" sz="1600" dirty="0" smtClean="0"/>
          </a:p>
          <a:p>
            <a:pPr lvl="1"/>
            <a:endParaRPr lang="en-US" altLang="ko-KR" sz="1200" dirty="0" smtClean="0"/>
          </a:p>
          <a:p>
            <a:pPr lvl="1">
              <a:buFont typeface="Wingdings" pitchFamily="2" charset="2"/>
              <a:buChar char="§"/>
            </a:pPr>
            <a:r>
              <a:rPr lang="en-US" altLang="ko-KR" sz="1600" dirty="0" smtClean="0"/>
              <a:t>Best case: &gt; 83% (typical BSS), &gt; 92% (enterprise environment)</a:t>
            </a:r>
          </a:p>
          <a:p>
            <a:pPr lvl="1">
              <a:buFont typeface="Wingdings" pitchFamily="2" charset="2"/>
              <a:buChar char="§"/>
            </a:pPr>
            <a:r>
              <a:rPr lang="en-US" altLang="ko-KR" sz="1600" dirty="0" smtClean="0"/>
              <a:t>Worst case: &gt; 64% (typical BSS), &gt; 84% (enterprise environment)</a:t>
            </a:r>
          </a:p>
          <a:p>
            <a:endParaRPr lang="ko-KR" altLang="en-US" sz="18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graphicFrame>
        <p:nvGraphicFramePr>
          <p:cNvPr id="7" name="표 6"/>
          <p:cNvGraphicFramePr>
            <a:graphicFrameLocks noGrp="1"/>
          </p:cNvGraphicFramePr>
          <p:nvPr/>
        </p:nvGraphicFramePr>
        <p:xfrm>
          <a:off x="462665" y="3160165"/>
          <a:ext cx="8381999" cy="2446774"/>
        </p:xfrm>
        <a:graphic>
          <a:graphicData uri="http://schemas.openxmlformats.org/drawingml/2006/table">
            <a:tbl>
              <a:tblPr firstRow="1" bandRow="1">
                <a:tableStyleId>{5C22544A-7EE6-4342-B048-85BDC9FD1C3A}</a:tableStyleId>
              </a:tblPr>
              <a:tblGrid>
                <a:gridCol w="2285999"/>
                <a:gridCol w="2209801"/>
                <a:gridCol w="830262"/>
                <a:gridCol w="2141538"/>
                <a:gridCol w="914399"/>
              </a:tblGrid>
              <a:tr h="413274">
                <a:tc rowSpan="2">
                  <a:txBody>
                    <a:bodyPr/>
                    <a:lstStyle/>
                    <a:p>
                      <a:pPr latinLnBrk="1"/>
                      <a:r>
                        <a:rPr lang="en-US" altLang="ko-KR" sz="1400" dirty="0" smtClean="0"/>
                        <a:t>Update</a:t>
                      </a:r>
                      <a:r>
                        <a:rPr lang="en-US" altLang="ko-KR" sz="1400" baseline="0" dirty="0" smtClean="0"/>
                        <a:t>d IE</a:t>
                      </a:r>
                      <a:endParaRPr lang="ko-KR" altLang="en-US" sz="1400" dirty="0"/>
                    </a:p>
                  </a:txBody>
                  <a:tcPr/>
                </a:tc>
                <a:tc gridSpan="2">
                  <a:txBody>
                    <a:bodyPr/>
                    <a:lstStyle/>
                    <a:p>
                      <a:pPr latinLnBrk="1"/>
                      <a:r>
                        <a:rPr lang="en-US" altLang="ko-KR" sz="1400" dirty="0" smtClean="0"/>
                        <a:t>Legacy</a:t>
                      </a:r>
                      <a:r>
                        <a:rPr lang="en-US" altLang="ko-KR" sz="1400" baseline="0" dirty="0" smtClean="0"/>
                        <a:t> probe response (&gt;100B) </a:t>
                      </a:r>
                    </a:p>
                    <a:p>
                      <a:pPr latinLnBrk="1"/>
                      <a:r>
                        <a:rPr lang="en-US" altLang="ko-KR" sz="1400" baseline="0" dirty="0" smtClean="0"/>
                        <a:t>in typical 802.11BSS</a:t>
                      </a:r>
                      <a:endParaRPr lang="ko-KR" altLang="en-US" sz="1400" dirty="0"/>
                    </a:p>
                  </a:txBody>
                  <a:tcPr/>
                </a:tc>
                <a:tc hMerge="1">
                  <a:txBody>
                    <a:bodyPr/>
                    <a:lstStyle/>
                    <a:p>
                      <a:pPr latinLnBrk="1"/>
                      <a:endParaRPr lang="ko-KR" altLang="en-US" dirty="0"/>
                    </a:p>
                  </a:txBody>
                  <a:tcPr/>
                </a:tc>
                <a:tc gridSpan="2">
                  <a:txBody>
                    <a:bodyPr/>
                    <a:lstStyle/>
                    <a:p>
                      <a:pPr latinLnBrk="1"/>
                      <a:r>
                        <a:rPr lang="en-US" altLang="ko-KR" sz="1400" dirty="0" smtClean="0"/>
                        <a:t>Legacy probe response (&gt;230B)</a:t>
                      </a:r>
                      <a:r>
                        <a:rPr lang="en-US" altLang="ko-KR" sz="1400" baseline="0" dirty="0" smtClean="0"/>
                        <a:t> in enterprise environment</a:t>
                      </a:r>
                      <a:endParaRPr lang="en-US" altLang="ko-KR" sz="1400" dirty="0" smtClean="0"/>
                    </a:p>
                  </a:txBody>
                  <a:tcPr/>
                </a:tc>
                <a:tc hMerge="1">
                  <a:txBody>
                    <a:bodyPr/>
                    <a:lstStyle/>
                    <a:p>
                      <a:pPr latinLnBrk="1"/>
                      <a:endParaRPr lang="ko-KR" altLang="en-US" dirty="0"/>
                    </a:p>
                  </a:txBody>
                  <a:tcPr/>
                </a:tc>
              </a:tr>
              <a:tr h="243102">
                <a:tc vMerge="1">
                  <a:txBody>
                    <a:bodyPr/>
                    <a:lstStyle/>
                    <a:p>
                      <a:pPr latinLnBrk="1"/>
                      <a:endParaRPr lang="ko-KR" altLang="en-US" dirty="0"/>
                    </a:p>
                  </a:txBody>
                  <a:tcPr/>
                </a:tc>
                <a:tc>
                  <a:txBody>
                    <a:bodyPr/>
                    <a:lstStyle/>
                    <a:p>
                      <a:pPr latinLnBrk="1"/>
                      <a:r>
                        <a:rPr lang="en-US" altLang="ko-KR" sz="1400" dirty="0" smtClean="0"/>
                        <a:t>Optimized Probe Response</a:t>
                      </a:r>
                      <a:endParaRPr lang="ko-KR" altLang="en-US" sz="1400" dirty="0"/>
                    </a:p>
                  </a:txBody>
                  <a:tcPr/>
                </a:tc>
                <a:tc>
                  <a:txBody>
                    <a:bodyPr/>
                    <a:lstStyle/>
                    <a:p>
                      <a:pPr latinLnBrk="1"/>
                      <a:r>
                        <a:rPr lang="en-US" altLang="ko-KR" sz="1400" dirty="0" smtClean="0"/>
                        <a:t>Gain (%)</a:t>
                      </a:r>
                      <a:endParaRPr lang="ko-KR" altLang="en-US" sz="1400" dirty="0"/>
                    </a:p>
                  </a:txBody>
                  <a:tcPr/>
                </a:tc>
                <a:tc>
                  <a:txBody>
                    <a:bodyPr/>
                    <a:lstStyle/>
                    <a:p>
                      <a:pPr latinLnBrk="1"/>
                      <a:r>
                        <a:rPr lang="en-US" altLang="ko-KR" sz="1400" dirty="0" smtClean="0"/>
                        <a:t>Optimized Probe Response</a:t>
                      </a:r>
                      <a:endParaRPr lang="ko-KR" altLang="en-US" sz="1400" dirty="0"/>
                    </a:p>
                  </a:txBody>
                  <a:tcPr/>
                </a:tc>
                <a:tc>
                  <a:txBody>
                    <a:bodyPr/>
                    <a:lstStyle/>
                    <a:p>
                      <a:pPr latinLnBrk="1"/>
                      <a:r>
                        <a:rPr lang="en-US" altLang="ko-KR" sz="1400" dirty="0" smtClean="0"/>
                        <a:t>Gain (%)</a:t>
                      </a:r>
                      <a:endParaRPr lang="ko-KR" altLang="en-US" sz="1400" dirty="0"/>
                    </a:p>
                  </a:txBody>
                  <a:tcPr/>
                </a:tc>
              </a:tr>
              <a:tr h="413274">
                <a:tc>
                  <a:txBody>
                    <a:bodyPr/>
                    <a:lstStyle/>
                    <a:p>
                      <a:pPr latinLnBrk="1"/>
                      <a:r>
                        <a:rPr lang="en-US" altLang="ko-KR" sz="1400" dirty="0" smtClean="0">
                          <a:solidFill>
                            <a:srgbClr val="FF0000"/>
                          </a:solidFill>
                        </a:rPr>
                        <a:t>Channel Switch Announcement (5B)</a:t>
                      </a:r>
                    </a:p>
                  </a:txBody>
                  <a:tcPr/>
                </a:tc>
                <a:tc>
                  <a:txBody>
                    <a:bodyPr/>
                    <a:lstStyle/>
                    <a:p>
                      <a:pPr latinLnBrk="1"/>
                      <a:r>
                        <a:rPr lang="en-US" altLang="ko-KR" sz="1400" dirty="0" smtClean="0">
                          <a:solidFill>
                            <a:srgbClr val="FF0000"/>
                          </a:solidFill>
                        </a:rPr>
                        <a:t>17 B</a:t>
                      </a:r>
                    </a:p>
                    <a:p>
                      <a:pPr latinLnBrk="1"/>
                      <a:endParaRPr lang="ko-KR" altLang="en-US" sz="1400" dirty="0">
                        <a:solidFill>
                          <a:srgbClr val="FF0000"/>
                        </a:solidFill>
                      </a:endParaRPr>
                    </a:p>
                  </a:txBody>
                  <a:tcPr/>
                </a:tc>
                <a:tc>
                  <a:txBody>
                    <a:bodyPr/>
                    <a:lstStyle/>
                    <a:p>
                      <a:pPr latinLnBrk="1"/>
                      <a:r>
                        <a:rPr lang="en-US" altLang="ko-KR" sz="1400" dirty="0" smtClean="0">
                          <a:solidFill>
                            <a:srgbClr val="FF0000"/>
                          </a:solidFill>
                        </a:rPr>
                        <a:t>&gt; 83%</a:t>
                      </a:r>
                    </a:p>
                  </a:txBody>
                  <a:tcPr/>
                </a:tc>
                <a:tc>
                  <a:txBody>
                    <a:bodyPr/>
                    <a:lstStyle/>
                    <a:p>
                      <a:pPr latinLnBrk="1"/>
                      <a:r>
                        <a:rPr lang="en-US" altLang="ko-KR" sz="1400" dirty="0" smtClean="0">
                          <a:solidFill>
                            <a:srgbClr val="FF0000"/>
                          </a:solidFill>
                        </a:rPr>
                        <a:t>17 B</a:t>
                      </a:r>
                    </a:p>
                  </a:txBody>
                  <a:tcPr/>
                </a:tc>
                <a:tc>
                  <a:txBody>
                    <a:bodyPr/>
                    <a:lstStyle/>
                    <a:p>
                      <a:pPr latinLnBrk="1"/>
                      <a:r>
                        <a:rPr lang="en-US" altLang="ko-KR" sz="1400" dirty="0" smtClean="0">
                          <a:solidFill>
                            <a:srgbClr val="FF0000"/>
                          </a:solidFill>
                        </a:rPr>
                        <a:t>&gt; 92 %</a:t>
                      </a:r>
                      <a:endParaRPr lang="ko-KR" altLang="en-US" sz="1400" dirty="0">
                        <a:solidFill>
                          <a:srgbClr val="FF0000"/>
                        </a:solidFill>
                      </a:endParaRPr>
                    </a:p>
                  </a:txBody>
                  <a:tcPr/>
                </a:tc>
              </a:tr>
              <a:tr h="243102">
                <a:tc>
                  <a:txBody>
                    <a:bodyPr/>
                    <a:lstStyle/>
                    <a:p>
                      <a:pPr latinLnBrk="1"/>
                      <a:r>
                        <a:rPr lang="en-US" altLang="ko-KR" sz="1400" dirty="0" smtClean="0"/>
                        <a:t>Quiet element (8B)</a:t>
                      </a:r>
                    </a:p>
                  </a:txBody>
                  <a:tcPr/>
                </a:tc>
                <a:tc>
                  <a:txBody>
                    <a:bodyPr/>
                    <a:lstStyle/>
                    <a:p>
                      <a:pPr latinLnBrk="1"/>
                      <a:r>
                        <a:rPr lang="en-US" altLang="ko-KR" sz="1400" dirty="0" smtClean="0"/>
                        <a:t>20 B</a:t>
                      </a:r>
                      <a:endParaRPr lang="ko-KR" altLang="en-US" sz="1400" dirty="0"/>
                    </a:p>
                  </a:txBody>
                  <a:tcPr/>
                </a:tc>
                <a:tc>
                  <a:txBody>
                    <a:bodyPr/>
                    <a:lstStyle/>
                    <a:p>
                      <a:pPr latinLnBrk="1"/>
                      <a:r>
                        <a:rPr lang="en-US" altLang="ko-KR" sz="1400" dirty="0" smtClean="0"/>
                        <a:t>&gt; 80%</a:t>
                      </a:r>
                    </a:p>
                  </a:txBody>
                  <a:tcPr/>
                </a:tc>
                <a:tc>
                  <a:txBody>
                    <a:bodyPr/>
                    <a:lstStyle/>
                    <a:p>
                      <a:pPr latinLnBrk="1"/>
                      <a:r>
                        <a:rPr lang="en-US" altLang="ko-KR" sz="1400" dirty="0" smtClean="0"/>
                        <a:t>20 B</a:t>
                      </a:r>
                      <a:endParaRPr lang="ko-KR" altLang="en-US" sz="1400" dirty="0"/>
                    </a:p>
                  </a:txBody>
                  <a:tcPr/>
                </a:tc>
                <a:tc>
                  <a:txBody>
                    <a:bodyPr/>
                    <a:lstStyle/>
                    <a:p>
                      <a:pPr latinLnBrk="1"/>
                      <a:r>
                        <a:rPr lang="en-US" altLang="ko-KR" sz="1400" dirty="0" smtClean="0"/>
                        <a:t>&gt; 91%</a:t>
                      </a:r>
                      <a:endParaRPr lang="ko-KR" altLang="en-US" sz="1400" dirty="0"/>
                    </a:p>
                  </a:txBody>
                  <a:tcPr/>
                </a:tc>
              </a:tr>
              <a:tr h="400427">
                <a:tc>
                  <a:txBody>
                    <a:bodyPr/>
                    <a:lstStyle/>
                    <a:p>
                      <a:pPr latinLnBrk="1"/>
                      <a:r>
                        <a:rPr lang="en-US" altLang="ko-KR" sz="1400" dirty="0" smtClean="0"/>
                        <a:t>EDCA parameters (20B)</a:t>
                      </a:r>
                      <a:endParaRPr lang="ko-KR" altLang="en-US" sz="1400" dirty="0"/>
                    </a:p>
                  </a:txBody>
                  <a:tcPr/>
                </a:tc>
                <a:tc>
                  <a:txBody>
                    <a:bodyPr/>
                    <a:lstStyle/>
                    <a:p>
                      <a:pPr latinLnBrk="1"/>
                      <a:r>
                        <a:rPr lang="en-US" altLang="ko-KR" sz="1400" dirty="0" smtClean="0"/>
                        <a:t>32</a:t>
                      </a:r>
                      <a:r>
                        <a:rPr lang="en-US" altLang="ko-KR" sz="1400" baseline="0" dirty="0" smtClean="0"/>
                        <a:t> B</a:t>
                      </a:r>
                      <a:endParaRPr lang="ko-KR" altLang="en-US" sz="1400" dirty="0"/>
                    </a:p>
                  </a:txBody>
                  <a:tcPr/>
                </a:tc>
                <a:tc>
                  <a:txBody>
                    <a:bodyPr/>
                    <a:lstStyle/>
                    <a:p>
                      <a:pPr latinLnBrk="1"/>
                      <a:r>
                        <a:rPr lang="en-US" altLang="ko-KR" sz="1400" dirty="0" smtClean="0"/>
                        <a:t>&gt; 68%</a:t>
                      </a:r>
                      <a:endParaRPr lang="ko-KR" altLang="en-US" sz="1400" dirty="0"/>
                    </a:p>
                  </a:txBody>
                  <a:tcPr/>
                </a:tc>
                <a:tc>
                  <a:txBody>
                    <a:bodyPr/>
                    <a:lstStyle/>
                    <a:p>
                      <a:pPr latinLnBrk="1"/>
                      <a:r>
                        <a:rPr lang="en-US" altLang="ko-KR" sz="1400" dirty="0" smtClean="0"/>
                        <a:t>32</a:t>
                      </a:r>
                      <a:r>
                        <a:rPr lang="en-US" altLang="ko-KR" sz="1400" baseline="0" dirty="0" smtClean="0"/>
                        <a:t> B</a:t>
                      </a:r>
                      <a:endParaRPr lang="ko-KR" altLang="en-US" sz="1400" dirty="0"/>
                    </a:p>
                  </a:txBody>
                  <a:tcPr/>
                </a:tc>
                <a:tc>
                  <a:txBody>
                    <a:bodyPr/>
                    <a:lstStyle/>
                    <a:p>
                      <a:pPr latinLnBrk="1"/>
                      <a:r>
                        <a:rPr lang="en-US" altLang="ko-KR" sz="1400" dirty="0" smtClean="0"/>
                        <a:t>&gt; </a:t>
                      </a:r>
                      <a:r>
                        <a:rPr lang="en-US" altLang="ko-KR" sz="1400" baseline="0" dirty="0" smtClean="0"/>
                        <a:t>86</a:t>
                      </a:r>
                      <a:r>
                        <a:rPr lang="en-US" altLang="ko-KR" sz="1400" dirty="0" smtClean="0"/>
                        <a:t>%</a:t>
                      </a:r>
                      <a:endParaRPr lang="ko-KR" altLang="en-US" sz="1400" dirty="0"/>
                    </a:p>
                  </a:txBody>
                  <a:tcPr/>
                </a:tc>
              </a:tr>
              <a:tr h="400427">
                <a:tc>
                  <a:txBody>
                    <a:bodyPr/>
                    <a:lstStyle/>
                    <a:p>
                      <a:pPr latinLnBrk="1"/>
                      <a:r>
                        <a:rPr lang="en-US" altLang="ko-KR" sz="1400" dirty="0" smtClean="0">
                          <a:solidFill>
                            <a:srgbClr val="002060"/>
                          </a:solidFill>
                        </a:rPr>
                        <a:t>HT Operation element (24B)</a:t>
                      </a:r>
                      <a:endParaRPr lang="ko-KR" altLang="en-US" sz="1400" dirty="0">
                        <a:solidFill>
                          <a:srgbClr val="002060"/>
                        </a:solidFill>
                      </a:endParaRPr>
                    </a:p>
                  </a:txBody>
                  <a:tcPr/>
                </a:tc>
                <a:tc>
                  <a:txBody>
                    <a:bodyPr/>
                    <a:lstStyle/>
                    <a:p>
                      <a:pPr latinLnBrk="1"/>
                      <a:r>
                        <a:rPr lang="en-US" altLang="ko-KR" sz="1400" dirty="0" smtClean="0">
                          <a:solidFill>
                            <a:srgbClr val="002060"/>
                          </a:solidFill>
                        </a:rPr>
                        <a:t>36 B</a:t>
                      </a:r>
                      <a:endParaRPr lang="ko-KR" altLang="en-US" sz="1400" dirty="0">
                        <a:solidFill>
                          <a:srgbClr val="002060"/>
                        </a:solidFill>
                      </a:endParaRPr>
                    </a:p>
                  </a:txBody>
                  <a:tcPr/>
                </a:tc>
                <a:tc>
                  <a:txBody>
                    <a:bodyPr/>
                    <a:lstStyle/>
                    <a:p>
                      <a:pPr latinLnBrk="1"/>
                      <a:r>
                        <a:rPr lang="en-US" altLang="ko-KR" sz="1400" dirty="0" smtClean="0">
                          <a:solidFill>
                            <a:srgbClr val="002060"/>
                          </a:solidFill>
                        </a:rPr>
                        <a:t>&gt; 64%</a:t>
                      </a:r>
                      <a:endParaRPr lang="ko-KR" altLang="en-US" sz="1400" dirty="0">
                        <a:solidFill>
                          <a:srgbClr val="002060"/>
                        </a:solidFill>
                      </a:endParaRPr>
                    </a:p>
                  </a:txBody>
                  <a:tcPr/>
                </a:tc>
                <a:tc>
                  <a:txBody>
                    <a:bodyPr/>
                    <a:lstStyle/>
                    <a:p>
                      <a:pPr latinLnBrk="1"/>
                      <a:r>
                        <a:rPr lang="en-US" altLang="ko-KR" sz="1400" dirty="0" smtClean="0">
                          <a:solidFill>
                            <a:srgbClr val="002060"/>
                          </a:solidFill>
                        </a:rPr>
                        <a:t>36 B</a:t>
                      </a:r>
                      <a:endParaRPr lang="ko-KR" altLang="en-US" sz="1400" dirty="0">
                        <a:solidFill>
                          <a:srgbClr val="002060"/>
                        </a:solidFill>
                      </a:endParaRPr>
                    </a:p>
                  </a:txBody>
                  <a:tcPr/>
                </a:tc>
                <a:tc>
                  <a:txBody>
                    <a:bodyPr/>
                    <a:lstStyle/>
                    <a:p>
                      <a:pPr latinLnBrk="1"/>
                      <a:r>
                        <a:rPr lang="en-US" altLang="ko-KR" sz="1400" dirty="0" smtClean="0">
                          <a:solidFill>
                            <a:srgbClr val="002060"/>
                          </a:solidFill>
                        </a:rPr>
                        <a:t>&gt; 84%</a:t>
                      </a:r>
                      <a:endParaRPr lang="ko-KR" altLang="en-US" sz="1400" dirty="0">
                        <a:solidFill>
                          <a:srgbClr val="002060"/>
                        </a:solidFill>
                      </a:endParaRPr>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dirty="0"/>
          </a:p>
        </p:txBody>
      </p:sp>
      <p:sp>
        <p:nvSpPr>
          <p:cNvPr id="3" name="내용 개체 틀 2"/>
          <p:cNvSpPr>
            <a:spLocks noGrp="1"/>
          </p:cNvSpPr>
          <p:nvPr>
            <p:ph idx="1"/>
          </p:nvPr>
        </p:nvSpPr>
        <p:spPr/>
        <p:txBody>
          <a:bodyPr/>
          <a:lstStyle/>
          <a:p>
            <a:pPr defTabSz="914400">
              <a:spcBef>
                <a:spcPts val="500"/>
              </a:spcBef>
              <a:spcAft>
                <a:spcPts val="500"/>
              </a:spcAft>
              <a:buClrTx/>
              <a:buSzTx/>
              <a:buFontTx/>
              <a:buChar char="•"/>
              <a:defRPr/>
            </a:pPr>
            <a:r>
              <a:rPr lang="en-US" altLang="ko-KR" dirty="0" smtClean="0"/>
              <a:t>[1] IEEE Std 802.11™-2012</a:t>
            </a:r>
          </a:p>
          <a:p>
            <a:pPr defTabSz="914400">
              <a:spcBef>
                <a:spcPts val="500"/>
              </a:spcBef>
              <a:spcAft>
                <a:spcPts val="500"/>
              </a:spcAft>
              <a:buClrTx/>
              <a:buSzTx/>
              <a:buFontTx/>
              <a:buChar char="•"/>
              <a:defRPr/>
            </a:pPr>
            <a:r>
              <a:rPr lang="en-US" altLang="ko-KR" dirty="0" smtClean="0"/>
              <a:t>[2] IEEE 802.11-11/1503r2, Short beacon</a:t>
            </a:r>
          </a:p>
          <a:p>
            <a:pPr defTabSz="914400">
              <a:spcBef>
                <a:spcPts val="500"/>
              </a:spcBef>
              <a:spcAft>
                <a:spcPts val="500"/>
              </a:spcAft>
              <a:buClrTx/>
              <a:buSzTx/>
              <a:buFontTx/>
              <a:buChar char="•"/>
              <a:defRPr/>
            </a:pPr>
            <a:r>
              <a:rPr lang="en-US" altLang="ko-KR" dirty="0" smtClean="0"/>
              <a:t>[3] IEEE 802.11-12/0741r1, </a:t>
            </a:r>
            <a:r>
              <a:rPr lang="en-GB" altLang="ko-KR" dirty="0" smtClean="0"/>
              <a:t>Discussions about 802.11ai FILS Discovery Frame (DF) Content Design</a:t>
            </a:r>
          </a:p>
          <a:p>
            <a:pPr defTabSz="914400">
              <a:spcBef>
                <a:spcPts val="500"/>
              </a:spcBef>
              <a:spcAft>
                <a:spcPts val="500"/>
              </a:spcAft>
              <a:buClrTx/>
              <a:buSzTx/>
              <a:buFontTx/>
              <a:buChar char="•"/>
              <a:defRPr/>
            </a:pPr>
            <a:r>
              <a:rPr lang="en-GB" altLang="ko-KR" dirty="0" smtClean="0"/>
              <a:t>[4] </a:t>
            </a:r>
            <a:r>
              <a:rPr lang="en-US" altLang="ko-KR" dirty="0" smtClean="0"/>
              <a:t>IEEE 802.11-12/0151r12, Specification Framework for </a:t>
            </a:r>
            <a:r>
              <a:rPr lang="en-US" altLang="ko-KR" dirty="0" err="1" smtClean="0"/>
              <a:t>TGai</a:t>
            </a:r>
            <a:endParaRPr lang="en-US" altLang="ko-KR" dirty="0" smtClean="0"/>
          </a:p>
          <a:p>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F6BA44925D6774DAAAE4851C3660231" ma:contentTypeVersion="0" ma:contentTypeDescription="Create a new document." ma:contentTypeScope="" ma:versionID="f59c400df60e69bdea7e932f2be50d75">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1126C232-CB9E-4C1D-9A1D-FF83F24851FD}">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s>
</ds:datastoreItem>
</file>

<file path=customXml/itemProps2.xml><?xml version="1.0" encoding="utf-8"?>
<ds:datastoreItem xmlns:ds="http://schemas.openxmlformats.org/officeDocument/2006/customXml" ds:itemID="{112D949B-22B9-402C-ABB9-3F8AA2714337}">
  <ds:schemaRefs>
    <ds:schemaRef ds:uri="http://schemas.microsoft.com/sharepoint/v3/contenttype/forms"/>
  </ds:schemaRefs>
</ds:datastoreItem>
</file>

<file path=customXml/itemProps3.xml><?xml version="1.0" encoding="utf-8"?>
<ds:datastoreItem xmlns:ds="http://schemas.openxmlformats.org/officeDocument/2006/customXml" ds:itemID="{45683213-1B0F-49E7-915B-39D8BA408C5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802-11-Submission</Template>
  <TotalTime>29562</TotalTime>
  <Words>1329</Words>
  <Application>Microsoft Office PowerPoint</Application>
  <PresentationFormat>화면 슬라이드 쇼(4:3)</PresentationFormat>
  <Paragraphs>182</Paragraphs>
  <Slides>14</Slides>
  <Notes>1</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14</vt:i4>
      </vt:variant>
    </vt:vector>
  </HeadingPairs>
  <TitlesOfParts>
    <vt:vector size="16" baseType="lpstr">
      <vt:lpstr>802-11-Submission</vt:lpstr>
      <vt:lpstr>Document</vt:lpstr>
      <vt:lpstr>Enhanced scanning procedure for FILS</vt:lpstr>
      <vt:lpstr>Abstract</vt:lpstr>
      <vt:lpstr>Conformance w/ TGai PAR &amp; 5C </vt:lpstr>
      <vt:lpstr>Background</vt:lpstr>
      <vt:lpstr>Proposal (1/2)</vt:lpstr>
      <vt:lpstr>Proposal (2/2)</vt:lpstr>
      <vt:lpstr>Analysis (1/2)</vt:lpstr>
      <vt:lpstr>Analysis (2/2)</vt:lpstr>
      <vt:lpstr>References</vt:lpstr>
      <vt:lpstr>Straw Poll 1</vt:lpstr>
      <vt:lpstr>Straw Poll 2</vt:lpstr>
      <vt:lpstr>Straw Poll 3</vt:lpstr>
      <vt:lpstr>Straw Poll 4</vt:lpstr>
      <vt:lpstr>Appendix (Issues)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LeiW</dc:creator>
  <cp:lastModifiedBy>Jeongki Kim</cp:lastModifiedBy>
  <cp:revision>355</cp:revision>
  <cp:lastPrinted>1601-01-01T00:00:00Z</cp:lastPrinted>
  <dcterms:created xsi:type="dcterms:W3CDTF">2012-01-06T05:35:07Z</dcterms:created>
  <dcterms:modified xsi:type="dcterms:W3CDTF">2012-09-06T09:57:24Z</dcterms:modified>
  <cp:contentType>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0x010100EF6BA44925D6774DAAAE4851C3660231</vt:lpwstr>
  </property>
</Properties>
</file>