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charts/chart2.xml" ContentType="application/vnd.openxmlformats-officedocument.drawingml.chart+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charts/chart6.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2" r:id="rId4"/>
    <p:sldId id="319" r:id="rId5"/>
    <p:sldId id="302" r:id="rId6"/>
    <p:sldId id="335" r:id="rId7"/>
    <p:sldId id="320" r:id="rId8"/>
    <p:sldId id="334" r:id="rId9"/>
    <p:sldId id="299" r:id="rId10"/>
    <p:sldId id="331" r:id="rId11"/>
    <p:sldId id="332" r:id="rId12"/>
    <p:sldId id="301" r:id="rId13"/>
    <p:sldId id="322" r:id="rId14"/>
    <p:sldId id="336" r:id="rId15"/>
    <p:sldId id="337" r:id="rId16"/>
    <p:sldId id="338" r:id="rId17"/>
    <p:sldId id="323" r:id="rId18"/>
    <p:sldId id="325" r:id="rId19"/>
    <p:sldId id="315" r:id="rId20"/>
    <p:sldId id="326" r:id="rId21"/>
    <p:sldId id="324" r:id="rId22"/>
    <p:sldId id="327" r:id="rId23"/>
    <p:sldId id="329" r:id="rId24"/>
    <p:sldId id="330" r:id="rId25"/>
    <p:sldId id="306" r:id="rId26"/>
    <p:sldId id="333" r:id="rId27"/>
    <p:sldId id="298" r:id="rId28"/>
    <p:sldId id="28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89" autoAdjust="0"/>
    <p:restoredTop sz="94638" autoAdjust="0"/>
  </p:normalViewPr>
  <p:slideViewPr>
    <p:cSldViewPr>
      <p:cViewPr>
        <p:scale>
          <a:sx n="100" d="100"/>
          <a:sy n="100" d="100"/>
        </p:scale>
        <p:origin x="-720" y="4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238" d="100"/>
          <a:sy n="238" d="100"/>
        </p:scale>
        <p:origin x="2250"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213689088"/>
        <c:axId val="213690624"/>
      </c:barChart>
      <c:catAx>
        <c:axId val="213689088"/>
        <c:scaling>
          <c:orientation val="minMax"/>
        </c:scaling>
        <c:delete val="0"/>
        <c:axPos val="b"/>
        <c:majorTickMark val="out"/>
        <c:minorTickMark val="none"/>
        <c:tickLblPos val="nextTo"/>
        <c:crossAx val="213690624"/>
        <c:crosses val="autoZero"/>
        <c:auto val="1"/>
        <c:lblAlgn val="ctr"/>
        <c:lblOffset val="100"/>
        <c:noMultiLvlLbl val="0"/>
      </c:catAx>
      <c:valAx>
        <c:axId val="213690624"/>
        <c:scaling>
          <c:orientation val="minMax"/>
        </c:scaling>
        <c:delete val="0"/>
        <c:axPos val="l"/>
        <c:majorGridlines/>
        <c:numFmt formatCode="0.00" sourceLinked="1"/>
        <c:majorTickMark val="out"/>
        <c:minorTickMark val="none"/>
        <c:tickLblPos val="nextTo"/>
        <c:crossAx val="2136890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213988096"/>
        <c:axId val="213989632"/>
      </c:barChart>
      <c:catAx>
        <c:axId val="213988096"/>
        <c:scaling>
          <c:orientation val="minMax"/>
        </c:scaling>
        <c:delete val="0"/>
        <c:axPos val="b"/>
        <c:majorTickMark val="out"/>
        <c:minorTickMark val="none"/>
        <c:tickLblPos val="nextTo"/>
        <c:crossAx val="213989632"/>
        <c:crosses val="autoZero"/>
        <c:auto val="1"/>
        <c:lblAlgn val="ctr"/>
        <c:lblOffset val="100"/>
        <c:noMultiLvlLbl val="0"/>
      </c:catAx>
      <c:valAx>
        <c:axId val="213989632"/>
        <c:scaling>
          <c:orientation val="minMax"/>
        </c:scaling>
        <c:delete val="0"/>
        <c:axPos val="l"/>
        <c:majorGridlines/>
        <c:numFmt formatCode="0.00" sourceLinked="1"/>
        <c:majorTickMark val="out"/>
        <c:minorTickMark val="none"/>
        <c:tickLblPos val="nextTo"/>
        <c:crossAx val="213988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0.33750000000000002</c:v>
                </c:pt>
                <c:pt idx="1">
                  <c:v>0.67500000000000004</c:v>
                </c:pt>
                <c:pt idx="2">
                  <c:v>1.0125000000000002</c:v>
                </c:pt>
                <c:pt idx="3">
                  <c:v>1.35</c:v>
                </c:pt>
                <c:pt idx="4">
                  <c:v>1.6875</c:v>
                </c:pt>
                <c:pt idx="5">
                  <c:v>2.0250000000000004</c:v>
                </c:pt>
                <c:pt idx="6">
                  <c:v>2.3625000000000003</c:v>
                </c:pt>
                <c:pt idx="7">
                  <c:v>2.7</c:v>
                </c:pt>
                <c:pt idx="8">
                  <c:v>3.0375000000000001</c:v>
                </c:pt>
                <c:pt idx="9">
                  <c:v>3.375</c:v>
                </c:pt>
                <c:pt idx="10">
                  <c:v>3.7125000000000004</c:v>
                </c:pt>
                <c:pt idx="11">
                  <c:v>4.0500000000000007</c:v>
                </c:pt>
                <c:pt idx="12">
                  <c:v>4.3875000000000002</c:v>
                </c:pt>
                <c:pt idx="13">
                  <c:v>4.7250000000000005</c:v>
                </c:pt>
                <c:pt idx="14">
                  <c:v>5.0625</c:v>
                </c:pt>
                <c:pt idx="15">
                  <c:v>5.4</c:v>
                </c:pt>
                <c:pt idx="16">
                  <c:v>5.7375000000000007</c:v>
                </c:pt>
                <c:pt idx="17">
                  <c:v>6.0750000000000002</c:v>
                </c:pt>
                <c:pt idx="18">
                  <c:v>6.4125000000000005</c:v>
                </c:pt>
                <c:pt idx="19">
                  <c:v>6.75</c:v>
                </c:pt>
                <c:pt idx="20">
                  <c:v>7.0875000000000004</c:v>
                </c:pt>
                <c:pt idx="21">
                  <c:v>7.4250000000000007</c:v>
                </c:pt>
                <c:pt idx="22">
                  <c:v>7.7625000000000002</c:v>
                </c:pt>
                <c:pt idx="23">
                  <c:v>8.1000000000000014</c:v>
                </c:pt>
                <c:pt idx="24">
                  <c:v>8.4375</c:v>
                </c:pt>
                <c:pt idx="25">
                  <c:v>8.7750000000000004</c:v>
                </c:pt>
                <c:pt idx="26">
                  <c:v>9.1125000000000007</c:v>
                </c:pt>
                <c:pt idx="27">
                  <c:v>9.4500000000000011</c:v>
                </c:pt>
                <c:pt idx="28">
                  <c:v>9.7875000000000014</c:v>
                </c:pt>
                <c:pt idx="29">
                  <c:v>10.125</c:v>
                </c:pt>
                <c:pt idx="30">
                  <c:v>10.4625</c:v>
                </c:pt>
                <c:pt idx="31">
                  <c:v>10.8</c:v>
                </c:pt>
                <c:pt idx="32">
                  <c:v>11.137500000000001</c:v>
                </c:pt>
                <c:pt idx="33">
                  <c:v>11.475000000000001</c:v>
                </c:pt>
                <c:pt idx="34">
                  <c:v>11.8125</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2.8533833333333335E-2</c:v>
                </c:pt>
                <c:pt idx="1">
                  <c:v>5.7067666666666669E-2</c:v>
                </c:pt>
                <c:pt idx="2">
                  <c:v>8.5601499999999997E-2</c:v>
                </c:pt>
                <c:pt idx="3">
                  <c:v>0.11413533333333334</c:v>
                </c:pt>
                <c:pt idx="4">
                  <c:v>0.14266916666666668</c:v>
                </c:pt>
                <c:pt idx="5">
                  <c:v>0.17120299999999999</c:v>
                </c:pt>
                <c:pt idx="6">
                  <c:v>0.19973683333333334</c:v>
                </c:pt>
                <c:pt idx="7">
                  <c:v>0.22827066666666668</c:v>
                </c:pt>
                <c:pt idx="8">
                  <c:v>0.25680449999999999</c:v>
                </c:pt>
                <c:pt idx="9">
                  <c:v>0.28533833333333336</c:v>
                </c:pt>
                <c:pt idx="10">
                  <c:v>0.31387216666666667</c:v>
                </c:pt>
                <c:pt idx="11">
                  <c:v>0.34240599999999999</c:v>
                </c:pt>
                <c:pt idx="12">
                  <c:v>0.37093983333333336</c:v>
                </c:pt>
                <c:pt idx="13">
                  <c:v>0.39947366666666667</c:v>
                </c:pt>
                <c:pt idx="14">
                  <c:v>0.42800750000000004</c:v>
                </c:pt>
                <c:pt idx="15">
                  <c:v>0.45654133333333335</c:v>
                </c:pt>
                <c:pt idx="16">
                  <c:v>0.48507516666666667</c:v>
                </c:pt>
                <c:pt idx="17">
                  <c:v>0.51360899999999998</c:v>
                </c:pt>
                <c:pt idx="18">
                  <c:v>0.54214283333333335</c:v>
                </c:pt>
                <c:pt idx="19">
                  <c:v>0.57067666666666672</c:v>
                </c:pt>
                <c:pt idx="20">
                  <c:v>0.59921049999999998</c:v>
                </c:pt>
                <c:pt idx="21">
                  <c:v>0.62774433333333335</c:v>
                </c:pt>
                <c:pt idx="22">
                  <c:v>0.65627816666666672</c:v>
                </c:pt>
                <c:pt idx="23">
                  <c:v>0.68481199999999998</c:v>
                </c:pt>
                <c:pt idx="24">
                  <c:v>0.71334583333333335</c:v>
                </c:pt>
                <c:pt idx="25">
                  <c:v>0.74187966666666672</c:v>
                </c:pt>
                <c:pt idx="26">
                  <c:v>0.77041350000000008</c:v>
                </c:pt>
                <c:pt idx="27">
                  <c:v>0.79894733333333334</c:v>
                </c:pt>
                <c:pt idx="28">
                  <c:v>0.82748116666666671</c:v>
                </c:pt>
                <c:pt idx="29">
                  <c:v>0.85601500000000008</c:v>
                </c:pt>
                <c:pt idx="30">
                  <c:v>0.88454883333333334</c:v>
                </c:pt>
                <c:pt idx="31">
                  <c:v>0.91308266666666671</c:v>
                </c:pt>
                <c:pt idx="32">
                  <c:v>0.94161650000000008</c:v>
                </c:pt>
                <c:pt idx="33">
                  <c:v>0.97015033333333334</c:v>
                </c:pt>
                <c:pt idx="34">
                  <c:v>0.99868416666666671</c:v>
                </c:pt>
              </c:numCache>
            </c:numRef>
          </c:val>
        </c:ser>
        <c:dLbls>
          <c:showLegendKey val="0"/>
          <c:showVal val="0"/>
          <c:showCatName val="0"/>
          <c:showSerName val="0"/>
          <c:showPercent val="0"/>
          <c:showBubbleSize val="0"/>
        </c:dLbls>
        <c:gapWidth val="150"/>
        <c:axId val="214032768"/>
        <c:axId val="214034304"/>
      </c:barChart>
      <c:catAx>
        <c:axId val="214032768"/>
        <c:scaling>
          <c:orientation val="minMax"/>
        </c:scaling>
        <c:delete val="0"/>
        <c:axPos val="b"/>
        <c:majorTickMark val="out"/>
        <c:minorTickMark val="none"/>
        <c:tickLblPos val="nextTo"/>
        <c:crossAx val="214034304"/>
        <c:crosses val="autoZero"/>
        <c:auto val="1"/>
        <c:lblAlgn val="ctr"/>
        <c:lblOffset val="100"/>
        <c:noMultiLvlLbl val="0"/>
      </c:catAx>
      <c:valAx>
        <c:axId val="214034304"/>
        <c:scaling>
          <c:orientation val="minMax"/>
        </c:scaling>
        <c:delete val="0"/>
        <c:axPos val="l"/>
        <c:majorGridlines/>
        <c:numFmt formatCode="0.00" sourceLinked="1"/>
        <c:majorTickMark val="out"/>
        <c:minorTickMark val="none"/>
        <c:tickLblPos val="nextTo"/>
        <c:crossAx val="2140327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0.34</c:v>
                </c:pt>
                <c:pt idx="1">
                  <c:v>0.68</c:v>
                </c:pt>
                <c:pt idx="2">
                  <c:v>1.02</c:v>
                </c:pt>
                <c:pt idx="3">
                  <c:v>1.36</c:v>
                </c:pt>
                <c:pt idx="4">
                  <c:v>1.7000000000000002</c:v>
                </c:pt>
                <c:pt idx="5">
                  <c:v>2.04</c:v>
                </c:pt>
                <c:pt idx="6">
                  <c:v>2.3800000000000003</c:v>
                </c:pt>
                <c:pt idx="7">
                  <c:v>2.72</c:v>
                </c:pt>
                <c:pt idx="8">
                  <c:v>3.06</c:v>
                </c:pt>
                <c:pt idx="9">
                  <c:v>3.4000000000000004</c:v>
                </c:pt>
                <c:pt idx="10">
                  <c:v>3.74</c:v>
                </c:pt>
                <c:pt idx="11">
                  <c:v>4.08</c:v>
                </c:pt>
                <c:pt idx="12">
                  <c:v>4.42</c:v>
                </c:pt>
                <c:pt idx="13">
                  <c:v>4.7600000000000007</c:v>
                </c:pt>
                <c:pt idx="14">
                  <c:v>5.1000000000000005</c:v>
                </c:pt>
                <c:pt idx="15">
                  <c:v>5.44</c:v>
                </c:pt>
                <c:pt idx="16">
                  <c:v>5.78</c:v>
                </c:pt>
                <c:pt idx="17">
                  <c:v>6.12</c:v>
                </c:pt>
                <c:pt idx="18">
                  <c:v>6.4600000000000009</c:v>
                </c:pt>
                <c:pt idx="19">
                  <c:v>6.8000000000000007</c:v>
                </c:pt>
                <c:pt idx="20">
                  <c:v>7.1400000000000006</c:v>
                </c:pt>
                <c:pt idx="21">
                  <c:v>7.48</c:v>
                </c:pt>
                <c:pt idx="22">
                  <c:v>7.82</c:v>
                </c:pt>
                <c:pt idx="23">
                  <c:v>8.16</c:v>
                </c:pt>
                <c:pt idx="24">
                  <c:v>8.5</c:v>
                </c:pt>
                <c:pt idx="25">
                  <c:v>8.84</c:v>
                </c:pt>
                <c:pt idx="26">
                  <c:v>9.1800000000000015</c:v>
                </c:pt>
                <c:pt idx="27">
                  <c:v>9.5200000000000014</c:v>
                </c:pt>
                <c:pt idx="28">
                  <c:v>9.8600000000000012</c:v>
                </c:pt>
                <c:pt idx="29">
                  <c:v>10.200000000000001</c:v>
                </c:pt>
                <c:pt idx="30">
                  <c:v>10.540000000000001</c:v>
                </c:pt>
                <c:pt idx="31">
                  <c:v>10.88</c:v>
                </c:pt>
                <c:pt idx="32">
                  <c:v>11.22</c:v>
                </c:pt>
                <c:pt idx="33">
                  <c:v>11.56</c:v>
                </c:pt>
                <c:pt idx="34">
                  <c:v>11.9</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3.153333333333333E-2</c:v>
                </c:pt>
                <c:pt idx="1">
                  <c:v>6.306666666666666E-2</c:v>
                </c:pt>
                <c:pt idx="2">
                  <c:v>9.459999999999999E-2</c:v>
                </c:pt>
                <c:pt idx="3">
                  <c:v>0.12613333333333332</c:v>
                </c:pt>
                <c:pt idx="4">
                  <c:v>0.15766666666666665</c:v>
                </c:pt>
                <c:pt idx="5">
                  <c:v>0.18919999999999998</c:v>
                </c:pt>
                <c:pt idx="6">
                  <c:v>0.22073333333333331</c:v>
                </c:pt>
                <c:pt idx="7">
                  <c:v>0.25226666666666664</c:v>
                </c:pt>
                <c:pt idx="8">
                  <c:v>0.28379999999999994</c:v>
                </c:pt>
                <c:pt idx="9">
                  <c:v>0.3153333333333333</c:v>
                </c:pt>
                <c:pt idx="10">
                  <c:v>0.34686666666666666</c:v>
                </c:pt>
                <c:pt idx="11">
                  <c:v>0.37839999999999996</c:v>
                </c:pt>
                <c:pt idx="12">
                  <c:v>0.40993333333333326</c:v>
                </c:pt>
                <c:pt idx="13">
                  <c:v>0.44146666666666662</c:v>
                </c:pt>
                <c:pt idx="14">
                  <c:v>0.47299999999999998</c:v>
                </c:pt>
                <c:pt idx="15">
                  <c:v>0.50453333333333328</c:v>
                </c:pt>
                <c:pt idx="16">
                  <c:v>0.53606666666666658</c:v>
                </c:pt>
                <c:pt idx="17">
                  <c:v>0.56759999999999988</c:v>
                </c:pt>
                <c:pt idx="18">
                  <c:v>0.5991333333333333</c:v>
                </c:pt>
                <c:pt idx="19">
                  <c:v>0.6306666666666666</c:v>
                </c:pt>
                <c:pt idx="20">
                  <c:v>0.6621999999999999</c:v>
                </c:pt>
                <c:pt idx="21">
                  <c:v>0.69373333333333331</c:v>
                </c:pt>
                <c:pt idx="22">
                  <c:v>0.72526666666666662</c:v>
                </c:pt>
                <c:pt idx="23">
                  <c:v>0.75679999999999992</c:v>
                </c:pt>
                <c:pt idx="24">
                  <c:v>0.78833333333333322</c:v>
                </c:pt>
                <c:pt idx="25">
                  <c:v>0.81986666666666652</c:v>
                </c:pt>
                <c:pt idx="26">
                  <c:v>0.85139999999999993</c:v>
                </c:pt>
                <c:pt idx="27">
                  <c:v>0.88293333333333324</c:v>
                </c:pt>
                <c:pt idx="28">
                  <c:v>0.91446666666666654</c:v>
                </c:pt>
                <c:pt idx="29">
                  <c:v>0.94599999999999995</c:v>
                </c:pt>
                <c:pt idx="30">
                  <c:v>0.97753333333333325</c:v>
                </c:pt>
                <c:pt idx="31">
                  <c:v>1.0090666666666666</c:v>
                </c:pt>
                <c:pt idx="32">
                  <c:v>1.0406</c:v>
                </c:pt>
                <c:pt idx="33">
                  <c:v>1.0721333333333332</c:v>
                </c:pt>
                <c:pt idx="34">
                  <c:v>1.1036666666666666</c:v>
                </c:pt>
              </c:numCache>
            </c:numRef>
          </c:val>
        </c:ser>
        <c:dLbls>
          <c:showLegendKey val="0"/>
          <c:showVal val="0"/>
          <c:showCatName val="0"/>
          <c:showSerName val="0"/>
          <c:showPercent val="0"/>
          <c:showBubbleSize val="0"/>
        </c:dLbls>
        <c:gapWidth val="150"/>
        <c:axId val="217226240"/>
        <c:axId val="217318144"/>
      </c:barChart>
      <c:catAx>
        <c:axId val="217226240"/>
        <c:scaling>
          <c:orientation val="minMax"/>
        </c:scaling>
        <c:delete val="0"/>
        <c:axPos val="b"/>
        <c:majorTickMark val="out"/>
        <c:minorTickMark val="none"/>
        <c:tickLblPos val="nextTo"/>
        <c:crossAx val="217318144"/>
        <c:crosses val="autoZero"/>
        <c:auto val="1"/>
        <c:lblAlgn val="ctr"/>
        <c:lblOffset val="100"/>
        <c:noMultiLvlLbl val="0"/>
      </c:catAx>
      <c:valAx>
        <c:axId val="217318144"/>
        <c:scaling>
          <c:orientation val="minMax"/>
        </c:scaling>
        <c:delete val="0"/>
        <c:axPos val="l"/>
        <c:majorGridlines/>
        <c:numFmt formatCode="0.00" sourceLinked="1"/>
        <c:majorTickMark val="out"/>
        <c:minorTickMark val="none"/>
        <c:tickLblPos val="nextTo"/>
        <c:crossAx val="217226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217364736"/>
        <c:axId val="217370624"/>
      </c:barChart>
      <c:catAx>
        <c:axId val="217364736"/>
        <c:scaling>
          <c:orientation val="minMax"/>
        </c:scaling>
        <c:delete val="0"/>
        <c:axPos val="b"/>
        <c:majorTickMark val="out"/>
        <c:minorTickMark val="none"/>
        <c:tickLblPos val="nextTo"/>
        <c:crossAx val="217370624"/>
        <c:crosses val="autoZero"/>
        <c:auto val="1"/>
        <c:lblAlgn val="ctr"/>
        <c:lblOffset val="100"/>
        <c:noMultiLvlLbl val="0"/>
      </c:catAx>
      <c:valAx>
        <c:axId val="217370624"/>
        <c:scaling>
          <c:orientation val="minMax"/>
        </c:scaling>
        <c:delete val="0"/>
        <c:axPos val="l"/>
        <c:majorGridlines/>
        <c:numFmt formatCode="0.00" sourceLinked="1"/>
        <c:majorTickMark val="out"/>
        <c:minorTickMark val="none"/>
        <c:tickLblPos val="nextTo"/>
        <c:crossAx val="21736473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217483136"/>
        <c:axId val="217484672"/>
      </c:barChart>
      <c:catAx>
        <c:axId val="217483136"/>
        <c:scaling>
          <c:orientation val="minMax"/>
        </c:scaling>
        <c:delete val="0"/>
        <c:axPos val="b"/>
        <c:majorTickMark val="out"/>
        <c:minorTickMark val="none"/>
        <c:tickLblPos val="nextTo"/>
        <c:crossAx val="217484672"/>
        <c:crosses val="autoZero"/>
        <c:auto val="1"/>
        <c:lblAlgn val="ctr"/>
        <c:lblOffset val="100"/>
        <c:noMultiLvlLbl val="0"/>
      </c:catAx>
      <c:valAx>
        <c:axId val="217484672"/>
        <c:scaling>
          <c:orientation val="minMax"/>
        </c:scaling>
        <c:delete val="0"/>
        <c:axPos val="l"/>
        <c:majorGridlines/>
        <c:numFmt formatCode="0.00" sourceLinked="1"/>
        <c:majorTickMark val="out"/>
        <c:minorTickMark val="none"/>
        <c:tickLblPos val="nextTo"/>
        <c:crossAx val="217483136"/>
        <c:crosses val="autoZero"/>
        <c:crossBetween val="between"/>
      </c:valAx>
    </c:plotArea>
    <c:legend>
      <c:legendPos val="r"/>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E613B-5F92-47EC-80E8-0D0CCBADF13C}" type="doc">
      <dgm:prSet loTypeId="urn:microsoft.com/office/officeart/2005/8/layout/cycle1" loCatId="cycle" qsTypeId="urn:microsoft.com/office/officeart/2005/8/quickstyle/simple1" qsCatId="simple" csTypeId="urn:microsoft.com/office/officeart/2005/8/colors/colorful5" csCatId="colorful" phldr="1"/>
      <dgm:spPr/>
      <dgm:t>
        <a:bodyPr/>
        <a:lstStyle/>
        <a:p>
          <a:endParaRPr lang="en-US"/>
        </a:p>
      </dgm:t>
    </dgm:pt>
    <dgm:pt modelId="{195EA1AA-99FD-40B9-8696-A1A6E290DAF3}">
      <dgm:prSet phldrT="[Text]" custT="1"/>
      <dgm:spPr/>
      <dgm:t>
        <a:bodyPr/>
        <a:lstStyle/>
        <a:p>
          <a:pPr marL="285750" indent="0"/>
          <a:r>
            <a:rPr lang="en-US" sz="1600" dirty="0" smtClean="0"/>
            <a:t>Night time </a:t>
          </a:r>
          <a:endParaRPr lang="en-US" sz="1600" dirty="0"/>
        </a:p>
      </dgm:t>
    </dgm:pt>
    <dgm:pt modelId="{C427ECEF-5DC4-4034-863A-1DDE459DAEDB}" type="parTrans" cxnId="{E26E2CC7-F34C-4B50-A0DF-B213AE94EA06}">
      <dgm:prSet/>
      <dgm:spPr/>
      <dgm:t>
        <a:bodyPr/>
        <a:lstStyle/>
        <a:p>
          <a:endParaRPr lang="en-US" sz="2400"/>
        </a:p>
      </dgm:t>
    </dgm:pt>
    <dgm:pt modelId="{0E0E9B8A-0930-498A-A4C0-5637435B4DB8}" type="sibTrans" cxnId="{E26E2CC7-F34C-4B50-A0DF-B213AE94EA06}">
      <dgm:prSet/>
      <dgm:spPr/>
      <dgm:t>
        <a:bodyPr/>
        <a:lstStyle/>
        <a:p>
          <a:endParaRPr lang="en-US" sz="2400"/>
        </a:p>
      </dgm:t>
    </dgm:pt>
    <dgm:pt modelId="{28E43038-E43C-4E0A-8BB4-E7BF4D5DF6FC}">
      <dgm:prSet phldrT="[Text]" custT="1"/>
      <dgm:spPr/>
      <dgm:t>
        <a:bodyPr/>
        <a:lstStyle/>
        <a:p>
          <a:pPr marL="228600" indent="0"/>
          <a:r>
            <a:rPr lang="en-US" sz="1600" dirty="0" smtClean="0"/>
            <a:t>Early morning</a:t>
          </a:r>
          <a:endParaRPr lang="en-US" sz="1600" dirty="0"/>
        </a:p>
      </dgm:t>
    </dgm:pt>
    <dgm:pt modelId="{8FFB0EEA-8BD4-4A9A-A334-7FDF774E8570}" type="parTrans" cxnId="{6094CCA5-CACA-4E69-98A6-74D921D9A5B7}">
      <dgm:prSet/>
      <dgm:spPr/>
      <dgm:t>
        <a:bodyPr/>
        <a:lstStyle/>
        <a:p>
          <a:endParaRPr lang="en-US" sz="2400"/>
        </a:p>
      </dgm:t>
    </dgm:pt>
    <dgm:pt modelId="{62F4A51B-33FC-489D-AB74-13E8916F7A2D}" type="sibTrans" cxnId="{6094CCA5-CACA-4E69-98A6-74D921D9A5B7}">
      <dgm:prSet/>
      <dgm:spPr/>
      <dgm:t>
        <a:bodyPr/>
        <a:lstStyle/>
        <a:p>
          <a:endParaRPr lang="en-US" sz="2400"/>
        </a:p>
      </dgm:t>
    </dgm:pt>
    <dgm:pt modelId="{2B8B6A95-FBE9-497A-8FCB-A411A64E6BC3}">
      <dgm:prSet phldrT="[Text]" custT="1"/>
      <dgm:spPr/>
      <dgm:t>
        <a:bodyPr/>
        <a:lstStyle/>
        <a:p>
          <a:pPr marL="571500" indent="0"/>
          <a:r>
            <a:rPr lang="en-US" sz="1600" dirty="0" smtClean="0"/>
            <a:t>Day time</a:t>
          </a:r>
          <a:endParaRPr lang="en-US" sz="1600" dirty="0"/>
        </a:p>
      </dgm:t>
    </dgm:pt>
    <dgm:pt modelId="{CFF139EF-CCE3-4993-B967-E493531ED269}" type="parTrans" cxnId="{F2E4C033-75B4-431F-9DEA-11A120BE7F06}">
      <dgm:prSet/>
      <dgm:spPr/>
      <dgm:t>
        <a:bodyPr/>
        <a:lstStyle/>
        <a:p>
          <a:endParaRPr lang="en-US" sz="2400"/>
        </a:p>
      </dgm:t>
    </dgm:pt>
    <dgm:pt modelId="{EAFF7762-481E-4BD1-9884-7AF8F498C1A7}" type="sibTrans" cxnId="{F2E4C033-75B4-431F-9DEA-11A120BE7F06}">
      <dgm:prSet/>
      <dgm:spPr/>
      <dgm:t>
        <a:bodyPr/>
        <a:lstStyle/>
        <a:p>
          <a:endParaRPr lang="en-US" sz="2400"/>
        </a:p>
      </dgm:t>
    </dgm:pt>
    <dgm:pt modelId="{C2D83435-6076-44CF-B6E6-E6E6B47A5A18}">
      <dgm:prSet phldrT="[Text]" custT="1"/>
      <dgm:spPr/>
      <dgm:t>
        <a:bodyPr/>
        <a:lstStyle/>
        <a:p>
          <a:r>
            <a:rPr lang="en-US" sz="1600" dirty="0" smtClean="0"/>
            <a:t>Rush hour</a:t>
          </a:r>
          <a:endParaRPr lang="en-US" sz="1600" dirty="0"/>
        </a:p>
      </dgm:t>
    </dgm:pt>
    <dgm:pt modelId="{2BEC0C3A-892E-4243-BC67-81553C79C9FF}" type="parTrans" cxnId="{80D51A25-905A-4075-BC82-E142687C7290}">
      <dgm:prSet/>
      <dgm:spPr/>
      <dgm:t>
        <a:bodyPr/>
        <a:lstStyle/>
        <a:p>
          <a:endParaRPr lang="en-US" sz="2400"/>
        </a:p>
      </dgm:t>
    </dgm:pt>
    <dgm:pt modelId="{9D34D3E0-6B03-4BAA-9881-8E8C0FE69B36}" type="sibTrans" cxnId="{80D51A25-905A-4075-BC82-E142687C7290}">
      <dgm:prSet/>
      <dgm:spPr/>
      <dgm:t>
        <a:bodyPr/>
        <a:lstStyle/>
        <a:p>
          <a:endParaRPr lang="en-US" sz="2400"/>
        </a:p>
      </dgm:t>
    </dgm:pt>
    <dgm:pt modelId="{E80C25AB-2626-4EE3-BB8F-0A681B78559C}">
      <dgm:prSet phldrT="[Text]" custT="1"/>
      <dgm:spPr>
        <a:noFill/>
      </dgm:spPr>
      <dgm:t>
        <a:bodyPr/>
        <a:lstStyle/>
        <a:p>
          <a:r>
            <a:rPr lang="en-US" sz="1600" dirty="0" smtClean="0"/>
            <a:t>Evening</a:t>
          </a:r>
          <a:endParaRPr lang="en-US" sz="1600" dirty="0"/>
        </a:p>
      </dgm:t>
    </dgm:pt>
    <dgm:pt modelId="{F3600160-E489-4BBD-96F6-187442D8EEE8}" type="parTrans" cxnId="{AEB54A23-470B-4713-B93D-B07C8379158E}">
      <dgm:prSet/>
      <dgm:spPr/>
      <dgm:t>
        <a:bodyPr/>
        <a:lstStyle/>
        <a:p>
          <a:endParaRPr lang="en-US" sz="2400"/>
        </a:p>
      </dgm:t>
    </dgm:pt>
    <dgm:pt modelId="{20E41289-7B63-4049-AB7C-86E616B82539}" type="sibTrans" cxnId="{AEB54A23-470B-4713-B93D-B07C8379158E}">
      <dgm:prSet/>
      <dgm:spPr/>
      <dgm:t>
        <a:bodyPr/>
        <a:lstStyle/>
        <a:p>
          <a:endParaRPr lang="en-US" sz="2400"/>
        </a:p>
      </dgm:t>
    </dgm:pt>
    <dgm:pt modelId="{07E455CF-9C68-4798-85F8-6FB33E2F4EC8}">
      <dgm:prSet phldrT="[Text]" custT="1"/>
      <dgm:spPr/>
      <dgm:t>
        <a:bodyPr/>
        <a:lstStyle/>
        <a:p>
          <a:pPr marL="285750" indent="0"/>
          <a:r>
            <a:rPr lang="en-US" sz="1100" dirty="0" smtClean="0"/>
            <a:t>Static</a:t>
          </a:r>
          <a:endParaRPr lang="en-US" sz="1100" dirty="0"/>
        </a:p>
      </dgm:t>
    </dgm:pt>
    <dgm:pt modelId="{79F335A0-0F24-4D60-B8EE-9CCFE95FC7BF}" type="parTrans" cxnId="{97E6E8A6-C5D8-4F28-A0D8-1A9B513102BD}">
      <dgm:prSet/>
      <dgm:spPr/>
      <dgm:t>
        <a:bodyPr/>
        <a:lstStyle/>
        <a:p>
          <a:endParaRPr lang="en-US" sz="2400"/>
        </a:p>
      </dgm:t>
    </dgm:pt>
    <dgm:pt modelId="{CBFC85FD-A0CD-4402-B783-9B46986AE677}" type="sibTrans" cxnId="{97E6E8A6-C5D8-4F28-A0D8-1A9B513102BD}">
      <dgm:prSet/>
      <dgm:spPr/>
      <dgm:t>
        <a:bodyPr/>
        <a:lstStyle/>
        <a:p>
          <a:endParaRPr lang="en-US" sz="2400"/>
        </a:p>
      </dgm:t>
    </dgm:pt>
    <dgm:pt modelId="{DCE44826-165C-4800-9E3F-EA6D577CCAB7}">
      <dgm:prSet phldrT="[Text]" custT="1"/>
      <dgm:spPr/>
      <dgm:t>
        <a:bodyPr/>
        <a:lstStyle/>
        <a:p>
          <a:pPr marL="285750" indent="0"/>
          <a:r>
            <a:rPr lang="en-US" sz="1100" dirty="0" smtClean="0"/>
            <a:t>Low/No coverage</a:t>
          </a:r>
          <a:endParaRPr lang="en-US" sz="1100" dirty="0"/>
        </a:p>
      </dgm:t>
    </dgm:pt>
    <dgm:pt modelId="{FE7F638C-969D-4216-A9D3-86AB1FFF4192}" type="parTrans" cxnId="{C0444F24-DCAF-43CF-9A95-56C857221D33}">
      <dgm:prSet/>
      <dgm:spPr/>
      <dgm:t>
        <a:bodyPr/>
        <a:lstStyle/>
        <a:p>
          <a:endParaRPr lang="en-US" sz="2400"/>
        </a:p>
      </dgm:t>
    </dgm:pt>
    <dgm:pt modelId="{6E109A3F-D3C8-4D53-8B58-1EAF909EEBDC}" type="sibTrans" cxnId="{C0444F24-DCAF-43CF-9A95-56C857221D33}">
      <dgm:prSet/>
      <dgm:spPr/>
      <dgm:t>
        <a:bodyPr/>
        <a:lstStyle/>
        <a:p>
          <a:endParaRPr lang="en-US" sz="2400"/>
        </a:p>
      </dgm:t>
    </dgm:pt>
    <dgm:pt modelId="{6C2C4C7D-5BD9-42CF-9BAC-DCB228C0A212}">
      <dgm:prSet phldrT="[Text]" custT="1"/>
      <dgm:spPr/>
      <dgm:t>
        <a:bodyPr/>
        <a:lstStyle/>
        <a:p>
          <a:pPr marL="228600" indent="0"/>
          <a:r>
            <a:rPr lang="en-US" sz="1100" dirty="0" smtClean="0"/>
            <a:t>High/Low/No coverage</a:t>
          </a:r>
          <a:endParaRPr lang="en-US" sz="1100" dirty="0"/>
        </a:p>
      </dgm:t>
    </dgm:pt>
    <dgm:pt modelId="{316C558E-F5F9-4C87-BF6F-F84D079C7D14}" type="parTrans" cxnId="{7A2DE107-4056-4C70-A68B-2FB3A8534FC2}">
      <dgm:prSet/>
      <dgm:spPr/>
      <dgm:t>
        <a:bodyPr/>
        <a:lstStyle/>
        <a:p>
          <a:endParaRPr lang="en-US" sz="2400"/>
        </a:p>
      </dgm:t>
    </dgm:pt>
    <dgm:pt modelId="{AC608E91-0C9C-41AE-93E4-DEA443FE10B1}" type="sibTrans" cxnId="{7A2DE107-4056-4C70-A68B-2FB3A8534FC2}">
      <dgm:prSet/>
      <dgm:spPr/>
      <dgm:t>
        <a:bodyPr/>
        <a:lstStyle/>
        <a:p>
          <a:endParaRPr lang="en-US" sz="2400"/>
        </a:p>
      </dgm:t>
    </dgm:pt>
    <dgm:pt modelId="{DF92FA57-9B87-4C9A-A5F4-FCF5A1FF1808}">
      <dgm:prSet phldrT="[Text]" custT="1"/>
      <dgm:spPr/>
      <dgm:t>
        <a:bodyPr/>
        <a:lstStyle/>
        <a:p>
          <a:pPr marL="228600" indent="0"/>
          <a:r>
            <a:rPr lang="en-US" sz="1100" dirty="0" smtClean="0"/>
            <a:t>Rural and urban</a:t>
          </a:r>
          <a:endParaRPr lang="en-US" sz="1100" dirty="0"/>
        </a:p>
      </dgm:t>
    </dgm:pt>
    <dgm:pt modelId="{211F74FF-F437-4C79-B326-DEAB9E536056}" type="parTrans" cxnId="{AD1224D2-DF1F-4BE4-B438-0A57E42E203F}">
      <dgm:prSet/>
      <dgm:spPr/>
      <dgm:t>
        <a:bodyPr/>
        <a:lstStyle/>
        <a:p>
          <a:endParaRPr lang="en-US" sz="2400"/>
        </a:p>
      </dgm:t>
    </dgm:pt>
    <dgm:pt modelId="{CBDC9B2D-E595-42F6-A0F2-92AB8FA6B51A}" type="sibTrans" cxnId="{AD1224D2-DF1F-4BE4-B438-0A57E42E203F}">
      <dgm:prSet/>
      <dgm:spPr/>
      <dgm:t>
        <a:bodyPr/>
        <a:lstStyle/>
        <a:p>
          <a:endParaRPr lang="en-US" sz="2400"/>
        </a:p>
      </dgm:t>
    </dgm:pt>
    <dgm:pt modelId="{E7C281E6-0E44-44D1-A2DE-31ED9EE108FA}">
      <dgm:prSet phldrT="[Text]" custT="1"/>
      <dgm:spPr/>
      <dgm:t>
        <a:bodyPr/>
        <a:lstStyle/>
        <a:p>
          <a:pPr marL="285750" indent="0"/>
          <a:r>
            <a:rPr lang="en-US" sz="1100" dirty="0" smtClean="0"/>
            <a:t>Urban</a:t>
          </a:r>
          <a:endParaRPr lang="en-US" sz="1100" dirty="0"/>
        </a:p>
      </dgm:t>
    </dgm:pt>
    <dgm:pt modelId="{039A015E-751A-4457-9344-39DC0D157118}" type="parTrans" cxnId="{2A416D5F-1F44-4478-A507-F8327C2ED714}">
      <dgm:prSet/>
      <dgm:spPr/>
      <dgm:t>
        <a:bodyPr/>
        <a:lstStyle/>
        <a:p>
          <a:endParaRPr lang="en-US" sz="2400"/>
        </a:p>
      </dgm:t>
    </dgm:pt>
    <dgm:pt modelId="{A70438AF-7CEE-4DA5-80E7-9C337277E58D}" type="sibTrans" cxnId="{2A416D5F-1F44-4478-A507-F8327C2ED714}">
      <dgm:prSet/>
      <dgm:spPr/>
      <dgm:t>
        <a:bodyPr/>
        <a:lstStyle/>
        <a:p>
          <a:endParaRPr lang="en-US" sz="2400"/>
        </a:p>
      </dgm:t>
    </dgm:pt>
    <dgm:pt modelId="{AF4D4B28-34A7-4AF5-BAFC-75079A0DBFBA}">
      <dgm:prSet phldrT="[Text]" custT="1"/>
      <dgm:spPr/>
      <dgm:t>
        <a:bodyPr/>
        <a:lstStyle/>
        <a:p>
          <a:pPr marL="228600" indent="0"/>
          <a:r>
            <a:rPr lang="en-US" sz="1100" dirty="0" smtClean="0"/>
            <a:t>High and low mobility</a:t>
          </a:r>
          <a:endParaRPr lang="en-US" sz="1100" dirty="0"/>
        </a:p>
      </dgm:t>
    </dgm:pt>
    <dgm:pt modelId="{8DA12E36-8617-408A-A4DD-9DF903429C12}" type="parTrans" cxnId="{9E497458-54EC-4CB8-953C-3AA02F94ED78}">
      <dgm:prSet/>
      <dgm:spPr/>
      <dgm:t>
        <a:bodyPr/>
        <a:lstStyle/>
        <a:p>
          <a:endParaRPr lang="en-US" sz="2400"/>
        </a:p>
      </dgm:t>
    </dgm:pt>
    <dgm:pt modelId="{26474982-8556-46E8-8CF0-ED08281226BF}" type="sibTrans" cxnId="{9E497458-54EC-4CB8-953C-3AA02F94ED78}">
      <dgm:prSet/>
      <dgm:spPr/>
      <dgm:t>
        <a:bodyPr/>
        <a:lstStyle/>
        <a:p>
          <a:endParaRPr lang="en-US" sz="2400"/>
        </a:p>
      </dgm:t>
    </dgm:pt>
    <dgm:pt modelId="{5F25C7E7-A25F-4512-A856-EC0BD1E5FE77}">
      <dgm:prSet phldrT="[Text]" custT="1"/>
      <dgm:spPr/>
      <dgm:t>
        <a:bodyPr/>
        <a:lstStyle/>
        <a:p>
          <a:pPr marL="571500" indent="0"/>
          <a:r>
            <a:rPr lang="en-US" sz="1100" dirty="0" smtClean="0"/>
            <a:t>Static/low mobility</a:t>
          </a:r>
          <a:endParaRPr lang="en-US" sz="1100" dirty="0"/>
        </a:p>
      </dgm:t>
    </dgm:pt>
    <dgm:pt modelId="{4D4B9168-8F3C-4C4D-8C12-253DCC87A72A}" type="parTrans" cxnId="{E9ECDE0E-508F-4966-A1F0-2B25309D6EF9}">
      <dgm:prSet/>
      <dgm:spPr/>
      <dgm:t>
        <a:bodyPr/>
        <a:lstStyle/>
        <a:p>
          <a:endParaRPr lang="en-US" sz="2400"/>
        </a:p>
      </dgm:t>
    </dgm:pt>
    <dgm:pt modelId="{CF83257C-B079-41FC-91D8-3AA054BBB7C3}" type="sibTrans" cxnId="{E9ECDE0E-508F-4966-A1F0-2B25309D6EF9}">
      <dgm:prSet/>
      <dgm:spPr/>
      <dgm:t>
        <a:bodyPr/>
        <a:lstStyle/>
        <a:p>
          <a:endParaRPr lang="en-US" sz="2400"/>
        </a:p>
      </dgm:t>
    </dgm:pt>
    <dgm:pt modelId="{5A3057B8-9114-40A7-816A-6B207D5174FC}">
      <dgm:prSet phldrT="[Text]" custT="1"/>
      <dgm:spPr/>
      <dgm:t>
        <a:bodyPr/>
        <a:lstStyle/>
        <a:p>
          <a:pPr marL="571500" indent="0"/>
          <a:r>
            <a:rPr lang="en-US" sz="1100" dirty="0" smtClean="0"/>
            <a:t>Urban</a:t>
          </a:r>
          <a:endParaRPr lang="en-US" sz="1100" dirty="0"/>
        </a:p>
      </dgm:t>
    </dgm:pt>
    <dgm:pt modelId="{7E761BAB-44E1-43FD-8D0B-768C72AF224A}" type="parTrans" cxnId="{740E723A-8499-41BD-91DD-A648DBA70DF1}">
      <dgm:prSet/>
      <dgm:spPr/>
      <dgm:t>
        <a:bodyPr/>
        <a:lstStyle/>
        <a:p>
          <a:endParaRPr lang="en-US" sz="2400"/>
        </a:p>
      </dgm:t>
    </dgm:pt>
    <dgm:pt modelId="{A2CC085C-8581-4B6E-90B4-1CB69886EE42}" type="sibTrans" cxnId="{740E723A-8499-41BD-91DD-A648DBA70DF1}">
      <dgm:prSet/>
      <dgm:spPr/>
      <dgm:t>
        <a:bodyPr/>
        <a:lstStyle/>
        <a:p>
          <a:endParaRPr lang="en-US" sz="2400"/>
        </a:p>
      </dgm:t>
    </dgm:pt>
    <dgm:pt modelId="{F0D1B2AF-87D8-49DD-B977-FAB5FB05B5B1}">
      <dgm:prSet phldrT="[Text]" custT="1"/>
      <dgm:spPr/>
      <dgm:t>
        <a:bodyPr/>
        <a:lstStyle/>
        <a:p>
          <a:pPr marL="571500" indent="0"/>
          <a:r>
            <a:rPr lang="en-US" sz="1100" dirty="0" smtClean="0"/>
            <a:t>High coverage</a:t>
          </a:r>
          <a:endParaRPr lang="en-US" sz="1100" dirty="0"/>
        </a:p>
      </dgm:t>
    </dgm:pt>
    <dgm:pt modelId="{BB2A9EBC-086F-4566-96E6-694A263DCE89}" type="parTrans" cxnId="{832FF231-51EE-4199-9325-D392DD596F96}">
      <dgm:prSet/>
      <dgm:spPr/>
      <dgm:t>
        <a:bodyPr/>
        <a:lstStyle/>
        <a:p>
          <a:endParaRPr lang="en-US" sz="2400"/>
        </a:p>
      </dgm:t>
    </dgm:pt>
    <dgm:pt modelId="{22E896AF-6651-46E8-A46C-0C352B05E899}" type="sibTrans" cxnId="{832FF231-51EE-4199-9325-D392DD596F96}">
      <dgm:prSet/>
      <dgm:spPr/>
      <dgm:t>
        <a:bodyPr/>
        <a:lstStyle/>
        <a:p>
          <a:endParaRPr lang="en-US" sz="2400"/>
        </a:p>
      </dgm:t>
    </dgm:pt>
    <dgm:pt modelId="{299511BC-540C-4BE6-9793-59B00BB1F314}">
      <dgm:prSet phldrT="[Text]" custT="1"/>
      <dgm:spPr/>
      <dgm:t>
        <a:bodyPr/>
        <a:lstStyle/>
        <a:p>
          <a:r>
            <a:rPr lang="en-US" sz="1100" dirty="0" smtClean="0"/>
            <a:t>High/low mobility</a:t>
          </a:r>
          <a:endParaRPr lang="en-US" sz="1100" dirty="0"/>
        </a:p>
      </dgm:t>
    </dgm:pt>
    <dgm:pt modelId="{8790B6E2-8D57-43F5-81BB-B635725F17B3}" type="parTrans" cxnId="{98928789-28C3-483C-9AA1-3DD00694ABB7}">
      <dgm:prSet/>
      <dgm:spPr/>
      <dgm:t>
        <a:bodyPr/>
        <a:lstStyle/>
        <a:p>
          <a:endParaRPr lang="en-US" sz="2400"/>
        </a:p>
      </dgm:t>
    </dgm:pt>
    <dgm:pt modelId="{1B3E69CF-FB32-45B1-A9D3-20D30901EDEA}" type="sibTrans" cxnId="{98928789-28C3-483C-9AA1-3DD00694ABB7}">
      <dgm:prSet/>
      <dgm:spPr/>
      <dgm:t>
        <a:bodyPr/>
        <a:lstStyle/>
        <a:p>
          <a:endParaRPr lang="en-US" sz="2400"/>
        </a:p>
      </dgm:t>
    </dgm:pt>
    <dgm:pt modelId="{504B6879-7145-467F-90C0-CAC70D0116FE}">
      <dgm:prSet phldrT="[Text]" custT="1"/>
      <dgm:spPr/>
      <dgm:t>
        <a:bodyPr/>
        <a:lstStyle/>
        <a:p>
          <a:r>
            <a:rPr lang="en-US" sz="1100" dirty="0" smtClean="0"/>
            <a:t>High/Low/No coverage</a:t>
          </a:r>
          <a:endParaRPr lang="en-US" sz="1100" dirty="0"/>
        </a:p>
      </dgm:t>
    </dgm:pt>
    <dgm:pt modelId="{ABB1DA96-1DC5-416C-9B94-E51D9B819340}" type="parTrans" cxnId="{6AD74BDE-FF4A-4B02-B568-7CDF42AEFABD}">
      <dgm:prSet/>
      <dgm:spPr/>
      <dgm:t>
        <a:bodyPr/>
        <a:lstStyle/>
        <a:p>
          <a:endParaRPr lang="en-US" sz="2400"/>
        </a:p>
      </dgm:t>
    </dgm:pt>
    <dgm:pt modelId="{92620E6D-E967-4B91-BC2E-30D0B8FA09F2}" type="sibTrans" cxnId="{6AD74BDE-FF4A-4B02-B568-7CDF42AEFABD}">
      <dgm:prSet/>
      <dgm:spPr/>
      <dgm:t>
        <a:bodyPr/>
        <a:lstStyle/>
        <a:p>
          <a:endParaRPr lang="en-US" sz="2400"/>
        </a:p>
      </dgm:t>
    </dgm:pt>
    <dgm:pt modelId="{94509D90-3636-4AEA-8E16-E78A25406F43}">
      <dgm:prSet phldrT="[Text]" custT="1"/>
      <dgm:spPr>
        <a:noFill/>
      </dgm:spPr>
      <dgm:t>
        <a:bodyPr/>
        <a:lstStyle/>
        <a:p>
          <a:r>
            <a:rPr lang="en-US" sz="1100" dirty="0" smtClean="0"/>
            <a:t>Low/No coverage</a:t>
          </a:r>
          <a:endParaRPr lang="en-US" sz="1100" dirty="0"/>
        </a:p>
      </dgm:t>
    </dgm:pt>
    <dgm:pt modelId="{1D3127B3-D7B2-4ACD-A0C0-907467543EDE}" type="parTrans" cxnId="{9F1A7801-6DB4-43EE-BCAE-F654952B2DF6}">
      <dgm:prSet/>
      <dgm:spPr/>
      <dgm:t>
        <a:bodyPr/>
        <a:lstStyle/>
        <a:p>
          <a:endParaRPr lang="en-US" sz="2400"/>
        </a:p>
      </dgm:t>
    </dgm:pt>
    <dgm:pt modelId="{9FF4201F-F9B2-4E06-BFFD-C4DB9C77868B}" type="sibTrans" cxnId="{9F1A7801-6DB4-43EE-BCAE-F654952B2DF6}">
      <dgm:prSet/>
      <dgm:spPr/>
      <dgm:t>
        <a:bodyPr/>
        <a:lstStyle/>
        <a:p>
          <a:endParaRPr lang="en-US" sz="2400"/>
        </a:p>
      </dgm:t>
    </dgm:pt>
    <dgm:pt modelId="{D4456FC7-A8AB-4A19-8FB2-AD3C2CE06494}">
      <dgm:prSet phldrT="[Text]" custT="1"/>
      <dgm:spPr>
        <a:noFill/>
      </dgm:spPr>
      <dgm:t>
        <a:bodyPr/>
        <a:lstStyle/>
        <a:p>
          <a:r>
            <a:rPr lang="en-US" sz="1100" dirty="0" smtClean="0"/>
            <a:t>Urban</a:t>
          </a:r>
          <a:endParaRPr lang="en-US" sz="1100" dirty="0"/>
        </a:p>
      </dgm:t>
    </dgm:pt>
    <dgm:pt modelId="{7CE1915A-1A1D-4031-B6E6-55A5AC3D9BF2}" type="parTrans" cxnId="{1B638306-0DE1-4CA1-A0C6-0BB5C62B4A0D}">
      <dgm:prSet/>
      <dgm:spPr/>
      <dgm:t>
        <a:bodyPr/>
        <a:lstStyle/>
        <a:p>
          <a:endParaRPr lang="en-US" sz="2400"/>
        </a:p>
      </dgm:t>
    </dgm:pt>
    <dgm:pt modelId="{03EB184C-E39D-447A-B125-088F06FD46EB}" type="sibTrans" cxnId="{1B638306-0DE1-4CA1-A0C6-0BB5C62B4A0D}">
      <dgm:prSet/>
      <dgm:spPr/>
      <dgm:t>
        <a:bodyPr/>
        <a:lstStyle/>
        <a:p>
          <a:endParaRPr lang="en-US" sz="2400"/>
        </a:p>
      </dgm:t>
    </dgm:pt>
    <dgm:pt modelId="{B835DD75-3DEC-47DB-8FC0-06CF03ADD454}">
      <dgm:prSet phldrT="[Text]" custT="1"/>
      <dgm:spPr>
        <a:noFill/>
      </dgm:spPr>
      <dgm:t>
        <a:bodyPr/>
        <a:lstStyle/>
        <a:p>
          <a:r>
            <a:rPr lang="en-US" sz="1100" dirty="0" smtClean="0"/>
            <a:t>Static/Low mobility</a:t>
          </a:r>
          <a:endParaRPr lang="en-US" sz="1100" dirty="0"/>
        </a:p>
      </dgm:t>
    </dgm:pt>
    <dgm:pt modelId="{4DE8DFB1-A6E1-487C-A3F8-8A592D86DE42}" type="parTrans" cxnId="{CD50F8A5-C254-4770-9D21-E687B94304FD}">
      <dgm:prSet/>
      <dgm:spPr/>
      <dgm:t>
        <a:bodyPr/>
        <a:lstStyle/>
        <a:p>
          <a:endParaRPr lang="en-US" sz="2400"/>
        </a:p>
      </dgm:t>
    </dgm:pt>
    <dgm:pt modelId="{8F729655-48A4-42BF-A0D8-F99FB84D2CC2}" type="sibTrans" cxnId="{CD50F8A5-C254-4770-9D21-E687B94304FD}">
      <dgm:prSet/>
      <dgm:spPr/>
      <dgm:t>
        <a:bodyPr/>
        <a:lstStyle/>
        <a:p>
          <a:endParaRPr lang="en-US" sz="2400"/>
        </a:p>
      </dgm:t>
    </dgm:pt>
    <dgm:pt modelId="{528C81A6-9105-4005-89C3-4541B00F074D}" type="pres">
      <dgm:prSet presAssocID="{914E613B-5F92-47EC-80E8-0D0CCBADF13C}" presName="cycle" presStyleCnt="0">
        <dgm:presLayoutVars>
          <dgm:dir/>
          <dgm:resizeHandles val="exact"/>
        </dgm:presLayoutVars>
      </dgm:prSet>
      <dgm:spPr/>
      <dgm:t>
        <a:bodyPr/>
        <a:lstStyle/>
        <a:p>
          <a:endParaRPr lang="en-US"/>
        </a:p>
      </dgm:t>
    </dgm:pt>
    <dgm:pt modelId="{35A9934F-F30F-4F23-B56E-DF015CFC6187}" type="pres">
      <dgm:prSet presAssocID="{195EA1AA-99FD-40B9-8696-A1A6E290DAF3}" presName="dummy" presStyleCnt="0"/>
      <dgm:spPr/>
    </dgm:pt>
    <dgm:pt modelId="{F384C97C-DF9B-4D04-83DE-9F45D5D2F72E}" type="pres">
      <dgm:prSet presAssocID="{195EA1AA-99FD-40B9-8696-A1A6E290DAF3}" presName="node" presStyleLbl="revTx" presStyleIdx="0" presStyleCnt="5" custScaleX="148100">
        <dgm:presLayoutVars>
          <dgm:bulletEnabled val="1"/>
        </dgm:presLayoutVars>
      </dgm:prSet>
      <dgm:spPr/>
      <dgm:t>
        <a:bodyPr/>
        <a:lstStyle/>
        <a:p>
          <a:endParaRPr lang="en-US"/>
        </a:p>
      </dgm:t>
    </dgm:pt>
    <dgm:pt modelId="{67F54FD6-2C11-44C7-9642-B7FD703062A9}" type="pres">
      <dgm:prSet presAssocID="{0E0E9B8A-0930-498A-A4C0-5637435B4DB8}" presName="sibTrans" presStyleLbl="node1" presStyleIdx="0" presStyleCnt="5"/>
      <dgm:spPr/>
      <dgm:t>
        <a:bodyPr/>
        <a:lstStyle/>
        <a:p>
          <a:endParaRPr lang="en-US"/>
        </a:p>
      </dgm:t>
    </dgm:pt>
    <dgm:pt modelId="{1908CA20-503A-47EB-8283-DE1BF233CE2B}" type="pres">
      <dgm:prSet presAssocID="{28E43038-E43C-4E0A-8BB4-E7BF4D5DF6FC}" presName="dummy" presStyleCnt="0"/>
      <dgm:spPr/>
    </dgm:pt>
    <dgm:pt modelId="{D73168A3-9ACE-40C1-90C9-92348FEBF505}" type="pres">
      <dgm:prSet presAssocID="{28E43038-E43C-4E0A-8BB4-E7BF4D5DF6FC}" presName="node" presStyleLbl="revTx" presStyleIdx="1" presStyleCnt="5" custScaleX="173349">
        <dgm:presLayoutVars>
          <dgm:bulletEnabled val="1"/>
        </dgm:presLayoutVars>
      </dgm:prSet>
      <dgm:spPr/>
      <dgm:t>
        <a:bodyPr/>
        <a:lstStyle/>
        <a:p>
          <a:endParaRPr lang="en-US"/>
        </a:p>
      </dgm:t>
    </dgm:pt>
    <dgm:pt modelId="{CC921993-8793-4127-9886-3A5EEE78FCF4}" type="pres">
      <dgm:prSet presAssocID="{62F4A51B-33FC-489D-AB74-13E8916F7A2D}" presName="sibTrans" presStyleLbl="node1" presStyleIdx="1" presStyleCnt="5"/>
      <dgm:spPr/>
      <dgm:t>
        <a:bodyPr/>
        <a:lstStyle/>
        <a:p>
          <a:endParaRPr lang="en-US"/>
        </a:p>
      </dgm:t>
    </dgm:pt>
    <dgm:pt modelId="{A4275B6F-C8DC-48D6-BA0E-90E4786656BD}" type="pres">
      <dgm:prSet presAssocID="{2B8B6A95-FBE9-497A-8FCB-A411A64E6BC3}" presName="dummy" presStyleCnt="0"/>
      <dgm:spPr/>
    </dgm:pt>
    <dgm:pt modelId="{CE7FC1CA-2B32-425B-A232-B9A75C24A938}" type="pres">
      <dgm:prSet presAssocID="{2B8B6A95-FBE9-497A-8FCB-A411A64E6BC3}" presName="node" presStyleLbl="revTx" presStyleIdx="2" presStyleCnt="5" custScaleX="203414">
        <dgm:presLayoutVars>
          <dgm:bulletEnabled val="1"/>
        </dgm:presLayoutVars>
      </dgm:prSet>
      <dgm:spPr/>
      <dgm:t>
        <a:bodyPr/>
        <a:lstStyle/>
        <a:p>
          <a:endParaRPr lang="en-US"/>
        </a:p>
      </dgm:t>
    </dgm:pt>
    <dgm:pt modelId="{7A91C0FE-8A7B-4CFC-BF83-A60D9E6ADD58}" type="pres">
      <dgm:prSet presAssocID="{EAFF7762-481E-4BD1-9884-7AF8F498C1A7}" presName="sibTrans" presStyleLbl="node1" presStyleIdx="2" presStyleCnt="5"/>
      <dgm:spPr/>
      <dgm:t>
        <a:bodyPr/>
        <a:lstStyle/>
        <a:p>
          <a:endParaRPr lang="en-US"/>
        </a:p>
      </dgm:t>
    </dgm:pt>
    <dgm:pt modelId="{66FE8C6C-600B-4471-B2AA-77B9AC04FC3E}" type="pres">
      <dgm:prSet presAssocID="{C2D83435-6076-44CF-B6E6-E6E6B47A5A18}" presName="dummy" presStyleCnt="0"/>
      <dgm:spPr/>
    </dgm:pt>
    <dgm:pt modelId="{D92B35FB-74FD-4C08-9013-79EEB23D4EBE}" type="pres">
      <dgm:prSet presAssocID="{C2D83435-6076-44CF-B6E6-E6E6B47A5A18}" presName="node" presStyleLbl="revTx" presStyleIdx="3" presStyleCnt="5" custScaleX="144582">
        <dgm:presLayoutVars>
          <dgm:bulletEnabled val="1"/>
        </dgm:presLayoutVars>
      </dgm:prSet>
      <dgm:spPr/>
      <dgm:t>
        <a:bodyPr/>
        <a:lstStyle/>
        <a:p>
          <a:endParaRPr lang="en-US"/>
        </a:p>
      </dgm:t>
    </dgm:pt>
    <dgm:pt modelId="{94AABC33-BADB-4F9A-9207-F4772CD58E86}" type="pres">
      <dgm:prSet presAssocID="{9D34D3E0-6B03-4BAA-9881-8E8C0FE69B36}" presName="sibTrans" presStyleLbl="node1" presStyleIdx="3" presStyleCnt="5"/>
      <dgm:spPr/>
      <dgm:t>
        <a:bodyPr/>
        <a:lstStyle/>
        <a:p>
          <a:endParaRPr lang="en-US"/>
        </a:p>
      </dgm:t>
    </dgm:pt>
    <dgm:pt modelId="{F65DA07E-89CB-4601-9C86-AF0EFD48EC33}" type="pres">
      <dgm:prSet presAssocID="{E80C25AB-2626-4EE3-BB8F-0A681B78559C}" presName="dummy" presStyleCnt="0"/>
      <dgm:spPr/>
    </dgm:pt>
    <dgm:pt modelId="{467DF583-AB1C-44B1-B831-0C8EBF91E0B8}" type="pres">
      <dgm:prSet presAssocID="{E80C25AB-2626-4EE3-BB8F-0A681B78559C}" presName="node" presStyleLbl="revTx" presStyleIdx="4" presStyleCnt="5" custScaleX="145021">
        <dgm:presLayoutVars>
          <dgm:bulletEnabled val="1"/>
        </dgm:presLayoutVars>
      </dgm:prSet>
      <dgm:spPr/>
      <dgm:t>
        <a:bodyPr/>
        <a:lstStyle/>
        <a:p>
          <a:endParaRPr lang="en-US"/>
        </a:p>
      </dgm:t>
    </dgm:pt>
    <dgm:pt modelId="{FC308BF7-E2E3-4DB1-A805-3176C6FBE2AB}" type="pres">
      <dgm:prSet presAssocID="{20E41289-7B63-4049-AB7C-86E616B82539}" presName="sibTrans" presStyleLbl="node1" presStyleIdx="4" presStyleCnt="5"/>
      <dgm:spPr/>
      <dgm:t>
        <a:bodyPr/>
        <a:lstStyle/>
        <a:p>
          <a:endParaRPr lang="en-US"/>
        </a:p>
      </dgm:t>
    </dgm:pt>
  </dgm:ptLst>
  <dgm:cxnLst>
    <dgm:cxn modelId="{98928789-28C3-483C-9AA1-3DD00694ABB7}" srcId="{C2D83435-6076-44CF-B6E6-E6E6B47A5A18}" destId="{299511BC-540C-4BE6-9793-59B00BB1F314}" srcOrd="1" destOrd="0" parTransId="{8790B6E2-8D57-43F5-81BB-B635725F17B3}" sibTransId="{1B3E69CF-FB32-45B1-A9D3-20D30901EDEA}"/>
    <dgm:cxn modelId="{A3D3A505-333D-4373-AEF2-2F5D1D2DF436}" type="presOf" srcId="{6C2C4C7D-5BD9-42CF-9BAC-DCB228C0A212}" destId="{D73168A3-9ACE-40C1-90C9-92348FEBF505}" srcOrd="0" destOrd="1" presId="urn:microsoft.com/office/officeart/2005/8/layout/cycle1"/>
    <dgm:cxn modelId="{C0444F24-DCAF-43CF-9A95-56C857221D33}" srcId="{195EA1AA-99FD-40B9-8696-A1A6E290DAF3}" destId="{DCE44826-165C-4800-9E3F-EA6D577CCAB7}" srcOrd="0" destOrd="0" parTransId="{FE7F638C-969D-4216-A9D3-86AB1FFF4192}" sibTransId="{6E109A3F-D3C8-4D53-8B58-1EAF909EEBDC}"/>
    <dgm:cxn modelId="{AEB54A23-470B-4713-B93D-B07C8379158E}" srcId="{914E613B-5F92-47EC-80E8-0D0CCBADF13C}" destId="{E80C25AB-2626-4EE3-BB8F-0A681B78559C}" srcOrd="4" destOrd="0" parTransId="{F3600160-E489-4BBD-96F6-187442D8EEE8}" sibTransId="{20E41289-7B63-4049-AB7C-86E616B82539}"/>
    <dgm:cxn modelId="{F6C23086-70A0-43F7-99E8-9DAA199ECB96}" type="presOf" srcId="{94509D90-3636-4AEA-8E16-E78A25406F43}" destId="{467DF583-AB1C-44B1-B831-0C8EBF91E0B8}" srcOrd="0" destOrd="1" presId="urn:microsoft.com/office/officeart/2005/8/layout/cycle1"/>
    <dgm:cxn modelId="{DA2FE943-9BE0-41A0-B341-20B7CCC9E96B}" type="presOf" srcId="{28E43038-E43C-4E0A-8BB4-E7BF4D5DF6FC}" destId="{D73168A3-9ACE-40C1-90C9-92348FEBF505}" srcOrd="0" destOrd="0" presId="urn:microsoft.com/office/officeart/2005/8/layout/cycle1"/>
    <dgm:cxn modelId="{7EAC1EC5-13AB-484C-B25C-287F8873E3EB}" type="presOf" srcId="{20E41289-7B63-4049-AB7C-86E616B82539}" destId="{FC308BF7-E2E3-4DB1-A805-3176C6FBE2AB}" srcOrd="0" destOrd="0" presId="urn:microsoft.com/office/officeart/2005/8/layout/cycle1"/>
    <dgm:cxn modelId="{5AF6B105-29BA-457B-AD8E-E30131710D39}" type="presOf" srcId="{2B8B6A95-FBE9-497A-8FCB-A411A64E6BC3}" destId="{CE7FC1CA-2B32-425B-A232-B9A75C24A938}" srcOrd="0" destOrd="0" presId="urn:microsoft.com/office/officeart/2005/8/layout/cycle1"/>
    <dgm:cxn modelId="{740E723A-8499-41BD-91DD-A648DBA70DF1}" srcId="{2B8B6A95-FBE9-497A-8FCB-A411A64E6BC3}" destId="{5A3057B8-9114-40A7-816A-6B207D5174FC}" srcOrd="1" destOrd="0" parTransId="{7E761BAB-44E1-43FD-8D0B-768C72AF224A}" sibTransId="{A2CC085C-8581-4B6E-90B4-1CB69886EE42}"/>
    <dgm:cxn modelId="{6AD74BDE-FF4A-4B02-B568-7CDF42AEFABD}" srcId="{C2D83435-6076-44CF-B6E6-E6E6B47A5A18}" destId="{504B6879-7145-467F-90C0-CAC70D0116FE}" srcOrd="0" destOrd="0" parTransId="{ABB1DA96-1DC5-416C-9B94-E51D9B819340}" sibTransId="{92620E6D-E967-4B91-BC2E-30D0B8FA09F2}"/>
    <dgm:cxn modelId="{832FF231-51EE-4199-9325-D392DD596F96}" srcId="{2B8B6A95-FBE9-497A-8FCB-A411A64E6BC3}" destId="{F0D1B2AF-87D8-49DD-B977-FAB5FB05B5B1}" srcOrd="0" destOrd="0" parTransId="{BB2A9EBC-086F-4566-96E6-694A263DCE89}" sibTransId="{22E896AF-6651-46E8-A46C-0C352B05E899}"/>
    <dgm:cxn modelId="{A72DEE3A-F069-422B-BAA2-9C74C55A467D}" type="presOf" srcId="{9D34D3E0-6B03-4BAA-9881-8E8C0FE69B36}" destId="{94AABC33-BADB-4F9A-9207-F4772CD58E86}" srcOrd="0" destOrd="0" presId="urn:microsoft.com/office/officeart/2005/8/layout/cycle1"/>
    <dgm:cxn modelId="{F2E4C033-75B4-431F-9DEA-11A120BE7F06}" srcId="{914E613B-5F92-47EC-80E8-0D0CCBADF13C}" destId="{2B8B6A95-FBE9-497A-8FCB-A411A64E6BC3}" srcOrd="2" destOrd="0" parTransId="{CFF139EF-CCE3-4993-B967-E493531ED269}" sibTransId="{EAFF7762-481E-4BD1-9884-7AF8F498C1A7}"/>
    <dgm:cxn modelId="{CD50F8A5-C254-4770-9D21-E687B94304FD}" srcId="{E80C25AB-2626-4EE3-BB8F-0A681B78559C}" destId="{B835DD75-3DEC-47DB-8FC0-06CF03ADD454}" srcOrd="2" destOrd="0" parTransId="{4DE8DFB1-A6E1-487C-A3F8-8A592D86DE42}" sibTransId="{8F729655-48A4-42BF-A0D8-F99FB84D2CC2}"/>
    <dgm:cxn modelId="{DBE8D078-3AB7-4C6F-BCDA-3920062FB787}" type="presOf" srcId="{D4456FC7-A8AB-4A19-8FB2-AD3C2CE06494}" destId="{467DF583-AB1C-44B1-B831-0C8EBF91E0B8}" srcOrd="0" destOrd="2" presId="urn:microsoft.com/office/officeart/2005/8/layout/cycle1"/>
    <dgm:cxn modelId="{62B8C5A0-CC19-494F-BB49-B603B0D9253E}" type="presOf" srcId="{914E613B-5F92-47EC-80E8-0D0CCBADF13C}" destId="{528C81A6-9105-4005-89C3-4541B00F074D}" srcOrd="0" destOrd="0" presId="urn:microsoft.com/office/officeart/2005/8/layout/cycle1"/>
    <dgm:cxn modelId="{B98B4102-C96B-4869-AD2B-6CB70A5B6CD7}" type="presOf" srcId="{AF4D4B28-34A7-4AF5-BAFC-75079A0DBFBA}" destId="{D73168A3-9ACE-40C1-90C9-92348FEBF505}" srcOrd="0" destOrd="2" presId="urn:microsoft.com/office/officeart/2005/8/layout/cycle1"/>
    <dgm:cxn modelId="{2A416D5F-1F44-4478-A507-F8327C2ED714}" srcId="{195EA1AA-99FD-40B9-8696-A1A6E290DAF3}" destId="{E7C281E6-0E44-44D1-A2DE-31ED9EE108FA}" srcOrd="2" destOrd="0" parTransId="{039A015E-751A-4457-9344-39DC0D157118}" sibTransId="{A70438AF-7CEE-4DA5-80E7-9C337277E58D}"/>
    <dgm:cxn modelId="{1FFD72EF-2F88-46C2-83EE-D34D1A9783BD}" type="presOf" srcId="{C2D83435-6076-44CF-B6E6-E6E6B47A5A18}" destId="{D92B35FB-74FD-4C08-9013-79EEB23D4EBE}" srcOrd="0" destOrd="0" presId="urn:microsoft.com/office/officeart/2005/8/layout/cycle1"/>
    <dgm:cxn modelId="{498BB5EB-BB13-40FD-B809-077053BFC2B0}" type="presOf" srcId="{B835DD75-3DEC-47DB-8FC0-06CF03ADD454}" destId="{467DF583-AB1C-44B1-B831-0C8EBF91E0B8}" srcOrd="0" destOrd="3" presId="urn:microsoft.com/office/officeart/2005/8/layout/cycle1"/>
    <dgm:cxn modelId="{AC82FA03-2A18-472B-8E9D-A384585CB3B6}" type="presOf" srcId="{E7C281E6-0E44-44D1-A2DE-31ED9EE108FA}" destId="{F384C97C-DF9B-4D04-83DE-9F45D5D2F72E}" srcOrd="0" destOrd="3" presId="urn:microsoft.com/office/officeart/2005/8/layout/cycle1"/>
    <dgm:cxn modelId="{B804AA02-DF65-408D-924A-EDC94DA0C823}" type="presOf" srcId="{504B6879-7145-467F-90C0-CAC70D0116FE}" destId="{D92B35FB-74FD-4C08-9013-79EEB23D4EBE}" srcOrd="0" destOrd="1" presId="urn:microsoft.com/office/officeart/2005/8/layout/cycle1"/>
    <dgm:cxn modelId="{E54517B5-FF46-43C5-8FFE-7673EAB69D75}" type="presOf" srcId="{195EA1AA-99FD-40B9-8696-A1A6E290DAF3}" destId="{F384C97C-DF9B-4D04-83DE-9F45D5D2F72E}" srcOrd="0" destOrd="0" presId="urn:microsoft.com/office/officeart/2005/8/layout/cycle1"/>
    <dgm:cxn modelId="{C610549D-E860-4999-8271-25C6F5E83663}" type="presOf" srcId="{0E0E9B8A-0930-498A-A4C0-5637435B4DB8}" destId="{67F54FD6-2C11-44C7-9642-B7FD703062A9}" srcOrd="0" destOrd="0" presId="urn:microsoft.com/office/officeart/2005/8/layout/cycle1"/>
    <dgm:cxn modelId="{6094CCA5-CACA-4E69-98A6-74D921D9A5B7}" srcId="{914E613B-5F92-47EC-80E8-0D0CCBADF13C}" destId="{28E43038-E43C-4E0A-8BB4-E7BF4D5DF6FC}" srcOrd="1" destOrd="0" parTransId="{8FFB0EEA-8BD4-4A9A-A334-7FDF774E8570}" sibTransId="{62F4A51B-33FC-489D-AB74-13E8916F7A2D}"/>
    <dgm:cxn modelId="{9E497458-54EC-4CB8-953C-3AA02F94ED78}" srcId="{28E43038-E43C-4E0A-8BB4-E7BF4D5DF6FC}" destId="{AF4D4B28-34A7-4AF5-BAFC-75079A0DBFBA}" srcOrd="1" destOrd="0" parTransId="{8DA12E36-8617-408A-A4DD-9DF903429C12}" sibTransId="{26474982-8556-46E8-8CF0-ED08281226BF}"/>
    <dgm:cxn modelId="{1B638306-0DE1-4CA1-A0C6-0BB5C62B4A0D}" srcId="{E80C25AB-2626-4EE3-BB8F-0A681B78559C}" destId="{D4456FC7-A8AB-4A19-8FB2-AD3C2CE06494}" srcOrd="1" destOrd="0" parTransId="{7CE1915A-1A1D-4031-B6E6-55A5AC3D9BF2}" sibTransId="{03EB184C-E39D-447A-B125-088F06FD46EB}"/>
    <dgm:cxn modelId="{9F1A7801-6DB4-43EE-BCAE-F654952B2DF6}" srcId="{E80C25AB-2626-4EE3-BB8F-0A681B78559C}" destId="{94509D90-3636-4AEA-8E16-E78A25406F43}" srcOrd="0" destOrd="0" parTransId="{1D3127B3-D7B2-4ACD-A0C0-907467543EDE}" sibTransId="{9FF4201F-F9B2-4E06-BFFD-C4DB9C77868B}"/>
    <dgm:cxn modelId="{F59C0EB2-829D-400C-84AC-F96417F75B73}" type="presOf" srcId="{E80C25AB-2626-4EE3-BB8F-0A681B78559C}" destId="{467DF583-AB1C-44B1-B831-0C8EBF91E0B8}" srcOrd="0" destOrd="0" presId="urn:microsoft.com/office/officeart/2005/8/layout/cycle1"/>
    <dgm:cxn modelId="{E26E2CC7-F34C-4B50-A0DF-B213AE94EA06}" srcId="{914E613B-5F92-47EC-80E8-0D0CCBADF13C}" destId="{195EA1AA-99FD-40B9-8696-A1A6E290DAF3}" srcOrd="0" destOrd="0" parTransId="{C427ECEF-5DC4-4034-863A-1DDE459DAEDB}" sibTransId="{0E0E9B8A-0930-498A-A4C0-5637435B4DB8}"/>
    <dgm:cxn modelId="{7E50DC9D-0D23-48DE-987A-7158D22E5A6A}" type="presOf" srcId="{DF92FA57-9B87-4C9A-A5F4-FCF5A1FF1808}" destId="{D73168A3-9ACE-40C1-90C9-92348FEBF505}" srcOrd="0" destOrd="3" presId="urn:microsoft.com/office/officeart/2005/8/layout/cycle1"/>
    <dgm:cxn modelId="{3F2011BD-69AE-4FF3-B768-2BD5961DE5A1}" type="presOf" srcId="{299511BC-540C-4BE6-9793-59B00BB1F314}" destId="{D92B35FB-74FD-4C08-9013-79EEB23D4EBE}" srcOrd="0" destOrd="2" presId="urn:microsoft.com/office/officeart/2005/8/layout/cycle1"/>
    <dgm:cxn modelId="{CB403D18-C0F1-4620-972A-CE777A46E403}" type="presOf" srcId="{07E455CF-9C68-4798-85F8-6FB33E2F4EC8}" destId="{F384C97C-DF9B-4D04-83DE-9F45D5D2F72E}" srcOrd="0" destOrd="2" presId="urn:microsoft.com/office/officeart/2005/8/layout/cycle1"/>
    <dgm:cxn modelId="{80D51A25-905A-4075-BC82-E142687C7290}" srcId="{914E613B-5F92-47EC-80E8-0D0CCBADF13C}" destId="{C2D83435-6076-44CF-B6E6-E6E6B47A5A18}" srcOrd="3" destOrd="0" parTransId="{2BEC0C3A-892E-4243-BC67-81553C79C9FF}" sibTransId="{9D34D3E0-6B03-4BAA-9881-8E8C0FE69B36}"/>
    <dgm:cxn modelId="{AD1224D2-DF1F-4BE4-B438-0A57E42E203F}" srcId="{28E43038-E43C-4E0A-8BB4-E7BF4D5DF6FC}" destId="{DF92FA57-9B87-4C9A-A5F4-FCF5A1FF1808}" srcOrd="2" destOrd="0" parTransId="{211F74FF-F437-4C79-B326-DEAB9E536056}" sibTransId="{CBDC9B2D-E595-42F6-A0F2-92AB8FA6B51A}"/>
    <dgm:cxn modelId="{C4501BD7-AB5E-45FB-AA7C-04628C1A5D0B}" type="presOf" srcId="{F0D1B2AF-87D8-49DD-B977-FAB5FB05B5B1}" destId="{CE7FC1CA-2B32-425B-A232-B9A75C24A938}" srcOrd="0" destOrd="1" presId="urn:microsoft.com/office/officeart/2005/8/layout/cycle1"/>
    <dgm:cxn modelId="{00A527A4-F7E9-4A9D-9E50-58EC478AA247}" type="presOf" srcId="{EAFF7762-481E-4BD1-9884-7AF8F498C1A7}" destId="{7A91C0FE-8A7B-4CFC-BF83-A60D9E6ADD58}" srcOrd="0" destOrd="0" presId="urn:microsoft.com/office/officeart/2005/8/layout/cycle1"/>
    <dgm:cxn modelId="{4F6B7853-F99B-4F8B-9E9D-7ECF2E4943D9}" type="presOf" srcId="{5F25C7E7-A25F-4512-A856-EC0BD1E5FE77}" destId="{CE7FC1CA-2B32-425B-A232-B9A75C24A938}" srcOrd="0" destOrd="3" presId="urn:microsoft.com/office/officeart/2005/8/layout/cycle1"/>
    <dgm:cxn modelId="{6B119D31-758F-43BF-AEAD-E55C22F97351}" type="presOf" srcId="{DCE44826-165C-4800-9E3F-EA6D577CCAB7}" destId="{F384C97C-DF9B-4D04-83DE-9F45D5D2F72E}" srcOrd="0" destOrd="1" presId="urn:microsoft.com/office/officeart/2005/8/layout/cycle1"/>
    <dgm:cxn modelId="{97E6E8A6-C5D8-4F28-A0D8-1A9B513102BD}" srcId="{195EA1AA-99FD-40B9-8696-A1A6E290DAF3}" destId="{07E455CF-9C68-4798-85F8-6FB33E2F4EC8}" srcOrd="1" destOrd="0" parTransId="{79F335A0-0F24-4D60-B8EE-9CCFE95FC7BF}" sibTransId="{CBFC85FD-A0CD-4402-B783-9B46986AE677}"/>
    <dgm:cxn modelId="{477880A6-2D55-46A6-BD09-279CD9579F66}" type="presOf" srcId="{5A3057B8-9114-40A7-816A-6B207D5174FC}" destId="{CE7FC1CA-2B32-425B-A232-B9A75C24A938}" srcOrd="0" destOrd="2" presId="urn:microsoft.com/office/officeart/2005/8/layout/cycle1"/>
    <dgm:cxn modelId="{7A2DE107-4056-4C70-A68B-2FB3A8534FC2}" srcId="{28E43038-E43C-4E0A-8BB4-E7BF4D5DF6FC}" destId="{6C2C4C7D-5BD9-42CF-9BAC-DCB228C0A212}" srcOrd="0" destOrd="0" parTransId="{316C558E-F5F9-4C87-BF6F-F84D079C7D14}" sibTransId="{AC608E91-0C9C-41AE-93E4-DEA443FE10B1}"/>
    <dgm:cxn modelId="{E9ECDE0E-508F-4966-A1F0-2B25309D6EF9}" srcId="{2B8B6A95-FBE9-497A-8FCB-A411A64E6BC3}" destId="{5F25C7E7-A25F-4512-A856-EC0BD1E5FE77}" srcOrd="2" destOrd="0" parTransId="{4D4B9168-8F3C-4C4D-8C12-253DCC87A72A}" sibTransId="{CF83257C-B079-41FC-91D8-3AA054BBB7C3}"/>
    <dgm:cxn modelId="{E810CED5-94FD-4C72-A96D-E7346F0AC120}" type="presOf" srcId="{62F4A51B-33FC-489D-AB74-13E8916F7A2D}" destId="{CC921993-8793-4127-9886-3A5EEE78FCF4}" srcOrd="0" destOrd="0" presId="urn:microsoft.com/office/officeart/2005/8/layout/cycle1"/>
    <dgm:cxn modelId="{0A835CE8-B684-4D50-8443-ECFC0FA7E31A}" type="presParOf" srcId="{528C81A6-9105-4005-89C3-4541B00F074D}" destId="{35A9934F-F30F-4F23-B56E-DF015CFC6187}" srcOrd="0" destOrd="0" presId="urn:microsoft.com/office/officeart/2005/8/layout/cycle1"/>
    <dgm:cxn modelId="{55900780-2DCB-41B9-AF49-35427C854B1F}" type="presParOf" srcId="{528C81A6-9105-4005-89C3-4541B00F074D}" destId="{F384C97C-DF9B-4D04-83DE-9F45D5D2F72E}" srcOrd="1" destOrd="0" presId="urn:microsoft.com/office/officeart/2005/8/layout/cycle1"/>
    <dgm:cxn modelId="{D5025C8C-2364-459D-AE96-357213C33836}" type="presParOf" srcId="{528C81A6-9105-4005-89C3-4541B00F074D}" destId="{67F54FD6-2C11-44C7-9642-B7FD703062A9}" srcOrd="2" destOrd="0" presId="urn:microsoft.com/office/officeart/2005/8/layout/cycle1"/>
    <dgm:cxn modelId="{5BA52960-8275-400F-BA36-859EC0A503BE}" type="presParOf" srcId="{528C81A6-9105-4005-89C3-4541B00F074D}" destId="{1908CA20-503A-47EB-8283-DE1BF233CE2B}" srcOrd="3" destOrd="0" presId="urn:microsoft.com/office/officeart/2005/8/layout/cycle1"/>
    <dgm:cxn modelId="{7DA331EA-3EE8-40BB-9BB5-A97939D88B67}" type="presParOf" srcId="{528C81A6-9105-4005-89C3-4541B00F074D}" destId="{D73168A3-9ACE-40C1-90C9-92348FEBF505}" srcOrd="4" destOrd="0" presId="urn:microsoft.com/office/officeart/2005/8/layout/cycle1"/>
    <dgm:cxn modelId="{A30D2453-3295-4239-9E5F-089C69372330}" type="presParOf" srcId="{528C81A6-9105-4005-89C3-4541B00F074D}" destId="{CC921993-8793-4127-9886-3A5EEE78FCF4}" srcOrd="5" destOrd="0" presId="urn:microsoft.com/office/officeart/2005/8/layout/cycle1"/>
    <dgm:cxn modelId="{384AD2B4-303C-4FFC-A3FB-339F69B7E58D}" type="presParOf" srcId="{528C81A6-9105-4005-89C3-4541B00F074D}" destId="{A4275B6F-C8DC-48D6-BA0E-90E4786656BD}" srcOrd="6" destOrd="0" presId="urn:microsoft.com/office/officeart/2005/8/layout/cycle1"/>
    <dgm:cxn modelId="{8515259D-82BA-428F-B7D8-6619A211DC71}" type="presParOf" srcId="{528C81A6-9105-4005-89C3-4541B00F074D}" destId="{CE7FC1CA-2B32-425B-A232-B9A75C24A938}" srcOrd="7" destOrd="0" presId="urn:microsoft.com/office/officeart/2005/8/layout/cycle1"/>
    <dgm:cxn modelId="{A94EEE0E-4925-4BD5-B363-848B3122D935}" type="presParOf" srcId="{528C81A6-9105-4005-89C3-4541B00F074D}" destId="{7A91C0FE-8A7B-4CFC-BF83-A60D9E6ADD58}" srcOrd="8" destOrd="0" presId="urn:microsoft.com/office/officeart/2005/8/layout/cycle1"/>
    <dgm:cxn modelId="{E2257E2B-D3B5-4D49-AE0D-11A71571403C}" type="presParOf" srcId="{528C81A6-9105-4005-89C3-4541B00F074D}" destId="{66FE8C6C-600B-4471-B2AA-77B9AC04FC3E}" srcOrd="9" destOrd="0" presId="urn:microsoft.com/office/officeart/2005/8/layout/cycle1"/>
    <dgm:cxn modelId="{5033D3F3-6DDE-4B9F-B87B-9C5745D9B49E}" type="presParOf" srcId="{528C81A6-9105-4005-89C3-4541B00F074D}" destId="{D92B35FB-74FD-4C08-9013-79EEB23D4EBE}" srcOrd="10" destOrd="0" presId="urn:microsoft.com/office/officeart/2005/8/layout/cycle1"/>
    <dgm:cxn modelId="{3BB56D88-F088-4307-90CE-0F6B74B0F40F}" type="presParOf" srcId="{528C81A6-9105-4005-89C3-4541B00F074D}" destId="{94AABC33-BADB-4F9A-9207-F4772CD58E86}" srcOrd="11" destOrd="0" presId="urn:microsoft.com/office/officeart/2005/8/layout/cycle1"/>
    <dgm:cxn modelId="{64DF1107-ABC3-4973-8EEF-804A1DBF1B51}" type="presParOf" srcId="{528C81A6-9105-4005-89C3-4541B00F074D}" destId="{F65DA07E-89CB-4601-9C86-AF0EFD48EC33}" srcOrd="12" destOrd="0" presId="urn:microsoft.com/office/officeart/2005/8/layout/cycle1"/>
    <dgm:cxn modelId="{9C9FBBAA-4419-4D95-A89D-4A8A27195739}" type="presParOf" srcId="{528C81A6-9105-4005-89C3-4541B00F074D}" destId="{467DF583-AB1C-44B1-B831-0C8EBF91E0B8}" srcOrd="13" destOrd="0" presId="urn:microsoft.com/office/officeart/2005/8/layout/cycle1"/>
    <dgm:cxn modelId="{82F8F79E-3133-4873-9D08-FAB78DE98735}" type="presParOf" srcId="{528C81A6-9105-4005-89C3-4541B00F074D}" destId="{FC308BF7-E2E3-4DB1-A805-3176C6FBE2AB}"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4C97C-DF9B-4D04-83DE-9F45D5D2F72E}">
      <dsp:nvSpPr>
        <dsp:cNvPr id="0" name=""/>
        <dsp:cNvSpPr/>
      </dsp:nvSpPr>
      <dsp:spPr>
        <a:xfrm>
          <a:off x="3214182" y="29355"/>
          <a:ext cx="1490001"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285750" lvl="0" indent="0" algn="l" defTabSz="711200">
            <a:lnSpc>
              <a:spcPct val="90000"/>
            </a:lnSpc>
            <a:spcBef>
              <a:spcPct val="0"/>
            </a:spcBef>
            <a:spcAft>
              <a:spcPct val="35000"/>
            </a:spcAft>
          </a:pPr>
          <a:r>
            <a:rPr lang="en-US" sz="1600" kern="1200" dirty="0" smtClean="0"/>
            <a:t>Night time </a:t>
          </a:r>
          <a:endParaRPr lang="en-US" sz="1600" kern="1200" dirty="0"/>
        </a:p>
        <a:p>
          <a:pPr marL="285750" lvl="1" indent="0" algn="l" defTabSz="488950">
            <a:lnSpc>
              <a:spcPct val="90000"/>
            </a:lnSpc>
            <a:spcBef>
              <a:spcPct val="0"/>
            </a:spcBef>
            <a:spcAft>
              <a:spcPct val="15000"/>
            </a:spcAft>
            <a:buChar char="••"/>
          </a:pPr>
          <a:r>
            <a:rPr lang="en-US" sz="1100" kern="1200" dirty="0" smtClean="0"/>
            <a:t>Low/No coverage</a:t>
          </a:r>
          <a:endParaRPr lang="en-US" sz="1100" kern="1200" dirty="0"/>
        </a:p>
        <a:p>
          <a:pPr marL="285750" lvl="1" indent="0" algn="l" defTabSz="488950">
            <a:lnSpc>
              <a:spcPct val="90000"/>
            </a:lnSpc>
            <a:spcBef>
              <a:spcPct val="0"/>
            </a:spcBef>
            <a:spcAft>
              <a:spcPct val="15000"/>
            </a:spcAft>
            <a:buChar char="••"/>
          </a:pPr>
          <a:r>
            <a:rPr lang="en-US" sz="1100" kern="1200" dirty="0" smtClean="0"/>
            <a:t>Static</a:t>
          </a:r>
          <a:endParaRPr lang="en-US" sz="1100" kern="1200" dirty="0"/>
        </a:p>
        <a:p>
          <a:pPr marL="285750" lvl="1" indent="0" algn="l" defTabSz="488950">
            <a:lnSpc>
              <a:spcPct val="90000"/>
            </a:lnSpc>
            <a:spcBef>
              <a:spcPct val="0"/>
            </a:spcBef>
            <a:spcAft>
              <a:spcPct val="15000"/>
            </a:spcAft>
            <a:buChar char="••"/>
          </a:pPr>
          <a:r>
            <a:rPr lang="en-US" sz="1100" kern="1200" dirty="0" smtClean="0"/>
            <a:t>Urban</a:t>
          </a:r>
          <a:endParaRPr lang="en-US" sz="1100" kern="1200" dirty="0"/>
        </a:p>
      </dsp:txBody>
      <dsp:txXfrm>
        <a:off x="3214182" y="29355"/>
        <a:ext cx="1490001" cy="1006078"/>
      </dsp:txXfrm>
    </dsp:sp>
    <dsp:sp modelId="{67F54FD6-2C11-44C7-9642-B7FD703062A9}">
      <dsp:nvSpPr>
        <dsp:cNvPr id="0" name=""/>
        <dsp:cNvSpPr/>
      </dsp:nvSpPr>
      <dsp:spPr>
        <a:xfrm>
          <a:off x="1089816" y="289"/>
          <a:ext cx="3771658" cy="3771658"/>
        </a:xfrm>
        <a:prstGeom prst="circularArrow">
          <a:avLst>
            <a:gd name="adj1" fmla="val 5202"/>
            <a:gd name="adj2" fmla="val 336015"/>
            <a:gd name="adj3" fmla="val 21292825"/>
            <a:gd name="adj4" fmla="val 19766604"/>
            <a:gd name="adj5" fmla="val 6068"/>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3168A3-9ACE-40C1-90C9-92348FEBF505}">
      <dsp:nvSpPr>
        <dsp:cNvPr id="0" name=""/>
        <dsp:cNvSpPr/>
      </dsp:nvSpPr>
      <dsp:spPr>
        <a:xfrm>
          <a:off x="3695030" y="1900156"/>
          <a:ext cx="1744026"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228600" lvl="0" indent="0" algn="l" defTabSz="711200">
            <a:lnSpc>
              <a:spcPct val="90000"/>
            </a:lnSpc>
            <a:spcBef>
              <a:spcPct val="0"/>
            </a:spcBef>
            <a:spcAft>
              <a:spcPct val="35000"/>
            </a:spcAft>
          </a:pPr>
          <a:r>
            <a:rPr lang="en-US" sz="1600" kern="1200" dirty="0" smtClean="0"/>
            <a:t>Early morning</a:t>
          </a:r>
          <a:endParaRPr lang="en-US" sz="1600" kern="1200" dirty="0"/>
        </a:p>
        <a:p>
          <a:pPr marL="228600" lvl="1" indent="0" algn="l" defTabSz="488950">
            <a:lnSpc>
              <a:spcPct val="90000"/>
            </a:lnSpc>
            <a:spcBef>
              <a:spcPct val="0"/>
            </a:spcBef>
            <a:spcAft>
              <a:spcPct val="15000"/>
            </a:spcAft>
            <a:buChar char="••"/>
          </a:pPr>
          <a:r>
            <a:rPr lang="en-US" sz="1100" kern="1200" dirty="0" smtClean="0"/>
            <a:t>High/Low/No coverage</a:t>
          </a:r>
          <a:endParaRPr lang="en-US" sz="1100" kern="1200" dirty="0"/>
        </a:p>
        <a:p>
          <a:pPr marL="228600" lvl="1" indent="0" algn="l" defTabSz="488950">
            <a:lnSpc>
              <a:spcPct val="90000"/>
            </a:lnSpc>
            <a:spcBef>
              <a:spcPct val="0"/>
            </a:spcBef>
            <a:spcAft>
              <a:spcPct val="15000"/>
            </a:spcAft>
            <a:buChar char="••"/>
          </a:pPr>
          <a:r>
            <a:rPr lang="en-US" sz="1100" kern="1200" dirty="0" smtClean="0"/>
            <a:t>High and low mobility</a:t>
          </a:r>
          <a:endParaRPr lang="en-US" sz="1100" kern="1200" dirty="0"/>
        </a:p>
        <a:p>
          <a:pPr marL="228600" lvl="1" indent="0" algn="l" defTabSz="488950">
            <a:lnSpc>
              <a:spcPct val="90000"/>
            </a:lnSpc>
            <a:spcBef>
              <a:spcPct val="0"/>
            </a:spcBef>
            <a:spcAft>
              <a:spcPct val="15000"/>
            </a:spcAft>
            <a:buChar char="••"/>
          </a:pPr>
          <a:r>
            <a:rPr lang="en-US" sz="1100" kern="1200" dirty="0" smtClean="0"/>
            <a:t>Rural and urban</a:t>
          </a:r>
          <a:endParaRPr lang="en-US" sz="1100" kern="1200" dirty="0"/>
        </a:p>
      </dsp:txBody>
      <dsp:txXfrm>
        <a:off x="3695030" y="1900156"/>
        <a:ext cx="1744026" cy="1006078"/>
      </dsp:txXfrm>
    </dsp:sp>
    <dsp:sp modelId="{CC921993-8793-4127-9886-3A5EEE78FCF4}">
      <dsp:nvSpPr>
        <dsp:cNvPr id="0" name=""/>
        <dsp:cNvSpPr/>
      </dsp:nvSpPr>
      <dsp:spPr>
        <a:xfrm>
          <a:off x="1089816" y="289"/>
          <a:ext cx="3771658" cy="3771658"/>
        </a:xfrm>
        <a:prstGeom prst="circularArrow">
          <a:avLst>
            <a:gd name="adj1" fmla="val 5202"/>
            <a:gd name="adj2" fmla="val 336015"/>
            <a:gd name="adj3" fmla="val 2802019"/>
            <a:gd name="adj4" fmla="val 2253829"/>
            <a:gd name="adj5" fmla="val 6068"/>
          </a:avLst>
        </a:prstGeom>
        <a:solidFill>
          <a:schemeClr val="accent5">
            <a:hueOff val="1285709"/>
            <a:satOff val="2937"/>
            <a:lumOff val="-8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7FC1CA-2B32-425B-A232-B9A75C24A938}">
      <dsp:nvSpPr>
        <dsp:cNvPr id="0" name=""/>
        <dsp:cNvSpPr/>
      </dsp:nvSpPr>
      <dsp:spPr>
        <a:xfrm>
          <a:off x="1952393" y="3056374"/>
          <a:ext cx="2046503"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571500" lvl="0" indent="0" algn="l" defTabSz="711200">
            <a:lnSpc>
              <a:spcPct val="90000"/>
            </a:lnSpc>
            <a:spcBef>
              <a:spcPct val="0"/>
            </a:spcBef>
            <a:spcAft>
              <a:spcPct val="35000"/>
            </a:spcAft>
          </a:pPr>
          <a:r>
            <a:rPr lang="en-US" sz="1600" kern="1200" dirty="0" smtClean="0"/>
            <a:t>Day time</a:t>
          </a:r>
          <a:endParaRPr lang="en-US" sz="1600" kern="1200" dirty="0"/>
        </a:p>
        <a:p>
          <a:pPr marL="571500" lvl="1" indent="0" algn="l" defTabSz="488950">
            <a:lnSpc>
              <a:spcPct val="90000"/>
            </a:lnSpc>
            <a:spcBef>
              <a:spcPct val="0"/>
            </a:spcBef>
            <a:spcAft>
              <a:spcPct val="15000"/>
            </a:spcAft>
            <a:buChar char="••"/>
          </a:pPr>
          <a:r>
            <a:rPr lang="en-US" sz="1100" kern="1200" dirty="0" smtClean="0"/>
            <a:t>High coverage</a:t>
          </a:r>
          <a:endParaRPr lang="en-US" sz="1100" kern="1200" dirty="0"/>
        </a:p>
        <a:p>
          <a:pPr marL="571500" lvl="1" indent="0" algn="l" defTabSz="488950">
            <a:lnSpc>
              <a:spcPct val="90000"/>
            </a:lnSpc>
            <a:spcBef>
              <a:spcPct val="0"/>
            </a:spcBef>
            <a:spcAft>
              <a:spcPct val="15000"/>
            </a:spcAft>
            <a:buChar char="••"/>
          </a:pPr>
          <a:r>
            <a:rPr lang="en-US" sz="1100" kern="1200" dirty="0" smtClean="0"/>
            <a:t>Urban</a:t>
          </a:r>
          <a:endParaRPr lang="en-US" sz="1100" kern="1200" dirty="0"/>
        </a:p>
        <a:p>
          <a:pPr marL="571500" lvl="1" indent="0" algn="l" defTabSz="488950">
            <a:lnSpc>
              <a:spcPct val="90000"/>
            </a:lnSpc>
            <a:spcBef>
              <a:spcPct val="0"/>
            </a:spcBef>
            <a:spcAft>
              <a:spcPct val="15000"/>
            </a:spcAft>
            <a:buChar char="••"/>
          </a:pPr>
          <a:r>
            <a:rPr lang="en-US" sz="1100" kern="1200" dirty="0" smtClean="0"/>
            <a:t>Static/low mobility</a:t>
          </a:r>
          <a:endParaRPr lang="en-US" sz="1100" kern="1200" dirty="0"/>
        </a:p>
      </dsp:txBody>
      <dsp:txXfrm>
        <a:off x="1952393" y="3056374"/>
        <a:ext cx="2046503" cy="1006078"/>
      </dsp:txXfrm>
    </dsp:sp>
    <dsp:sp modelId="{7A91C0FE-8A7B-4CFC-BF83-A60D9E6ADD58}">
      <dsp:nvSpPr>
        <dsp:cNvPr id="0" name=""/>
        <dsp:cNvSpPr/>
      </dsp:nvSpPr>
      <dsp:spPr>
        <a:xfrm>
          <a:off x="1089816" y="289"/>
          <a:ext cx="3771658" cy="3771658"/>
        </a:xfrm>
        <a:prstGeom prst="circularArrow">
          <a:avLst>
            <a:gd name="adj1" fmla="val 5202"/>
            <a:gd name="adj2" fmla="val 336015"/>
            <a:gd name="adj3" fmla="val 8210155"/>
            <a:gd name="adj4" fmla="val 7661965"/>
            <a:gd name="adj5" fmla="val 6068"/>
          </a:avLst>
        </a:prstGeom>
        <a:solidFill>
          <a:schemeClr val="accent5">
            <a:hueOff val="2571418"/>
            <a:satOff val="5874"/>
            <a:lumOff val="-1627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2B35FB-74FD-4C08-9013-79EEB23D4EBE}">
      <dsp:nvSpPr>
        <dsp:cNvPr id="0" name=""/>
        <dsp:cNvSpPr/>
      </dsp:nvSpPr>
      <dsp:spPr>
        <a:xfrm>
          <a:off x="656943" y="1900156"/>
          <a:ext cx="1454607"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US" sz="1600" kern="1200" dirty="0" smtClean="0"/>
            <a:t>Rush hour</a:t>
          </a:r>
          <a:endParaRPr lang="en-US" sz="1600" kern="1200" dirty="0"/>
        </a:p>
        <a:p>
          <a:pPr marL="57150" lvl="1" indent="-57150" algn="l" defTabSz="488950">
            <a:lnSpc>
              <a:spcPct val="90000"/>
            </a:lnSpc>
            <a:spcBef>
              <a:spcPct val="0"/>
            </a:spcBef>
            <a:spcAft>
              <a:spcPct val="15000"/>
            </a:spcAft>
            <a:buChar char="••"/>
          </a:pPr>
          <a:r>
            <a:rPr lang="en-US" sz="1100" kern="1200" dirty="0" smtClean="0"/>
            <a:t>High/Low/No coverage</a:t>
          </a:r>
          <a:endParaRPr lang="en-US" sz="1100" kern="1200" dirty="0"/>
        </a:p>
        <a:p>
          <a:pPr marL="57150" lvl="1" indent="-57150" algn="l" defTabSz="488950">
            <a:lnSpc>
              <a:spcPct val="90000"/>
            </a:lnSpc>
            <a:spcBef>
              <a:spcPct val="0"/>
            </a:spcBef>
            <a:spcAft>
              <a:spcPct val="15000"/>
            </a:spcAft>
            <a:buChar char="••"/>
          </a:pPr>
          <a:r>
            <a:rPr lang="en-US" sz="1100" kern="1200" dirty="0" smtClean="0"/>
            <a:t>High/low mobility</a:t>
          </a:r>
          <a:endParaRPr lang="en-US" sz="1100" kern="1200" dirty="0"/>
        </a:p>
      </dsp:txBody>
      <dsp:txXfrm>
        <a:off x="656943" y="1900156"/>
        <a:ext cx="1454607" cy="1006078"/>
      </dsp:txXfrm>
    </dsp:sp>
    <dsp:sp modelId="{94AABC33-BADB-4F9A-9207-F4772CD58E86}">
      <dsp:nvSpPr>
        <dsp:cNvPr id="0" name=""/>
        <dsp:cNvSpPr/>
      </dsp:nvSpPr>
      <dsp:spPr>
        <a:xfrm>
          <a:off x="1089816" y="289"/>
          <a:ext cx="3771658" cy="3771658"/>
        </a:xfrm>
        <a:prstGeom prst="circularArrow">
          <a:avLst>
            <a:gd name="adj1" fmla="val 5202"/>
            <a:gd name="adj2" fmla="val 336015"/>
            <a:gd name="adj3" fmla="val 12297380"/>
            <a:gd name="adj4" fmla="val 10771160"/>
            <a:gd name="adj5" fmla="val 6068"/>
          </a:avLst>
        </a:prstGeom>
        <a:solidFill>
          <a:schemeClr val="accent5">
            <a:hueOff val="3857127"/>
            <a:satOff val="8811"/>
            <a:lumOff val="-244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DF583-AB1C-44B1-B831-0C8EBF91E0B8}">
      <dsp:nvSpPr>
        <dsp:cNvPr id="0" name=""/>
        <dsp:cNvSpPr/>
      </dsp:nvSpPr>
      <dsp:spPr>
        <a:xfrm>
          <a:off x="1262594" y="29355"/>
          <a:ext cx="1459024"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US" sz="1600" kern="1200" dirty="0" smtClean="0"/>
            <a:t>Evening</a:t>
          </a:r>
          <a:endParaRPr lang="en-US" sz="1600" kern="1200" dirty="0"/>
        </a:p>
        <a:p>
          <a:pPr marL="57150" lvl="1" indent="-57150" algn="l" defTabSz="488950">
            <a:lnSpc>
              <a:spcPct val="90000"/>
            </a:lnSpc>
            <a:spcBef>
              <a:spcPct val="0"/>
            </a:spcBef>
            <a:spcAft>
              <a:spcPct val="15000"/>
            </a:spcAft>
            <a:buChar char="••"/>
          </a:pPr>
          <a:r>
            <a:rPr lang="en-US" sz="1100" kern="1200" dirty="0" smtClean="0"/>
            <a:t>Low/No coverage</a:t>
          </a:r>
          <a:endParaRPr lang="en-US" sz="1100" kern="1200" dirty="0"/>
        </a:p>
        <a:p>
          <a:pPr marL="57150" lvl="1" indent="-57150" algn="l" defTabSz="488950">
            <a:lnSpc>
              <a:spcPct val="90000"/>
            </a:lnSpc>
            <a:spcBef>
              <a:spcPct val="0"/>
            </a:spcBef>
            <a:spcAft>
              <a:spcPct val="15000"/>
            </a:spcAft>
            <a:buChar char="••"/>
          </a:pPr>
          <a:r>
            <a:rPr lang="en-US" sz="1100" kern="1200" dirty="0" smtClean="0"/>
            <a:t>Urban</a:t>
          </a:r>
          <a:endParaRPr lang="en-US" sz="1100" kern="1200" dirty="0"/>
        </a:p>
        <a:p>
          <a:pPr marL="57150" lvl="1" indent="-57150" algn="l" defTabSz="488950">
            <a:lnSpc>
              <a:spcPct val="90000"/>
            </a:lnSpc>
            <a:spcBef>
              <a:spcPct val="0"/>
            </a:spcBef>
            <a:spcAft>
              <a:spcPct val="15000"/>
            </a:spcAft>
            <a:buChar char="••"/>
          </a:pPr>
          <a:r>
            <a:rPr lang="en-US" sz="1100" kern="1200" dirty="0" smtClean="0"/>
            <a:t>Static/Low mobility</a:t>
          </a:r>
          <a:endParaRPr lang="en-US" sz="1100" kern="1200" dirty="0"/>
        </a:p>
      </dsp:txBody>
      <dsp:txXfrm>
        <a:off x="1262594" y="29355"/>
        <a:ext cx="1459024" cy="1006078"/>
      </dsp:txXfrm>
    </dsp:sp>
    <dsp:sp modelId="{FC308BF7-E2E3-4DB1-A805-3176C6FBE2AB}">
      <dsp:nvSpPr>
        <dsp:cNvPr id="0" name=""/>
        <dsp:cNvSpPr/>
      </dsp:nvSpPr>
      <dsp:spPr>
        <a:xfrm>
          <a:off x="1089816" y="289"/>
          <a:ext cx="3771658" cy="3771658"/>
        </a:xfrm>
        <a:prstGeom prst="circularArrow">
          <a:avLst>
            <a:gd name="adj1" fmla="val 5202"/>
            <a:gd name="adj2" fmla="val 336015"/>
            <a:gd name="adj3" fmla="val 16355729"/>
            <a:gd name="adj4" fmla="val 15676084"/>
            <a:gd name="adj5" fmla="val 6068"/>
          </a:avLst>
        </a:prstGeom>
        <a:solidFill>
          <a:schemeClr val="accent5">
            <a:hueOff val="5142836"/>
            <a:satOff val="11748"/>
            <a:lumOff val="-32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Jonathan Segev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2051" name="Rectangle 3"/>
          <p:cNvSpPr>
            <a:spLocks noGrp="1" noChangeArrowheads="1"/>
          </p:cNvSpPr>
          <p:nvPr>
            <p:ph type="dt" idx="1"/>
          </p:nvPr>
        </p:nvSpPr>
        <p:spPr bwMode="auto">
          <a:xfrm>
            <a:off x="654050" y="95706"/>
            <a:ext cx="81753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Sep.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Jonathan Segev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10</a:t>
            </a:fld>
            <a:endParaRPr lang="en-US"/>
          </a:p>
        </p:txBody>
      </p:sp>
    </p:spTree>
    <p:extLst>
      <p:ext uri="{BB962C8B-B14F-4D97-AF65-F5344CB8AC3E}">
        <p14:creationId xmlns:p14="http://schemas.microsoft.com/office/powerpoint/2010/main" val="1670092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11</a:t>
            </a:fld>
            <a:endParaRPr lang="en-US"/>
          </a:p>
        </p:txBody>
      </p:sp>
    </p:spTree>
    <p:extLst>
      <p:ext uri="{BB962C8B-B14F-4D97-AF65-F5344CB8AC3E}">
        <p14:creationId xmlns:p14="http://schemas.microsoft.com/office/powerpoint/2010/main" val="1434642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12</a:t>
            </a:fld>
            <a:endParaRPr lang="en-US"/>
          </a:p>
        </p:txBody>
      </p:sp>
    </p:spTree>
    <p:extLst>
      <p:ext uri="{BB962C8B-B14F-4D97-AF65-F5344CB8AC3E}">
        <p14:creationId xmlns:p14="http://schemas.microsoft.com/office/powerpoint/2010/main" val="3952941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13</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14</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15</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16</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17</a:t>
            </a:fld>
            <a:endParaRPr lang="en-US"/>
          </a:p>
        </p:txBody>
      </p:sp>
    </p:spTree>
    <p:extLst>
      <p:ext uri="{BB962C8B-B14F-4D97-AF65-F5344CB8AC3E}">
        <p14:creationId xmlns:p14="http://schemas.microsoft.com/office/powerpoint/2010/main" val="1042716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18</a:t>
            </a:fld>
            <a:endParaRPr lang="en-US"/>
          </a:p>
        </p:txBody>
      </p:sp>
    </p:spTree>
    <p:extLst>
      <p:ext uri="{BB962C8B-B14F-4D97-AF65-F5344CB8AC3E}">
        <p14:creationId xmlns:p14="http://schemas.microsoft.com/office/powerpoint/2010/main" val="1246113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19</a:t>
            </a:fld>
            <a:endParaRPr lang="en-US"/>
          </a:p>
        </p:txBody>
      </p:sp>
    </p:spTree>
    <p:extLst>
      <p:ext uri="{BB962C8B-B14F-4D97-AF65-F5344CB8AC3E}">
        <p14:creationId xmlns:p14="http://schemas.microsoft.com/office/powerpoint/2010/main" val="387633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20</a:t>
            </a:fld>
            <a:endParaRPr lang="en-US"/>
          </a:p>
        </p:txBody>
      </p:sp>
    </p:spTree>
    <p:extLst>
      <p:ext uri="{BB962C8B-B14F-4D97-AF65-F5344CB8AC3E}">
        <p14:creationId xmlns:p14="http://schemas.microsoft.com/office/powerpoint/2010/main" val="2673962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21</a:t>
            </a:fld>
            <a:endParaRPr lang="en-US"/>
          </a:p>
        </p:txBody>
      </p:sp>
    </p:spTree>
    <p:extLst>
      <p:ext uri="{BB962C8B-B14F-4D97-AF65-F5344CB8AC3E}">
        <p14:creationId xmlns:p14="http://schemas.microsoft.com/office/powerpoint/2010/main" val="3280822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22</a:t>
            </a:fld>
            <a:endParaRPr lang="en-US"/>
          </a:p>
        </p:txBody>
      </p:sp>
    </p:spTree>
    <p:extLst>
      <p:ext uri="{BB962C8B-B14F-4D97-AF65-F5344CB8AC3E}">
        <p14:creationId xmlns:p14="http://schemas.microsoft.com/office/powerpoint/2010/main" val="3996093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23</a:t>
            </a:fld>
            <a:endParaRPr lang="en-US"/>
          </a:p>
        </p:txBody>
      </p:sp>
    </p:spTree>
    <p:extLst>
      <p:ext uri="{BB962C8B-B14F-4D97-AF65-F5344CB8AC3E}">
        <p14:creationId xmlns:p14="http://schemas.microsoft.com/office/powerpoint/2010/main" val="197003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24</a:t>
            </a:fld>
            <a:endParaRPr lang="en-US"/>
          </a:p>
        </p:txBody>
      </p:sp>
    </p:spTree>
    <p:extLst>
      <p:ext uri="{BB962C8B-B14F-4D97-AF65-F5344CB8AC3E}">
        <p14:creationId xmlns:p14="http://schemas.microsoft.com/office/powerpoint/2010/main" val="996391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802.11-12/0294r0</a:t>
            </a:r>
            <a:endParaRPr lang="en-US" dirty="0"/>
          </a:p>
        </p:txBody>
      </p:sp>
      <p:sp>
        <p:nvSpPr>
          <p:cNvPr id="5" name="Date Placeholder 4"/>
          <p:cNvSpPr>
            <a:spLocks noGrp="1"/>
          </p:cNvSpPr>
          <p:nvPr>
            <p:ph type="dt" idx="11"/>
          </p:nvPr>
        </p:nvSpPr>
        <p:spPr/>
        <p:txBody>
          <a:bodyPr/>
          <a:lstStyle/>
          <a:p>
            <a:r>
              <a:rPr lang="en-US" smtClean="0"/>
              <a:t>January 2012</a:t>
            </a:r>
            <a:endParaRPr lang="en-US"/>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802.11-12/0294r0</a:t>
            </a:r>
            <a:endParaRPr lang="en-US" dirty="0"/>
          </a:p>
        </p:txBody>
      </p:sp>
      <p:sp>
        <p:nvSpPr>
          <p:cNvPr id="5" name="Date Placeholder 4"/>
          <p:cNvSpPr>
            <a:spLocks noGrp="1"/>
          </p:cNvSpPr>
          <p:nvPr>
            <p:ph type="dt" idx="11"/>
          </p:nvPr>
        </p:nvSpPr>
        <p:spPr/>
        <p:txBody>
          <a:bodyPr/>
          <a:lstStyle/>
          <a:p>
            <a:r>
              <a:rPr lang="en-US" smtClean="0"/>
              <a:t>January 2012</a:t>
            </a:r>
            <a:endParaRPr lang="en-US"/>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27</a:t>
            </a:fld>
            <a:endParaRPr lang="en-US"/>
          </a:p>
        </p:txBody>
      </p:sp>
    </p:spTree>
    <p:extLst>
      <p:ext uri="{BB962C8B-B14F-4D97-AF65-F5344CB8AC3E}">
        <p14:creationId xmlns:p14="http://schemas.microsoft.com/office/powerpoint/2010/main" val="3177191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28</a:t>
            </a:fld>
            <a:endParaRPr lang="en-US"/>
          </a:p>
        </p:txBody>
      </p:sp>
    </p:spTree>
    <p:extLst>
      <p:ext uri="{BB962C8B-B14F-4D97-AF65-F5344CB8AC3E}">
        <p14:creationId xmlns:p14="http://schemas.microsoft.com/office/powerpoint/2010/main" val="4235432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4</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5</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6</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7</a:t>
            </a:fld>
            <a:endParaRPr lang="en-US"/>
          </a:p>
        </p:txBody>
      </p:sp>
    </p:spTree>
    <p:extLst>
      <p:ext uri="{BB962C8B-B14F-4D97-AF65-F5344CB8AC3E}">
        <p14:creationId xmlns:p14="http://schemas.microsoft.com/office/powerpoint/2010/main" val="2443393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8</a:t>
            </a:fld>
            <a:endParaRPr lang="en-US"/>
          </a:p>
        </p:txBody>
      </p:sp>
    </p:spTree>
    <p:extLst>
      <p:ext uri="{BB962C8B-B14F-4D97-AF65-F5344CB8AC3E}">
        <p14:creationId xmlns:p14="http://schemas.microsoft.com/office/powerpoint/2010/main" val="45736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9</a:t>
            </a:fld>
            <a:endParaRPr lang="en-US"/>
          </a:p>
        </p:txBody>
      </p:sp>
    </p:spTree>
    <p:extLst>
      <p:ext uri="{BB962C8B-B14F-4D97-AF65-F5344CB8AC3E}">
        <p14:creationId xmlns:p14="http://schemas.microsoft.com/office/powerpoint/2010/main" val="99904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8" name="Footer Placeholder 7"/>
          <p:cNvSpPr>
            <a:spLocks noGrp="1"/>
          </p:cNvSpPr>
          <p:nvPr>
            <p:ph type="ftr" sz="quarter" idx="11"/>
          </p:nvPr>
        </p:nvSpPr>
        <p:spPr/>
        <p:txBody>
          <a:bodyPr/>
          <a:lstStyle/>
          <a:p>
            <a:r>
              <a:rPr lang="en-US" dirty="0" smtClean="0"/>
              <a:t>Jonathan Segev (Intel)</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Jonathan Segev (Intel)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Jonathan Segev (Intel)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Jonathan Segev (Intel)</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a:t>
            </a:r>
            <a:r>
              <a:rPr lang="en-US" sz="1800" b="1" dirty="0" smtClean="0">
                <a:effectLst/>
              </a:rPr>
              <a:t>1033r1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7"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Aggregated Probe Response</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2012-09-13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014571534"/>
              </p:ext>
            </p:extLst>
          </p:nvPr>
        </p:nvGraphicFramePr>
        <p:xfrm>
          <a:off x="514350" y="2419350"/>
          <a:ext cx="8077200" cy="3095625"/>
        </p:xfrm>
        <a:graphic>
          <a:graphicData uri="http://schemas.openxmlformats.org/presentationml/2006/ole">
            <mc:AlternateContent xmlns:mc="http://schemas.openxmlformats.org/markup-compatibility/2006">
              <mc:Choice xmlns:v="urn:schemas-microsoft-com:vml" Requires="v">
                <p:oleObj spid="_x0000_s30789" name="Document" r:id="rId5" imgW="8796258" imgH="3364812" progId="Word.Document.8">
                  <p:embed/>
                </p:oleObj>
              </mc:Choice>
              <mc:Fallback>
                <p:oleObj name="Document" r:id="rId5" imgW="8796258" imgH="3364812" progId="Word.Document.8">
                  <p:embed/>
                  <p:pic>
                    <p:nvPicPr>
                      <p:cNvPr id="0" name="Picture 25"/>
                      <p:cNvPicPr>
                        <a:picLocks noChangeAspect="1" noChangeArrowheads="1"/>
                      </p:cNvPicPr>
                      <p:nvPr/>
                    </p:nvPicPr>
                    <p:blipFill>
                      <a:blip r:embed="rId6"/>
                      <a:srcRect/>
                      <a:stretch>
                        <a:fillRect/>
                      </a:stretch>
                    </p:blipFill>
                    <p:spPr bwMode="auto">
                      <a:xfrm>
                        <a:off x="514350" y="2419350"/>
                        <a:ext cx="8077200" cy="30956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a:t>Problem Identified </a:t>
            </a:r>
            <a:r>
              <a:rPr lang="en-US" sz="2000" dirty="0"/>
              <a:t>(con.)</a:t>
            </a:r>
            <a:endParaRPr lang="en-US" dirty="0"/>
          </a:p>
        </p:txBody>
      </p:sp>
      <p:sp>
        <p:nvSpPr>
          <p:cNvPr id="3" name="Content Placeholder 2"/>
          <p:cNvSpPr>
            <a:spLocks noGrp="1"/>
          </p:cNvSpPr>
          <p:nvPr>
            <p:ph idx="1"/>
          </p:nvPr>
        </p:nvSpPr>
        <p:spPr>
          <a:xfrm>
            <a:off x="649796" y="1196752"/>
            <a:ext cx="7772400" cy="2592288"/>
          </a:xfrm>
        </p:spPr>
        <p:txBody>
          <a:bodyPr/>
          <a:lstStyle/>
          <a:p>
            <a:r>
              <a:rPr lang="en-US" dirty="0" smtClean="0"/>
              <a:t>Example of possible 24hr usage:</a:t>
            </a: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10</a:t>
            </a:fld>
            <a:endParaRPr lang="en-US"/>
          </a:p>
        </p:txBody>
      </p:sp>
      <p:graphicFrame>
        <p:nvGraphicFramePr>
          <p:cNvPr id="7" name="Diagram 6"/>
          <p:cNvGraphicFramePr/>
          <p:nvPr>
            <p:extLst>
              <p:ext uri="{D42A27DB-BD31-4B8C-83A1-F6EECF244321}">
                <p14:modId xmlns:p14="http://schemas.microsoft.com/office/powerpoint/2010/main" val="1125480074"/>
              </p:ext>
            </p:extLst>
          </p:nvPr>
        </p:nvGraphicFramePr>
        <p:xfrm>
          <a:off x="1524000" y="198884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923928" y="3379639"/>
            <a:ext cx="1368152" cy="769441"/>
          </a:xfrm>
          <a:prstGeom prst="rect">
            <a:avLst/>
          </a:prstGeom>
          <a:noFill/>
        </p:spPr>
        <p:txBody>
          <a:bodyPr wrap="square" rtlCol="0">
            <a:spAutoFit/>
          </a:bodyPr>
          <a:lstStyle/>
          <a:p>
            <a:r>
              <a:rPr lang="en-US" sz="4400" b="1" dirty="0" smtClean="0"/>
              <a:t>24hr</a:t>
            </a:r>
            <a:endParaRPr lang="en-US" sz="4400" b="1" dirty="0"/>
          </a:p>
        </p:txBody>
      </p:sp>
      <p:grpSp>
        <p:nvGrpSpPr>
          <p:cNvPr id="19" name="Group 18"/>
          <p:cNvGrpSpPr/>
          <p:nvPr/>
        </p:nvGrpSpPr>
        <p:grpSpPr>
          <a:xfrm>
            <a:off x="1907704" y="1844824"/>
            <a:ext cx="6984776" cy="3302446"/>
            <a:chOff x="1907704" y="1844824"/>
            <a:chExt cx="6984776" cy="3302446"/>
          </a:xfrm>
        </p:grpSpPr>
        <p:sp>
          <p:nvSpPr>
            <p:cNvPr id="9" name="Oval 8"/>
            <p:cNvSpPr/>
            <p:nvPr/>
          </p:nvSpPr>
          <p:spPr bwMode="auto">
            <a:xfrm>
              <a:off x="1907704" y="3754437"/>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5220072" y="3718321"/>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2267744" y="1844824"/>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4499992" y="1844824"/>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12" name="Group 11"/>
            <p:cNvGrpSpPr/>
            <p:nvPr/>
          </p:nvGrpSpPr>
          <p:grpSpPr>
            <a:xfrm>
              <a:off x="7020272" y="2852937"/>
              <a:ext cx="1872208" cy="579142"/>
              <a:chOff x="7020272" y="2852937"/>
              <a:chExt cx="1872208" cy="579142"/>
            </a:xfrm>
          </p:grpSpPr>
          <p:sp>
            <p:nvSpPr>
              <p:cNvPr id="14" name="Rounded Rectangular Callout 13"/>
              <p:cNvSpPr/>
              <p:nvPr/>
            </p:nvSpPr>
            <p:spPr bwMode="auto">
              <a:xfrm>
                <a:off x="7020272" y="2852937"/>
                <a:ext cx="1872208" cy="579142"/>
              </a:xfrm>
              <a:prstGeom prst="wedgeRoundRectCallout">
                <a:avLst>
                  <a:gd name="adj1" fmla="val -55060"/>
                  <a:gd name="adj2" fmla="val 153377"/>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ounded Rectangular Callout 15"/>
              <p:cNvSpPr/>
              <p:nvPr/>
            </p:nvSpPr>
            <p:spPr bwMode="auto">
              <a:xfrm>
                <a:off x="7020272" y="2852937"/>
                <a:ext cx="1872208" cy="579142"/>
              </a:xfrm>
              <a:prstGeom prst="wedgeRoundRectCallout">
                <a:avLst>
                  <a:gd name="adj1" fmla="val -86603"/>
                  <a:gd name="adj2" fmla="val -12457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7" name="Rounded Rectangular Callout 16"/>
              <p:cNvSpPr/>
              <p:nvPr/>
            </p:nvSpPr>
            <p:spPr bwMode="auto">
              <a:xfrm>
                <a:off x="7020272" y="2852937"/>
                <a:ext cx="1872208" cy="579142"/>
              </a:xfrm>
              <a:prstGeom prst="wedgeRoundRectCallout">
                <a:avLst>
                  <a:gd name="adj1" fmla="val -204126"/>
                  <a:gd name="adj2" fmla="val -9167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8" name="Rounded Rectangular Callout 17"/>
              <p:cNvSpPr/>
              <p:nvPr/>
            </p:nvSpPr>
            <p:spPr bwMode="auto">
              <a:xfrm>
                <a:off x="7020272" y="2852937"/>
                <a:ext cx="1872208" cy="579142"/>
              </a:xfrm>
              <a:prstGeom prst="wedgeRoundRectCallout">
                <a:avLst>
                  <a:gd name="adj1" fmla="val -227020"/>
                  <a:gd name="adj2" fmla="val 17640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Good</a:t>
                </a:r>
                <a:r>
                  <a:rPr kumimoji="0" lang="en-US" sz="1050" b="0" i="0" u="none" strike="noStrike" cap="none" normalizeH="0" dirty="0" smtClean="0">
                    <a:ln>
                      <a:noFill/>
                    </a:ln>
                    <a:solidFill>
                      <a:schemeClr val="tx1"/>
                    </a:solidFill>
                    <a:effectLst/>
                    <a:latin typeface="Times New Roman" pitchFamily="18" charset="0"/>
                  </a:rPr>
                  <a:t> </a:t>
                </a: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Probe Rsp.</a:t>
                </a:r>
                <a:endParaRPr kumimoji="0" lang="en-US" sz="1050" b="0" i="0" u="none" strike="noStrike" cap="none" normalizeH="0" baseline="0" dirty="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40488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Problem Identified </a:t>
            </a:r>
            <a:r>
              <a:rPr lang="en-US" sz="2000" dirty="0" smtClean="0"/>
              <a:t>(con.)</a:t>
            </a:r>
            <a:endParaRPr lang="en-US" dirty="0"/>
          </a:p>
        </p:txBody>
      </p:sp>
      <p:sp>
        <p:nvSpPr>
          <p:cNvPr id="3" name="Content Placeholder 2"/>
          <p:cNvSpPr>
            <a:spLocks noGrp="1"/>
          </p:cNvSpPr>
          <p:nvPr>
            <p:ph idx="1"/>
          </p:nvPr>
        </p:nvSpPr>
        <p:spPr>
          <a:xfrm>
            <a:off x="685800" y="1412776"/>
            <a:ext cx="7772400" cy="4896544"/>
          </a:xfrm>
        </p:spPr>
        <p:txBody>
          <a:bodyPr/>
          <a:lstStyle/>
          <a:p>
            <a:r>
              <a:rPr lang="en-US" dirty="0" smtClean="0"/>
              <a:t>Conclusion:</a:t>
            </a:r>
          </a:p>
          <a:p>
            <a:pPr lvl="1"/>
            <a:r>
              <a:rPr lang="en-US" sz="1600" dirty="0" smtClean="0"/>
              <a:t>11ai use cases needs an inherent support for long durations of no/low coverage as well as provide support for efficient and fast discovery of AP coverage over a  multiple channels and bands.</a:t>
            </a:r>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11</a:t>
            </a:fld>
            <a:endParaRPr lang="en-US"/>
          </a:p>
        </p:txBody>
      </p:sp>
    </p:spTree>
    <p:extLst>
      <p:ext uri="{BB962C8B-B14F-4D97-AF65-F5344CB8AC3E}">
        <p14:creationId xmlns:p14="http://schemas.microsoft.com/office/powerpoint/2010/main" val="687554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Suggested Improvement</a:t>
            </a:r>
            <a:endParaRPr lang="en-US" dirty="0"/>
          </a:p>
        </p:txBody>
      </p:sp>
      <p:sp>
        <p:nvSpPr>
          <p:cNvPr id="3" name="Content Placeholder 2"/>
          <p:cNvSpPr>
            <a:spLocks noGrp="1"/>
          </p:cNvSpPr>
          <p:nvPr>
            <p:ph idx="1"/>
          </p:nvPr>
        </p:nvSpPr>
        <p:spPr>
          <a:xfrm>
            <a:off x="685800" y="1412776"/>
            <a:ext cx="7772400" cy="3312368"/>
          </a:xfrm>
        </p:spPr>
        <p:txBody>
          <a:bodyPr/>
          <a:lstStyle/>
          <a:p>
            <a:r>
              <a:rPr lang="en-US" sz="2000" dirty="0" smtClean="0"/>
              <a:t>Divide the AP coverage discovery and AP identity discovery to two phases:</a:t>
            </a:r>
          </a:p>
          <a:p>
            <a:pPr lvl="1"/>
            <a:r>
              <a:rPr lang="en-US" sz="1600" dirty="0" smtClean="0"/>
              <a:t>STA attempts AP coverage discovery using a very fast AP discovery phase.</a:t>
            </a:r>
          </a:p>
          <a:p>
            <a:pPr lvl="1"/>
            <a:r>
              <a:rPr lang="en-US" sz="1600" dirty="0" smtClean="0"/>
              <a:t>STA attempts AP identity discovery if AP coverage found.</a:t>
            </a:r>
          </a:p>
          <a:p>
            <a:endParaRPr lang="en-US" sz="2000" dirty="0" smtClean="0"/>
          </a:p>
          <a:p>
            <a:r>
              <a:rPr lang="en-US" sz="2000" dirty="0" smtClean="0"/>
              <a:t>Enable a shorter listening duration by non AP STA for each channel by:</a:t>
            </a:r>
          </a:p>
          <a:p>
            <a:pPr lvl="1"/>
            <a:r>
              <a:rPr lang="en-US" sz="1600" dirty="0" smtClean="0"/>
              <a:t>Transmitting an APs discovery broadcast message in search for AP coverage.</a:t>
            </a:r>
          </a:p>
          <a:p>
            <a:pPr lvl="1"/>
            <a:r>
              <a:rPr lang="en-US" sz="1600" dirty="0" smtClean="0"/>
              <a:t>AP responds using an ACK after a period of an SIFS.</a:t>
            </a:r>
          </a:p>
          <a:p>
            <a:pPr lvl="1"/>
            <a:r>
              <a:rPr lang="en-US" sz="1600" dirty="0" smtClean="0"/>
              <a:t>STA detects the ACK or if more than one STA responds, detects channel usage using its CCA</a:t>
            </a:r>
            <a:r>
              <a:rPr lang="en-US" sz="1600" dirty="0"/>
              <a:t> </a:t>
            </a:r>
            <a:r>
              <a:rPr lang="en-US" sz="1600" dirty="0" smtClean="0"/>
              <a:t>function. Process completes within 170usec.</a:t>
            </a:r>
            <a:endParaRPr lang="en-US" sz="1600" dirty="0"/>
          </a:p>
          <a:p>
            <a:pPr lvl="1"/>
            <a:r>
              <a:rPr lang="en-US" sz="1600" dirty="0" smtClean="0"/>
              <a:t>STA than able to perform Active or Passive scanning over the channel to discover the identity of the AP.</a:t>
            </a:r>
          </a:p>
          <a:p>
            <a:pPr lvl="1"/>
            <a:endParaRPr lang="en-US" sz="1600" dirty="0" smtClean="0"/>
          </a:p>
          <a:p>
            <a:pPr lvl="1"/>
            <a:endParaRPr lang="en-US" sz="1600" dirty="0" smtClean="0"/>
          </a:p>
          <a:p>
            <a:pPr lvl="1"/>
            <a:endParaRPr lang="en-US" b="0" dirty="0" smtClean="0"/>
          </a:p>
          <a:p>
            <a:pPr>
              <a:buNone/>
            </a:pPr>
            <a:endParaRPr lang="en-US" dirty="0" smtClean="0"/>
          </a:p>
          <a:p>
            <a:pPr lvl="1"/>
            <a:endParaRPr lang="en-US"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12</a:t>
            </a:fld>
            <a:endParaRPr lang="en-US"/>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Improvement</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13</a:t>
            </a:fld>
            <a:endParaRPr lang="en-US"/>
          </a:p>
        </p:txBody>
      </p:sp>
      <p:grpSp>
        <p:nvGrpSpPr>
          <p:cNvPr id="10" name="Group 9"/>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smtClean="0"/>
              <a:t>~5-10msec</a:t>
            </a:r>
            <a:endParaRPr lang="en-US" b="1" dirty="0"/>
          </a:p>
        </p:txBody>
      </p:sp>
    </p:spTree>
    <p:extLst>
      <p:ext uri="{BB962C8B-B14F-4D97-AF65-F5344CB8AC3E}">
        <p14:creationId xmlns:p14="http://schemas.microsoft.com/office/powerpoint/2010/main" val="328550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50"/>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ounded Rectangular Callout 105"/>
          <p:cNvSpPr/>
          <p:nvPr/>
        </p:nvSpPr>
        <p:spPr bwMode="auto">
          <a:xfrm>
            <a:off x="3563888" y="1412776"/>
            <a:ext cx="2121690" cy="538640"/>
          </a:xfrm>
          <a:prstGeom prst="wedgeRoundRectCallout">
            <a:avLst>
              <a:gd name="adj1" fmla="val -122133"/>
              <a:gd name="adj2" fmla="val 1519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0" i="0" u="sng" strike="noStrike" cap="none" normalizeH="0" baseline="0" dirty="0" smtClean="0">
                <a:ln>
                  <a:noFill/>
                </a:ln>
                <a:solidFill>
                  <a:schemeClr val="tx1"/>
                </a:solidFill>
                <a:effectLst/>
                <a:latin typeface="Times New Roman" pitchFamily="18" charset="0"/>
              </a:rPr>
              <a:t>~80usec</a:t>
            </a:r>
          </a:p>
        </p:txBody>
      </p:sp>
      <p:sp>
        <p:nvSpPr>
          <p:cNvPr id="2" name="Title 1"/>
          <p:cNvSpPr>
            <a:spLocks noGrp="1"/>
          </p:cNvSpPr>
          <p:nvPr>
            <p:ph type="title"/>
          </p:nvPr>
        </p:nvSpPr>
        <p:spPr>
          <a:xfrm>
            <a:off x="685800" y="685800"/>
            <a:ext cx="8278688" cy="582960"/>
          </a:xfrm>
        </p:spPr>
        <p:txBody>
          <a:bodyPr/>
          <a:lstStyle/>
          <a:p>
            <a:r>
              <a:rPr lang="en-US" dirty="0" smtClean="0"/>
              <a:t>Suggested Improvement – </a:t>
            </a:r>
            <a:r>
              <a:rPr lang="en-US" sz="2000" dirty="0" smtClean="0"/>
              <a:t>in case of no AP</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14</a:t>
            </a:fld>
            <a:endParaRPr lang="en-US"/>
          </a:p>
        </p:txBody>
      </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grpSp>
        <p:nvGrpSpPr>
          <p:cNvPr id="45" name="Group 44"/>
          <p:cNvGrpSpPr/>
          <p:nvPr/>
        </p:nvGrpSpPr>
        <p:grpSpPr>
          <a:xfrm>
            <a:off x="2403755" y="2814331"/>
            <a:ext cx="324054" cy="614669"/>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89" name="Straight Connector 88"/>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nvGrpSpPr>
          <p:cNvPr id="56" name="Group 55"/>
          <p:cNvGrpSpPr/>
          <p:nvPr/>
        </p:nvGrpSpPr>
        <p:grpSpPr>
          <a:xfrm>
            <a:off x="2139883" y="314096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nvGrpSpPr>
          <p:cNvPr id="7" name="Group 6"/>
          <p:cNvGrpSpPr/>
          <p:nvPr/>
        </p:nvGrpSpPr>
        <p:grpSpPr>
          <a:xfrm>
            <a:off x="6948264" y="5517232"/>
            <a:ext cx="2314950" cy="980698"/>
            <a:chOff x="5609850" y="5166702"/>
            <a:chExt cx="2314950" cy="980698"/>
          </a:xfrm>
        </p:grpSpPr>
        <p:sp>
          <p:nvSpPr>
            <p:cNvPr id="66" name="Rectangle 65"/>
            <p:cNvSpPr/>
            <p:nvPr/>
          </p:nvSpPr>
          <p:spPr bwMode="auto">
            <a:xfrm>
              <a:off x="5613027" y="5166702"/>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5166702"/>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64259"/>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74085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95040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12" name="Rounded Rectangle 11"/>
          <p:cNvSpPr/>
          <p:nvPr/>
        </p:nvSpPr>
        <p:spPr bwMode="auto">
          <a:xfrm>
            <a:off x="1403649" y="2020292"/>
            <a:ext cx="172819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5" name="TextBox 14"/>
          <p:cNvSpPr txBox="1"/>
          <p:nvPr/>
        </p:nvSpPr>
        <p:spPr>
          <a:xfrm>
            <a:off x="1952216" y="2020292"/>
            <a:ext cx="963600" cy="276999"/>
          </a:xfrm>
          <a:prstGeom prst="rect">
            <a:avLst/>
          </a:prstGeom>
          <a:noFill/>
        </p:spPr>
        <p:txBody>
          <a:bodyPr wrap="square" rtlCol="0">
            <a:spAutoFit/>
          </a:bodyPr>
          <a:lstStyle/>
          <a:p>
            <a:r>
              <a:rPr lang="en-US" b="1" dirty="0" smtClean="0"/>
              <a:t>~230usec</a:t>
            </a:r>
            <a:endParaRPr lang="en-US" b="1" dirty="0"/>
          </a:p>
        </p:txBody>
      </p:sp>
      <p:sp>
        <p:nvSpPr>
          <p:cNvPr id="113" name="Rectangle 112"/>
          <p:cNvSpPr/>
          <p:nvPr/>
        </p:nvSpPr>
        <p:spPr bwMode="auto">
          <a:xfrm>
            <a:off x="1668032" y="4105898"/>
            <a:ext cx="178329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Req</a:t>
            </a:r>
          </a:p>
        </p:txBody>
      </p:sp>
      <p:cxnSp>
        <p:nvCxnSpPr>
          <p:cNvPr id="147" name="Straight Connector 146"/>
          <p:cNvCxnSpPr/>
          <p:nvPr/>
        </p:nvCxnSpPr>
        <p:spPr>
          <a:xfrm>
            <a:off x="3453164" y="4398446"/>
            <a:ext cx="1022" cy="9747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98635" y="4398446"/>
            <a:ext cx="0" cy="48738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6" name="Group 115"/>
          <p:cNvGrpSpPr/>
          <p:nvPr/>
        </p:nvGrpSpPr>
        <p:grpSpPr>
          <a:xfrm>
            <a:off x="179512" y="4186534"/>
            <a:ext cx="8359953" cy="330513"/>
            <a:chOff x="123825" y="1944990"/>
            <a:chExt cx="7623810" cy="398160"/>
          </a:xfrm>
        </p:grpSpPr>
        <p:cxnSp>
          <p:nvCxnSpPr>
            <p:cNvPr id="145" name="Straight Connector 14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6" name="Rectangle 14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119" name="Straight Arrow Connector 118"/>
          <p:cNvCxnSpPr/>
          <p:nvPr/>
        </p:nvCxnSpPr>
        <p:spPr bwMode="auto">
          <a:xfrm flipV="1">
            <a:off x="377987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0" name="Straight Arrow Connector 119"/>
          <p:cNvCxnSpPr/>
          <p:nvPr/>
        </p:nvCxnSpPr>
        <p:spPr bwMode="auto">
          <a:xfrm flipH="1" flipV="1">
            <a:off x="327585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1" name="TextBox 120"/>
          <p:cNvSpPr txBox="1"/>
          <p:nvPr/>
        </p:nvSpPr>
        <p:spPr>
          <a:xfrm>
            <a:off x="3444025" y="4578334"/>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25" name="Rectangle 124"/>
          <p:cNvSpPr/>
          <p:nvPr/>
        </p:nvSpPr>
        <p:spPr bwMode="auto">
          <a:xfrm>
            <a:off x="3794827" y="4083803"/>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35" name="Straight Arrow Connector 134"/>
          <p:cNvCxnSpPr/>
          <p:nvPr/>
        </p:nvCxnSpPr>
        <p:spPr bwMode="auto">
          <a:xfrm>
            <a:off x="3442948" y="5158261"/>
            <a:ext cx="4485261"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36" name="Straight Connector 135"/>
          <p:cNvCxnSpPr/>
          <p:nvPr/>
        </p:nvCxnSpPr>
        <p:spPr>
          <a:xfrm>
            <a:off x="7928209" y="443431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3498666" y="4953074"/>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sp>
        <p:nvSpPr>
          <p:cNvPr id="160" name="Rounded Rectangle 159"/>
          <p:cNvSpPr/>
          <p:nvPr/>
        </p:nvSpPr>
        <p:spPr bwMode="auto">
          <a:xfrm>
            <a:off x="1403648" y="3777989"/>
            <a:ext cx="676875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61" name="TextBox 160"/>
          <p:cNvSpPr txBox="1"/>
          <p:nvPr/>
        </p:nvSpPr>
        <p:spPr>
          <a:xfrm>
            <a:off x="4103598" y="3777989"/>
            <a:ext cx="963600" cy="276999"/>
          </a:xfrm>
          <a:prstGeom prst="rect">
            <a:avLst/>
          </a:prstGeom>
          <a:noFill/>
        </p:spPr>
        <p:txBody>
          <a:bodyPr wrap="square" rtlCol="0">
            <a:spAutoFit/>
          </a:bodyPr>
          <a:lstStyle/>
          <a:p>
            <a:r>
              <a:rPr lang="en-US" b="1" dirty="0" smtClean="0"/>
              <a:t>~5.350msec</a:t>
            </a:r>
            <a:endParaRPr lang="en-US" b="1" dirty="0"/>
          </a:p>
        </p:txBody>
      </p:sp>
      <p:sp>
        <p:nvSpPr>
          <p:cNvPr id="162" name="Rounded Rectangular Callout 161"/>
          <p:cNvSpPr/>
          <p:nvPr/>
        </p:nvSpPr>
        <p:spPr bwMode="auto">
          <a:xfrm>
            <a:off x="5364088" y="2942919"/>
            <a:ext cx="1736911" cy="538640"/>
          </a:xfrm>
          <a:prstGeom prst="wedgeRoundRectCallout">
            <a:avLst>
              <a:gd name="adj1" fmla="val -208016"/>
              <a:gd name="adj2" fmla="val 16606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waits </a:t>
            </a:r>
            <a:r>
              <a:rPr kumimoji="0" lang="en-US" sz="1050" b="0" i="0" u="sng" strike="noStrike" cap="none" normalizeH="0" baseline="0" dirty="0" smtClean="0">
                <a:ln>
                  <a:noFill/>
                </a:ln>
                <a:solidFill>
                  <a:schemeClr val="tx1"/>
                </a:solidFill>
                <a:effectLst/>
                <a:latin typeface="Times New Roman" pitchFamily="18" charset="0"/>
              </a:rPr>
              <a:t>5msec</a:t>
            </a:r>
            <a:r>
              <a:rPr kumimoji="0" lang="en-US" sz="1050" b="0" i="0" u="none" strike="noStrike" cap="none" normalizeH="0" baseline="0" dirty="0" smtClean="0">
                <a:ln>
                  <a:noFill/>
                </a:ln>
                <a:solidFill>
                  <a:schemeClr val="tx1"/>
                </a:solidFill>
                <a:effectLst/>
                <a:latin typeface="Times New Roman" pitchFamily="18" charset="0"/>
              </a:rPr>
              <a:t> for AP to response</a:t>
            </a:r>
            <a:r>
              <a:rPr kumimoji="0" lang="en-US" sz="1050" b="0" i="0" u="none" strike="noStrike" cap="none" normalizeH="0" dirty="0" smtClean="0">
                <a:ln>
                  <a:noFill/>
                </a:ln>
                <a:solidFill>
                  <a:schemeClr val="tx1"/>
                </a:solidFill>
                <a:effectLst/>
                <a:latin typeface="Times New Roman" pitchFamily="18" charset="0"/>
              </a:rPr>
              <a:t> than switch to next channel</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218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6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9036496" cy="582960"/>
          </a:xfrm>
        </p:spPr>
        <p:txBody>
          <a:bodyPr/>
          <a:lstStyle/>
          <a:p>
            <a:r>
              <a:rPr lang="en-US" dirty="0" smtClean="0"/>
              <a:t>Suggested Improvement – </a:t>
            </a:r>
            <a:r>
              <a:rPr lang="en-US" sz="2000" dirty="0" smtClean="0"/>
              <a:t>in case of only non 11ai capable APs </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15</a:t>
            </a:fld>
            <a:endParaRPr lang="en-US"/>
          </a:p>
        </p:txBody>
      </p:sp>
      <p:grpSp>
        <p:nvGrpSpPr>
          <p:cNvPr id="11" name="Group 10"/>
          <p:cNvGrpSpPr/>
          <p:nvPr/>
        </p:nvGrpSpPr>
        <p:grpSpPr>
          <a:xfrm>
            <a:off x="179512" y="1772816"/>
            <a:ext cx="8526308" cy="3968906"/>
            <a:chOff x="179512" y="1340768"/>
            <a:chExt cx="8526308" cy="3968906"/>
          </a:xfrm>
        </p:grpSpPr>
        <p:sp>
          <p:nvSpPr>
            <p:cNvPr id="106" name="Rounded Rectangular Callout 105"/>
            <p:cNvSpPr/>
            <p:nvPr/>
          </p:nvSpPr>
          <p:spPr bwMode="auto">
            <a:xfrm>
              <a:off x="3993316" y="1340768"/>
              <a:ext cx="2244396" cy="570283"/>
            </a:xfrm>
            <a:prstGeom prst="wedgeRoundRectCallout">
              <a:avLst>
                <a:gd name="adj1" fmla="val -153576"/>
                <a:gd name="adj2" fmla="val 15369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1" i="0" u="sng" strike="noStrike" cap="none" normalizeH="0" baseline="0" dirty="0" smtClean="0">
                  <a:ln>
                    <a:noFill/>
                  </a:ln>
                  <a:solidFill>
                    <a:schemeClr val="tx1"/>
                  </a:solidFill>
                  <a:effectLst/>
                </a:rPr>
                <a:t>80</a:t>
              </a:r>
              <a:r>
                <a:rPr lang="en-US" sz="1050" b="1" u="sng" dirty="0" smtClean="0"/>
                <a:t>usec</a:t>
              </a:r>
              <a:r>
                <a:rPr lang="en-US" sz="1050" dirty="0" smtClean="0"/>
                <a:t> with minimal </a:t>
              </a:r>
              <a:r>
                <a:rPr kumimoji="0" lang="en-US" sz="1050" b="0" i="0" u="none" strike="noStrike" cap="none" normalizeH="0" baseline="0" dirty="0" smtClean="0">
                  <a:ln>
                    <a:noFill/>
                  </a:ln>
                  <a:solidFill>
                    <a:schemeClr val="tx1"/>
                  </a:solidFill>
                  <a:effectLst/>
                  <a:latin typeface="Times New Roman" pitchFamily="18" charset="0"/>
                </a:rPr>
                <a:t>impact on medium</a:t>
              </a:r>
            </a:p>
          </p:txBody>
        </p:sp>
        <p:sp>
          <p:nvSpPr>
            <p:cNvPr id="43" name="Rectangle 42"/>
            <p:cNvSpPr/>
            <p:nvPr/>
          </p:nvSpPr>
          <p:spPr bwMode="auto">
            <a:xfrm>
              <a:off x="1444755" y="2497149"/>
              <a:ext cx="246925"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RSR</a:t>
              </a:r>
            </a:p>
          </p:txBody>
        </p:sp>
        <p:grpSp>
          <p:nvGrpSpPr>
            <p:cNvPr id="44" name="Group 43"/>
            <p:cNvGrpSpPr/>
            <p:nvPr/>
          </p:nvGrpSpPr>
          <p:grpSpPr>
            <a:xfrm>
              <a:off x="1718561" y="2814331"/>
              <a:ext cx="324054" cy="614669"/>
              <a:chOff x="2429996" y="2200275"/>
              <a:chExt cx="360060" cy="1981200"/>
            </a:xfrm>
          </p:grpSpPr>
          <p:cxnSp>
            <p:nvCxnSpPr>
              <p:cNvPr id="47" name="Straight Connector 4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50" name="Straight Connector 49"/>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1" name="Rectangle 50"/>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cxnSp>
          <p:nvCxnSpPr>
            <p:cNvPr id="57" name="Straight Arrow Connector 56"/>
            <p:cNvCxnSpPr/>
            <p:nvPr/>
          </p:nvCxnSpPr>
          <p:spPr bwMode="auto">
            <a:xfrm flipV="1">
              <a:off x="2054764"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0" name="Straight Arrow Connector 59"/>
            <p:cNvCxnSpPr/>
            <p:nvPr/>
          </p:nvCxnSpPr>
          <p:spPr bwMode="auto">
            <a:xfrm flipH="1" flipV="1">
              <a:off x="1454689"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1" name="TextBox 60"/>
            <p:cNvSpPr txBox="1"/>
            <p:nvPr/>
          </p:nvSpPr>
          <p:spPr>
            <a:xfrm>
              <a:off x="1720255" y="3212976"/>
              <a:ext cx="788774" cy="415498"/>
            </a:xfrm>
            <a:prstGeom prst="rect">
              <a:avLst/>
            </a:prstGeom>
            <a:noFill/>
            <a:ln>
              <a:noFill/>
            </a:ln>
          </p:spPr>
          <p:txBody>
            <a:bodyPr wrap="square" rtlCol="0">
              <a:spAutoFit/>
            </a:bodyPr>
            <a:lstStyle/>
            <a:p>
              <a:r>
                <a:rPr lang="en-US" sz="1050" b="1" dirty="0" smtClean="0"/>
                <a:t>G1</a:t>
              </a:r>
            </a:p>
            <a:p>
              <a:r>
                <a:rPr lang="en-US" sz="1050" b="1" dirty="0" smtClean="0"/>
                <a:t>10usec</a:t>
              </a:r>
              <a:endParaRPr lang="en-US" sz="1050" b="1" dirty="0"/>
            </a:p>
          </p:txBody>
        </p:sp>
        <p:sp>
          <p:nvSpPr>
            <p:cNvPr id="62" name="TextBox 61"/>
            <p:cNvSpPr txBox="1"/>
            <p:nvPr/>
          </p:nvSpPr>
          <p:spPr>
            <a:xfrm>
              <a:off x="1578697" y="2143889"/>
              <a:ext cx="963600" cy="276999"/>
            </a:xfrm>
            <a:prstGeom prst="rect">
              <a:avLst/>
            </a:prstGeom>
            <a:noFill/>
          </p:spPr>
          <p:txBody>
            <a:bodyPr wrap="square" rtlCol="0">
              <a:spAutoFit/>
            </a:bodyPr>
            <a:lstStyle/>
            <a:p>
              <a:r>
                <a:rPr lang="en-US" b="1" dirty="0" smtClean="0"/>
                <a:t>~230usec</a:t>
              </a:r>
              <a:endParaRPr lang="en-US" b="1" dirty="0"/>
            </a:p>
          </p:txBody>
        </p:sp>
        <p:grpSp>
          <p:nvGrpSpPr>
            <p:cNvPr id="131" name="Group 86"/>
            <p:cNvGrpSpPr/>
            <p:nvPr/>
          </p:nvGrpSpPr>
          <p:grpSpPr>
            <a:xfrm>
              <a:off x="4661515" y="4366464"/>
              <a:ext cx="233374" cy="358680"/>
              <a:chOff x="2475874" y="2200275"/>
              <a:chExt cx="474360" cy="1981200"/>
            </a:xfrm>
          </p:grpSpPr>
          <p:cxnSp>
            <p:nvCxnSpPr>
              <p:cNvPr id="136" name="Straight Connector 135"/>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32" name="Straight Arrow Connector 131"/>
            <p:cNvCxnSpPr/>
            <p:nvPr/>
          </p:nvCxnSpPr>
          <p:spPr bwMode="auto">
            <a:xfrm flipV="1">
              <a:off x="4879970"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3" name="Straight Arrow Connector 132"/>
            <p:cNvCxnSpPr/>
            <p:nvPr/>
          </p:nvCxnSpPr>
          <p:spPr bwMode="auto">
            <a:xfrm flipH="1" flipV="1">
              <a:off x="4471004"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4" name="TextBox 133"/>
            <p:cNvSpPr txBox="1"/>
            <p:nvPr/>
          </p:nvSpPr>
          <p:spPr>
            <a:xfrm>
              <a:off x="4590972" y="440526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35" name="Rectangle 134"/>
            <p:cNvSpPr/>
            <p:nvPr/>
          </p:nvSpPr>
          <p:spPr bwMode="auto">
            <a:xfrm>
              <a:off x="4894296" y="3861048"/>
              <a:ext cx="267613"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68" name="Group 67"/>
            <p:cNvGrpSpPr/>
            <p:nvPr/>
          </p:nvGrpSpPr>
          <p:grpSpPr>
            <a:xfrm>
              <a:off x="7557939" y="4187753"/>
              <a:ext cx="233374" cy="848835"/>
              <a:chOff x="2475874" y="2200275"/>
              <a:chExt cx="474360" cy="1981200"/>
            </a:xfrm>
          </p:grpSpPr>
          <p:cxnSp>
            <p:nvCxnSpPr>
              <p:cNvPr id="129" name="Straight Connector 128"/>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a:off x="5161909" y="4203604"/>
              <a:ext cx="345472" cy="860702"/>
              <a:chOff x="2429996" y="2200275"/>
              <a:chExt cx="360060" cy="1981200"/>
            </a:xfrm>
          </p:grpSpPr>
          <p:cxnSp>
            <p:nvCxnSpPr>
              <p:cNvPr id="127" name="Straight Connector 12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54690" y="3861048"/>
              <a:ext cx="8424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25" name="Straight Connector 124"/>
            <p:cNvCxnSpPr/>
            <p:nvPr/>
          </p:nvCxnSpPr>
          <p:spPr>
            <a:xfrm flipH="1">
              <a:off x="2305541" y="4185216"/>
              <a:ext cx="1838" cy="11244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2165465" y="467260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396167" y="427839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973304"/>
              <a:ext cx="8359953" cy="330513"/>
              <a:chOff x="123825" y="1944990"/>
              <a:chExt cx="7623810" cy="398160"/>
            </a:xfrm>
          </p:grpSpPr>
          <p:cxnSp>
            <p:nvCxnSpPr>
              <p:cNvPr id="123" name="Straight Connector 122"/>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4" name="Rectangle 123"/>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76" name="Straight Arrow Connector 75"/>
            <p:cNvCxnSpPr/>
            <p:nvPr/>
          </p:nvCxnSpPr>
          <p:spPr bwMode="auto">
            <a:xfrm flipV="1">
              <a:off x="263409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7" name="Straight Arrow Connector 76"/>
            <p:cNvCxnSpPr/>
            <p:nvPr/>
          </p:nvCxnSpPr>
          <p:spPr bwMode="auto">
            <a:xfrm flipH="1" flipV="1">
              <a:off x="213007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8" name="TextBox 77"/>
            <p:cNvSpPr txBox="1"/>
            <p:nvPr/>
          </p:nvSpPr>
          <p:spPr>
            <a:xfrm>
              <a:off x="2298240" y="445234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9" name="TextBox 78"/>
            <p:cNvSpPr txBox="1"/>
            <p:nvPr/>
          </p:nvSpPr>
          <p:spPr>
            <a:xfrm>
              <a:off x="8368749" y="426444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0" name="TextBox 79"/>
            <p:cNvSpPr txBox="1"/>
            <p:nvPr/>
          </p:nvSpPr>
          <p:spPr>
            <a:xfrm>
              <a:off x="8332193" y="4785516"/>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1" name="Rectangle 80"/>
            <p:cNvSpPr/>
            <p:nvPr/>
          </p:nvSpPr>
          <p:spPr bwMode="auto">
            <a:xfrm>
              <a:off x="3991122" y="3861048"/>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101" name="Rectangle 100"/>
            <p:cNvSpPr/>
            <p:nvPr/>
          </p:nvSpPr>
          <p:spPr bwMode="auto">
            <a:xfrm>
              <a:off x="2649043" y="3861048"/>
              <a:ext cx="134207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2" name="Rectangle 101"/>
            <p:cNvSpPr/>
            <p:nvPr/>
          </p:nvSpPr>
          <p:spPr bwMode="auto">
            <a:xfrm>
              <a:off x="6880934" y="3861048"/>
              <a:ext cx="675487"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103" name="Rectangle 102"/>
            <p:cNvSpPr/>
            <p:nvPr/>
          </p:nvSpPr>
          <p:spPr bwMode="auto">
            <a:xfrm>
              <a:off x="5507381" y="3861048"/>
              <a:ext cx="1373553"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04" name="Straight Arrow Connector 103"/>
            <p:cNvCxnSpPr/>
            <p:nvPr/>
          </p:nvCxnSpPr>
          <p:spPr bwMode="auto">
            <a:xfrm flipV="1">
              <a:off x="548843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7" name="Straight Arrow Connector 106"/>
            <p:cNvCxnSpPr/>
            <p:nvPr/>
          </p:nvCxnSpPr>
          <p:spPr bwMode="auto">
            <a:xfrm flipH="1" flipV="1">
              <a:off x="498441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8" name="TextBox 107"/>
            <p:cNvSpPr txBox="1"/>
            <p:nvPr/>
          </p:nvSpPr>
          <p:spPr>
            <a:xfrm>
              <a:off x="5152580" y="4816970"/>
              <a:ext cx="401044" cy="210776"/>
            </a:xfrm>
            <a:prstGeom prst="rect">
              <a:avLst/>
            </a:prstGeom>
            <a:noFill/>
            <a:ln>
              <a:noFill/>
            </a:ln>
          </p:spPr>
          <p:txBody>
            <a:bodyPr wrap="square" rtlCol="0">
              <a:spAutoFit/>
            </a:bodyPr>
            <a:lstStyle/>
            <a:p>
              <a:r>
                <a:rPr lang="en-US" sz="1050" b="1" dirty="0" smtClean="0"/>
                <a:t>G3</a:t>
              </a:r>
              <a:endParaRPr lang="en-US" sz="1050" b="1" dirty="0"/>
            </a:p>
          </p:txBody>
        </p:sp>
        <p:cxnSp>
          <p:nvCxnSpPr>
            <p:cNvPr id="109" name="Straight Arrow Connector 108"/>
            <p:cNvCxnSpPr/>
            <p:nvPr/>
          </p:nvCxnSpPr>
          <p:spPr bwMode="auto">
            <a:xfrm flipV="1">
              <a:off x="7758115"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0" name="Straight Arrow Connector 109"/>
            <p:cNvCxnSpPr/>
            <p:nvPr/>
          </p:nvCxnSpPr>
          <p:spPr bwMode="auto">
            <a:xfrm flipH="1" flipV="1">
              <a:off x="7349149"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1" name="TextBox 110"/>
            <p:cNvSpPr txBox="1"/>
            <p:nvPr/>
          </p:nvSpPr>
          <p:spPr>
            <a:xfrm>
              <a:off x="7496807" y="439989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12" name="Rectangle 111"/>
            <p:cNvSpPr/>
            <p:nvPr/>
          </p:nvSpPr>
          <p:spPr bwMode="auto">
            <a:xfrm>
              <a:off x="7790719" y="3861048"/>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3" name="Straight Arrow Connector 112"/>
            <p:cNvCxnSpPr/>
            <p:nvPr/>
          </p:nvCxnSpPr>
          <p:spPr bwMode="auto">
            <a:xfrm>
              <a:off x="2297163" y="501703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4" name="Straight Connector 113"/>
            <p:cNvCxnSpPr/>
            <p:nvPr/>
          </p:nvCxnSpPr>
          <p:spPr>
            <a:xfrm>
              <a:off x="3991122" y="422108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2352881" y="481185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6" name="Straight Connector 115"/>
            <p:cNvCxnSpPr/>
            <p:nvPr/>
          </p:nvCxnSpPr>
          <p:spPr>
            <a:xfrm>
              <a:off x="8316416" y="4211126"/>
              <a:ext cx="0" cy="109854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bwMode="auto">
            <a:xfrm>
              <a:off x="2305541" y="5256134"/>
              <a:ext cx="6010875"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8" name="TextBox 117"/>
            <p:cNvSpPr txBox="1"/>
            <p:nvPr/>
          </p:nvSpPr>
          <p:spPr>
            <a:xfrm>
              <a:off x="3882352" y="5063453"/>
              <a:ext cx="2561856" cy="246221"/>
            </a:xfrm>
            <a:prstGeom prst="rect">
              <a:avLst/>
            </a:prstGeom>
            <a:noFill/>
            <a:ln>
              <a:noFill/>
            </a:ln>
          </p:spPr>
          <p:txBody>
            <a:bodyPr wrap="square" rtlCol="0">
              <a:spAutoFit/>
            </a:bodyPr>
            <a:lstStyle/>
            <a:p>
              <a:r>
                <a:rPr lang="en-US" sz="1000" b="1" dirty="0" smtClean="0"/>
                <a:t>Max_Probe_Response_Time = ~10msec</a:t>
              </a:r>
              <a:endParaRPr lang="en-US" sz="1000" b="1" dirty="0"/>
            </a:p>
          </p:txBody>
        </p:sp>
        <p:sp>
          <p:nvSpPr>
            <p:cNvPr id="138" name="Rounded Rectangular Callout 137"/>
            <p:cNvSpPr/>
            <p:nvPr/>
          </p:nvSpPr>
          <p:spPr bwMode="auto">
            <a:xfrm>
              <a:off x="4791494" y="2669785"/>
              <a:ext cx="1736911" cy="750939"/>
            </a:xfrm>
            <a:prstGeom prst="wedgeRoundRectCallout">
              <a:avLst>
                <a:gd name="adj1" fmla="val -206371"/>
                <a:gd name="adj2" fmla="val 1077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a:t>
              </a:r>
              <a:r>
                <a:rPr lang="en-US" sz="1050" dirty="0" smtClean="0"/>
                <a:t>takes up substantial medium resource.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Procedure</a:t>
              </a:r>
              <a:r>
                <a:rPr kumimoji="0" lang="en-US" sz="1050" b="0" i="0" u="none" strike="noStrike" cap="none" normalizeH="0" dirty="0" smtClean="0">
                  <a:ln>
                    <a:noFill/>
                  </a:ln>
                  <a:solidFill>
                    <a:schemeClr val="tx1"/>
                  </a:solidFill>
                  <a:effectLst/>
                  <a:latin typeface="Times New Roman" pitchFamily="18" charset="0"/>
                </a:rPr>
                <a:t> takes </a:t>
              </a:r>
              <a:r>
                <a:rPr kumimoji="0" lang="en-US" sz="1050" b="1" i="0" u="sng" strike="noStrike" cap="none" normalizeH="0" dirty="0" smtClean="0">
                  <a:ln>
                    <a:noFill/>
                  </a:ln>
                  <a:solidFill>
                    <a:schemeClr val="tx1"/>
                  </a:solidFill>
                  <a:effectLst/>
                  <a:latin typeface="Times New Roman" pitchFamily="18" charset="0"/>
                </a:rPr>
                <a:t>10msec</a:t>
              </a:r>
              <a:r>
                <a:rPr kumimoji="0" lang="en-US" sz="1050" b="0" i="0" u="none" strike="noStrike" cap="none" normalizeH="0" dirty="0" smtClean="0">
                  <a:ln>
                    <a:noFill/>
                  </a:ln>
                  <a:solidFill>
                    <a:schemeClr val="tx1"/>
                  </a:solidFill>
                  <a:effectLst/>
                  <a:latin typeface="Times New Roman" pitchFamily="18" charset="0"/>
                </a:rPr>
                <a:t> to identify no 11ai support.</a:t>
              </a:r>
              <a:endParaRPr kumimoji="0" lang="en-US" sz="105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328155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a:t>
            </a:r>
            <a:r>
              <a:rPr lang="en-US" dirty="0"/>
              <a:t>Improvement – </a:t>
            </a:r>
            <a:r>
              <a:rPr lang="en-US" dirty="0" smtClean="0"/>
              <a:t> </a:t>
            </a:r>
            <a:r>
              <a:rPr lang="en-US" sz="2000" dirty="0" smtClean="0"/>
              <a:t>mix of 11ai and non 11ai APs </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16</a:t>
            </a:fld>
            <a:endParaRPr lang="en-US"/>
          </a:p>
        </p:txBody>
      </p:sp>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a:t>~</a:t>
            </a:r>
            <a:r>
              <a:rPr lang="en-US" b="1" dirty="0" smtClean="0"/>
              <a:t>10msec</a:t>
            </a:r>
            <a:endParaRPr lang="en-US" b="1" dirty="0"/>
          </a:p>
        </p:txBody>
      </p:sp>
      <p:grpSp>
        <p:nvGrpSpPr>
          <p:cNvPr id="8" name="Group 7"/>
          <p:cNvGrpSpPr/>
          <p:nvPr/>
        </p:nvGrpSpPr>
        <p:grpSpPr>
          <a:xfrm>
            <a:off x="6990710" y="2565769"/>
            <a:ext cx="1005093" cy="431183"/>
            <a:chOff x="2329998" y="5805264"/>
            <a:chExt cx="1005093" cy="431183"/>
          </a:xfrm>
        </p:grpSpPr>
        <p:sp>
          <p:nvSpPr>
            <p:cNvPr id="5" name="TextBox 4"/>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3" name="TextBox 102"/>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07" name="Group 106"/>
          <p:cNvGrpSpPr/>
          <p:nvPr/>
        </p:nvGrpSpPr>
        <p:grpSpPr>
          <a:xfrm>
            <a:off x="6948264" y="3357857"/>
            <a:ext cx="1005093" cy="431183"/>
            <a:chOff x="2329998" y="5805264"/>
            <a:chExt cx="1005093" cy="431183"/>
          </a:xfrm>
        </p:grpSpPr>
        <p:sp>
          <p:nvSpPr>
            <p:cNvPr id="108" name="TextBox 107"/>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9" name="TextBox 108"/>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10" name="Group 109"/>
          <p:cNvGrpSpPr/>
          <p:nvPr/>
        </p:nvGrpSpPr>
        <p:grpSpPr>
          <a:xfrm>
            <a:off x="6948264" y="4077072"/>
            <a:ext cx="1005093" cy="431183"/>
            <a:chOff x="2329998" y="5805264"/>
            <a:chExt cx="1005093" cy="431183"/>
          </a:xfrm>
        </p:grpSpPr>
        <p:sp>
          <p:nvSpPr>
            <p:cNvPr id="111" name="TextBox 110"/>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12" name="TextBox 111"/>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spTree>
    <p:extLst>
      <p:ext uri="{BB962C8B-B14F-4D97-AF65-F5344CB8AC3E}">
        <p14:creationId xmlns:p14="http://schemas.microsoft.com/office/powerpoint/2010/main" val="252192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0"/>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Performance comparisons</a:t>
            </a:r>
            <a:endParaRPr lang="en-US" dirty="0"/>
          </a:p>
        </p:txBody>
      </p:sp>
      <p:sp>
        <p:nvSpPr>
          <p:cNvPr id="3" name="Content Placeholder 2"/>
          <p:cNvSpPr>
            <a:spLocks noGrp="1"/>
          </p:cNvSpPr>
          <p:nvPr>
            <p:ph idx="1"/>
          </p:nvPr>
        </p:nvSpPr>
        <p:spPr>
          <a:xfrm>
            <a:off x="685800" y="1412776"/>
            <a:ext cx="7772400" cy="3168352"/>
          </a:xfrm>
        </p:spPr>
        <p:txBody>
          <a:bodyPr/>
          <a:lstStyle/>
          <a:p>
            <a:r>
              <a:rPr lang="en-US" sz="2000" dirty="0" smtClean="0"/>
              <a:t>The Rapid Scan Request message:</a:t>
            </a:r>
          </a:p>
          <a:p>
            <a:pPr lvl="1"/>
            <a:r>
              <a:rPr lang="en-US" sz="1600" dirty="0" smtClean="0"/>
              <a:t>A new control message using existing headers.</a:t>
            </a:r>
          </a:p>
          <a:p>
            <a:r>
              <a:rPr lang="en-US" sz="2000" dirty="0" smtClean="0"/>
              <a:t>Assumptions:</a:t>
            </a:r>
          </a:p>
          <a:p>
            <a:pPr lvl="1"/>
            <a:r>
              <a:rPr lang="en-US" sz="1600" dirty="0" smtClean="0"/>
              <a:t>Probe Request transmission duration: 350usec</a:t>
            </a:r>
          </a:p>
          <a:p>
            <a:pPr lvl="1"/>
            <a:r>
              <a:rPr lang="en-US" sz="1600" dirty="0" smtClean="0"/>
              <a:t>Rapid Scan Req transmission duration: 100usec.</a:t>
            </a:r>
          </a:p>
          <a:p>
            <a:pPr lvl="1"/>
            <a:r>
              <a:rPr lang="en-US" sz="1600" dirty="0" smtClean="0"/>
              <a:t>Min_Probe_Response_Time: 5msec.</a:t>
            </a:r>
          </a:p>
          <a:p>
            <a:pPr lvl="1"/>
            <a:r>
              <a:rPr lang="en-US" sz="1600" dirty="0" smtClean="0"/>
              <a:t>No AP coverage scenario.</a:t>
            </a:r>
          </a:p>
          <a:p>
            <a:pPr lvl="1"/>
            <a:r>
              <a:rPr lang="en-US" sz="1600" dirty="0" smtClean="0"/>
              <a:t>Number of non DFS/TPC channels to scan: 35 (Korea), 23 Japan</a:t>
            </a:r>
          </a:p>
          <a:p>
            <a:pPr marL="61913" lvl="1" indent="0" algn="ctr">
              <a:buNone/>
            </a:pPr>
            <a:r>
              <a:rPr lang="en-US" b="1" dirty="0" smtClean="0"/>
              <a:t>Rapid Scan Total time </a:t>
            </a:r>
            <a:r>
              <a:rPr lang="en-US" dirty="0" smtClean="0"/>
              <a:t>= Number channels * Min duration per channel  = </a:t>
            </a:r>
            <a:r>
              <a:rPr lang="en-US" dirty="0"/>
              <a:t>(2.4Ghz </a:t>
            </a:r>
            <a:r>
              <a:rPr lang="en-US" dirty="0" err="1"/>
              <a:t>ch.</a:t>
            </a:r>
            <a:r>
              <a:rPr lang="en-US" dirty="0"/>
              <a:t> + 5Ghz </a:t>
            </a:r>
            <a:r>
              <a:rPr lang="en-US" dirty="0" err="1"/>
              <a:t>ch.</a:t>
            </a:r>
            <a:r>
              <a:rPr lang="en-US" dirty="0"/>
              <a:t>) * (Rapid Scan Req + SIFS + ACK duration</a:t>
            </a:r>
            <a:r>
              <a:rPr lang="en-US" dirty="0" smtClean="0"/>
              <a:t>)</a:t>
            </a:r>
            <a:endParaRPr lang="en-US" dirty="0"/>
          </a:p>
          <a:p>
            <a:pPr lvl="1"/>
            <a:endParaRPr lang="en-US" b="0" dirty="0" smtClean="0"/>
          </a:p>
          <a:p>
            <a:pPr>
              <a:buNone/>
            </a:pPr>
            <a:endParaRPr lang="en-US" dirty="0" smtClean="0"/>
          </a:p>
          <a:p>
            <a:pPr lvl="1"/>
            <a:endParaRPr lang="en-US"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17</a:t>
            </a:fld>
            <a:endParaRPr lang="en-US"/>
          </a:p>
        </p:txBody>
      </p:sp>
      <p:sp>
        <p:nvSpPr>
          <p:cNvPr id="8" name="Rounded Rectangle 7"/>
          <p:cNvSpPr/>
          <p:nvPr/>
        </p:nvSpPr>
        <p:spPr bwMode="auto">
          <a:xfrm>
            <a:off x="1043608" y="5445224"/>
            <a:ext cx="6912768"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r>
              <a:rPr lang="en-US" sz="1800" dirty="0"/>
              <a:t>Korea = (11+25) * </a:t>
            </a:r>
            <a:r>
              <a:rPr lang="en-US" sz="1800" dirty="0" smtClean="0"/>
              <a:t>(50+50+70usec+10usec</a:t>
            </a:r>
            <a:r>
              <a:rPr lang="en-US" sz="1800" dirty="0"/>
              <a:t>+ 70usec) = </a:t>
            </a:r>
            <a:r>
              <a:rPr lang="en-US" sz="1800" dirty="0" smtClean="0"/>
              <a:t>9 </a:t>
            </a:r>
            <a:r>
              <a:rPr lang="en-US" sz="1800" dirty="0" err="1" smtClean="0"/>
              <a:t>msec</a:t>
            </a:r>
            <a:endParaRPr lang="en-US" sz="1800" dirty="0"/>
          </a:p>
          <a:p>
            <a:pPr lvl="1" algn="ctr"/>
            <a:r>
              <a:rPr lang="en-US" sz="1800" dirty="0"/>
              <a:t>Japan = (11+12) * </a:t>
            </a:r>
            <a:r>
              <a:rPr lang="en-US" sz="1800" dirty="0" smtClean="0"/>
              <a:t>(50+50+70usec+10usec+70usec</a:t>
            </a:r>
            <a:r>
              <a:rPr lang="en-US" sz="1800" dirty="0"/>
              <a:t>) = </a:t>
            </a:r>
            <a:r>
              <a:rPr lang="en-US" sz="1800" dirty="0" smtClean="0"/>
              <a:t>5.75 </a:t>
            </a:r>
            <a:r>
              <a:rPr lang="en-US" sz="1800" dirty="0" err="1" smtClean="0"/>
              <a:t>msec</a:t>
            </a:r>
            <a:endParaRPr lang="en-US" sz="1800" dirty="0"/>
          </a:p>
        </p:txBody>
      </p:sp>
    </p:spTree>
    <p:extLst>
      <p:ext uri="{BB962C8B-B14F-4D97-AF65-F5344CB8AC3E}">
        <p14:creationId xmlns:p14="http://schemas.microsoft.com/office/powerpoint/2010/main" val="2284856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Key Performance Indicators</a:t>
            </a:r>
            <a:endParaRPr lang="en-US" dirty="0"/>
          </a:p>
        </p:txBody>
      </p:sp>
      <p:sp>
        <p:nvSpPr>
          <p:cNvPr id="3" name="Content Placeholder 2"/>
          <p:cNvSpPr>
            <a:spLocks noGrp="1"/>
          </p:cNvSpPr>
          <p:nvPr>
            <p:ph idx="1"/>
          </p:nvPr>
        </p:nvSpPr>
        <p:spPr>
          <a:xfrm>
            <a:off x="685800" y="1412776"/>
            <a:ext cx="7772400" cy="4320480"/>
          </a:xfrm>
        </p:spPr>
        <p:txBody>
          <a:bodyPr/>
          <a:lstStyle/>
          <a:p>
            <a:r>
              <a:rPr lang="en-US" sz="2000" dirty="0" smtClean="0"/>
              <a:t>Comparing the proposed and existing methods in two aspects:</a:t>
            </a:r>
          </a:p>
          <a:p>
            <a:pPr lvl="1"/>
            <a:r>
              <a:rPr lang="en-US" sz="1600" dirty="0" smtClean="0"/>
              <a:t>Time to discover AP coverage within n non DFS/TPC channels.</a:t>
            </a:r>
          </a:p>
          <a:p>
            <a:pPr lvl="1"/>
            <a:r>
              <a:rPr lang="en-US" sz="1600" dirty="0" smtClean="0"/>
              <a:t>PWR invested in discovering AP coverage within n channels to directly derive polling rate.</a:t>
            </a:r>
          </a:p>
          <a:p>
            <a:endParaRPr lang="en-US" sz="2000" dirty="0" smtClean="0"/>
          </a:p>
          <a:p>
            <a:r>
              <a:rPr lang="en-US" sz="2000" dirty="0" smtClean="0"/>
              <a:t>Compared scenarios:</a:t>
            </a:r>
          </a:p>
          <a:p>
            <a:pPr lvl="1"/>
            <a:r>
              <a:rPr lang="en-US" sz="1600" dirty="0" smtClean="0"/>
              <a:t>IDLE channels – no AP coverage on STA geographical vicinity.</a:t>
            </a:r>
          </a:p>
          <a:p>
            <a:pPr lvl="1"/>
            <a:r>
              <a:rPr lang="en-US" sz="1600" dirty="0" smtClean="0"/>
              <a:t>Heavily dense deployment – AP coverage on every 1:4 channels for all bands.</a:t>
            </a:r>
          </a:p>
          <a:p>
            <a:endParaRPr lang="en-US" sz="2000" dirty="0" smtClean="0"/>
          </a:p>
          <a:p>
            <a:r>
              <a:rPr lang="en-US" sz="2000" dirty="0" smtClean="0"/>
              <a:t>These parameters sets the following limits to actual products:</a:t>
            </a:r>
          </a:p>
          <a:p>
            <a:pPr lvl="1"/>
            <a:r>
              <a:rPr lang="en-US" sz="1600" dirty="0" smtClean="0"/>
              <a:t>The discovery delay when user triggered action is performed.</a:t>
            </a:r>
          </a:p>
          <a:p>
            <a:pPr lvl="1"/>
            <a:r>
              <a:rPr lang="en-US" sz="1600" dirty="0" smtClean="0"/>
              <a:t>The discovery delay when automatic polling method is performed.</a:t>
            </a:r>
          </a:p>
          <a:p>
            <a:pPr lvl="1"/>
            <a:r>
              <a:rPr lang="en-US" sz="1600" dirty="0" smtClean="0"/>
              <a:t>Rate of the discovery attempts due to PWR limitations.</a:t>
            </a:r>
            <a:endParaRPr lang="en-US" sz="1800"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18</a:t>
            </a:fld>
            <a:endParaRPr lang="en-US"/>
          </a:p>
        </p:txBody>
      </p:sp>
    </p:spTree>
    <p:extLst>
      <p:ext uri="{BB962C8B-B14F-4D97-AF65-F5344CB8AC3E}">
        <p14:creationId xmlns:p14="http://schemas.microsoft.com/office/powerpoint/2010/main" val="1903725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smtClean="0"/>
              <a:t>KPI comparison – Scan Time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19</a:t>
            </a:fld>
            <a:endParaRPr lang="en-US"/>
          </a:p>
        </p:txBody>
      </p:sp>
      <p:sp>
        <p:nvSpPr>
          <p:cNvPr id="29" name="Rectangle 28"/>
          <p:cNvSpPr/>
          <p:nvPr/>
        </p:nvSpPr>
        <p:spPr>
          <a:xfrm>
            <a:off x="0" y="5229200"/>
            <a:ext cx="9036496" cy="861774"/>
          </a:xfrm>
          <a:prstGeom prst="rect">
            <a:avLst/>
          </a:prstGeom>
        </p:spPr>
        <p:txBody>
          <a:bodyPr wrap="square" lIns="0" rIns="0">
            <a:spAutoFit/>
          </a:bodyPr>
          <a:lstStyle/>
          <a:p>
            <a:pPr marL="168275" lvl="1"/>
            <a:r>
              <a:rPr lang="en-US" sz="1600" b="1" dirty="0"/>
              <a:t>Active Scan Total time </a:t>
            </a:r>
            <a:r>
              <a:rPr lang="en-US" sz="1600" b="1" dirty="0" smtClean="0"/>
              <a:t>w/o Rapid Scan </a:t>
            </a:r>
            <a:r>
              <a:rPr lang="en-US" sz="1600" dirty="0" smtClean="0"/>
              <a:t>= </a:t>
            </a:r>
            <a:r>
              <a:rPr lang="en-US" sz="1600" dirty="0"/>
              <a:t>Number channels * </a:t>
            </a:r>
            <a:r>
              <a:rPr lang="en-US" sz="1600" dirty="0" smtClean="0"/>
              <a:t>(Probe </a:t>
            </a:r>
            <a:r>
              <a:rPr lang="en-US" sz="1600" dirty="0"/>
              <a:t>Req + Min_Probe_Response_Time) </a:t>
            </a:r>
            <a:endParaRPr lang="en-US" sz="1600" dirty="0" smtClean="0"/>
          </a:p>
          <a:p>
            <a:pPr lvl="1"/>
            <a:endParaRPr lang="en-US" sz="1800" dirty="0"/>
          </a:p>
          <a:p>
            <a:pPr marL="168275" lvl="1"/>
            <a:r>
              <a:rPr lang="en-US" sz="1600" b="1" dirty="0"/>
              <a:t>Active Scan Total time w</a:t>
            </a:r>
            <a:r>
              <a:rPr lang="en-US" sz="1600" b="1" dirty="0" smtClean="0"/>
              <a:t>/ </a:t>
            </a:r>
            <a:r>
              <a:rPr lang="en-US" sz="1600" b="1" dirty="0"/>
              <a:t>Rapid Scan</a:t>
            </a:r>
            <a:r>
              <a:rPr lang="en-US" sz="1600" b="1" dirty="0" smtClean="0"/>
              <a:t> =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3152431391"/>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a:t>
            </a:r>
            <a:r>
              <a:rPr kumimoji="0" lang="en-US" sz="1200" b="0" i="0" u="none" strike="noStrike" cap="none" normalizeH="0" dirty="0" smtClean="0">
                <a:ln>
                  <a:noFill/>
                </a:ln>
                <a:solidFill>
                  <a:schemeClr val="tx1"/>
                </a:solidFill>
                <a:effectLst/>
                <a:latin typeface="Times New Roman" pitchFamily="18" charset="0"/>
              </a:rPr>
              <a:t>250usec</a:t>
            </a:r>
            <a:r>
              <a:rPr kumimoji="0" lang="en-US" sz="1200" b="0" i="0" u="none" strike="noStrike" cap="none" normalizeH="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describes an improvement to the Active Scanning mechanism to reduce the delay on unused channels during the AP discovery phase.</a:t>
            </a:r>
          </a:p>
          <a:p>
            <a:pPr marL="0" indent="0">
              <a:buFontTx/>
              <a:buNone/>
            </a:pPr>
            <a:r>
              <a:rPr lang="en-US" dirty="0" smtClean="0"/>
              <a:t>This presentation will focus on comparing the enhancement  of Rapid Scan to Active Scan compared to the current status of only using Active Scan.</a:t>
            </a:r>
          </a:p>
          <a:p>
            <a:pPr marL="0" indent="0">
              <a:buFontTx/>
              <a:buNone/>
            </a:pPr>
            <a:r>
              <a:rPr lang="en-US" dirty="0" smtClean="0"/>
              <a:t> </a:t>
            </a:r>
          </a:p>
          <a:p>
            <a:pPr marL="0" indent="0">
              <a:buFontTx/>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Time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20</a:t>
            </a:fld>
            <a:endParaRPr lang="en-US"/>
          </a:p>
        </p:txBody>
      </p:sp>
      <p:sp>
        <p:nvSpPr>
          <p:cNvPr id="9" name="Rounded Rectangle 8"/>
          <p:cNvSpPr/>
          <p:nvPr/>
        </p:nvSpPr>
        <p:spPr bwMode="auto">
          <a:xfrm>
            <a:off x="467544" y="5373216"/>
            <a:ext cx="856895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lvl="1" algn="ctr"/>
            <a:r>
              <a:rPr lang="en-US" sz="1800" dirty="0"/>
              <a:t>Full scan Korea = </a:t>
            </a:r>
            <a:r>
              <a:rPr lang="en-US" sz="1800" dirty="0" smtClean="0"/>
              <a:t>9msec </a:t>
            </a:r>
            <a:r>
              <a:rPr lang="en-US" sz="1800" dirty="0"/>
              <a:t>full </a:t>
            </a:r>
            <a:r>
              <a:rPr lang="en-US" sz="1800" dirty="0" smtClean="0"/>
              <a:t>scan w/ Rapid </a:t>
            </a:r>
            <a:r>
              <a:rPr lang="en-US" sz="1800" dirty="0"/>
              <a:t>Scan vs. </a:t>
            </a:r>
            <a:r>
              <a:rPr lang="en-US" sz="1800" dirty="0" smtClean="0"/>
              <a:t>194.4msec w/o Rapid Scan.</a:t>
            </a:r>
          </a:p>
          <a:p>
            <a:pPr marL="0" lvl="1" algn="ctr"/>
            <a:r>
              <a:rPr lang="en-US" sz="1800" dirty="0"/>
              <a:t>Full scan Japan = </a:t>
            </a:r>
            <a:r>
              <a:rPr lang="en-US" sz="1800" dirty="0" smtClean="0"/>
              <a:t>5.75msec </a:t>
            </a:r>
            <a:r>
              <a:rPr lang="en-US" sz="1800" dirty="0"/>
              <a:t>full </a:t>
            </a:r>
            <a:r>
              <a:rPr lang="en-US" sz="1800" dirty="0" smtClean="0"/>
              <a:t>scan w/ Rapid </a:t>
            </a:r>
            <a:r>
              <a:rPr lang="en-US" sz="1800" dirty="0"/>
              <a:t>Scan vs. </a:t>
            </a:r>
            <a:r>
              <a:rPr lang="en-US" sz="1800" dirty="0" smtClean="0"/>
              <a:t>124.2msec </a:t>
            </a:r>
            <a:r>
              <a:rPr lang="en-US" sz="1800" dirty="0"/>
              <a:t>w/o Rapid Scan.</a:t>
            </a:r>
          </a:p>
          <a:p>
            <a:pPr marL="0" lvl="1" algn="ctr"/>
            <a:endParaRPr lang="en-US" sz="1800" dirty="0"/>
          </a:p>
          <a:p>
            <a:pPr lvl="1" algn="ct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2675900144"/>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a:t>
            </a:r>
            <a:r>
              <a:rPr kumimoji="0" lang="en-US" sz="1200" b="0" i="0" u="none" strike="noStrike" cap="none" normalizeH="0" dirty="0" smtClean="0">
                <a:ln>
                  <a:noFill/>
                </a:ln>
                <a:solidFill>
                  <a:schemeClr val="tx1"/>
                </a:solidFill>
                <a:effectLst/>
                <a:latin typeface="Times New Roman" pitchFamily="18" charset="0"/>
              </a:rPr>
              <a:t>250usec</a:t>
            </a:r>
            <a:r>
              <a:rPr kumimoji="0" lang="en-US" sz="1200" b="0" i="0" u="none" strike="noStrike" cap="none" normalizeH="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48482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Scan PWR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21</a:t>
            </a:fld>
            <a:endParaRPr lang="en-US"/>
          </a:p>
        </p:txBody>
      </p:sp>
      <p:sp>
        <p:nvSpPr>
          <p:cNvPr id="29" name="Rectangle 28"/>
          <p:cNvSpPr/>
          <p:nvPr/>
        </p:nvSpPr>
        <p:spPr>
          <a:xfrm>
            <a:off x="107504" y="5478323"/>
            <a:ext cx="8928992" cy="830997"/>
          </a:xfrm>
          <a:prstGeom prst="rect">
            <a:avLst/>
          </a:prstGeom>
        </p:spPr>
        <p:txBody>
          <a:bodyPr wrap="square" lIns="0" rIns="0">
            <a:spAutoFit/>
          </a:bodyPr>
          <a:lstStyle/>
          <a:p>
            <a:pPr marL="120650" lvl="1"/>
            <a:r>
              <a:rPr lang="en-US" sz="1600" b="1" dirty="0"/>
              <a:t>Active Scan </a:t>
            </a:r>
            <a:r>
              <a:rPr lang="en-US" sz="1600" b="1" dirty="0" smtClean="0"/>
              <a:t>PWR w/o Rapid Scan </a:t>
            </a:r>
            <a:r>
              <a:rPr lang="en-US" sz="1600" dirty="0" smtClean="0"/>
              <a:t>= </a:t>
            </a:r>
            <a:r>
              <a:rPr lang="en-US" sz="1600" dirty="0"/>
              <a:t>Number channels * (Probe Req + Min_Probe_Response_Time</a:t>
            </a:r>
            <a:r>
              <a:rPr lang="en-US" sz="1600" dirty="0" smtClean="0"/>
              <a:t>)</a:t>
            </a:r>
          </a:p>
          <a:p>
            <a:pPr marL="120650" lvl="1"/>
            <a:endParaRPr lang="en-US" sz="1600" b="1" dirty="0"/>
          </a:p>
          <a:p>
            <a:pPr marL="120650" lvl="1"/>
            <a:r>
              <a:rPr lang="en-US" sz="1600" b="1" dirty="0"/>
              <a:t>Active Scan PWR w</a:t>
            </a:r>
            <a:r>
              <a:rPr lang="en-US" sz="1600" b="1" dirty="0" smtClean="0"/>
              <a:t>/ </a:t>
            </a:r>
            <a:r>
              <a:rPr lang="en-US" sz="1600" b="1" dirty="0"/>
              <a:t>Rapid Scan</a:t>
            </a:r>
            <a:r>
              <a:rPr lang="en-US" sz="1600" b="1" dirty="0" smtClean="0"/>
              <a:t> </a:t>
            </a:r>
            <a:r>
              <a:rPr lang="en-US" sz="1600" b="1" dirty="0"/>
              <a:t>=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583090802"/>
              </p:ext>
            </p:extLst>
          </p:nvPr>
        </p:nvGraphicFramePr>
        <p:xfrm>
          <a:off x="395536" y="1556792"/>
          <a:ext cx="8640960"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a:t>
            </a:r>
            <a:r>
              <a:rPr kumimoji="0" lang="en-US" sz="1200" b="0" i="0" u="none" strike="noStrike" cap="none" normalizeH="0" baseline="0" dirty="0" smtClean="0">
                <a:ln>
                  <a:noFill/>
                </a:ln>
                <a:solidFill>
                  <a:schemeClr val="tx1"/>
                </a:solidFill>
                <a:effectLst/>
                <a:latin typeface="Times New Roman" pitchFamily="18" charset="0"/>
              </a:rPr>
              <a:t>70usec </a:t>
            </a: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46489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PWR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22</a:t>
            </a:fld>
            <a:endParaRPr lang="en-US"/>
          </a:p>
        </p:txBody>
      </p:sp>
      <p:sp>
        <p:nvSpPr>
          <p:cNvPr id="9" name="Rounded Rectangle 8"/>
          <p:cNvSpPr/>
          <p:nvPr/>
        </p:nvSpPr>
        <p:spPr bwMode="auto">
          <a:xfrm>
            <a:off x="360040" y="5301208"/>
            <a:ext cx="8604448"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endParaRPr lang="en-US" sz="900" dirty="0" smtClean="0"/>
          </a:p>
          <a:p>
            <a:pPr lvl="1" algn="ctr"/>
            <a:r>
              <a:rPr lang="en-US" sz="1800" dirty="0" smtClean="0"/>
              <a:t>Single full </a:t>
            </a:r>
            <a:r>
              <a:rPr lang="en-US" sz="1800" dirty="0"/>
              <a:t>scan Korea = </a:t>
            </a:r>
            <a:r>
              <a:rPr lang="en-US" sz="1800" dirty="0" smtClean="0"/>
              <a:t>	1.14mJ/scan with Rapid </a:t>
            </a:r>
            <a:r>
              <a:rPr lang="en-US" sz="1800" dirty="0"/>
              <a:t>Scan vs. </a:t>
            </a:r>
            <a:r>
              <a:rPr lang="en-US" sz="1800" dirty="0" smtClean="0"/>
              <a:t>12.24mJ/full w/o Rapid Scan</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1787128118"/>
              </p:ext>
            </p:extLst>
          </p:nvPr>
        </p:nvGraphicFramePr>
        <p:xfrm>
          <a:off x="540060" y="1340768"/>
          <a:ext cx="8244408"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100usec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2242160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delay</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23</a:t>
            </a:fld>
            <a:endParaRPr lang="en-US"/>
          </a:p>
        </p:txBody>
      </p:sp>
      <p:graphicFrame>
        <p:nvGraphicFramePr>
          <p:cNvPr id="10" name="Chart 9"/>
          <p:cNvGraphicFramePr>
            <a:graphicFrameLocks/>
          </p:cNvGraphicFramePr>
          <p:nvPr>
            <p:extLst>
              <p:ext uri="{D42A27DB-BD31-4B8C-83A1-F6EECF244321}">
                <p14:modId xmlns:p14="http://schemas.microsoft.com/office/powerpoint/2010/main" val="1915323648"/>
              </p:ext>
            </p:extLst>
          </p:nvPr>
        </p:nvGraphicFramePr>
        <p:xfrm>
          <a:off x="1259632" y="1556792"/>
          <a:ext cx="7272808"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6"/>
          <p:cNvSpPr/>
          <p:nvPr/>
        </p:nvSpPr>
        <p:spPr bwMode="auto">
          <a:xfrm>
            <a:off x="3131840" y="5373216"/>
            <a:ext cx="3024336" cy="1080120"/>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Notes</a:t>
            </a:r>
            <a:r>
              <a:rPr kumimoji="0" lang="en-US" sz="1200" b="0" i="0" u="none" strike="noStrike" cap="none" normalizeH="0" baseline="0" dirty="0" smtClean="0">
                <a:ln>
                  <a:noFill/>
                </a:ln>
                <a:solidFill>
                  <a:schemeClr val="tx1"/>
                </a:solidFill>
                <a:effectLst/>
                <a:latin typeface="Times New Roman" pitchFamily="18" charset="0"/>
              </a:rPr>
              <a:t>: Apples</a:t>
            </a:r>
            <a:r>
              <a:rPr kumimoji="0" lang="en-US" sz="1200" b="0" i="0" u="none" strike="noStrike" cap="none" normalizeH="0" dirty="0" smtClean="0">
                <a:ln>
                  <a:noFill/>
                </a:ln>
                <a:solidFill>
                  <a:schemeClr val="tx1"/>
                </a:solidFill>
                <a:effectLst/>
                <a:latin typeface="Times New Roman" pitchFamily="18" charset="0"/>
              </a:rPr>
              <a:t> to </a:t>
            </a:r>
            <a:r>
              <a:rPr kumimoji="0" lang="en-US" sz="1200" b="0" i="0" u="none" strike="noStrike" cap="none" normalizeH="0" dirty="0" smtClean="0">
                <a:ln>
                  <a:noFill/>
                </a:ln>
                <a:solidFill>
                  <a:schemeClr val="tx1"/>
                </a:solidFill>
                <a:effectLst/>
                <a:latin typeface="Times New Roman" pitchFamily="18" charset="0"/>
              </a:rPr>
              <a:t>Apples</a:t>
            </a: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11ai capable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8048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PWR</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24</a:t>
            </a:fld>
            <a:endParaRPr lang="en-US"/>
          </a:p>
        </p:txBody>
      </p:sp>
      <p:sp>
        <p:nvSpPr>
          <p:cNvPr id="12" name="Rounded Rectangle 11"/>
          <p:cNvSpPr/>
          <p:nvPr/>
        </p:nvSpPr>
        <p:spPr bwMode="auto">
          <a:xfrm>
            <a:off x="683568" y="5517232"/>
            <a:ext cx="784887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r>
              <a:rPr lang="en-US" sz="1800" dirty="0" smtClean="0"/>
              <a:t>Full </a:t>
            </a:r>
            <a:r>
              <a:rPr lang="en-US" sz="1800" dirty="0"/>
              <a:t>scan Korea = </a:t>
            </a:r>
            <a:r>
              <a:rPr lang="en-US" sz="1800" dirty="0" smtClean="0"/>
              <a:t>6.16mJ/Scan full Scan w/ Rapid vs</a:t>
            </a:r>
            <a:r>
              <a:rPr lang="en-US" sz="1800" dirty="0"/>
              <a:t>. </a:t>
            </a:r>
            <a:r>
              <a:rPr lang="en-US" sz="1800" dirty="0" smtClean="0"/>
              <a:t>14.49mJ/Scan w/o Rapid APs deployed at every 1 out of 4 channels</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3223109534"/>
              </p:ext>
            </p:extLst>
          </p:nvPr>
        </p:nvGraphicFramePr>
        <p:xfrm>
          <a:off x="701874" y="1340768"/>
          <a:ext cx="7758558"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5940152" y="4581128"/>
            <a:ext cx="3024336" cy="864096"/>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742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82960"/>
          </a:xfrm>
        </p:spPr>
        <p:txBody>
          <a:bodyPr/>
          <a:lstStyle/>
          <a:p>
            <a:r>
              <a:rPr lang="en-US" dirty="0" smtClean="0"/>
              <a:t>Comparison</a:t>
            </a:r>
            <a:endParaRPr lang="en-US" dirty="0"/>
          </a:p>
        </p:txBody>
      </p:sp>
      <p:sp>
        <p:nvSpPr>
          <p:cNvPr id="3" name="Content Placeholder 2"/>
          <p:cNvSpPr>
            <a:spLocks noGrp="1"/>
          </p:cNvSpPr>
          <p:nvPr>
            <p:ph idx="1"/>
          </p:nvPr>
        </p:nvSpPr>
        <p:spPr>
          <a:xfrm>
            <a:off x="685800" y="1268760"/>
            <a:ext cx="8350696" cy="2520280"/>
          </a:xfrm>
        </p:spPr>
        <p:txBody>
          <a:bodyPr/>
          <a:lstStyle/>
          <a:p>
            <a:r>
              <a:rPr lang="en-US" sz="2000" b="0" dirty="0" smtClean="0"/>
              <a:t>Advantages:</a:t>
            </a:r>
          </a:p>
          <a:p>
            <a:pPr lvl="1"/>
            <a:r>
              <a:rPr lang="en-US" sz="1600" dirty="0" smtClean="0"/>
              <a:t>Shorter procedure yields substantial shorter delay.</a:t>
            </a:r>
          </a:p>
          <a:p>
            <a:pPr lvl="1"/>
            <a:r>
              <a:rPr lang="en-US" sz="1600" dirty="0" smtClean="0"/>
              <a:t>Separates the 11ai and non 11ai APs enables to focus on the important channels.</a:t>
            </a:r>
          </a:p>
          <a:p>
            <a:pPr lvl="1"/>
            <a:r>
              <a:rPr lang="en-US" sz="1600" dirty="0" smtClean="0"/>
              <a:t>Purpose built AP coverage message is shorter duration and enables higher polling rate without hindering the mobile device power consumption.</a:t>
            </a:r>
          </a:p>
          <a:p>
            <a:pPr lvl="1"/>
            <a:r>
              <a:rPr lang="en-US" sz="1600" dirty="0" smtClean="0"/>
              <a:t>Fully backwards compatible - a combination of legacy and 11ai APs, both APs gain shorter discovery.</a:t>
            </a:r>
          </a:p>
          <a:p>
            <a:pPr lvl="1"/>
            <a:r>
              <a:rPr lang="en-US" sz="1600" dirty="0" smtClean="0"/>
              <a:t>Reduces WM usage on a non 11ai deployments by transmitting shorter message with shorter still reply.</a:t>
            </a:r>
          </a:p>
          <a:p>
            <a:pPr marL="857250" lvl="2"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25</a:t>
            </a:fld>
            <a:endParaRPr lang="en-US"/>
          </a:p>
        </p:txBody>
      </p:sp>
      <p:grpSp>
        <p:nvGrpSpPr>
          <p:cNvPr id="7" name="Group 6"/>
          <p:cNvGrpSpPr/>
          <p:nvPr/>
        </p:nvGrpSpPr>
        <p:grpSpPr>
          <a:xfrm>
            <a:off x="822680" y="3960086"/>
            <a:ext cx="7925784" cy="2349234"/>
            <a:chOff x="400208" y="3363602"/>
            <a:chExt cx="8276248" cy="2825721"/>
          </a:xfrm>
        </p:grpSpPr>
        <p:sp>
          <p:nvSpPr>
            <p:cNvPr id="54" name="Rectangle 53"/>
            <p:cNvSpPr/>
            <p:nvPr/>
          </p:nvSpPr>
          <p:spPr bwMode="auto">
            <a:xfrm>
              <a:off x="1740040"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sp>
          <p:nvSpPr>
            <p:cNvPr id="55" name="Rectangle 54"/>
            <p:cNvSpPr/>
            <p:nvPr/>
          </p:nvSpPr>
          <p:spPr bwMode="auto">
            <a:xfrm>
              <a:off x="3700082"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Request</a:t>
              </a:r>
            </a:p>
          </p:txBody>
        </p:sp>
        <p:sp>
          <p:nvSpPr>
            <p:cNvPr id="56" name="Rectangle 55"/>
            <p:cNvSpPr/>
            <p:nvPr/>
          </p:nvSpPr>
          <p:spPr bwMode="auto">
            <a:xfrm>
              <a:off x="2801518" y="455367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grpSp>
          <p:nvGrpSpPr>
            <p:cNvPr id="57" name="Group 56"/>
            <p:cNvGrpSpPr/>
            <p:nvPr/>
          </p:nvGrpSpPr>
          <p:grpSpPr>
            <a:xfrm>
              <a:off x="2475763" y="4157640"/>
              <a:ext cx="324054" cy="2023110"/>
              <a:chOff x="2429996" y="2200275"/>
              <a:chExt cx="360060" cy="1981200"/>
            </a:xfrm>
          </p:grpSpPr>
          <p:cxnSp>
            <p:nvCxnSpPr>
              <p:cNvPr id="58" name="Straight Connector 5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60" name="TextBox 59"/>
            <p:cNvSpPr txBox="1"/>
            <p:nvPr/>
          </p:nvSpPr>
          <p:spPr>
            <a:xfrm>
              <a:off x="8386000" y="4205057"/>
              <a:ext cx="290456" cy="259142"/>
            </a:xfrm>
            <a:prstGeom prst="rect">
              <a:avLst/>
            </a:prstGeom>
            <a:noFill/>
            <a:ln>
              <a:noFill/>
            </a:ln>
          </p:spPr>
          <p:txBody>
            <a:bodyPr wrap="square" rtlCol="0">
              <a:spAutoFit/>
            </a:bodyPr>
            <a:lstStyle/>
            <a:p>
              <a:r>
                <a:rPr lang="en-US" sz="800" b="1" dirty="0" smtClean="0"/>
                <a:t>T</a:t>
              </a:r>
              <a:endParaRPr lang="en-US" sz="800" b="1" dirty="0"/>
            </a:p>
          </p:txBody>
        </p:sp>
        <p:grpSp>
          <p:nvGrpSpPr>
            <p:cNvPr id="61" name="Group 60"/>
            <p:cNvGrpSpPr/>
            <p:nvPr/>
          </p:nvGrpSpPr>
          <p:grpSpPr>
            <a:xfrm>
              <a:off x="400208" y="3927884"/>
              <a:ext cx="7988215" cy="1884249"/>
              <a:chOff x="328201" y="2584575"/>
              <a:chExt cx="6861430" cy="1884249"/>
            </a:xfrm>
          </p:grpSpPr>
          <p:grpSp>
            <p:nvGrpSpPr>
              <p:cNvPr id="62" name="Group 61"/>
              <p:cNvGrpSpPr/>
              <p:nvPr/>
            </p:nvGrpSpPr>
            <p:grpSpPr>
              <a:xfrm>
                <a:off x="328201" y="2584575"/>
                <a:ext cx="6861430" cy="358344"/>
                <a:chOff x="123825" y="1944990"/>
                <a:chExt cx="7623810" cy="398160"/>
              </a:xfrm>
            </p:grpSpPr>
            <p:cxnSp>
              <p:nvCxnSpPr>
                <p:cNvPr id="69" name="Straight Connector 6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70" name="Rectangle 6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grpSp>
            <p:nvGrpSpPr>
              <p:cNvPr id="63" name="Group 62"/>
              <p:cNvGrpSpPr/>
              <p:nvPr/>
            </p:nvGrpSpPr>
            <p:grpSpPr>
              <a:xfrm>
                <a:off x="328201" y="3347527"/>
                <a:ext cx="6852858" cy="358344"/>
                <a:chOff x="133350" y="2821290"/>
                <a:chExt cx="7614285" cy="398160"/>
              </a:xfrm>
            </p:grpSpPr>
            <p:cxnSp>
              <p:nvCxnSpPr>
                <p:cNvPr id="67" name="Straight Connector 6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8" name="Rectangle 6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1</a:t>
                  </a:r>
                </a:p>
              </p:txBody>
            </p:sp>
          </p:grpSp>
          <p:grpSp>
            <p:nvGrpSpPr>
              <p:cNvPr id="64" name="Group 63"/>
              <p:cNvGrpSpPr/>
              <p:nvPr/>
            </p:nvGrpSpPr>
            <p:grpSpPr>
              <a:xfrm>
                <a:off x="328201" y="4110480"/>
                <a:ext cx="6852858" cy="358344"/>
                <a:chOff x="161925" y="2983215"/>
                <a:chExt cx="7614285" cy="398160"/>
              </a:xfrm>
            </p:grpSpPr>
            <p:cxnSp>
              <p:nvCxnSpPr>
                <p:cNvPr id="65" name="Straight Connector 6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6" name="Rectangle 6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2</a:t>
                  </a:r>
                </a:p>
              </p:txBody>
            </p:sp>
          </p:grpSp>
        </p:grpSp>
        <p:grpSp>
          <p:nvGrpSpPr>
            <p:cNvPr id="71" name="Group 70"/>
            <p:cNvGrpSpPr/>
            <p:nvPr/>
          </p:nvGrpSpPr>
          <p:grpSpPr>
            <a:xfrm>
              <a:off x="2211891" y="5885281"/>
              <a:ext cx="846963" cy="259142"/>
              <a:chOff x="2136805" y="4119860"/>
              <a:chExt cx="941070" cy="287935"/>
            </a:xfrm>
          </p:grpSpPr>
          <p:cxnSp>
            <p:nvCxnSpPr>
              <p:cNvPr id="72" name="Straight Arrow Connector 7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3" name="Straight Arrow Connector 7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4" name="TextBox 73"/>
              <p:cNvSpPr txBox="1"/>
              <p:nvPr/>
            </p:nvSpPr>
            <p:spPr>
              <a:xfrm>
                <a:off x="2420471" y="4119860"/>
                <a:ext cx="417980" cy="287935"/>
              </a:xfrm>
              <a:prstGeom prst="rect">
                <a:avLst/>
              </a:prstGeom>
              <a:noFill/>
              <a:ln>
                <a:noFill/>
              </a:ln>
            </p:spPr>
            <p:txBody>
              <a:bodyPr wrap="square" rtlCol="0">
                <a:spAutoFit/>
              </a:bodyPr>
              <a:lstStyle/>
              <a:p>
                <a:r>
                  <a:rPr lang="en-US" sz="800" b="1" dirty="0" smtClean="0"/>
                  <a:t>G1</a:t>
                </a:r>
                <a:endParaRPr lang="en-US" sz="800" b="1" dirty="0"/>
              </a:p>
            </p:txBody>
          </p:sp>
        </p:grpSp>
        <p:sp>
          <p:nvSpPr>
            <p:cNvPr id="75" name="Rectangle 74"/>
            <p:cNvSpPr/>
            <p:nvPr/>
          </p:nvSpPr>
          <p:spPr bwMode="auto">
            <a:xfrm>
              <a:off x="2792946" y="530805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6" name="TextBox 75"/>
            <p:cNvSpPr txBox="1"/>
            <p:nvPr/>
          </p:nvSpPr>
          <p:spPr>
            <a:xfrm>
              <a:off x="8360282" y="4916574"/>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77" name="TextBox 76"/>
            <p:cNvSpPr txBox="1"/>
            <p:nvPr/>
          </p:nvSpPr>
          <p:spPr>
            <a:xfrm>
              <a:off x="8325992" y="5645236"/>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78" name="Rectangle 77"/>
            <p:cNvSpPr/>
            <p:nvPr/>
          </p:nvSpPr>
          <p:spPr bwMode="auto">
            <a:xfrm>
              <a:off x="6106071" y="456054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Response</a:t>
              </a:r>
            </a:p>
          </p:txBody>
        </p:sp>
        <p:grpSp>
          <p:nvGrpSpPr>
            <p:cNvPr id="79" name="Group 78"/>
            <p:cNvGrpSpPr/>
            <p:nvPr/>
          </p:nvGrpSpPr>
          <p:grpSpPr>
            <a:xfrm>
              <a:off x="6740800" y="4166213"/>
              <a:ext cx="855536" cy="2023110"/>
              <a:chOff x="4841905" y="2209800"/>
              <a:chExt cx="950595" cy="2247900"/>
            </a:xfrm>
          </p:grpSpPr>
          <p:grpSp>
            <p:nvGrpSpPr>
              <p:cNvPr id="80" name="Group 79"/>
              <p:cNvGrpSpPr/>
              <p:nvPr/>
            </p:nvGrpSpPr>
            <p:grpSpPr>
              <a:xfrm>
                <a:off x="5135096" y="2209800"/>
                <a:ext cx="360060" cy="2247900"/>
                <a:chOff x="2429996" y="2200275"/>
                <a:chExt cx="360060" cy="1981200"/>
              </a:xfrm>
            </p:grpSpPr>
            <p:cxnSp>
              <p:nvCxnSpPr>
                <p:cNvPr id="85" name="Straight Connector 84"/>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4841905" y="4119860"/>
                <a:ext cx="950595" cy="287935"/>
                <a:chOff x="2136805" y="4119860"/>
                <a:chExt cx="950595" cy="287935"/>
              </a:xfrm>
            </p:grpSpPr>
            <p:cxnSp>
              <p:nvCxnSpPr>
                <p:cNvPr id="82" name="Straight Arrow Connector 81"/>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87935"/>
                </a:xfrm>
                <a:prstGeom prst="rect">
                  <a:avLst/>
                </a:prstGeom>
                <a:noFill/>
                <a:ln>
                  <a:noFill/>
                </a:ln>
              </p:spPr>
              <p:txBody>
                <a:bodyPr wrap="square" rtlCol="0">
                  <a:spAutoFit/>
                </a:bodyPr>
                <a:lstStyle/>
                <a:p>
                  <a:r>
                    <a:rPr lang="en-US" sz="800" b="1" dirty="0" smtClean="0"/>
                    <a:t>G1</a:t>
                  </a:r>
                  <a:endParaRPr lang="en-US" sz="800" b="1" dirty="0"/>
                </a:p>
              </p:txBody>
            </p:sp>
          </p:grpSp>
        </p:grpSp>
        <p:grpSp>
          <p:nvGrpSpPr>
            <p:cNvPr id="87" name="Group 86"/>
            <p:cNvGrpSpPr/>
            <p:nvPr/>
          </p:nvGrpSpPr>
          <p:grpSpPr>
            <a:xfrm>
              <a:off x="4171933" y="4166213"/>
              <a:ext cx="941261" cy="2023110"/>
              <a:chOff x="4841905" y="2209800"/>
              <a:chExt cx="1045845" cy="2247900"/>
            </a:xfrm>
          </p:grpSpPr>
          <p:grpSp>
            <p:nvGrpSpPr>
              <p:cNvPr id="88" name="Group 86"/>
              <p:cNvGrpSpPr/>
              <p:nvPr/>
            </p:nvGrpSpPr>
            <p:grpSpPr>
              <a:xfrm>
                <a:off x="5135096" y="2209800"/>
                <a:ext cx="474360" cy="2247900"/>
                <a:chOff x="2429996" y="2200275"/>
                <a:chExt cx="474360" cy="1981200"/>
              </a:xfrm>
            </p:grpSpPr>
            <p:cxnSp>
              <p:nvCxnSpPr>
                <p:cNvPr id="93" name="Straight Connector 9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89" name="Group 92"/>
              <p:cNvGrpSpPr/>
              <p:nvPr/>
            </p:nvGrpSpPr>
            <p:grpSpPr>
              <a:xfrm>
                <a:off x="4841905" y="4119860"/>
                <a:ext cx="1045845" cy="287935"/>
                <a:chOff x="2136805" y="4119860"/>
                <a:chExt cx="1045845" cy="287935"/>
              </a:xfrm>
            </p:grpSpPr>
            <p:cxnSp>
              <p:nvCxnSpPr>
                <p:cNvPr id="90" name="Straight Arrow Connector 8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91" name="Straight Arrow Connector 9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2" name="TextBox 91"/>
                <p:cNvSpPr txBox="1"/>
                <p:nvPr/>
              </p:nvSpPr>
              <p:spPr>
                <a:xfrm>
                  <a:off x="2487146" y="4119860"/>
                  <a:ext cx="417979" cy="287935"/>
                </a:xfrm>
                <a:prstGeom prst="rect">
                  <a:avLst/>
                </a:prstGeom>
                <a:noFill/>
                <a:ln>
                  <a:noFill/>
                </a:ln>
              </p:spPr>
              <p:txBody>
                <a:bodyPr wrap="square" rtlCol="0">
                  <a:spAutoFit/>
                </a:bodyPr>
                <a:lstStyle/>
                <a:p>
                  <a:r>
                    <a:rPr lang="en-US" sz="800" b="1" dirty="0" smtClean="0"/>
                    <a:t>G3</a:t>
                  </a:r>
                  <a:endParaRPr lang="en-US" sz="800" b="1" dirty="0"/>
                </a:p>
              </p:txBody>
            </p:sp>
          </p:grpSp>
        </p:grpSp>
        <p:sp>
          <p:nvSpPr>
            <p:cNvPr id="95" name="Rectangle 94"/>
            <p:cNvSpPr/>
            <p:nvPr/>
          </p:nvSpPr>
          <p:spPr bwMode="auto">
            <a:xfrm>
              <a:off x="4871657" y="4563837"/>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96" name="Rectangle 95"/>
            <p:cNvSpPr/>
            <p:nvPr/>
          </p:nvSpPr>
          <p:spPr bwMode="auto">
            <a:xfrm>
              <a:off x="7330427" y="3840089"/>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dirty="0" smtClean="0">
                <a:latin typeface="Neo Sans Intel" pitchFamily="34" charset="0"/>
                <a:cs typeface="Arial" pitchFamily="34" charset="0"/>
              </a:endParaRPr>
            </a:p>
          </p:txBody>
        </p:sp>
        <p:sp>
          <p:nvSpPr>
            <p:cNvPr id="97" name="Rounded Rectangle 96"/>
            <p:cNvSpPr/>
            <p:nvPr/>
          </p:nvSpPr>
          <p:spPr bwMode="auto">
            <a:xfrm>
              <a:off x="1475657" y="3363602"/>
              <a:ext cx="172819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b="1" dirty="0" smtClean="0"/>
                <a:t>AP coverage discovery </a:t>
              </a:r>
              <a:endParaRPr kumimoji="0" lang="en-US" sz="1000" b="1" i="0" u="none" strike="noStrike" cap="none" normalizeH="0" baseline="0" dirty="0" smtClean="0">
                <a:ln>
                  <a:noFill/>
                </a:ln>
                <a:solidFill>
                  <a:schemeClr val="tx1"/>
                </a:solidFill>
                <a:effectLst/>
              </a:endParaRPr>
            </a:p>
          </p:txBody>
        </p:sp>
        <p:sp>
          <p:nvSpPr>
            <p:cNvPr id="98" name="Rounded Rectangle 97"/>
            <p:cNvSpPr/>
            <p:nvPr/>
          </p:nvSpPr>
          <p:spPr bwMode="auto">
            <a:xfrm>
              <a:off x="3426053" y="3363602"/>
              <a:ext cx="439814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82960"/>
          </a:xfrm>
        </p:spPr>
        <p:txBody>
          <a:bodyPr/>
          <a:lstStyle/>
          <a:p>
            <a:r>
              <a:rPr lang="en-US" dirty="0" smtClean="0"/>
              <a:t>Comparison</a:t>
            </a:r>
            <a:endParaRPr lang="en-US" dirty="0"/>
          </a:p>
        </p:txBody>
      </p:sp>
      <p:sp>
        <p:nvSpPr>
          <p:cNvPr id="3" name="Content Placeholder 2"/>
          <p:cNvSpPr>
            <a:spLocks noGrp="1"/>
          </p:cNvSpPr>
          <p:nvPr>
            <p:ph idx="1"/>
          </p:nvPr>
        </p:nvSpPr>
        <p:spPr>
          <a:xfrm>
            <a:off x="685800" y="1268760"/>
            <a:ext cx="8350696" cy="2520280"/>
          </a:xfrm>
        </p:spPr>
        <p:txBody>
          <a:bodyPr/>
          <a:lstStyle/>
          <a:p>
            <a:r>
              <a:rPr lang="en-US" sz="2000" b="0" dirty="0" smtClean="0"/>
              <a:t>Disadvantages:</a:t>
            </a:r>
          </a:p>
          <a:p>
            <a:pPr lvl="1"/>
            <a:r>
              <a:rPr lang="en-US" sz="1600" dirty="0" smtClean="0"/>
              <a:t>Additional procedure adds ~180usec if channel is already pre-known (procedure can be skipped).</a:t>
            </a:r>
          </a:p>
          <a:p>
            <a:pPr lvl="1"/>
            <a:endParaRPr lang="en-US" sz="1600" dirty="0" smtClean="0"/>
          </a:p>
          <a:p>
            <a:pPr marL="857250" lvl="2"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26</a:t>
            </a:fld>
            <a:endParaRPr lang="en-US"/>
          </a:p>
        </p:txBody>
      </p:sp>
      <p:grpSp>
        <p:nvGrpSpPr>
          <p:cNvPr id="53" name="Group 52"/>
          <p:cNvGrpSpPr/>
          <p:nvPr/>
        </p:nvGrpSpPr>
        <p:grpSpPr>
          <a:xfrm>
            <a:off x="822680" y="3960086"/>
            <a:ext cx="7925784" cy="2349234"/>
            <a:chOff x="400208" y="3363602"/>
            <a:chExt cx="8276248" cy="2825721"/>
          </a:xfrm>
        </p:grpSpPr>
        <p:sp>
          <p:nvSpPr>
            <p:cNvPr id="99" name="Rectangle 98"/>
            <p:cNvSpPr/>
            <p:nvPr/>
          </p:nvSpPr>
          <p:spPr bwMode="auto">
            <a:xfrm>
              <a:off x="1740040"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sp>
          <p:nvSpPr>
            <p:cNvPr id="100" name="Rectangle 99"/>
            <p:cNvSpPr/>
            <p:nvPr/>
          </p:nvSpPr>
          <p:spPr bwMode="auto">
            <a:xfrm>
              <a:off x="3700082"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Request</a:t>
              </a:r>
            </a:p>
          </p:txBody>
        </p:sp>
        <p:sp>
          <p:nvSpPr>
            <p:cNvPr id="101" name="Rectangle 100"/>
            <p:cNvSpPr/>
            <p:nvPr/>
          </p:nvSpPr>
          <p:spPr bwMode="auto">
            <a:xfrm>
              <a:off x="2801518" y="455367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grpSp>
          <p:nvGrpSpPr>
            <p:cNvPr id="102" name="Group 101"/>
            <p:cNvGrpSpPr/>
            <p:nvPr/>
          </p:nvGrpSpPr>
          <p:grpSpPr>
            <a:xfrm>
              <a:off x="2475763" y="4157640"/>
              <a:ext cx="324054" cy="2023110"/>
              <a:chOff x="2429996" y="2200275"/>
              <a:chExt cx="360060" cy="1981200"/>
            </a:xfrm>
          </p:grpSpPr>
          <p:cxnSp>
            <p:nvCxnSpPr>
              <p:cNvPr id="142" name="Straight Connector 141"/>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03" name="TextBox 102"/>
            <p:cNvSpPr txBox="1"/>
            <p:nvPr/>
          </p:nvSpPr>
          <p:spPr>
            <a:xfrm>
              <a:off x="8386000" y="4205057"/>
              <a:ext cx="290456" cy="259142"/>
            </a:xfrm>
            <a:prstGeom prst="rect">
              <a:avLst/>
            </a:prstGeom>
            <a:noFill/>
            <a:ln>
              <a:noFill/>
            </a:ln>
          </p:spPr>
          <p:txBody>
            <a:bodyPr wrap="square" rtlCol="0">
              <a:spAutoFit/>
            </a:bodyPr>
            <a:lstStyle/>
            <a:p>
              <a:r>
                <a:rPr lang="en-US" sz="800" b="1" dirty="0" smtClean="0"/>
                <a:t>T</a:t>
              </a:r>
              <a:endParaRPr lang="en-US" sz="800" b="1" dirty="0"/>
            </a:p>
          </p:txBody>
        </p:sp>
        <p:grpSp>
          <p:nvGrpSpPr>
            <p:cNvPr id="104" name="Group 103"/>
            <p:cNvGrpSpPr/>
            <p:nvPr/>
          </p:nvGrpSpPr>
          <p:grpSpPr>
            <a:xfrm>
              <a:off x="400208" y="3927884"/>
              <a:ext cx="7988215" cy="1884249"/>
              <a:chOff x="328201" y="2584575"/>
              <a:chExt cx="6861430" cy="1884249"/>
            </a:xfrm>
          </p:grpSpPr>
          <p:grpSp>
            <p:nvGrpSpPr>
              <p:cNvPr id="133" name="Group 132"/>
              <p:cNvGrpSpPr/>
              <p:nvPr/>
            </p:nvGrpSpPr>
            <p:grpSpPr>
              <a:xfrm>
                <a:off x="328201" y="2584575"/>
                <a:ext cx="6861430" cy="358344"/>
                <a:chOff x="123825" y="1944990"/>
                <a:chExt cx="7623810" cy="398160"/>
              </a:xfrm>
            </p:grpSpPr>
            <p:cxnSp>
              <p:nvCxnSpPr>
                <p:cNvPr id="140" name="Straight Connector 139"/>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1" name="Rectangle 140"/>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grpSp>
            <p:nvGrpSpPr>
              <p:cNvPr id="134" name="Group 133"/>
              <p:cNvGrpSpPr/>
              <p:nvPr/>
            </p:nvGrpSpPr>
            <p:grpSpPr>
              <a:xfrm>
                <a:off x="328201" y="3347527"/>
                <a:ext cx="6852858" cy="358344"/>
                <a:chOff x="133350" y="2821290"/>
                <a:chExt cx="7614285" cy="398160"/>
              </a:xfrm>
            </p:grpSpPr>
            <p:cxnSp>
              <p:nvCxnSpPr>
                <p:cNvPr id="138" name="Straight Connector 137"/>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9" name="Rectangle 138"/>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1</a:t>
                  </a:r>
                </a:p>
              </p:txBody>
            </p:sp>
          </p:grpSp>
          <p:grpSp>
            <p:nvGrpSpPr>
              <p:cNvPr id="135" name="Group 134"/>
              <p:cNvGrpSpPr/>
              <p:nvPr/>
            </p:nvGrpSpPr>
            <p:grpSpPr>
              <a:xfrm>
                <a:off x="328201" y="4110480"/>
                <a:ext cx="6852858" cy="358344"/>
                <a:chOff x="161925" y="2983215"/>
                <a:chExt cx="7614285" cy="398160"/>
              </a:xfrm>
            </p:grpSpPr>
            <p:cxnSp>
              <p:nvCxnSpPr>
                <p:cNvPr id="136" name="Straight Connector 135"/>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7" name="Rectangle 136"/>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2</a:t>
                  </a:r>
                </a:p>
              </p:txBody>
            </p:sp>
          </p:grpSp>
        </p:grpSp>
        <p:grpSp>
          <p:nvGrpSpPr>
            <p:cNvPr id="105" name="Group 104"/>
            <p:cNvGrpSpPr/>
            <p:nvPr/>
          </p:nvGrpSpPr>
          <p:grpSpPr>
            <a:xfrm>
              <a:off x="2211891" y="5885281"/>
              <a:ext cx="846963" cy="259142"/>
              <a:chOff x="2136805" y="4119860"/>
              <a:chExt cx="941070" cy="287935"/>
            </a:xfrm>
          </p:grpSpPr>
          <p:cxnSp>
            <p:nvCxnSpPr>
              <p:cNvPr id="130" name="Straight Arrow Connector 129"/>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1" name="Straight Arrow Connector 13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2" name="TextBox 131"/>
              <p:cNvSpPr txBox="1"/>
              <p:nvPr/>
            </p:nvSpPr>
            <p:spPr>
              <a:xfrm>
                <a:off x="2420471" y="4119860"/>
                <a:ext cx="417980" cy="287935"/>
              </a:xfrm>
              <a:prstGeom prst="rect">
                <a:avLst/>
              </a:prstGeom>
              <a:noFill/>
              <a:ln>
                <a:noFill/>
              </a:ln>
            </p:spPr>
            <p:txBody>
              <a:bodyPr wrap="square" rtlCol="0">
                <a:spAutoFit/>
              </a:bodyPr>
              <a:lstStyle/>
              <a:p>
                <a:r>
                  <a:rPr lang="en-US" sz="800" b="1" dirty="0" smtClean="0"/>
                  <a:t>G1</a:t>
                </a:r>
                <a:endParaRPr lang="en-US" sz="800" b="1" dirty="0"/>
              </a:p>
            </p:txBody>
          </p:sp>
        </p:grpSp>
        <p:sp>
          <p:nvSpPr>
            <p:cNvPr id="106" name="Rectangle 105"/>
            <p:cNvSpPr/>
            <p:nvPr/>
          </p:nvSpPr>
          <p:spPr bwMode="auto">
            <a:xfrm>
              <a:off x="2792946" y="530805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07" name="TextBox 106"/>
            <p:cNvSpPr txBox="1"/>
            <p:nvPr/>
          </p:nvSpPr>
          <p:spPr>
            <a:xfrm>
              <a:off x="8360282" y="4916574"/>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108" name="TextBox 107"/>
            <p:cNvSpPr txBox="1"/>
            <p:nvPr/>
          </p:nvSpPr>
          <p:spPr>
            <a:xfrm>
              <a:off x="8325992" y="5645236"/>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109" name="Rectangle 108"/>
            <p:cNvSpPr/>
            <p:nvPr/>
          </p:nvSpPr>
          <p:spPr bwMode="auto">
            <a:xfrm>
              <a:off x="6106071" y="456054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Response</a:t>
              </a:r>
            </a:p>
          </p:txBody>
        </p:sp>
        <p:grpSp>
          <p:nvGrpSpPr>
            <p:cNvPr id="110" name="Group 109"/>
            <p:cNvGrpSpPr/>
            <p:nvPr/>
          </p:nvGrpSpPr>
          <p:grpSpPr>
            <a:xfrm>
              <a:off x="6740800" y="4166213"/>
              <a:ext cx="855536" cy="2023110"/>
              <a:chOff x="4841905" y="2209800"/>
              <a:chExt cx="950595" cy="2247900"/>
            </a:xfrm>
          </p:grpSpPr>
          <p:grpSp>
            <p:nvGrpSpPr>
              <p:cNvPr id="123" name="Group 122"/>
              <p:cNvGrpSpPr/>
              <p:nvPr/>
            </p:nvGrpSpPr>
            <p:grpSpPr>
              <a:xfrm>
                <a:off x="5135096" y="2209800"/>
                <a:ext cx="360060" cy="2247900"/>
                <a:chOff x="2429996" y="2200275"/>
                <a:chExt cx="360060" cy="1981200"/>
              </a:xfrm>
            </p:grpSpPr>
            <p:cxnSp>
              <p:nvCxnSpPr>
                <p:cNvPr id="128" name="Straight Connector 12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4841905" y="4119860"/>
                <a:ext cx="950595" cy="287935"/>
                <a:chOff x="2136805" y="4119860"/>
                <a:chExt cx="950595" cy="287935"/>
              </a:xfrm>
            </p:grpSpPr>
            <p:cxnSp>
              <p:nvCxnSpPr>
                <p:cNvPr id="125" name="Straight Arrow Connector 124"/>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6" name="Straight Arrow Connector 125"/>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7" name="TextBox 126"/>
                <p:cNvSpPr txBox="1"/>
                <p:nvPr/>
              </p:nvSpPr>
              <p:spPr>
                <a:xfrm>
                  <a:off x="2420471" y="4119860"/>
                  <a:ext cx="417979" cy="287935"/>
                </a:xfrm>
                <a:prstGeom prst="rect">
                  <a:avLst/>
                </a:prstGeom>
                <a:noFill/>
                <a:ln>
                  <a:noFill/>
                </a:ln>
              </p:spPr>
              <p:txBody>
                <a:bodyPr wrap="square" rtlCol="0">
                  <a:spAutoFit/>
                </a:bodyPr>
                <a:lstStyle/>
                <a:p>
                  <a:r>
                    <a:rPr lang="en-US" sz="800" b="1" dirty="0" smtClean="0"/>
                    <a:t>G1</a:t>
                  </a:r>
                  <a:endParaRPr lang="en-US" sz="800" b="1" dirty="0"/>
                </a:p>
              </p:txBody>
            </p:sp>
          </p:grpSp>
        </p:grpSp>
        <p:grpSp>
          <p:nvGrpSpPr>
            <p:cNvPr id="111" name="Group 110"/>
            <p:cNvGrpSpPr/>
            <p:nvPr/>
          </p:nvGrpSpPr>
          <p:grpSpPr>
            <a:xfrm>
              <a:off x="4171933" y="4166213"/>
              <a:ext cx="941261" cy="2023110"/>
              <a:chOff x="4841905" y="2209800"/>
              <a:chExt cx="1045845" cy="2247900"/>
            </a:xfrm>
          </p:grpSpPr>
          <p:grpSp>
            <p:nvGrpSpPr>
              <p:cNvPr id="116" name="Group 86"/>
              <p:cNvGrpSpPr/>
              <p:nvPr/>
            </p:nvGrpSpPr>
            <p:grpSpPr>
              <a:xfrm>
                <a:off x="5135096" y="2209800"/>
                <a:ext cx="474360" cy="2247900"/>
                <a:chOff x="2429996" y="2200275"/>
                <a:chExt cx="474360" cy="1981200"/>
              </a:xfrm>
            </p:grpSpPr>
            <p:cxnSp>
              <p:nvCxnSpPr>
                <p:cNvPr id="121" name="Straight Connector 12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17" name="Group 92"/>
              <p:cNvGrpSpPr/>
              <p:nvPr/>
            </p:nvGrpSpPr>
            <p:grpSpPr>
              <a:xfrm>
                <a:off x="4841905" y="4119860"/>
                <a:ext cx="1045845" cy="287935"/>
                <a:chOff x="2136805" y="4119860"/>
                <a:chExt cx="1045845" cy="287935"/>
              </a:xfrm>
            </p:grpSpPr>
            <p:cxnSp>
              <p:nvCxnSpPr>
                <p:cNvPr id="118" name="Straight Arrow Connector 117"/>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9" name="Straight Arrow Connector 118"/>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0" name="TextBox 119"/>
                <p:cNvSpPr txBox="1"/>
                <p:nvPr/>
              </p:nvSpPr>
              <p:spPr>
                <a:xfrm>
                  <a:off x="2487146" y="4119860"/>
                  <a:ext cx="417979" cy="287935"/>
                </a:xfrm>
                <a:prstGeom prst="rect">
                  <a:avLst/>
                </a:prstGeom>
                <a:noFill/>
                <a:ln>
                  <a:noFill/>
                </a:ln>
              </p:spPr>
              <p:txBody>
                <a:bodyPr wrap="square" rtlCol="0">
                  <a:spAutoFit/>
                </a:bodyPr>
                <a:lstStyle/>
                <a:p>
                  <a:r>
                    <a:rPr lang="en-US" sz="800" b="1" dirty="0" smtClean="0"/>
                    <a:t>G3</a:t>
                  </a:r>
                  <a:endParaRPr lang="en-US" sz="800" b="1" dirty="0"/>
                </a:p>
              </p:txBody>
            </p:sp>
          </p:grpSp>
        </p:grpSp>
        <p:sp>
          <p:nvSpPr>
            <p:cNvPr id="112" name="Rectangle 111"/>
            <p:cNvSpPr/>
            <p:nvPr/>
          </p:nvSpPr>
          <p:spPr bwMode="auto">
            <a:xfrm>
              <a:off x="4871657" y="4563837"/>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13" name="Rectangle 112"/>
            <p:cNvSpPr/>
            <p:nvPr/>
          </p:nvSpPr>
          <p:spPr bwMode="auto">
            <a:xfrm>
              <a:off x="7330427" y="3840089"/>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dirty="0" smtClean="0">
                <a:latin typeface="Neo Sans Intel" pitchFamily="34" charset="0"/>
                <a:cs typeface="Arial" pitchFamily="34" charset="0"/>
              </a:endParaRPr>
            </a:p>
          </p:txBody>
        </p:sp>
        <p:sp>
          <p:nvSpPr>
            <p:cNvPr id="114" name="Rounded Rectangle 113"/>
            <p:cNvSpPr/>
            <p:nvPr/>
          </p:nvSpPr>
          <p:spPr bwMode="auto">
            <a:xfrm>
              <a:off x="1475657" y="3363602"/>
              <a:ext cx="172819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b="1" dirty="0" smtClean="0"/>
                <a:t>AP coverage discovery </a:t>
              </a:r>
              <a:endParaRPr kumimoji="0" lang="en-US" sz="1000" b="1" i="0" u="none" strike="noStrike" cap="none" normalizeH="0" baseline="0" dirty="0" smtClean="0">
                <a:ln>
                  <a:noFill/>
                </a:ln>
                <a:solidFill>
                  <a:schemeClr val="tx1"/>
                </a:solidFill>
                <a:effectLst/>
              </a:endParaRPr>
            </a:p>
          </p:txBody>
        </p:sp>
        <p:sp>
          <p:nvSpPr>
            <p:cNvPr id="115" name="Rounded Rectangle 114"/>
            <p:cNvSpPr/>
            <p:nvPr/>
          </p:nvSpPr>
          <p:spPr bwMode="auto">
            <a:xfrm>
              <a:off x="3426053" y="3363602"/>
              <a:ext cx="439814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grpSp>
    </p:spTree>
    <p:extLst>
      <p:ext uri="{BB962C8B-B14F-4D97-AF65-F5344CB8AC3E}">
        <p14:creationId xmlns:p14="http://schemas.microsoft.com/office/powerpoint/2010/main" val="573945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24278" y="6475413"/>
            <a:ext cx="1519647" cy="184666"/>
          </a:xfrm>
        </p:spPr>
        <p:txBody>
          <a:bodyPr/>
          <a:lstStyle/>
          <a:p>
            <a:r>
              <a:rPr lang="en-US"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27</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28</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(11-12/0151r12)</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reduces the FILS capable AP coverage discovery duration using a newly or existing message. The procedure will enable the STA to identify FILS capable AP coverage within SIFS plus ACK message delay post request by STA by using decoding an ACK message </a:t>
            </a:r>
            <a:r>
              <a:rPr lang="en-US" sz="1800" b="0" smtClean="0"/>
              <a:t>or using CCA </a:t>
            </a:r>
            <a:r>
              <a:rPr lang="en-US" sz="1800" b="0" dirty="0" smtClean="0"/>
              <a:t>in case of a collision.</a:t>
            </a:r>
          </a:p>
          <a:p>
            <a:pPr marL="0">
              <a:spcBef>
                <a:spcPts val="0"/>
              </a:spcBef>
              <a:buNone/>
            </a:pPr>
            <a:endParaRPr lang="en-US" sz="1800" b="0" dirty="0" smtClean="0"/>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1562023905"/>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Yes</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7772400" cy="2160240"/>
          </a:xfrm>
        </p:spPr>
        <p:txBody>
          <a:bodyPr/>
          <a:lstStyle/>
          <a:p>
            <a:r>
              <a:rPr lang="en-US" sz="2000" dirty="0" smtClean="0"/>
              <a:t>Active scanning procedure is defined in 10.1.4.3.3 and is very effective in certain environments:</a:t>
            </a:r>
          </a:p>
          <a:p>
            <a:pPr lvl="1"/>
            <a:r>
              <a:rPr lang="en-US" sz="1600" dirty="0" smtClean="0"/>
              <a:t>Where coverage is known to be present.</a:t>
            </a:r>
          </a:p>
          <a:p>
            <a:pPr lvl="1"/>
            <a:r>
              <a:rPr lang="en-US" sz="1600" dirty="0" smtClean="0"/>
              <a:t>Where the procedure is user triggered.</a:t>
            </a:r>
          </a:p>
          <a:p>
            <a:pPr lvl="1"/>
            <a:r>
              <a:rPr lang="en-US" sz="1600" dirty="0" smtClean="0"/>
              <a:t>Where the number of scanned channels is not great or the latency is not critical.</a:t>
            </a:r>
            <a:r>
              <a:rPr lang="en-US" sz="1600" dirty="0"/>
              <a:t/>
            </a:r>
            <a:br>
              <a:rPr lang="en-US" sz="1600" dirty="0"/>
            </a:b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4</a:t>
            </a:fld>
            <a:endParaRPr lang="en-US" dirty="0"/>
          </a:p>
        </p:txBody>
      </p:sp>
      <p:grpSp>
        <p:nvGrpSpPr>
          <p:cNvPr id="61" name="Group 60"/>
          <p:cNvGrpSpPr/>
          <p:nvPr/>
        </p:nvGrpSpPr>
        <p:grpSpPr>
          <a:xfrm>
            <a:off x="179512" y="3212976"/>
            <a:ext cx="8526308" cy="2016224"/>
            <a:chOff x="179512" y="3520388"/>
            <a:chExt cx="8886348" cy="2428892"/>
          </a:xfrm>
        </p:grpSpPr>
        <p:grpSp>
          <p:nvGrpSpPr>
            <p:cNvPr id="64" name="Group 63"/>
            <p:cNvGrpSpPr/>
            <p:nvPr/>
          </p:nvGrpSpPr>
          <p:grpSpPr>
            <a:xfrm>
              <a:off x="4164607" y="3526857"/>
              <a:ext cx="720080" cy="825666"/>
              <a:chOff x="4164607" y="3526857"/>
              <a:chExt cx="720080" cy="825666"/>
            </a:xfrm>
          </p:grpSpPr>
          <p:grpSp>
            <p:nvGrpSpPr>
              <p:cNvPr id="125" name="Group 86"/>
              <p:cNvGrpSpPr/>
              <p:nvPr/>
            </p:nvGrpSpPr>
            <p:grpSpPr>
              <a:xfrm>
                <a:off x="4363163" y="3920431"/>
                <a:ext cx="243229" cy="432092"/>
                <a:chOff x="2475874" y="2200275"/>
                <a:chExt cx="474360" cy="1981200"/>
              </a:xfrm>
            </p:grpSpPr>
            <p:cxnSp>
              <p:nvCxnSpPr>
                <p:cNvPr id="130" name="Straight Connector 129"/>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26" name="Straight Arrow Connector 125"/>
              <p:cNvCxnSpPr/>
              <p:nvPr/>
            </p:nvCxnSpPr>
            <p:spPr bwMode="auto">
              <a:xfrm flipV="1">
                <a:off x="4590842"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7" name="Straight Arrow Connector 126"/>
              <p:cNvCxnSpPr/>
              <p:nvPr/>
            </p:nvCxnSpPr>
            <p:spPr bwMode="auto">
              <a:xfrm flipH="1" flipV="1">
                <a:off x="4164607"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8" name="TextBox 127"/>
              <p:cNvSpPr txBox="1"/>
              <p:nvPr/>
            </p:nvSpPr>
            <p:spPr>
              <a:xfrm>
                <a:off x="4289641" y="3967172"/>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129" name="Rectangle 128"/>
              <p:cNvSpPr/>
              <p:nvPr/>
            </p:nvSpPr>
            <p:spPr bwMode="auto">
              <a:xfrm>
                <a:off x="4605773" y="3526857"/>
                <a:ext cx="278914" cy="38404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grpSp>
          <p:nvGrpSpPr>
            <p:cNvPr id="65" name="Group 64"/>
            <p:cNvGrpSpPr/>
            <p:nvPr/>
          </p:nvGrpSpPr>
          <p:grpSpPr>
            <a:xfrm>
              <a:off x="7381894" y="3913961"/>
              <a:ext cx="243229" cy="1022569"/>
              <a:chOff x="2475874" y="2200275"/>
              <a:chExt cx="474360" cy="1981200"/>
            </a:xfrm>
          </p:grpSpPr>
          <p:cxnSp>
            <p:nvCxnSpPr>
              <p:cNvPr id="123" name="Straight Connector 122"/>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4884687" y="3933056"/>
              <a:ext cx="360060" cy="1669083"/>
              <a:chOff x="2429996" y="2200275"/>
              <a:chExt cx="360060" cy="1981200"/>
            </a:xfrm>
          </p:grpSpPr>
          <p:cxnSp>
            <p:nvCxnSpPr>
              <p:cNvPr id="121" name="Straight Connector 12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03648" y="3526857"/>
              <a:ext cx="495324"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71" name="Group 70"/>
            <p:cNvGrpSpPr/>
            <p:nvPr/>
          </p:nvGrpSpPr>
          <p:grpSpPr>
            <a:xfrm>
              <a:off x="1907704" y="3910905"/>
              <a:ext cx="361975" cy="2038375"/>
              <a:chOff x="2428081" y="2200275"/>
              <a:chExt cx="361975" cy="3439070"/>
            </a:xfrm>
          </p:grpSpPr>
          <p:cxnSp>
            <p:nvCxnSpPr>
              <p:cNvPr id="119" name="Straight Connector 11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8743131" y="4023156"/>
              <a:ext cx="322729" cy="25391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655620"/>
              <a:ext cx="8712968" cy="398160"/>
              <a:chOff x="123825" y="1944990"/>
              <a:chExt cx="7623810" cy="398160"/>
            </a:xfrm>
          </p:grpSpPr>
          <p:cxnSp>
            <p:nvCxnSpPr>
              <p:cNvPr id="117" name="Straight Connector 11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8" name="Rectangle 11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74" name="Group 73"/>
            <p:cNvGrpSpPr/>
            <p:nvPr/>
          </p:nvGrpSpPr>
          <p:grpSpPr>
            <a:xfrm>
              <a:off x="179512" y="4372228"/>
              <a:ext cx="8702082" cy="398160"/>
              <a:chOff x="133350" y="2821290"/>
              <a:chExt cx="7614285" cy="398160"/>
            </a:xfrm>
          </p:grpSpPr>
          <p:cxnSp>
            <p:nvCxnSpPr>
              <p:cNvPr id="115" name="Straight Connector 11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6" name="Rectangle 11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75" name="Group 74"/>
            <p:cNvGrpSpPr/>
            <p:nvPr/>
          </p:nvGrpSpPr>
          <p:grpSpPr>
            <a:xfrm>
              <a:off x="179512" y="5038045"/>
              <a:ext cx="8702082" cy="398160"/>
              <a:chOff x="161925" y="2983215"/>
              <a:chExt cx="7614285" cy="398160"/>
            </a:xfrm>
          </p:grpSpPr>
          <p:cxnSp>
            <p:nvCxnSpPr>
              <p:cNvPr id="113" name="Straight Connector 112"/>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4" name="Rectangle 113"/>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cxnSp>
          <p:nvCxnSpPr>
            <p:cNvPr id="76" name="Straight Arrow Connector 75"/>
            <p:cNvCxnSpPr/>
            <p:nvPr/>
          </p:nvCxnSpPr>
          <p:spPr bwMode="auto">
            <a:xfrm flipV="1">
              <a:off x="2250127"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0" name="Straight Arrow Connector 79"/>
            <p:cNvCxnSpPr/>
            <p:nvPr/>
          </p:nvCxnSpPr>
          <p:spPr bwMode="auto">
            <a:xfrm flipH="1" flipV="1">
              <a:off x="1724824"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1" name="TextBox 80"/>
            <p:cNvSpPr txBox="1"/>
            <p:nvPr/>
          </p:nvSpPr>
          <p:spPr>
            <a:xfrm>
              <a:off x="1900094" y="4700151"/>
              <a:ext cx="417979" cy="253916"/>
            </a:xfrm>
            <a:prstGeom prst="rect">
              <a:avLst/>
            </a:prstGeom>
            <a:noFill/>
            <a:ln>
              <a:noFill/>
            </a:ln>
          </p:spPr>
          <p:txBody>
            <a:bodyPr wrap="square" rtlCol="0">
              <a:spAutoFit/>
            </a:bodyPr>
            <a:lstStyle/>
            <a:p>
              <a:r>
                <a:rPr lang="en-US" sz="1050" b="1" dirty="0" smtClean="0"/>
                <a:t>G3</a:t>
              </a:r>
              <a:endParaRPr lang="en-US" sz="1050" b="1" dirty="0"/>
            </a:p>
          </p:txBody>
        </p:sp>
        <p:sp>
          <p:nvSpPr>
            <p:cNvPr id="82" name="TextBox 81"/>
            <p:cNvSpPr txBox="1"/>
            <p:nvPr/>
          </p:nvSpPr>
          <p:spPr>
            <a:xfrm>
              <a:off x="8714556" y="4682614"/>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83" name="TextBox 82"/>
            <p:cNvSpPr txBox="1"/>
            <p:nvPr/>
          </p:nvSpPr>
          <p:spPr>
            <a:xfrm>
              <a:off x="8676456" y="5310331"/>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84" name="Rectangle 83"/>
            <p:cNvSpPr/>
            <p:nvPr/>
          </p:nvSpPr>
          <p:spPr bwMode="auto">
            <a:xfrm>
              <a:off x="3664461" y="4221088"/>
              <a:ext cx="683119"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85" name="Rectangle 84"/>
            <p:cNvSpPr/>
            <p:nvPr/>
          </p:nvSpPr>
          <p:spPr bwMode="auto">
            <a:xfrm>
              <a:off x="2265711" y="4221406"/>
              <a:ext cx="1398750"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86" name="Rectangle 85"/>
            <p:cNvSpPr/>
            <p:nvPr/>
          </p:nvSpPr>
          <p:spPr bwMode="auto">
            <a:xfrm>
              <a:off x="6676301" y="4892259"/>
              <a:ext cx="704011"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94" name="Rectangle 93"/>
            <p:cNvSpPr/>
            <p:nvPr/>
          </p:nvSpPr>
          <p:spPr bwMode="auto">
            <a:xfrm>
              <a:off x="5244747" y="4892577"/>
              <a:ext cx="1431554"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95" name="Straight Arrow Connector 94"/>
            <p:cNvCxnSpPr/>
            <p:nvPr/>
          </p:nvCxnSpPr>
          <p:spPr bwMode="auto">
            <a:xfrm flipV="1">
              <a:off x="5224997"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97" name="Straight Arrow Connector 96"/>
            <p:cNvCxnSpPr/>
            <p:nvPr/>
          </p:nvCxnSpPr>
          <p:spPr bwMode="auto">
            <a:xfrm flipH="1" flipV="1">
              <a:off x="4699694"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8" name="TextBox 97"/>
            <p:cNvSpPr txBox="1"/>
            <p:nvPr/>
          </p:nvSpPr>
          <p:spPr>
            <a:xfrm>
              <a:off x="4874964" y="5348223"/>
              <a:ext cx="417979" cy="253916"/>
            </a:xfrm>
            <a:prstGeom prst="rect">
              <a:avLst/>
            </a:prstGeom>
            <a:noFill/>
            <a:ln>
              <a:noFill/>
            </a:ln>
          </p:spPr>
          <p:txBody>
            <a:bodyPr wrap="square" rtlCol="0">
              <a:spAutoFit/>
            </a:bodyPr>
            <a:lstStyle/>
            <a:p>
              <a:r>
                <a:rPr lang="en-US" sz="1050" b="1" dirty="0" smtClean="0"/>
                <a:t>G3</a:t>
              </a:r>
              <a:endParaRPr lang="en-US" sz="1050" b="1" dirty="0"/>
            </a:p>
          </p:txBody>
        </p:sp>
        <p:cxnSp>
          <p:nvCxnSpPr>
            <p:cNvPr id="99" name="Straight Arrow Connector 98"/>
            <p:cNvCxnSpPr/>
            <p:nvPr/>
          </p:nvCxnSpPr>
          <p:spPr bwMode="auto">
            <a:xfrm flipV="1">
              <a:off x="7590523"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0" name="Straight Arrow Connector 99"/>
            <p:cNvCxnSpPr/>
            <p:nvPr/>
          </p:nvCxnSpPr>
          <p:spPr bwMode="auto">
            <a:xfrm flipH="1" flipV="1">
              <a:off x="7164288"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1" name="TextBox 100"/>
            <p:cNvSpPr txBox="1"/>
            <p:nvPr/>
          </p:nvSpPr>
          <p:spPr>
            <a:xfrm>
              <a:off x="7318181" y="3960703"/>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104" name="Rectangle 103"/>
            <p:cNvSpPr/>
            <p:nvPr/>
          </p:nvSpPr>
          <p:spPr bwMode="auto">
            <a:xfrm>
              <a:off x="7624504" y="3520388"/>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07" name="Straight Arrow Connector 106"/>
            <p:cNvCxnSpPr/>
            <p:nvPr/>
          </p:nvCxnSpPr>
          <p:spPr bwMode="auto">
            <a:xfrm>
              <a:off x="1898972" y="5589240"/>
              <a:ext cx="1765489"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08" name="Straight Connector 107"/>
            <p:cNvCxnSpPr/>
            <p:nvPr/>
          </p:nvCxnSpPr>
          <p:spPr>
            <a:xfrm>
              <a:off x="3664461" y="4630379"/>
              <a:ext cx="0" cy="101580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1957043" y="5342057"/>
              <a:ext cx="1856777" cy="25391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0" name="Straight Connector 109"/>
            <p:cNvCxnSpPr/>
            <p:nvPr/>
          </p:nvCxnSpPr>
          <p:spPr>
            <a:xfrm>
              <a:off x="8172400" y="3942118"/>
              <a:ext cx="0" cy="200716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bwMode="auto">
            <a:xfrm>
              <a:off x="1907704" y="5877272"/>
              <a:ext cx="6264696"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2" name="TextBox 111"/>
            <p:cNvSpPr txBox="1"/>
            <p:nvPr/>
          </p:nvSpPr>
          <p:spPr>
            <a:xfrm>
              <a:off x="3551100" y="5645154"/>
              <a:ext cx="1856777" cy="253916"/>
            </a:xfrm>
            <a:prstGeom prst="rect">
              <a:avLst/>
            </a:prstGeom>
            <a:noFill/>
            <a:ln>
              <a:noFill/>
            </a:ln>
          </p:spPr>
          <p:txBody>
            <a:bodyPr wrap="square" rtlCol="0">
              <a:spAutoFit/>
            </a:bodyPr>
            <a:lstStyle/>
            <a:p>
              <a:r>
                <a:rPr lang="en-US" sz="1000" b="1" dirty="0" smtClean="0"/>
                <a:t>Max_Probe_Response_Time</a:t>
              </a:r>
              <a:endParaRPr lang="en-US" sz="1000" b="1" dirty="0"/>
            </a:p>
          </p:txBody>
        </p:sp>
      </p:grpSp>
      <p:grpSp>
        <p:nvGrpSpPr>
          <p:cNvPr id="132" name="Group 131"/>
          <p:cNvGrpSpPr/>
          <p:nvPr/>
        </p:nvGrpSpPr>
        <p:grpSpPr>
          <a:xfrm>
            <a:off x="6721546" y="5373216"/>
            <a:ext cx="2314950" cy="1008112"/>
            <a:chOff x="5609850" y="5158338"/>
            <a:chExt cx="2314950" cy="1008112"/>
          </a:xfrm>
        </p:grpSpPr>
        <p:sp>
          <p:nvSpPr>
            <p:cNvPr id="133" name="Rectangle 132"/>
            <p:cNvSpPr/>
            <p:nvPr/>
          </p:nvSpPr>
          <p:spPr bwMode="auto">
            <a:xfrm>
              <a:off x="5613027" y="5158338"/>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34" name="Rectangle 133"/>
            <p:cNvSpPr/>
            <p:nvPr/>
          </p:nvSpPr>
          <p:spPr bwMode="auto">
            <a:xfrm>
              <a:off x="6248400" y="5158338"/>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Action message</a:t>
              </a:r>
            </a:p>
          </p:txBody>
        </p:sp>
        <p:sp>
          <p:nvSpPr>
            <p:cNvPr id="139" name="Rectangle 138"/>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40" name="Rectangle 139"/>
            <p:cNvSpPr/>
            <p:nvPr/>
          </p:nvSpPr>
          <p:spPr bwMode="auto">
            <a:xfrm>
              <a:off x="6124575" y="5410521"/>
              <a:ext cx="1657350" cy="323881"/>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Min_Probe_Response_Time</a:t>
              </a:r>
            </a:p>
          </p:txBody>
        </p:sp>
        <p:sp>
          <p:nvSpPr>
            <p:cNvPr id="141" name="Rectangle 140"/>
            <p:cNvSpPr/>
            <p:nvPr/>
          </p:nvSpPr>
          <p:spPr bwMode="auto">
            <a:xfrm>
              <a:off x="6257925" y="5777815"/>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42" name="Rectangle 141"/>
            <p:cNvSpPr/>
            <p:nvPr/>
          </p:nvSpPr>
          <p:spPr bwMode="auto">
            <a:xfrm>
              <a:off x="6267450" y="5987365"/>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Active scanning procedure is defined in 10.1.4.3.3 and has the following properties:</a:t>
            </a:r>
          </a:p>
          <a:p>
            <a:pPr lvl="1"/>
            <a:r>
              <a:rPr lang="en-US" sz="1600" dirty="0" smtClean="0"/>
              <a:t>Minimum duration of procedure 5msec (STA perspective) per channel.</a:t>
            </a:r>
          </a:p>
          <a:p>
            <a:pPr lvl="1"/>
            <a:r>
              <a:rPr lang="en-US" sz="1600" dirty="0" smtClean="0"/>
              <a:t>Normal length of Probe Req transmission duration approx. 0.35msec.</a:t>
            </a:r>
          </a:p>
          <a:p>
            <a:pPr lvl="1"/>
            <a:r>
              <a:rPr lang="en-US" sz="1600" dirty="0" smtClean="0"/>
              <a:t>Example to cover the 2.4Ghz and 5Ghz bands if No Coverage scenario would take: Scan Total time = Number channels * Min duration per channel</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grpSp>
        <p:nvGrpSpPr>
          <p:cNvPr id="45080" name="Group 45079"/>
          <p:cNvGrpSpPr/>
          <p:nvPr/>
        </p:nvGrpSpPr>
        <p:grpSpPr>
          <a:xfrm>
            <a:off x="179512" y="4221088"/>
            <a:ext cx="8526308" cy="2016224"/>
            <a:chOff x="179512" y="3520388"/>
            <a:chExt cx="8886348" cy="2428892"/>
          </a:xfrm>
        </p:grpSpPr>
        <p:grpSp>
          <p:nvGrpSpPr>
            <p:cNvPr id="45063" name="Group 45062"/>
            <p:cNvGrpSpPr/>
            <p:nvPr/>
          </p:nvGrpSpPr>
          <p:grpSpPr>
            <a:xfrm>
              <a:off x="4164607" y="3526857"/>
              <a:ext cx="720080" cy="825666"/>
              <a:chOff x="4164607" y="3526857"/>
              <a:chExt cx="720080" cy="825666"/>
            </a:xfrm>
          </p:grpSpPr>
          <p:grpSp>
            <p:nvGrpSpPr>
              <p:cNvPr id="36" name="Group 86"/>
              <p:cNvGrpSpPr/>
              <p:nvPr/>
            </p:nvGrpSpPr>
            <p:grpSpPr>
              <a:xfrm>
                <a:off x="4363163" y="3920431"/>
                <a:ext cx="243229" cy="432092"/>
                <a:chOff x="2475874" y="2200275"/>
                <a:chExt cx="474360" cy="1981200"/>
              </a:xfrm>
            </p:grpSpPr>
            <p:cxnSp>
              <p:nvCxnSpPr>
                <p:cNvPr id="41" name="Straight Connector 40"/>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38" name="Straight Arrow Connector 37"/>
              <p:cNvCxnSpPr/>
              <p:nvPr/>
            </p:nvCxnSpPr>
            <p:spPr bwMode="auto">
              <a:xfrm flipV="1">
                <a:off x="4590842"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39" name="Straight Arrow Connector 38"/>
              <p:cNvCxnSpPr/>
              <p:nvPr/>
            </p:nvCxnSpPr>
            <p:spPr bwMode="auto">
              <a:xfrm flipH="1" flipV="1">
                <a:off x="4164607"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40" name="TextBox 39"/>
              <p:cNvSpPr txBox="1"/>
              <p:nvPr/>
            </p:nvSpPr>
            <p:spPr>
              <a:xfrm>
                <a:off x="4289641" y="3967172"/>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66" name="Rectangle 65"/>
              <p:cNvSpPr/>
              <p:nvPr/>
            </p:nvSpPr>
            <p:spPr bwMode="auto">
              <a:xfrm>
                <a:off x="4605773" y="3526857"/>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grpSp>
          <p:nvGrpSpPr>
            <p:cNvPr id="87" name="Group 86"/>
            <p:cNvGrpSpPr/>
            <p:nvPr/>
          </p:nvGrpSpPr>
          <p:grpSpPr>
            <a:xfrm>
              <a:off x="7381894" y="3913961"/>
              <a:ext cx="243229" cy="1022569"/>
              <a:chOff x="2475874" y="2200275"/>
              <a:chExt cx="474360" cy="1981200"/>
            </a:xfrm>
          </p:grpSpPr>
          <p:cxnSp>
            <p:nvCxnSpPr>
              <p:cNvPr id="92" name="Straight Connector 91"/>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4884687" y="3933056"/>
              <a:ext cx="360060" cy="1669083"/>
              <a:chOff x="2429996" y="2200275"/>
              <a:chExt cx="360060" cy="1981200"/>
            </a:xfrm>
          </p:grpSpPr>
          <p:cxnSp>
            <p:nvCxnSpPr>
              <p:cNvPr id="48" name="Straight Connector 4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bwMode="auto">
            <a:xfrm>
              <a:off x="1403648" y="3558480"/>
              <a:ext cx="495324"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3" name="Group 12"/>
            <p:cNvGrpSpPr/>
            <p:nvPr/>
          </p:nvGrpSpPr>
          <p:grpSpPr>
            <a:xfrm>
              <a:off x="1907704" y="3910905"/>
              <a:ext cx="361975" cy="2038375"/>
              <a:chOff x="2428081" y="2200275"/>
              <a:chExt cx="361975" cy="3439070"/>
            </a:xfrm>
          </p:grpSpPr>
          <p:cxnSp>
            <p:nvCxnSpPr>
              <p:cNvPr id="59" name="Straight Connector 5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8743131" y="4023156"/>
              <a:ext cx="322729" cy="25391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3655620"/>
              <a:ext cx="8712968" cy="398160"/>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4372228"/>
              <a:ext cx="8702082" cy="398160"/>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23" name="Group 22"/>
            <p:cNvGrpSpPr/>
            <p:nvPr/>
          </p:nvGrpSpPr>
          <p:grpSpPr>
            <a:xfrm>
              <a:off x="179512" y="5038045"/>
              <a:ext cx="8702082" cy="398160"/>
              <a:chOff x="161925" y="2983215"/>
              <a:chExt cx="7614285" cy="398160"/>
            </a:xfrm>
          </p:grpSpPr>
          <p:cxnSp>
            <p:nvCxnSpPr>
              <p:cNvPr id="53" name="Straight Connector 52"/>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4" name="Rectangle 53"/>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cxnSp>
          <p:nvCxnSpPr>
            <p:cNvPr id="50" name="Straight Arrow Connector 49"/>
            <p:cNvCxnSpPr/>
            <p:nvPr/>
          </p:nvCxnSpPr>
          <p:spPr bwMode="auto">
            <a:xfrm flipV="1">
              <a:off x="2250127"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1724824"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1900094" y="4700151"/>
              <a:ext cx="417979" cy="253916"/>
            </a:xfrm>
            <a:prstGeom prst="rect">
              <a:avLst/>
            </a:prstGeom>
            <a:noFill/>
            <a:ln>
              <a:noFill/>
            </a:ln>
          </p:spPr>
          <p:txBody>
            <a:bodyPr wrap="square" rtlCol="0">
              <a:spAutoFit/>
            </a:bodyPr>
            <a:lstStyle/>
            <a:p>
              <a:r>
                <a:rPr lang="en-US" sz="1050" b="1" dirty="0" smtClean="0"/>
                <a:t>G3</a:t>
              </a:r>
              <a:endParaRPr lang="en-US" sz="1050" b="1" dirty="0"/>
            </a:p>
          </p:txBody>
        </p:sp>
        <p:sp>
          <p:nvSpPr>
            <p:cNvPr id="26" name="TextBox 25"/>
            <p:cNvSpPr txBox="1"/>
            <p:nvPr/>
          </p:nvSpPr>
          <p:spPr>
            <a:xfrm>
              <a:off x="8714556" y="4682614"/>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27" name="TextBox 26"/>
            <p:cNvSpPr txBox="1"/>
            <p:nvPr/>
          </p:nvSpPr>
          <p:spPr>
            <a:xfrm>
              <a:off x="8676456" y="5310331"/>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62" name="Rectangle 61"/>
            <p:cNvSpPr/>
            <p:nvPr/>
          </p:nvSpPr>
          <p:spPr bwMode="auto">
            <a:xfrm>
              <a:off x="3664461" y="4221088"/>
              <a:ext cx="683119"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2265711" y="4221406"/>
              <a:ext cx="1398750"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8" name="Rectangle 67"/>
            <p:cNvSpPr/>
            <p:nvPr/>
          </p:nvSpPr>
          <p:spPr bwMode="auto">
            <a:xfrm>
              <a:off x="6676301" y="4892259"/>
              <a:ext cx="704011"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69" name="Rectangle 68"/>
            <p:cNvSpPr/>
            <p:nvPr/>
          </p:nvSpPr>
          <p:spPr bwMode="auto">
            <a:xfrm>
              <a:off x="5244747" y="4892577"/>
              <a:ext cx="1431554"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77" name="Straight Arrow Connector 76"/>
            <p:cNvCxnSpPr/>
            <p:nvPr/>
          </p:nvCxnSpPr>
          <p:spPr bwMode="auto">
            <a:xfrm flipV="1">
              <a:off x="5224997"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4699694"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4874964" y="5348223"/>
              <a:ext cx="417979" cy="253916"/>
            </a:xfrm>
            <a:prstGeom prst="rect">
              <a:avLst/>
            </a:prstGeom>
            <a:noFill/>
            <a:ln>
              <a:noFill/>
            </a:ln>
          </p:spPr>
          <p:txBody>
            <a:bodyPr wrap="square" rtlCol="0">
              <a:spAutoFit/>
            </a:bodyPr>
            <a:lstStyle/>
            <a:p>
              <a:r>
                <a:rPr lang="en-US" sz="1050" b="1" dirty="0" smtClean="0"/>
                <a:t>G3</a:t>
              </a:r>
              <a:endParaRPr lang="en-US" sz="1050" b="1" dirty="0"/>
            </a:p>
          </p:txBody>
        </p:sp>
        <p:cxnSp>
          <p:nvCxnSpPr>
            <p:cNvPr id="88" name="Straight Arrow Connector 87"/>
            <p:cNvCxnSpPr/>
            <p:nvPr/>
          </p:nvCxnSpPr>
          <p:spPr bwMode="auto">
            <a:xfrm flipV="1">
              <a:off x="7590523"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9" name="Straight Arrow Connector 88"/>
            <p:cNvCxnSpPr/>
            <p:nvPr/>
          </p:nvCxnSpPr>
          <p:spPr bwMode="auto">
            <a:xfrm flipH="1" flipV="1">
              <a:off x="7164288"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0" name="TextBox 89"/>
            <p:cNvSpPr txBox="1"/>
            <p:nvPr/>
          </p:nvSpPr>
          <p:spPr>
            <a:xfrm>
              <a:off x="7318181" y="3960703"/>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91" name="Rectangle 90"/>
            <p:cNvSpPr/>
            <p:nvPr/>
          </p:nvSpPr>
          <p:spPr bwMode="auto">
            <a:xfrm>
              <a:off x="7624504" y="3520388"/>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45065" name="Straight Arrow Connector 45064"/>
            <p:cNvCxnSpPr/>
            <p:nvPr/>
          </p:nvCxnSpPr>
          <p:spPr bwMode="auto">
            <a:xfrm>
              <a:off x="1898972" y="5589240"/>
              <a:ext cx="1765489"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96" name="Straight Connector 95"/>
            <p:cNvCxnSpPr/>
            <p:nvPr/>
          </p:nvCxnSpPr>
          <p:spPr>
            <a:xfrm>
              <a:off x="3664461" y="4630379"/>
              <a:ext cx="0" cy="101580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1957043" y="5342057"/>
              <a:ext cx="1856777" cy="25391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03" name="Straight Connector 102"/>
            <p:cNvCxnSpPr/>
            <p:nvPr/>
          </p:nvCxnSpPr>
          <p:spPr>
            <a:xfrm>
              <a:off x="8172400" y="3942118"/>
              <a:ext cx="0" cy="200716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bwMode="auto">
            <a:xfrm>
              <a:off x="1907704" y="5877272"/>
              <a:ext cx="6264696"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6" name="TextBox 105"/>
            <p:cNvSpPr txBox="1"/>
            <p:nvPr/>
          </p:nvSpPr>
          <p:spPr>
            <a:xfrm>
              <a:off x="3551100" y="5645154"/>
              <a:ext cx="1856777" cy="253916"/>
            </a:xfrm>
            <a:prstGeom prst="rect">
              <a:avLst/>
            </a:prstGeom>
            <a:noFill/>
            <a:ln>
              <a:noFill/>
            </a:ln>
          </p:spPr>
          <p:txBody>
            <a:bodyPr wrap="square" rtlCol="0">
              <a:spAutoFit/>
            </a:bodyPr>
            <a:lstStyle/>
            <a:p>
              <a:r>
                <a:rPr lang="en-US" sz="1000" b="1" dirty="0" smtClean="0"/>
                <a:t>Max_Probe_Response_Time</a:t>
              </a:r>
              <a:endParaRPr lang="en-US" sz="1000" b="1" dirty="0"/>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Active scanning procedure is defined in 10.1.4.3.3 and has the following properties:</a:t>
            </a:r>
          </a:p>
          <a:p>
            <a:pPr lvl="1"/>
            <a:r>
              <a:rPr lang="en-US" sz="1600" dirty="0" smtClean="0"/>
              <a:t>Minimum duration of procedure 5msec (STA perspective) per channel.</a:t>
            </a:r>
          </a:p>
          <a:p>
            <a:pPr lvl="1"/>
            <a:r>
              <a:rPr lang="en-US" sz="1600" dirty="0" smtClean="0"/>
              <a:t>Normal length of Probe Req transmission duration approx. 0.35msec.</a:t>
            </a:r>
          </a:p>
          <a:p>
            <a:pPr lvl="1"/>
            <a:r>
              <a:rPr lang="en-US" sz="1600" dirty="0" smtClean="0"/>
              <a:t>Example to cover the 2.4Ghz and 5Ghz bands if No Coverage scenario would take: Scan Total time = Number channels * Min duration per channel</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grpSp>
        <p:nvGrpSpPr>
          <p:cNvPr id="25" name="Group 24"/>
          <p:cNvGrpSpPr/>
          <p:nvPr/>
        </p:nvGrpSpPr>
        <p:grpSpPr>
          <a:xfrm>
            <a:off x="179512" y="3998714"/>
            <a:ext cx="8806597" cy="2382614"/>
            <a:chOff x="179512" y="3998714"/>
            <a:chExt cx="8806597" cy="2382614"/>
          </a:xfrm>
        </p:grpSpPr>
        <p:sp>
          <p:nvSpPr>
            <p:cNvPr id="65" name="Rectangle 64"/>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3" name="Group 12"/>
            <p:cNvGrpSpPr/>
            <p:nvPr/>
          </p:nvGrpSpPr>
          <p:grpSpPr>
            <a:xfrm>
              <a:off x="1837684" y="4308301"/>
              <a:ext cx="347309" cy="1929011"/>
              <a:chOff x="2428081" y="2200275"/>
              <a:chExt cx="361975" cy="3439070"/>
            </a:xfrm>
          </p:grpSpPr>
          <p:cxnSp>
            <p:nvCxnSpPr>
              <p:cNvPr id="59" name="Straight Connector 5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58" name="Rectangle 57"/>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56" name="Rectangle 55"/>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50" name="Straight Arrow Connector 49"/>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26" name="TextBox 25"/>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27" name="TextBox 26"/>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1829306" y="5733257"/>
              <a:ext cx="1837266" cy="210776"/>
              <a:chOff x="1829306" y="5733257"/>
              <a:chExt cx="1837266" cy="210776"/>
            </a:xfrm>
          </p:grpSpPr>
          <p:cxnSp>
            <p:nvCxnSpPr>
              <p:cNvPr id="45065" name="Straight Arrow Connector 45064"/>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2" name="TextBox 101"/>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61" name="Rectangle 60"/>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64" name="Rectangle 63"/>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74" name="Straight Connector 73"/>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3854558" y="5044937"/>
              <a:ext cx="679490" cy="210776"/>
              <a:chOff x="1814614" y="5098816"/>
              <a:chExt cx="679490" cy="210776"/>
            </a:xfrm>
          </p:grpSpPr>
          <p:cxnSp>
            <p:nvCxnSpPr>
              <p:cNvPr id="80" name="Straight Arrow Connector 79"/>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1" name="Straight Arrow Connector 80"/>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2" name="TextBox 81"/>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8" name="Group 7"/>
            <p:cNvGrpSpPr/>
            <p:nvPr/>
          </p:nvGrpSpPr>
          <p:grpSpPr>
            <a:xfrm>
              <a:off x="4030878" y="6026536"/>
              <a:ext cx="1837266" cy="210776"/>
              <a:chOff x="1981706" y="5885657"/>
              <a:chExt cx="1837266" cy="210776"/>
            </a:xfrm>
          </p:grpSpPr>
          <p:cxnSp>
            <p:nvCxnSpPr>
              <p:cNvPr id="83" name="Straight Arrow Connector 82"/>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84" name="TextBox 83"/>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86" name="Rectangle 85"/>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98" name="Group 97"/>
            <p:cNvGrpSpPr/>
            <p:nvPr/>
          </p:nvGrpSpPr>
          <p:grpSpPr>
            <a:xfrm>
              <a:off x="6445096" y="5861299"/>
              <a:ext cx="679490" cy="210776"/>
              <a:chOff x="1814614" y="5098816"/>
              <a:chExt cx="679490" cy="210776"/>
            </a:xfrm>
          </p:grpSpPr>
          <p:cxnSp>
            <p:nvCxnSpPr>
              <p:cNvPr id="99" name="Straight Arrow Connector 98"/>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0" name="Straight Arrow Connector 99"/>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1" name="TextBox 100"/>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5" name="Group 14"/>
            <p:cNvGrpSpPr/>
            <p:nvPr/>
          </p:nvGrpSpPr>
          <p:grpSpPr>
            <a:xfrm>
              <a:off x="1109092" y="4308301"/>
              <a:ext cx="7855396" cy="1377826"/>
              <a:chOff x="1109092" y="4308301"/>
              <a:chExt cx="7430373" cy="1377826"/>
            </a:xfrm>
          </p:grpSpPr>
          <p:cxnSp>
            <p:nvCxnSpPr>
              <p:cNvPr id="55" name="Straight Connector 54"/>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57" name="Straight Connector 56"/>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53" name="Straight Connector 52"/>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54" name="Rectangle 53"/>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04" name="Group 103"/>
            <p:cNvGrpSpPr/>
            <p:nvPr/>
          </p:nvGrpSpPr>
          <p:grpSpPr>
            <a:xfrm>
              <a:off x="6620566" y="6026536"/>
              <a:ext cx="1837266" cy="210776"/>
              <a:chOff x="1981706" y="5885657"/>
              <a:chExt cx="1837266" cy="210776"/>
            </a:xfrm>
          </p:grpSpPr>
          <p:cxnSp>
            <p:nvCxnSpPr>
              <p:cNvPr id="107" name="Straight Arrow Connector 106"/>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8" name="TextBox 107"/>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09" name="Straight Connector 108"/>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0046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1800" dirty="0" smtClean="0"/>
              <a:t>How much does it adds up to? :</a:t>
            </a:r>
          </a:p>
          <a:p>
            <a:pPr marL="0" lvl="1" indent="0">
              <a:buNone/>
            </a:pPr>
            <a:r>
              <a:rPr lang="en-US" sz="1600" dirty="0"/>
              <a:t>	Scan Total time = Number channels * Min duration per channel </a:t>
            </a:r>
            <a:r>
              <a:rPr lang="en-US" sz="1600" dirty="0" smtClean="0"/>
              <a:t>= </a:t>
            </a:r>
          </a:p>
          <a:p>
            <a:pPr marL="0" lvl="1" indent="0">
              <a:buNone/>
              <a:tabLst>
                <a:tab pos="2228850" algn="l"/>
              </a:tabLst>
            </a:pPr>
            <a:r>
              <a:rPr lang="en-US" sz="1600" dirty="0"/>
              <a:t>	</a:t>
            </a:r>
            <a:r>
              <a:rPr lang="en-US" sz="1600" dirty="0" smtClean="0"/>
              <a:t>= number channels * (</a:t>
            </a:r>
            <a:r>
              <a:rPr lang="en-US" sz="1600" dirty="0"/>
              <a:t>Probe Req + Min_Probe_Response_Time)</a:t>
            </a:r>
          </a:p>
          <a:p>
            <a:pPr lvl="1"/>
            <a:r>
              <a:rPr lang="en-US" sz="1600" dirty="0" smtClean="0"/>
              <a:t>To cover the complete 2.4Ghz and 5Ghz non DFS/TPC bands in Korea would take a minimum of: </a:t>
            </a:r>
          </a:p>
          <a:p>
            <a:pPr marL="457200" lvl="1" indent="0">
              <a:buNone/>
            </a:pPr>
            <a:r>
              <a:rPr lang="en-US" sz="1600" dirty="0" smtClean="0"/>
              <a:t>	= (11+25) * (0.05 + 0.35+5) = </a:t>
            </a:r>
            <a:r>
              <a:rPr lang="en-US" sz="1600" b="1" u="sng" dirty="0" smtClean="0"/>
              <a:t>194.4msec</a:t>
            </a:r>
          </a:p>
          <a:p>
            <a:pPr lvl="1"/>
            <a:r>
              <a:rPr lang="en-US" sz="1600" dirty="0" smtClean="0"/>
              <a:t>To </a:t>
            </a:r>
            <a:r>
              <a:rPr lang="en-US" sz="1600" dirty="0"/>
              <a:t>cover the </a:t>
            </a:r>
            <a:r>
              <a:rPr lang="en-US" sz="1600" dirty="0" smtClean="0"/>
              <a:t>complete 2.4Ghz </a:t>
            </a:r>
            <a:r>
              <a:rPr lang="en-US" sz="1600" dirty="0"/>
              <a:t>and 5Ghz bands in </a:t>
            </a:r>
            <a:r>
              <a:rPr lang="en-US" sz="1600" dirty="0" smtClean="0"/>
              <a:t>Japan would </a:t>
            </a:r>
            <a:r>
              <a:rPr lang="en-US" sz="1600" dirty="0"/>
              <a:t>take a minimum of: </a:t>
            </a:r>
          </a:p>
          <a:p>
            <a:pPr marL="457200" lvl="1" indent="0">
              <a:buNone/>
            </a:pPr>
            <a:r>
              <a:rPr lang="en-US" sz="1600" dirty="0" smtClean="0"/>
              <a:t>	= </a:t>
            </a:r>
            <a:r>
              <a:rPr lang="en-US" sz="1600" dirty="0"/>
              <a:t>(</a:t>
            </a:r>
            <a:r>
              <a:rPr lang="en-US" sz="1600" dirty="0" smtClean="0"/>
              <a:t>11+12) </a:t>
            </a:r>
            <a:r>
              <a:rPr lang="en-US" sz="1600" dirty="0"/>
              <a:t>* </a:t>
            </a:r>
            <a:r>
              <a:rPr lang="en-US" sz="1600" dirty="0" smtClean="0"/>
              <a:t>(0.05+0.35+5</a:t>
            </a:r>
            <a:r>
              <a:rPr lang="en-US" sz="1600" dirty="0"/>
              <a:t>) = </a:t>
            </a:r>
            <a:r>
              <a:rPr lang="en-US" sz="1600" b="1" u="sng" dirty="0" smtClean="0"/>
              <a:t>124.2msec</a:t>
            </a:r>
            <a:endParaRPr lang="en-US" sz="1600" b="1" u="sng" dirty="0"/>
          </a:p>
          <a:p>
            <a:pPr marL="457200" lvl="1" indent="0">
              <a:buNone/>
            </a:pPr>
            <a:endParaRPr lang="en-US" sz="1600" dirty="0" smtClean="0"/>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7</a:t>
            </a:fld>
            <a:endParaRPr lang="en-US" dirty="0"/>
          </a:p>
        </p:txBody>
      </p:sp>
      <p:grpSp>
        <p:nvGrpSpPr>
          <p:cNvPr id="157" name="Group 156"/>
          <p:cNvGrpSpPr/>
          <p:nvPr/>
        </p:nvGrpSpPr>
        <p:grpSpPr>
          <a:xfrm>
            <a:off x="179512" y="3998714"/>
            <a:ext cx="8806597" cy="2382614"/>
            <a:chOff x="179512" y="3998714"/>
            <a:chExt cx="8806597" cy="2382614"/>
          </a:xfrm>
        </p:grpSpPr>
        <p:sp>
          <p:nvSpPr>
            <p:cNvPr id="158" name="Rectangle 157"/>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59" name="Group 158"/>
            <p:cNvGrpSpPr/>
            <p:nvPr/>
          </p:nvGrpSpPr>
          <p:grpSpPr>
            <a:xfrm>
              <a:off x="1837684" y="4308301"/>
              <a:ext cx="347309" cy="1929011"/>
              <a:chOff x="2428081" y="2200275"/>
              <a:chExt cx="361975" cy="3439070"/>
            </a:xfrm>
          </p:grpSpPr>
          <p:cxnSp>
            <p:nvCxnSpPr>
              <p:cNvPr id="198" name="Straight Connector 197"/>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60" name="TextBox 159"/>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61" name="Rectangle 160"/>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162" name="Rectangle 161"/>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163" name="Straight Arrow Connector 162"/>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64" name="Straight Arrow Connector 163"/>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65" name="TextBox 164"/>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66" name="TextBox 165"/>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67" name="TextBox 166"/>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168" name="Group 167"/>
            <p:cNvGrpSpPr/>
            <p:nvPr/>
          </p:nvGrpSpPr>
          <p:grpSpPr>
            <a:xfrm>
              <a:off x="1829306" y="5733257"/>
              <a:ext cx="1837266" cy="210776"/>
              <a:chOff x="1829306" y="5733257"/>
              <a:chExt cx="1837266" cy="210776"/>
            </a:xfrm>
          </p:grpSpPr>
          <p:cxnSp>
            <p:nvCxnSpPr>
              <p:cNvPr id="196" name="Straight Arrow Connector 195"/>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97" name="TextBox 196"/>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169" name="Rectangle 168"/>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170" name="Rectangle 169"/>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71" name="Straight Connector 170"/>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73" name="Group 172"/>
            <p:cNvGrpSpPr/>
            <p:nvPr/>
          </p:nvGrpSpPr>
          <p:grpSpPr>
            <a:xfrm>
              <a:off x="3854558" y="5044937"/>
              <a:ext cx="679490" cy="210776"/>
              <a:chOff x="1814614" y="5098816"/>
              <a:chExt cx="679490" cy="210776"/>
            </a:xfrm>
          </p:grpSpPr>
          <p:cxnSp>
            <p:nvCxnSpPr>
              <p:cNvPr id="193" name="Straight Arrow Connector 192"/>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94" name="Straight Arrow Connector 193"/>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95" name="TextBox 194"/>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74" name="Group 173"/>
            <p:cNvGrpSpPr/>
            <p:nvPr/>
          </p:nvGrpSpPr>
          <p:grpSpPr>
            <a:xfrm>
              <a:off x="4030878" y="6026536"/>
              <a:ext cx="1837266" cy="210776"/>
              <a:chOff x="1981706" y="5885657"/>
              <a:chExt cx="1837266" cy="210776"/>
            </a:xfrm>
          </p:grpSpPr>
          <p:cxnSp>
            <p:nvCxnSpPr>
              <p:cNvPr id="191" name="Straight Arrow Connector 190"/>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92" name="TextBox 191"/>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175" name="Rectangle 174"/>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76" name="Straight Connector 175"/>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78" name="Group 177"/>
            <p:cNvGrpSpPr/>
            <p:nvPr/>
          </p:nvGrpSpPr>
          <p:grpSpPr>
            <a:xfrm>
              <a:off x="6445096" y="5861299"/>
              <a:ext cx="679490" cy="210776"/>
              <a:chOff x="1814614" y="5098816"/>
              <a:chExt cx="679490" cy="210776"/>
            </a:xfrm>
          </p:grpSpPr>
          <p:cxnSp>
            <p:nvCxnSpPr>
              <p:cNvPr id="188" name="Straight Arrow Connector 187"/>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89" name="Straight Arrow Connector 188"/>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90" name="TextBox 189"/>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79" name="Group 178"/>
            <p:cNvGrpSpPr/>
            <p:nvPr/>
          </p:nvGrpSpPr>
          <p:grpSpPr>
            <a:xfrm>
              <a:off x="1109092" y="4308301"/>
              <a:ext cx="7855396" cy="1377826"/>
              <a:chOff x="1109092" y="4308301"/>
              <a:chExt cx="7430373" cy="1377826"/>
            </a:xfrm>
          </p:grpSpPr>
          <p:cxnSp>
            <p:nvCxnSpPr>
              <p:cNvPr id="185" name="Straight Connector 184"/>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86" name="Straight Connector 185"/>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87" name="Straight Connector 186"/>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180" name="Rectangle 179"/>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81" name="Group 180"/>
            <p:cNvGrpSpPr/>
            <p:nvPr/>
          </p:nvGrpSpPr>
          <p:grpSpPr>
            <a:xfrm>
              <a:off x="6620566" y="6026536"/>
              <a:ext cx="1837266" cy="210776"/>
              <a:chOff x="1981706" y="5885657"/>
              <a:chExt cx="1837266" cy="210776"/>
            </a:xfrm>
          </p:grpSpPr>
          <p:cxnSp>
            <p:nvCxnSpPr>
              <p:cNvPr id="183" name="Straight Arrow Connector 182"/>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84" name="TextBox 183"/>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82" name="Straight Connector 181"/>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73190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1800" dirty="0" smtClean="0"/>
              <a:t>How much does it adds up to? :</a:t>
            </a:r>
          </a:p>
          <a:p>
            <a:pPr marL="0" lvl="1" indent="0">
              <a:buNone/>
            </a:pPr>
            <a:r>
              <a:rPr lang="en-US" sz="1600" dirty="0"/>
              <a:t>	Scan Total time = Number channels * Min duration per channel </a:t>
            </a:r>
            <a:r>
              <a:rPr lang="en-US" sz="1600" dirty="0" smtClean="0"/>
              <a:t>= </a:t>
            </a:r>
          </a:p>
          <a:p>
            <a:pPr marL="0" lvl="1" indent="0">
              <a:buNone/>
              <a:tabLst>
                <a:tab pos="2228850" algn="l"/>
              </a:tabLst>
            </a:pPr>
            <a:r>
              <a:rPr lang="en-US" sz="1600" dirty="0"/>
              <a:t>	</a:t>
            </a:r>
            <a:r>
              <a:rPr lang="en-US" sz="1600" dirty="0" smtClean="0"/>
              <a:t>= number channels * (</a:t>
            </a:r>
            <a:r>
              <a:rPr lang="en-US" sz="1600" dirty="0"/>
              <a:t>Probe Req + Min_Probe_Response_Time)</a:t>
            </a:r>
          </a:p>
          <a:p>
            <a:pPr lvl="1"/>
            <a:r>
              <a:rPr lang="en-US" sz="1600" dirty="0" smtClean="0"/>
              <a:t>To cover the complete 2.4Ghz and 5Ghz bands in Korea would take a minimum of: </a:t>
            </a:r>
          </a:p>
          <a:p>
            <a:pPr marL="457200" lvl="1" indent="0">
              <a:buNone/>
            </a:pPr>
            <a:r>
              <a:rPr lang="en-US" sz="1600" dirty="0" smtClean="0"/>
              <a:t>= (11+25) * (0.05 + 0.35+5) = </a:t>
            </a:r>
            <a:r>
              <a:rPr lang="en-US" sz="1600" b="1" u="sng" dirty="0" smtClean="0"/>
              <a:t>194.4msec</a:t>
            </a:r>
          </a:p>
          <a:p>
            <a:pPr lvl="1"/>
            <a:r>
              <a:rPr lang="en-US" sz="1600" dirty="0" smtClean="0"/>
              <a:t>To </a:t>
            </a:r>
            <a:r>
              <a:rPr lang="en-US" sz="1600" dirty="0"/>
              <a:t>cover the </a:t>
            </a:r>
            <a:r>
              <a:rPr lang="en-US" sz="1600" dirty="0" smtClean="0"/>
              <a:t>complete 2.4Ghz </a:t>
            </a:r>
            <a:r>
              <a:rPr lang="en-US" sz="1600" dirty="0"/>
              <a:t>and 5Ghz bands in </a:t>
            </a:r>
            <a:r>
              <a:rPr lang="en-US" sz="1600" dirty="0" smtClean="0"/>
              <a:t>Japan would </a:t>
            </a:r>
            <a:r>
              <a:rPr lang="en-US" sz="1600" dirty="0"/>
              <a:t>take a minimum of: </a:t>
            </a:r>
          </a:p>
          <a:p>
            <a:pPr marL="457200" lvl="1" indent="0">
              <a:buNone/>
            </a:pPr>
            <a:r>
              <a:rPr lang="en-US" sz="1600" dirty="0"/>
              <a:t>= (</a:t>
            </a:r>
            <a:r>
              <a:rPr lang="en-US" sz="1600" dirty="0" smtClean="0"/>
              <a:t>11+12) </a:t>
            </a:r>
            <a:r>
              <a:rPr lang="en-US" sz="1600" dirty="0"/>
              <a:t>* </a:t>
            </a:r>
            <a:r>
              <a:rPr lang="en-US" sz="1600" dirty="0" smtClean="0"/>
              <a:t>(0.05+0.35+5</a:t>
            </a:r>
            <a:r>
              <a:rPr lang="en-US" sz="1600" dirty="0"/>
              <a:t>) = </a:t>
            </a:r>
            <a:r>
              <a:rPr lang="en-US" sz="1600" b="1" u="sng" dirty="0" smtClean="0"/>
              <a:t>124.2msec</a:t>
            </a:r>
            <a:endParaRPr lang="en-US" sz="1600" b="1" u="sng" dirty="0"/>
          </a:p>
          <a:p>
            <a:pPr marL="457200" lvl="1" indent="0">
              <a:buNone/>
            </a:pPr>
            <a:endParaRPr lang="en-US" sz="1600" dirty="0" smtClean="0"/>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8</a:t>
            </a:fld>
            <a:endParaRPr lang="en-US" dirty="0"/>
          </a:p>
        </p:txBody>
      </p:sp>
      <p:grpSp>
        <p:nvGrpSpPr>
          <p:cNvPr id="61" name="Group 60"/>
          <p:cNvGrpSpPr/>
          <p:nvPr/>
        </p:nvGrpSpPr>
        <p:grpSpPr>
          <a:xfrm>
            <a:off x="179512" y="3998714"/>
            <a:ext cx="8806597" cy="2382614"/>
            <a:chOff x="179512" y="3998714"/>
            <a:chExt cx="8806597" cy="2382614"/>
          </a:xfrm>
        </p:grpSpPr>
        <p:sp>
          <p:nvSpPr>
            <p:cNvPr id="64" name="Rectangle 63"/>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65" name="Group 64"/>
            <p:cNvGrpSpPr/>
            <p:nvPr/>
          </p:nvGrpSpPr>
          <p:grpSpPr>
            <a:xfrm>
              <a:off x="1837684" y="4308301"/>
              <a:ext cx="347309" cy="1929011"/>
              <a:chOff x="2428081" y="2200275"/>
              <a:chExt cx="361975" cy="3439070"/>
            </a:xfrm>
          </p:grpSpPr>
          <p:cxnSp>
            <p:nvCxnSpPr>
              <p:cNvPr id="122" name="Straight Connector 121"/>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67" name="TextBox 66"/>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70" name="Rectangle 69"/>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71" name="Rectangle 70"/>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72" name="Straight Arrow Connector 71"/>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3" name="Straight Arrow Connector 72"/>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4" name="TextBox 73"/>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5" name="TextBox 74"/>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76" name="TextBox 75"/>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80" name="Group 79"/>
            <p:cNvGrpSpPr/>
            <p:nvPr/>
          </p:nvGrpSpPr>
          <p:grpSpPr>
            <a:xfrm>
              <a:off x="1829306" y="5733257"/>
              <a:ext cx="1837266" cy="210776"/>
              <a:chOff x="1829306" y="5733257"/>
              <a:chExt cx="1837266" cy="210776"/>
            </a:xfrm>
          </p:grpSpPr>
          <p:cxnSp>
            <p:nvCxnSpPr>
              <p:cNvPr id="120" name="Straight Arrow Connector 119"/>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21" name="TextBox 120"/>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81" name="Rectangle 80"/>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82" name="Rectangle 81"/>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83" name="Straight Connector 82"/>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85" name="Group 84"/>
            <p:cNvGrpSpPr/>
            <p:nvPr/>
          </p:nvGrpSpPr>
          <p:grpSpPr>
            <a:xfrm>
              <a:off x="3854558" y="5044937"/>
              <a:ext cx="679490" cy="210776"/>
              <a:chOff x="1814614" y="5098816"/>
              <a:chExt cx="679490" cy="210776"/>
            </a:xfrm>
          </p:grpSpPr>
          <p:cxnSp>
            <p:nvCxnSpPr>
              <p:cNvPr id="117" name="Straight Arrow Connector 116"/>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8" name="Straight Arrow Connector 117"/>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9" name="TextBox 118"/>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86" name="Group 85"/>
            <p:cNvGrpSpPr/>
            <p:nvPr/>
          </p:nvGrpSpPr>
          <p:grpSpPr>
            <a:xfrm>
              <a:off x="4030878" y="6026536"/>
              <a:ext cx="1837266" cy="210776"/>
              <a:chOff x="1981706" y="5885657"/>
              <a:chExt cx="1837266" cy="210776"/>
            </a:xfrm>
          </p:grpSpPr>
          <p:cxnSp>
            <p:nvCxnSpPr>
              <p:cNvPr id="115" name="Straight Arrow Connector 114"/>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6" name="TextBox 115"/>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94" name="Rectangle 93"/>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98" name="Group 97"/>
            <p:cNvGrpSpPr/>
            <p:nvPr/>
          </p:nvGrpSpPr>
          <p:grpSpPr>
            <a:xfrm>
              <a:off x="6445096" y="5861299"/>
              <a:ext cx="679490" cy="210776"/>
              <a:chOff x="1814614" y="5098816"/>
              <a:chExt cx="679490" cy="210776"/>
            </a:xfrm>
          </p:grpSpPr>
          <p:cxnSp>
            <p:nvCxnSpPr>
              <p:cNvPr id="112" name="Straight Arrow Connector 111"/>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3" name="Straight Arrow Connector 112"/>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4" name="TextBox 113"/>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99" name="Group 98"/>
            <p:cNvGrpSpPr/>
            <p:nvPr/>
          </p:nvGrpSpPr>
          <p:grpSpPr>
            <a:xfrm>
              <a:off x="1109092" y="4308301"/>
              <a:ext cx="7855396" cy="1377826"/>
              <a:chOff x="1109092" y="4308301"/>
              <a:chExt cx="7430373" cy="1377826"/>
            </a:xfrm>
          </p:grpSpPr>
          <p:cxnSp>
            <p:nvCxnSpPr>
              <p:cNvPr id="109" name="Straight Connector 108"/>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10" name="Straight Connector 109"/>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11" name="Straight Connector 110"/>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100" name="Rectangle 99"/>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01" name="Group 100"/>
            <p:cNvGrpSpPr/>
            <p:nvPr/>
          </p:nvGrpSpPr>
          <p:grpSpPr>
            <a:xfrm>
              <a:off x="6620566" y="6026536"/>
              <a:ext cx="1837266" cy="210776"/>
              <a:chOff x="1981706" y="5885657"/>
              <a:chExt cx="1837266" cy="210776"/>
            </a:xfrm>
          </p:grpSpPr>
          <p:cxnSp>
            <p:nvCxnSpPr>
              <p:cNvPr id="107" name="Straight Arrow Connector 106"/>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8" name="TextBox 107"/>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04" name="Straight Connector 103"/>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7" name="Rounded Rectangle 6"/>
          <p:cNvSpPr/>
          <p:nvPr/>
        </p:nvSpPr>
        <p:spPr bwMode="auto">
          <a:xfrm>
            <a:off x="1371613" y="5694889"/>
            <a:ext cx="7072561" cy="611642"/>
          </a:xfrm>
          <a:prstGeom prst="roundRect">
            <a:avLst>
              <a:gd name="adj" fmla="val 24453"/>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Conclusion: Active Scan as</a:t>
            </a:r>
            <a:r>
              <a:rPr kumimoji="0" lang="en-US" sz="1800" b="1" i="0" u="none" strike="noStrike" cap="none" normalizeH="0" dirty="0" smtClean="0">
                <a:ln>
                  <a:noFill/>
                </a:ln>
                <a:solidFill>
                  <a:schemeClr val="tx1"/>
                </a:solidFill>
                <a:effectLst/>
                <a:latin typeface="Times New Roman" pitchFamily="18" charset="0"/>
              </a:rPr>
              <a:t> is defined today is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dirty="0" smtClean="0">
                <a:ln>
                  <a:noFill/>
                </a:ln>
                <a:solidFill>
                  <a:schemeClr val="tx1"/>
                </a:solidFill>
                <a:effectLst/>
                <a:latin typeface="Times New Roman" pitchFamily="18" charset="0"/>
              </a:rPr>
              <a:t>not fast enough for the 11ai use case scenario.</a:t>
            </a:r>
            <a:endParaRPr kumimoji="0" lang="en-US" sz="18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55451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Problem Identified</a:t>
            </a:r>
            <a:endParaRPr lang="en-US" dirty="0"/>
          </a:p>
        </p:txBody>
      </p:sp>
      <p:sp>
        <p:nvSpPr>
          <p:cNvPr id="3" name="Content Placeholder 2"/>
          <p:cNvSpPr>
            <a:spLocks noGrp="1"/>
          </p:cNvSpPr>
          <p:nvPr>
            <p:ph idx="1"/>
          </p:nvPr>
        </p:nvSpPr>
        <p:spPr>
          <a:xfrm>
            <a:off x="685800" y="1412776"/>
            <a:ext cx="7772400" cy="4896544"/>
          </a:xfrm>
        </p:spPr>
        <p:txBody>
          <a:bodyPr/>
          <a:lstStyle/>
          <a:p>
            <a:r>
              <a:rPr lang="en-US" sz="2000" dirty="0" smtClean="0"/>
              <a:t>The scan duration to identify </a:t>
            </a:r>
            <a:r>
              <a:rPr lang="en-US" sz="2000" dirty="0"/>
              <a:t>AP </a:t>
            </a:r>
            <a:r>
              <a:rPr lang="en-US" sz="2000" dirty="0" smtClean="0"/>
              <a:t>coverage where most channels are unused adds up to a substantial delay:</a:t>
            </a:r>
          </a:p>
          <a:p>
            <a:pPr lvl="1"/>
            <a:r>
              <a:rPr lang="en-US" sz="1600" dirty="0" smtClean="0"/>
              <a:t>Use case reference document IEEE 802.11-11/0238 gives multiple scenarios where the complete link setup of &lt;100msec is required with no prior knowledge:</a:t>
            </a:r>
          </a:p>
          <a:p>
            <a:pPr lvl="2"/>
            <a:r>
              <a:rPr lang="en-US" sz="1400" dirty="0" smtClean="0"/>
              <a:t>Scanning and performing Active Scan alone is simply not feasible.</a:t>
            </a:r>
          </a:p>
          <a:p>
            <a:pPr lvl="2"/>
            <a:r>
              <a:rPr lang="en-US" sz="1400" dirty="0" smtClean="0"/>
              <a:t>Neighbor messages transmitted during long interval either beacon or FILS beacon is not good enough on their own – delay too large.</a:t>
            </a:r>
          </a:p>
          <a:p>
            <a:pPr lvl="1"/>
            <a:r>
              <a:rPr lang="en-US" sz="1600" dirty="0" smtClean="0"/>
              <a:t>Use cases requiring complete setup time of 100msec or below:</a:t>
            </a:r>
          </a:p>
          <a:p>
            <a:pPr lvl="2"/>
            <a:r>
              <a:rPr lang="en-US" sz="1400" dirty="0" smtClean="0"/>
              <a:t>3.1.3 </a:t>
            </a:r>
            <a:r>
              <a:rPr lang="en-GB" sz="1400" dirty="0"/>
              <a:t>Hot-Spot Pass-Through Internet </a:t>
            </a:r>
            <a:r>
              <a:rPr lang="en-GB" sz="1400" dirty="0" smtClean="0"/>
              <a:t>Access</a:t>
            </a:r>
          </a:p>
          <a:p>
            <a:pPr lvl="2"/>
            <a:r>
              <a:rPr lang="en-GB" sz="1400" dirty="0" smtClean="0"/>
              <a:t>3.2.2 Traveller Information</a:t>
            </a:r>
          </a:p>
          <a:p>
            <a:pPr lvl="2"/>
            <a:r>
              <a:rPr lang="en-GB" sz="1400" dirty="0" smtClean="0"/>
              <a:t>3.2.2 Multi-modal </a:t>
            </a:r>
            <a:r>
              <a:rPr lang="en-GB" sz="1400" dirty="0"/>
              <a:t>Real-Time </a:t>
            </a:r>
            <a:r>
              <a:rPr lang="en-GB" sz="1400" dirty="0" smtClean="0"/>
              <a:t>Traveller </a:t>
            </a:r>
            <a:r>
              <a:rPr lang="en-GB" sz="1400" dirty="0"/>
              <a:t>Information </a:t>
            </a:r>
            <a:endParaRPr lang="en-GB" sz="1400" dirty="0" smtClean="0"/>
          </a:p>
          <a:p>
            <a:pPr lvl="2"/>
            <a:r>
              <a:rPr lang="en-GB" sz="1400" dirty="0" smtClean="0"/>
              <a:t>3.2.2 Dynamic </a:t>
            </a:r>
            <a:r>
              <a:rPr lang="en-GB" sz="1400" dirty="0"/>
              <a:t>Speed Harmonization </a:t>
            </a:r>
            <a:endParaRPr lang="en-US" sz="1400"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9</a:t>
            </a:fld>
            <a:endParaRPr lang="en-US"/>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65541</TotalTime>
  <Words>2759</Words>
  <Application>Microsoft Office PowerPoint</Application>
  <PresentationFormat>On-screen Show (4:3)</PresentationFormat>
  <Paragraphs>645</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Aggregated Probe Response</vt:lpstr>
      <vt:lpstr>Abstract</vt:lpstr>
      <vt:lpstr>PowerPoint Presentation</vt:lpstr>
      <vt:lpstr>Recap, Active Scanning Procedure</vt:lpstr>
      <vt:lpstr>Recap, Active Scanning Procedure</vt:lpstr>
      <vt:lpstr>Recap, Active Scanning Procedure</vt:lpstr>
      <vt:lpstr>Recap, Active Scanning Procedure</vt:lpstr>
      <vt:lpstr>Recap, Active Scanning Procedure</vt:lpstr>
      <vt:lpstr>Problem Identified</vt:lpstr>
      <vt:lpstr>Problem Identified (con.)</vt:lpstr>
      <vt:lpstr>Problem Identified (con.)</vt:lpstr>
      <vt:lpstr>Suggested Improvement</vt:lpstr>
      <vt:lpstr>Suggested Improvement</vt:lpstr>
      <vt:lpstr>Suggested Improvement – in case of no AP</vt:lpstr>
      <vt:lpstr>Suggested Improvement – in case of only non 11ai capable APs </vt:lpstr>
      <vt:lpstr>Suggested Improvement –  mix of 11ai and non 11ai APs </vt:lpstr>
      <vt:lpstr>Performance comparisons</vt:lpstr>
      <vt:lpstr>Key Performance Indicators</vt:lpstr>
      <vt:lpstr>KPI comparison – Scan Time Idle Channel</vt:lpstr>
      <vt:lpstr>KPI comparison – Scan Time Idle Channel</vt:lpstr>
      <vt:lpstr>KPI comparison – Scan PWR Idle Channel</vt:lpstr>
      <vt:lpstr>KPI comparison – Scan PWR Idle Channel</vt:lpstr>
      <vt:lpstr>KPI comparison – dense deployment delay</vt:lpstr>
      <vt:lpstr>KPI comparison – dense deployment PWR</vt:lpstr>
      <vt:lpstr>Comparison</vt:lpstr>
      <vt:lpstr>Comparison</vt:lpstr>
      <vt:lpstr>Backup</vt:lpstr>
      <vt:lpstr>Motion</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Jonathan Segev</dc:creator>
  <cp:lastModifiedBy>jsegev</cp:lastModifiedBy>
  <cp:revision>140</cp:revision>
  <cp:lastPrinted>1998-02-10T13:28:06Z</cp:lastPrinted>
  <dcterms:created xsi:type="dcterms:W3CDTF">2012-01-15T20:46:20Z</dcterms:created>
  <dcterms:modified xsi:type="dcterms:W3CDTF">2012-09-19T16:31:56Z</dcterms:modified>
</cp:coreProperties>
</file>