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57" r:id="rId3"/>
    <p:sldId id="292" r:id="rId4"/>
    <p:sldId id="319" r:id="rId5"/>
    <p:sldId id="302" r:id="rId6"/>
    <p:sldId id="320" r:id="rId7"/>
    <p:sldId id="334" r:id="rId8"/>
    <p:sldId id="299" r:id="rId9"/>
    <p:sldId id="331" r:id="rId10"/>
    <p:sldId id="332" r:id="rId11"/>
    <p:sldId id="301" r:id="rId12"/>
    <p:sldId id="322" r:id="rId13"/>
    <p:sldId id="323" r:id="rId14"/>
    <p:sldId id="325" r:id="rId15"/>
    <p:sldId id="315" r:id="rId16"/>
    <p:sldId id="326" r:id="rId17"/>
    <p:sldId id="324" r:id="rId18"/>
    <p:sldId id="327" r:id="rId19"/>
    <p:sldId id="329" r:id="rId20"/>
    <p:sldId id="330" r:id="rId21"/>
    <p:sldId id="306" r:id="rId22"/>
    <p:sldId id="333" r:id="rId23"/>
    <p:sldId id="298" r:id="rId24"/>
    <p:sldId id="286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9" autoAdjust="0"/>
    <p:restoredTop sz="94638" autoAdjust="0"/>
  </p:normalViewPr>
  <p:slideViewPr>
    <p:cSldViewPr>
      <p:cViewPr>
        <p:scale>
          <a:sx n="100" d="100"/>
          <a:sy n="100" d="100"/>
        </p:scale>
        <p:origin x="-48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40" y="-108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1.%20802.11\FtF\201209%20IEEE%20Indian%20Wells\TGai\ours\RapidSca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1.%20802.11\FtF\201209%20IEEE%20Indian%20Wells\TGai\ours\RapidSca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1.%20802.11\FtF\201209%20IEEE%20Indian%20Wells\TGai\ours\RapidSca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1.%20802.11\FtF\201209%20IEEE%20Indian%20Wells\TGai\ours\RapidSca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1.%20802.11\FtF\201209%20IEEE%20Indian%20Wells\TGai\ours\RapidSca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1.%20802.11\FtF\201209%20IEEE%20Indian%20Wells\TGai\ours\RapidSc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Coverage'!$B$1</c:f>
              <c:strCache>
                <c:ptCount val="1"/>
                <c:pt idx="0">
                  <c:v>Active scan delay w/o
 Rapid [msec]</c:v>
                </c:pt>
              </c:strCache>
            </c:strRef>
          </c:tx>
          <c:invertIfNegative val="0"/>
          <c:val>
            <c:numRef>
              <c:f>'No Coverage'!$B$2:$B$36</c:f>
              <c:numCache>
                <c:formatCode>0.00</c:formatCode>
                <c:ptCount val="35"/>
                <c:pt idx="0">
                  <c:v>5.4</c:v>
                </c:pt>
                <c:pt idx="1">
                  <c:v>10.8</c:v>
                </c:pt>
                <c:pt idx="2">
                  <c:v>16.200000000000003</c:v>
                </c:pt>
                <c:pt idx="3">
                  <c:v>21.6</c:v>
                </c:pt>
                <c:pt idx="4">
                  <c:v>27</c:v>
                </c:pt>
                <c:pt idx="5">
                  <c:v>32.400000000000006</c:v>
                </c:pt>
                <c:pt idx="6">
                  <c:v>37.800000000000004</c:v>
                </c:pt>
                <c:pt idx="7">
                  <c:v>43.2</c:v>
                </c:pt>
                <c:pt idx="8">
                  <c:v>48.6</c:v>
                </c:pt>
                <c:pt idx="9">
                  <c:v>54</c:v>
                </c:pt>
                <c:pt idx="10">
                  <c:v>59.400000000000006</c:v>
                </c:pt>
                <c:pt idx="11">
                  <c:v>64.800000000000011</c:v>
                </c:pt>
                <c:pt idx="12">
                  <c:v>70.2</c:v>
                </c:pt>
                <c:pt idx="13">
                  <c:v>75.600000000000009</c:v>
                </c:pt>
                <c:pt idx="14">
                  <c:v>81</c:v>
                </c:pt>
                <c:pt idx="15">
                  <c:v>86.4</c:v>
                </c:pt>
                <c:pt idx="16">
                  <c:v>91.800000000000011</c:v>
                </c:pt>
                <c:pt idx="17">
                  <c:v>97.2</c:v>
                </c:pt>
                <c:pt idx="18">
                  <c:v>102.60000000000001</c:v>
                </c:pt>
                <c:pt idx="19">
                  <c:v>108</c:v>
                </c:pt>
                <c:pt idx="20">
                  <c:v>113.4</c:v>
                </c:pt>
                <c:pt idx="21">
                  <c:v>118.80000000000001</c:v>
                </c:pt>
                <c:pt idx="22">
                  <c:v>124.2</c:v>
                </c:pt>
                <c:pt idx="23">
                  <c:v>129.60000000000002</c:v>
                </c:pt>
                <c:pt idx="24">
                  <c:v>135</c:v>
                </c:pt>
                <c:pt idx="25">
                  <c:v>140.4</c:v>
                </c:pt>
                <c:pt idx="26">
                  <c:v>145.80000000000001</c:v>
                </c:pt>
                <c:pt idx="27">
                  <c:v>151.20000000000002</c:v>
                </c:pt>
                <c:pt idx="28">
                  <c:v>156.60000000000002</c:v>
                </c:pt>
                <c:pt idx="29">
                  <c:v>162</c:v>
                </c:pt>
                <c:pt idx="30">
                  <c:v>167.4</c:v>
                </c:pt>
                <c:pt idx="31">
                  <c:v>172.8</c:v>
                </c:pt>
                <c:pt idx="32">
                  <c:v>178.20000000000002</c:v>
                </c:pt>
                <c:pt idx="33">
                  <c:v>183.60000000000002</c:v>
                </c:pt>
                <c:pt idx="34">
                  <c:v>189</c:v>
                </c:pt>
              </c:numCache>
            </c:numRef>
          </c:val>
        </c:ser>
        <c:ser>
          <c:idx val="1"/>
          <c:order val="1"/>
          <c:tx>
            <c:strRef>
              <c:f>'No Coverage'!$C$1</c:f>
              <c:strCache>
                <c:ptCount val="1"/>
                <c:pt idx="0">
                  <c:v>Active scan delay w/ 
Rapid [msec]</c:v>
                </c:pt>
              </c:strCache>
            </c:strRef>
          </c:tx>
          <c:invertIfNegative val="0"/>
          <c:val>
            <c:numRef>
              <c:f>'No Coverage'!$C$2:$C$36</c:f>
              <c:numCache>
                <c:formatCode>0.00</c:formatCode>
                <c:ptCount val="35"/>
                <c:pt idx="0">
                  <c:v>0.23066666666666666</c:v>
                </c:pt>
                <c:pt idx="1">
                  <c:v>0.46133333333333332</c:v>
                </c:pt>
                <c:pt idx="2">
                  <c:v>0.69199999999999995</c:v>
                </c:pt>
                <c:pt idx="3">
                  <c:v>0.92266666666666663</c:v>
                </c:pt>
                <c:pt idx="4">
                  <c:v>1.1533333333333333</c:v>
                </c:pt>
                <c:pt idx="5">
                  <c:v>1.3839999999999999</c:v>
                </c:pt>
                <c:pt idx="6">
                  <c:v>1.6146666666666667</c:v>
                </c:pt>
                <c:pt idx="7">
                  <c:v>1.8453333333333333</c:v>
                </c:pt>
                <c:pt idx="8">
                  <c:v>2.0760000000000001</c:v>
                </c:pt>
                <c:pt idx="9">
                  <c:v>2.3066666666666666</c:v>
                </c:pt>
                <c:pt idx="10">
                  <c:v>2.5373333333333332</c:v>
                </c:pt>
                <c:pt idx="11">
                  <c:v>2.7679999999999998</c:v>
                </c:pt>
                <c:pt idx="12">
                  <c:v>2.9986666666666664</c:v>
                </c:pt>
                <c:pt idx="13">
                  <c:v>3.2293333333333334</c:v>
                </c:pt>
                <c:pt idx="14">
                  <c:v>3.46</c:v>
                </c:pt>
                <c:pt idx="15">
                  <c:v>3.6906666666666665</c:v>
                </c:pt>
                <c:pt idx="16">
                  <c:v>3.9213333333333331</c:v>
                </c:pt>
                <c:pt idx="17">
                  <c:v>4.1520000000000001</c:v>
                </c:pt>
                <c:pt idx="18">
                  <c:v>4.3826666666666663</c:v>
                </c:pt>
                <c:pt idx="19">
                  <c:v>4.6133333333333333</c:v>
                </c:pt>
                <c:pt idx="20">
                  <c:v>4.8439999999999994</c:v>
                </c:pt>
                <c:pt idx="21">
                  <c:v>5.0746666666666664</c:v>
                </c:pt>
                <c:pt idx="22">
                  <c:v>5.3053333333333335</c:v>
                </c:pt>
                <c:pt idx="23">
                  <c:v>5.5359999999999996</c:v>
                </c:pt>
                <c:pt idx="24">
                  <c:v>5.7666666666666666</c:v>
                </c:pt>
                <c:pt idx="25">
                  <c:v>5.9973333333333327</c:v>
                </c:pt>
                <c:pt idx="26">
                  <c:v>6.2279999999999998</c:v>
                </c:pt>
                <c:pt idx="27">
                  <c:v>6.4586666666666668</c:v>
                </c:pt>
                <c:pt idx="28">
                  <c:v>6.6893333333333329</c:v>
                </c:pt>
                <c:pt idx="29">
                  <c:v>6.92</c:v>
                </c:pt>
                <c:pt idx="30">
                  <c:v>7.1506666666666661</c:v>
                </c:pt>
                <c:pt idx="31">
                  <c:v>7.3813333333333331</c:v>
                </c:pt>
                <c:pt idx="32">
                  <c:v>7.6120000000000001</c:v>
                </c:pt>
                <c:pt idx="33">
                  <c:v>7.8426666666666662</c:v>
                </c:pt>
                <c:pt idx="34">
                  <c:v>8.0733333333333324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109312"/>
        <c:axId val="142470528"/>
      </c:barChart>
      <c:catAx>
        <c:axId val="142109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42470528"/>
        <c:crosses val="autoZero"/>
        <c:auto val="1"/>
        <c:lblAlgn val="ctr"/>
        <c:lblOffset val="100"/>
        <c:noMultiLvlLbl val="0"/>
      </c:catAx>
      <c:valAx>
        <c:axId val="14247052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421093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Coverage'!$B$1</c:f>
              <c:strCache>
                <c:ptCount val="1"/>
                <c:pt idx="0">
                  <c:v>Active scan delay w/o
 Rapid [msec]</c:v>
                </c:pt>
              </c:strCache>
            </c:strRef>
          </c:tx>
          <c:invertIfNegative val="0"/>
          <c:val>
            <c:numRef>
              <c:f>'No Coverage'!$B$2:$B$36</c:f>
              <c:numCache>
                <c:formatCode>0.00</c:formatCode>
                <c:ptCount val="35"/>
                <c:pt idx="0">
                  <c:v>5.4</c:v>
                </c:pt>
                <c:pt idx="1">
                  <c:v>10.8</c:v>
                </c:pt>
                <c:pt idx="2">
                  <c:v>16.200000000000003</c:v>
                </c:pt>
                <c:pt idx="3">
                  <c:v>21.6</c:v>
                </c:pt>
                <c:pt idx="4">
                  <c:v>27</c:v>
                </c:pt>
                <c:pt idx="5">
                  <c:v>32.400000000000006</c:v>
                </c:pt>
                <c:pt idx="6">
                  <c:v>37.800000000000004</c:v>
                </c:pt>
                <c:pt idx="7">
                  <c:v>43.2</c:v>
                </c:pt>
                <c:pt idx="8">
                  <c:v>48.6</c:v>
                </c:pt>
                <c:pt idx="9">
                  <c:v>54</c:v>
                </c:pt>
                <c:pt idx="10">
                  <c:v>59.400000000000006</c:v>
                </c:pt>
                <c:pt idx="11">
                  <c:v>64.800000000000011</c:v>
                </c:pt>
                <c:pt idx="12">
                  <c:v>70.2</c:v>
                </c:pt>
                <c:pt idx="13">
                  <c:v>75.600000000000009</c:v>
                </c:pt>
                <c:pt idx="14">
                  <c:v>81</c:v>
                </c:pt>
                <c:pt idx="15">
                  <c:v>86.4</c:v>
                </c:pt>
                <c:pt idx="16">
                  <c:v>91.800000000000011</c:v>
                </c:pt>
                <c:pt idx="17">
                  <c:v>97.2</c:v>
                </c:pt>
                <c:pt idx="18">
                  <c:v>102.60000000000001</c:v>
                </c:pt>
                <c:pt idx="19">
                  <c:v>108</c:v>
                </c:pt>
                <c:pt idx="20">
                  <c:v>113.4</c:v>
                </c:pt>
                <c:pt idx="21">
                  <c:v>118.80000000000001</c:v>
                </c:pt>
                <c:pt idx="22">
                  <c:v>124.2</c:v>
                </c:pt>
                <c:pt idx="23">
                  <c:v>129.60000000000002</c:v>
                </c:pt>
                <c:pt idx="24">
                  <c:v>135</c:v>
                </c:pt>
                <c:pt idx="25">
                  <c:v>140.4</c:v>
                </c:pt>
                <c:pt idx="26">
                  <c:v>145.80000000000001</c:v>
                </c:pt>
                <c:pt idx="27">
                  <c:v>151.20000000000002</c:v>
                </c:pt>
                <c:pt idx="28">
                  <c:v>156.60000000000002</c:v>
                </c:pt>
                <c:pt idx="29">
                  <c:v>162</c:v>
                </c:pt>
                <c:pt idx="30">
                  <c:v>167.4</c:v>
                </c:pt>
                <c:pt idx="31">
                  <c:v>172.8</c:v>
                </c:pt>
                <c:pt idx="32">
                  <c:v>178.20000000000002</c:v>
                </c:pt>
                <c:pt idx="33">
                  <c:v>183.60000000000002</c:v>
                </c:pt>
                <c:pt idx="34">
                  <c:v>189</c:v>
                </c:pt>
              </c:numCache>
            </c:numRef>
          </c:val>
        </c:ser>
        <c:ser>
          <c:idx val="1"/>
          <c:order val="1"/>
          <c:tx>
            <c:strRef>
              <c:f>'No Coverage'!$C$1</c:f>
              <c:strCache>
                <c:ptCount val="1"/>
                <c:pt idx="0">
                  <c:v>Active scan delay w/ 
Rapid [msec]</c:v>
                </c:pt>
              </c:strCache>
            </c:strRef>
          </c:tx>
          <c:invertIfNegative val="0"/>
          <c:val>
            <c:numRef>
              <c:f>'No Coverage'!$C$2:$C$36</c:f>
              <c:numCache>
                <c:formatCode>0.00</c:formatCode>
                <c:ptCount val="35"/>
                <c:pt idx="0">
                  <c:v>0.23066666666666666</c:v>
                </c:pt>
                <c:pt idx="1">
                  <c:v>0.46133333333333332</c:v>
                </c:pt>
                <c:pt idx="2">
                  <c:v>0.69199999999999995</c:v>
                </c:pt>
                <c:pt idx="3">
                  <c:v>0.92266666666666663</c:v>
                </c:pt>
                <c:pt idx="4">
                  <c:v>1.1533333333333333</c:v>
                </c:pt>
                <c:pt idx="5">
                  <c:v>1.3839999999999999</c:v>
                </c:pt>
                <c:pt idx="6">
                  <c:v>1.6146666666666667</c:v>
                </c:pt>
                <c:pt idx="7">
                  <c:v>1.8453333333333333</c:v>
                </c:pt>
                <c:pt idx="8">
                  <c:v>2.0760000000000001</c:v>
                </c:pt>
                <c:pt idx="9">
                  <c:v>2.3066666666666666</c:v>
                </c:pt>
                <c:pt idx="10">
                  <c:v>2.5373333333333332</c:v>
                </c:pt>
                <c:pt idx="11">
                  <c:v>2.7679999999999998</c:v>
                </c:pt>
                <c:pt idx="12">
                  <c:v>2.9986666666666664</c:v>
                </c:pt>
                <c:pt idx="13">
                  <c:v>3.2293333333333334</c:v>
                </c:pt>
                <c:pt idx="14">
                  <c:v>3.46</c:v>
                </c:pt>
                <c:pt idx="15">
                  <c:v>3.6906666666666665</c:v>
                </c:pt>
                <c:pt idx="16">
                  <c:v>3.9213333333333331</c:v>
                </c:pt>
                <c:pt idx="17">
                  <c:v>4.1520000000000001</c:v>
                </c:pt>
                <c:pt idx="18">
                  <c:v>4.3826666666666663</c:v>
                </c:pt>
                <c:pt idx="19">
                  <c:v>4.6133333333333333</c:v>
                </c:pt>
                <c:pt idx="20">
                  <c:v>4.8439999999999994</c:v>
                </c:pt>
                <c:pt idx="21">
                  <c:v>5.0746666666666664</c:v>
                </c:pt>
                <c:pt idx="22">
                  <c:v>5.3053333333333335</c:v>
                </c:pt>
                <c:pt idx="23">
                  <c:v>5.5359999999999996</c:v>
                </c:pt>
                <c:pt idx="24">
                  <c:v>5.7666666666666666</c:v>
                </c:pt>
                <c:pt idx="25">
                  <c:v>5.9973333333333327</c:v>
                </c:pt>
                <c:pt idx="26">
                  <c:v>6.2279999999999998</c:v>
                </c:pt>
                <c:pt idx="27">
                  <c:v>6.4586666666666668</c:v>
                </c:pt>
                <c:pt idx="28">
                  <c:v>6.6893333333333329</c:v>
                </c:pt>
                <c:pt idx="29">
                  <c:v>6.92</c:v>
                </c:pt>
                <c:pt idx="30">
                  <c:v>7.1506666666666661</c:v>
                </c:pt>
                <c:pt idx="31">
                  <c:v>7.3813333333333331</c:v>
                </c:pt>
                <c:pt idx="32">
                  <c:v>7.6120000000000001</c:v>
                </c:pt>
                <c:pt idx="33">
                  <c:v>7.8426666666666662</c:v>
                </c:pt>
                <c:pt idx="34">
                  <c:v>8.0733333333333324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749504"/>
        <c:axId val="145797888"/>
      </c:barChart>
      <c:catAx>
        <c:axId val="145749504"/>
        <c:scaling>
          <c:orientation val="minMax"/>
        </c:scaling>
        <c:delete val="0"/>
        <c:axPos val="b"/>
        <c:majorTickMark val="out"/>
        <c:minorTickMark val="none"/>
        <c:tickLblPos val="nextTo"/>
        <c:crossAx val="145797888"/>
        <c:crosses val="autoZero"/>
        <c:auto val="1"/>
        <c:lblAlgn val="ctr"/>
        <c:lblOffset val="100"/>
        <c:noMultiLvlLbl val="0"/>
      </c:catAx>
      <c:valAx>
        <c:axId val="1457978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457495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Coverage'!$D$1</c:f>
              <c:strCache>
                <c:ptCount val="1"/>
                <c:pt idx="0">
                  <c:v>Active Scan PWR 
w/o Rapid [mJ/scan]</c:v>
                </c:pt>
              </c:strCache>
            </c:strRef>
          </c:tx>
          <c:invertIfNegative val="0"/>
          <c:val>
            <c:numRef>
              <c:f>'No Coverage'!$D$2:$D$36</c:f>
              <c:numCache>
                <c:formatCode>0.00</c:formatCode>
                <c:ptCount val="35"/>
                <c:pt idx="0">
                  <c:v>0.33750000000000002</c:v>
                </c:pt>
                <c:pt idx="1">
                  <c:v>0.67500000000000004</c:v>
                </c:pt>
                <c:pt idx="2">
                  <c:v>1.0125000000000002</c:v>
                </c:pt>
                <c:pt idx="3">
                  <c:v>1.35</c:v>
                </c:pt>
                <c:pt idx="4">
                  <c:v>1.6875</c:v>
                </c:pt>
                <c:pt idx="5">
                  <c:v>2.0250000000000004</c:v>
                </c:pt>
                <c:pt idx="6">
                  <c:v>2.3625000000000003</c:v>
                </c:pt>
                <c:pt idx="7">
                  <c:v>2.7</c:v>
                </c:pt>
                <c:pt idx="8">
                  <c:v>3.0375000000000001</c:v>
                </c:pt>
                <c:pt idx="9">
                  <c:v>3.375</c:v>
                </c:pt>
                <c:pt idx="10">
                  <c:v>3.7125000000000004</c:v>
                </c:pt>
                <c:pt idx="11">
                  <c:v>4.0500000000000007</c:v>
                </c:pt>
                <c:pt idx="12">
                  <c:v>4.3875000000000002</c:v>
                </c:pt>
                <c:pt idx="13">
                  <c:v>4.7250000000000005</c:v>
                </c:pt>
                <c:pt idx="14">
                  <c:v>5.0625</c:v>
                </c:pt>
                <c:pt idx="15">
                  <c:v>5.4</c:v>
                </c:pt>
                <c:pt idx="16">
                  <c:v>5.7375000000000007</c:v>
                </c:pt>
                <c:pt idx="17">
                  <c:v>6.0750000000000002</c:v>
                </c:pt>
                <c:pt idx="18">
                  <c:v>6.4125000000000005</c:v>
                </c:pt>
                <c:pt idx="19">
                  <c:v>6.75</c:v>
                </c:pt>
                <c:pt idx="20">
                  <c:v>7.0875000000000004</c:v>
                </c:pt>
                <c:pt idx="21">
                  <c:v>7.4250000000000007</c:v>
                </c:pt>
                <c:pt idx="22">
                  <c:v>7.7625000000000002</c:v>
                </c:pt>
                <c:pt idx="23">
                  <c:v>8.1000000000000014</c:v>
                </c:pt>
                <c:pt idx="24">
                  <c:v>8.4375</c:v>
                </c:pt>
                <c:pt idx="25">
                  <c:v>8.7750000000000004</c:v>
                </c:pt>
                <c:pt idx="26">
                  <c:v>9.1125000000000007</c:v>
                </c:pt>
                <c:pt idx="27">
                  <c:v>9.4500000000000011</c:v>
                </c:pt>
                <c:pt idx="28">
                  <c:v>9.7875000000000014</c:v>
                </c:pt>
                <c:pt idx="29">
                  <c:v>10.125</c:v>
                </c:pt>
                <c:pt idx="30">
                  <c:v>10.4625</c:v>
                </c:pt>
                <c:pt idx="31">
                  <c:v>10.8</c:v>
                </c:pt>
                <c:pt idx="32">
                  <c:v>11.137500000000001</c:v>
                </c:pt>
                <c:pt idx="33">
                  <c:v>11.475000000000001</c:v>
                </c:pt>
                <c:pt idx="34">
                  <c:v>11.8125</c:v>
                </c:pt>
              </c:numCache>
            </c:numRef>
          </c:val>
        </c:ser>
        <c:ser>
          <c:idx val="1"/>
          <c:order val="1"/>
          <c:tx>
            <c:strRef>
              <c:f>'No Coverage'!$E$1</c:f>
              <c:strCache>
                <c:ptCount val="1"/>
                <c:pt idx="0">
                  <c:v>Active Scan PWR 
w/ Rapid [mJ/scan]</c:v>
                </c:pt>
              </c:strCache>
            </c:strRef>
          </c:tx>
          <c:invertIfNegative val="0"/>
          <c:val>
            <c:numRef>
              <c:f>'No Coverage'!$E$2:$E$36</c:f>
              <c:numCache>
                <c:formatCode>0.00</c:formatCode>
                <c:ptCount val="35"/>
                <c:pt idx="0">
                  <c:v>2.8533833333333335E-2</c:v>
                </c:pt>
                <c:pt idx="1">
                  <c:v>5.7067666666666669E-2</c:v>
                </c:pt>
                <c:pt idx="2">
                  <c:v>8.5601499999999997E-2</c:v>
                </c:pt>
                <c:pt idx="3">
                  <c:v>0.11413533333333334</c:v>
                </c:pt>
                <c:pt idx="4">
                  <c:v>0.14266916666666668</c:v>
                </c:pt>
                <c:pt idx="5">
                  <c:v>0.17120299999999999</c:v>
                </c:pt>
                <c:pt idx="6">
                  <c:v>0.19973683333333334</c:v>
                </c:pt>
                <c:pt idx="7">
                  <c:v>0.22827066666666668</c:v>
                </c:pt>
                <c:pt idx="8">
                  <c:v>0.25680449999999999</c:v>
                </c:pt>
                <c:pt idx="9">
                  <c:v>0.28533833333333336</c:v>
                </c:pt>
                <c:pt idx="10">
                  <c:v>0.31387216666666667</c:v>
                </c:pt>
                <c:pt idx="11">
                  <c:v>0.34240599999999999</c:v>
                </c:pt>
                <c:pt idx="12">
                  <c:v>0.37093983333333336</c:v>
                </c:pt>
                <c:pt idx="13">
                  <c:v>0.39947366666666667</c:v>
                </c:pt>
                <c:pt idx="14">
                  <c:v>0.42800750000000004</c:v>
                </c:pt>
                <c:pt idx="15">
                  <c:v>0.45654133333333335</c:v>
                </c:pt>
                <c:pt idx="16">
                  <c:v>0.48507516666666667</c:v>
                </c:pt>
                <c:pt idx="17">
                  <c:v>0.51360899999999998</c:v>
                </c:pt>
                <c:pt idx="18">
                  <c:v>0.54214283333333335</c:v>
                </c:pt>
                <c:pt idx="19">
                  <c:v>0.57067666666666672</c:v>
                </c:pt>
                <c:pt idx="20">
                  <c:v>0.59921049999999998</c:v>
                </c:pt>
                <c:pt idx="21">
                  <c:v>0.62774433333333335</c:v>
                </c:pt>
                <c:pt idx="22">
                  <c:v>0.65627816666666672</c:v>
                </c:pt>
                <c:pt idx="23">
                  <c:v>0.68481199999999998</c:v>
                </c:pt>
                <c:pt idx="24">
                  <c:v>0.71334583333333335</c:v>
                </c:pt>
                <c:pt idx="25">
                  <c:v>0.74187966666666672</c:v>
                </c:pt>
                <c:pt idx="26">
                  <c:v>0.77041350000000008</c:v>
                </c:pt>
                <c:pt idx="27">
                  <c:v>0.79894733333333334</c:v>
                </c:pt>
                <c:pt idx="28">
                  <c:v>0.82748116666666671</c:v>
                </c:pt>
                <c:pt idx="29">
                  <c:v>0.85601500000000008</c:v>
                </c:pt>
                <c:pt idx="30">
                  <c:v>0.88454883333333334</c:v>
                </c:pt>
                <c:pt idx="31">
                  <c:v>0.91308266666666671</c:v>
                </c:pt>
                <c:pt idx="32">
                  <c:v>0.94161650000000008</c:v>
                </c:pt>
                <c:pt idx="33">
                  <c:v>0.97015033333333334</c:v>
                </c:pt>
                <c:pt idx="34">
                  <c:v>0.99868416666666671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440512"/>
        <c:axId val="185689600"/>
      </c:barChart>
      <c:catAx>
        <c:axId val="185440512"/>
        <c:scaling>
          <c:orientation val="minMax"/>
        </c:scaling>
        <c:delete val="0"/>
        <c:axPos val="b"/>
        <c:majorTickMark val="out"/>
        <c:minorTickMark val="none"/>
        <c:tickLblPos val="nextTo"/>
        <c:crossAx val="185689600"/>
        <c:crosses val="autoZero"/>
        <c:auto val="1"/>
        <c:lblAlgn val="ctr"/>
        <c:lblOffset val="100"/>
        <c:noMultiLvlLbl val="0"/>
      </c:catAx>
      <c:valAx>
        <c:axId val="18568960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85440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Coverage'!$D$1</c:f>
              <c:strCache>
                <c:ptCount val="1"/>
                <c:pt idx="0">
                  <c:v>Active Scan PWR 
w/o Rapid [mJ/scan]</c:v>
                </c:pt>
              </c:strCache>
            </c:strRef>
          </c:tx>
          <c:invertIfNegative val="0"/>
          <c:val>
            <c:numRef>
              <c:f>'No Coverage'!$D$2:$D$36</c:f>
              <c:numCache>
                <c:formatCode>0.00</c:formatCode>
                <c:ptCount val="35"/>
                <c:pt idx="0">
                  <c:v>0.34</c:v>
                </c:pt>
                <c:pt idx="1">
                  <c:v>0.68</c:v>
                </c:pt>
                <c:pt idx="2">
                  <c:v>1.02</c:v>
                </c:pt>
                <c:pt idx="3">
                  <c:v>1.36</c:v>
                </c:pt>
                <c:pt idx="4">
                  <c:v>1.7000000000000002</c:v>
                </c:pt>
                <c:pt idx="5">
                  <c:v>2.04</c:v>
                </c:pt>
                <c:pt idx="6">
                  <c:v>2.3800000000000003</c:v>
                </c:pt>
                <c:pt idx="7">
                  <c:v>2.72</c:v>
                </c:pt>
                <c:pt idx="8">
                  <c:v>3.06</c:v>
                </c:pt>
                <c:pt idx="9">
                  <c:v>3.4000000000000004</c:v>
                </c:pt>
                <c:pt idx="10">
                  <c:v>3.74</c:v>
                </c:pt>
                <c:pt idx="11">
                  <c:v>4.08</c:v>
                </c:pt>
                <c:pt idx="12">
                  <c:v>4.42</c:v>
                </c:pt>
                <c:pt idx="13">
                  <c:v>4.7600000000000007</c:v>
                </c:pt>
                <c:pt idx="14">
                  <c:v>5.1000000000000005</c:v>
                </c:pt>
                <c:pt idx="15">
                  <c:v>5.44</c:v>
                </c:pt>
                <c:pt idx="16">
                  <c:v>5.78</c:v>
                </c:pt>
                <c:pt idx="17">
                  <c:v>6.12</c:v>
                </c:pt>
                <c:pt idx="18">
                  <c:v>6.4600000000000009</c:v>
                </c:pt>
                <c:pt idx="19">
                  <c:v>6.8000000000000007</c:v>
                </c:pt>
                <c:pt idx="20">
                  <c:v>7.1400000000000006</c:v>
                </c:pt>
                <c:pt idx="21">
                  <c:v>7.48</c:v>
                </c:pt>
                <c:pt idx="22">
                  <c:v>7.82</c:v>
                </c:pt>
                <c:pt idx="23">
                  <c:v>8.16</c:v>
                </c:pt>
                <c:pt idx="24">
                  <c:v>8.5</c:v>
                </c:pt>
                <c:pt idx="25">
                  <c:v>8.84</c:v>
                </c:pt>
                <c:pt idx="26">
                  <c:v>9.1800000000000015</c:v>
                </c:pt>
                <c:pt idx="27">
                  <c:v>9.5200000000000014</c:v>
                </c:pt>
                <c:pt idx="28">
                  <c:v>9.8600000000000012</c:v>
                </c:pt>
                <c:pt idx="29">
                  <c:v>10.200000000000001</c:v>
                </c:pt>
                <c:pt idx="30">
                  <c:v>10.540000000000001</c:v>
                </c:pt>
                <c:pt idx="31">
                  <c:v>10.88</c:v>
                </c:pt>
                <c:pt idx="32">
                  <c:v>11.22</c:v>
                </c:pt>
                <c:pt idx="33">
                  <c:v>11.56</c:v>
                </c:pt>
                <c:pt idx="34">
                  <c:v>11.9</c:v>
                </c:pt>
              </c:numCache>
            </c:numRef>
          </c:val>
        </c:ser>
        <c:ser>
          <c:idx val="1"/>
          <c:order val="1"/>
          <c:tx>
            <c:strRef>
              <c:f>'No Coverage'!$E$1</c:f>
              <c:strCache>
                <c:ptCount val="1"/>
                <c:pt idx="0">
                  <c:v>Active Scan PWR 
w/ Rapid [mJ/scan]</c:v>
                </c:pt>
              </c:strCache>
            </c:strRef>
          </c:tx>
          <c:invertIfNegative val="0"/>
          <c:val>
            <c:numRef>
              <c:f>'No Coverage'!$E$2:$E$36</c:f>
              <c:numCache>
                <c:formatCode>0.00</c:formatCode>
                <c:ptCount val="35"/>
                <c:pt idx="0">
                  <c:v>3.153333333333333E-2</c:v>
                </c:pt>
                <c:pt idx="1">
                  <c:v>6.306666666666666E-2</c:v>
                </c:pt>
                <c:pt idx="2">
                  <c:v>9.459999999999999E-2</c:v>
                </c:pt>
                <c:pt idx="3">
                  <c:v>0.12613333333333332</c:v>
                </c:pt>
                <c:pt idx="4">
                  <c:v>0.15766666666666665</c:v>
                </c:pt>
                <c:pt idx="5">
                  <c:v>0.18919999999999998</c:v>
                </c:pt>
                <c:pt idx="6">
                  <c:v>0.22073333333333331</c:v>
                </c:pt>
                <c:pt idx="7">
                  <c:v>0.25226666666666664</c:v>
                </c:pt>
                <c:pt idx="8">
                  <c:v>0.28379999999999994</c:v>
                </c:pt>
                <c:pt idx="9">
                  <c:v>0.3153333333333333</c:v>
                </c:pt>
                <c:pt idx="10">
                  <c:v>0.34686666666666666</c:v>
                </c:pt>
                <c:pt idx="11">
                  <c:v>0.37839999999999996</c:v>
                </c:pt>
                <c:pt idx="12">
                  <c:v>0.40993333333333326</c:v>
                </c:pt>
                <c:pt idx="13">
                  <c:v>0.44146666666666662</c:v>
                </c:pt>
                <c:pt idx="14">
                  <c:v>0.47299999999999998</c:v>
                </c:pt>
                <c:pt idx="15">
                  <c:v>0.50453333333333328</c:v>
                </c:pt>
                <c:pt idx="16">
                  <c:v>0.53606666666666658</c:v>
                </c:pt>
                <c:pt idx="17">
                  <c:v>0.56759999999999988</c:v>
                </c:pt>
                <c:pt idx="18">
                  <c:v>0.5991333333333333</c:v>
                </c:pt>
                <c:pt idx="19">
                  <c:v>0.6306666666666666</c:v>
                </c:pt>
                <c:pt idx="20">
                  <c:v>0.6621999999999999</c:v>
                </c:pt>
                <c:pt idx="21">
                  <c:v>0.69373333333333331</c:v>
                </c:pt>
                <c:pt idx="22">
                  <c:v>0.72526666666666662</c:v>
                </c:pt>
                <c:pt idx="23">
                  <c:v>0.75679999999999992</c:v>
                </c:pt>
                <c:pt idx="24">
                  <c:v>0.78833333333333322</c:v>
                </c:pt>
                <c:pt idx="25">
                  <c:v>0.81986666666666652</c:v>
                </c:pt>
                <c:pt idx="26">
                  <c:v>0.85139999999999993</c:v>
                </c:pt>
                <c:pt idx="27">
                  <c:v>0.88293333333333324</c:v>
                </c:pt>
                <c:pt idx="28">
                  <c:v>0.91446666666666654</c:v>
                </c:pt>
                <c:pt idx="29">
                  <c:v>0.94599999999999995</c:v>
                </c:pt>
                <c:pt idx="30">
                  <c:v>0.97753333333333325</c:v>
                </c:pt>
                <c:pt idx="31">
                  <c:v>1.0090666666666666</c:v>
                </c:pt>
                <c:pt idx="32">
                  <c:v>1.0406</c:v>
                </c:pt>
                <c:pt idx="33">
                  <c:v>1.0721333333333332</c:v>
                </c:pt>
                <c:pt idx="34">
                  <c:v>1.1036666666666666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577088"/>
        <c:axId val="146480512"/>
      </c:barChart>
      <c:catAx>
        <c:axId val="145577088"/>
        <c:scaling>
          <c:orientation val="minMax"/>
        </c:scaling>
        <c:delete val="0"/>
        <c:axPos val="b"/>
        <c:majorTickMark val="out"/>
        <c:minorTickMark val="none"/>
        <c:tickLblPos val="nextTo"/>
        <c:crossAx val="146480512"/>
        <c:crosses val="autoZero"/>
        <c:auto val="1"/>
        <c:lblAlgn val="ctr"/>
        <c:lblOffset val="100"/>
        <c:noMultiLvlLbl val="0"/>
      </c:catAx>
      <c:valAx>
        <c:axId val="14648051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45577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 of 4'!$D$1</c:f>
              <c:strCache>
                <c:ptCount val="1"/>
                <c:pt idx="0">
                  <c:v>Active Scan PWR w/o
Rapid [mJ/scan]</c:v>
                </c:pt>
              </c:strCache>
            </c:strRef>
          </c:tx>
          <c:invertIfNegative val="0"/>
          <c:val>
            <c:numRef>
              <c:f>'1 of 4'!$D$2:$D$36</c:f>
              <c:numCache>
                <c:formatCode>0.00</c:formatCode>
                <c:ptCount val="35"/>
                <c:pt idx="0">
                  <c:v>0.34</c:v>
                </c:pt>
                <c:pt idx="1">
                  <c:v>0.68</c:v>
                </c:pt>
                <c:pt idx="2">
                  <c:v>1.02</c:v>
                </c:pt>
                <c:pt idx="3">
                  <c:v>1.61</c:v>
                </c:pt>
                <c:pt idx="4">
                  <c:v>1.9500000000000002</c:v>
                </c:pt>
                <c:pt idx="5">
                  <c:v>2.29</c:v>
                </c:pt>
                <c:pt idx="6">
                  <c:v>2.63</c:v>
                </c:pt>
                <c:pt idx="7">
                  <c:v>3.2199999999999998</c:v>
                </c:pt>
                <c:pt idx="8">
                  <c:v>3.5599999999999996</c:v>
                </c:pt>
                <c:pt idx="9">
                  <c:v>3.8999999999999995</c:v>
                </c:pt>
                <c:pt idx="10">
                  <c:v>4.2399999999999993</c:v>
                </c:pt>
                <c:pt idx="11">
                  <c:v>4.8299999999999992</c:v>
                </c:pt>
                <c:pt idx="12">
                  <c:v>5.169999999999999</c:v>
                </c:pt>
                <c:pt idx="13">
                  <c:v>5.5099999999999989</c:v>
                </c:pt>
                <c:pt idx="14">
                  <c:v>5.8499999999999988</c:v>
                </c:pt>
                <c:pt idx="15">
                  <c:v>6.4399999999999986</c:v>
                </c:pt>
                <c:pt idx="16">
                  <c:v>6.7799999999999985</c:v>
                </c:pt>
                <c:pt idx="17">
                  <c:v>7.1199999999999983</c:v>
                </c:pt>
                <c:pt idx="18">
                  <c:v>7.4599999999999982</c:v>
                </c:pt>
                <c:pt idx="19">
                  <c:v>8.0499999999999989</c:v>
                </c:pt>
                <c:pt idx="20">
                  <c:v>8.3899999999999988</c:v>
                </c:pt>
                <c:pt idx="21">
                  <c:v>8.7299999999999986</c:v>
                </c:pt>
                <c:pt idx="22">
                  <c:v>9.0699999999999985</c:v>
                </c:pt>
                <c:pt idx="23">
                  <c:v>9.6599999999999984</c:v>
                </c:pt>
                <c:pt idx="24">
                  <c:v>9.9999999999999982</c:v>
                </c:pt>
                <c:pt idx="25">
                  <c:v>10.339999999999998</c:v>
                </c:pt>
                <c:pt idx="26">
                  <c:v>10.679999999999998</c:v>
                </c:pt>
                <c:pt idx="27">
                  <c:v>11.269999999999998</c:v>
                </c:pt>
                <c:pt idx="28">
                  <c:v>11.609999999999998</c:v>
                </c:pt>
                <c:pt idx="29">
                  <c:v>11.949999999999998</c:v>
                </c:pt>
                <c:pt idx="30">
                  <c:v>12.289999999999997</c:v>
                </c:pt>
                <c:pt idx="31">
                  <c:v>12.879999999999997</c:v>
                </c:pt>
                <c:pt idx="32">
                  <c:v>13.219999999999997</c:v>
                </c:pt>
                <c:pt idx="33">
                  <c:v>13.559999999999997</c:v>
                </c:pt>
                <c:pt idx="34">
                  <c:v>13.899999999999997</c:v>
                </c:pt>
              </c:numCache>
            </c:numRef>
          </c:val>
        </c:ser>
        <c:ser>
          <c:idx val="1"/>
          <c:order val="1"/>
          <c:tx>
            <c:strRef>
              <c:f>'1 of 4'!$E$1</c:f>
              <c:strCache>
                <c:ptCount val="1"/>
                <c:pt idx="0">
                  <c:v>Active Scan PWR  w/ 
Rapid [mJ/scan]</c:v>
                </c:pt>
              </c:strCache>
            </c:strRef>
          </c:tx>
          <c:invertIfNegative val="0"/>
          <c:val>
            <c:numRef>
              <c:f>'1 of 4'!$E$2:$E$36</c:f>
              <c:numCache>
                <c:formatCode>0.00</c:formatCode>
                <c:ptCount val="35"/>
                <c:pt idx="0">
                  <c:v>3.153333333333333E-2</c:v>
                </c:pt>
                <c:pt idx="1">
                  <c:v>6.306666666666666E-2</c:v>
                </c:pt>
                <c:pt idx="2">
                  <c:v>9.459999999999999E-2</c:v>
                </c:pt>
                <c:pt idx="3">
                  <c:v>0.68463153333333338</c:v>
                </c:pt>
                <c:pt idx="4">
                  <c:v>0.71616486666666668</c:v>
                </c:pt>
                <c:pt idx="5">
                  <c:v>0.74769819999999998</c:v>
                </c:pt>
                <c:pt idx="6">
                  <c:v>0.77923153333333328</c:v>
                </c:pt>
                <c:pt idx="7">
                  <c:v>1.3692630666666665</c:v>
                </c:pt>
                <c:pt idx="8">
                  <c:v>1.4007963999999999</c:v>
                </c:pt>
                <c:pt idx="9">
                  <c:v>1.4323297333333334</c:v>
                </c:pt>
                <c:pt idx="10">
                  <c:v>1.4638630666666668</c:v>
                </c:pt>
                <c:pt idx="11">
                  <c:v>2.0538946</c:v>
                </c:pt>
                <c:pt idx="12">
                  <c:v>2.0854279333333334</c:v>
                </c:pt>
                <c:pt idx="13">
                  <c:v>2.1169612666666668</c:v>
                </c:pt>
                <c:pt idx="14">
                  <c:v>2.1484946000000003</c:v>
                </c:pt>
                <c:pt idx="15">
                  <c:v>2.7385261333333335</c:v>
                </c:pt>
                <c:pt idx="16">
                  <c:v>2.7700594666666669</c:v>
                </c:pt>
                <c:pt idx="17">
                  <c:v>2.8015928000000003</c:v>
                </c:pt>
                <c:pt idx="18">
                  <c:v>2.8331261333333337</c:v>
                </c:pt>
                <c:pt idx="19">
                  <c:v>3.423157666666667</c:v>
                </c:pt>
                <c:pt idx="20">
                  <c:v>3.4546910000000004</c:v>
                </c:pt>
                <c:pt idx="21">
                  <c:v>3.4862243333333338</c:v>
                </c:pt>
                <c:pt idx="22">
                  <c:v>3.5177576666666672</c:v>
                </c:pt>
                <c:pt idx="23">
                  <c:v>4.1077892000000009</c:v>
                </c:pt>
                <c:pt idx="24">
                  <c:v>4.1393225333333339</c:v>
                </c:pt>
                <c:pt idx="25">
                  <c:v>4.1708558666666669</c:v>
                </c:pt>
                <c:pt idx="26">
                  <c:v>4.2023891999999998</c:v>
                </c:pt>
                <c:pt idx="27">
                  <c:v>4.7924207333333335</c:v>
                </c:pt>
                <c:pt idx="28">
                  <c:v>4.8239540666666665</c:v>
                </c:pt>
                <c:pt idx="29">
                  <c:v>4.8554873999999995</c:v>
                </c:pt>
                <c:pt idx="30">
                  <c:v>4.8870207333333324</c:v>
                </c:pt>
                <c:pt idx="31">
                  <c:v>5.4770522666666661</c:v>
                </c:pt>
                <c:pt idx="32">
                  <c:v>5.5085855999999991</c:v>
                </c:pt>
                <c:pt idx="33">
                  <c:v>5.5401189333333321</c:v>
                </c:pt>
                <c:pt idx="34">
                  <c:v>5.571652266666665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364032"/>
        <c:axId val="161377280"/>
      </c:barChart>
      <c:catAx>
        <c:axId val="158364032"/>
        <c:scaling>
          <c:orientation val="minMax"/>
        </c:scaling>
        <c:delete val="0"/>
        <c:axPos val="b"/>
        <c:majorTickMark val="out"/>
        <c:minorTickMark val="none"/>
        <c:tickLblPos val="nextTo"/>
        <c:crossAx val="161377280"/>
        <c:crosses val="autoZero"/>
        <c:auto val="1"/>
        <c:lblAlgn val="ctr"/>
        <c:lblOffset val="100"/>
        <c:noMultiLvlLbl val="0"/>
      </c:catAx>
      <c:valAx>
        <c:axId val="16137728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58364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 of 4'!$D$1</c:f>
              <c:strCache>
                <c:ptCount val="1"/>
                <c:pt idx="0">
                  <c:v>Active Scan PWR w/o
Rapid [mJ/scan]</c:v>
                </c:pt>
              </c:strCache>
            </c:strRef>
          </c:tx>
          <c:invertIfNegative val="0"/>
          <c:val>
            <c:numRef>
              <c:f>'1 of 4'!$D$2:$D$36</c:f>
              <c:numCache>
                <c:formatCode>0.00</c:formatCode>
                <c:ptCount val="35"/>
                <c:pt idx="0">
                  <c:v>0.34</c:v>
                </c:pt>
                <c:pt idx="1">
                  <c:v>0.68</c:v>
                </c:pt>
                <c:pt idx="2">
                  <c:v>1.02</c:v>
                </c:pt>
                <c:pt idx="3">
                  <c:v>1.61</c:v>
                </c:pt>
                <c:pt idx="4">
                  <c:v>1.9500000000000002</c:v>
                </c:pt>
                <c:pt idx="5">
                  <c:v>2.29</c:v>
                </c:pt>
                <c:pt idx="6">
                  <c:v>2.63</c:v>
                </c:pt>
                <c:pt idx="7">
                  <c:v>3.2199999999999998</c:v>
                </c:pt>
                <c:pt idx="8">
                  <c:v>3.5599999999999996</c:v>
                </c:pt>
                <c:pt idx="9">
                  <c:v>3.8999999999999995</c:v>
                </c:pt>
                <c:pt idx="10">
                  <c:v>4.2399999999999993</c:v>
                </c:pt>
                <c:pt idx="11">
                  <c:v>4.8299999999999992</c:v>
                </c:pt>
                <c:pt idx="12">
                  <c:v>5.169999999999999</c:v>
                </c:pt>
                <c:pt idx="13">
                  <c:v>5.5099999999999989</c:v>
                </c:pt>
                <c:pt idx="14">
                  <c:v>5.8499999999999988</c:v>
                </c:pt>
                <c:pt idx="15">
                  <c:v>6.4399999999999986</c:v>
                </c:pt>
                <c:pt idx="16">
                  <c:v>6.7799999999999985</c:v>
                </c:pt>
                <c:pt idx="17">
                  <c:v>7.1199999999999983</c:v>
                </c:pt>
                <c:pt idx="18">
                  <c:v>7.4599999999999982</c:v>
                </c:pt>
                <c:pt idx="19">
                  <c:v>8.0499999999999989</c:v>
                </c:pt>
                <c:pt idx="20">
                  <c:v>8.3899999999999988</c:v>
                </c:pt>
                <c:pt idx="21">
                  <c:v>8.7299999999999986</c:v>
                </c:pt>
                <c:pt idx="22">
                  <c:v>9.0699999999999985</c:v>
                </c:pt>
                <c:pt idx="23">
                  <c:v>9.6599999999999984</c:v>
                </c:pt>
                <c:pt idx="24">
                  <c:v>9.9999999999999982</c:v>
                </c:pt>
                <c:pt idx="25">
                  <c:v>10.339999999999998</c:v>
                </c:pt>
                <c:pt idx="26">
                  <c:v>10.679999999999998</c:v>
                </c:pt>
                <c:pt idx="27">
                  <c:v>11.269999999999998</c:v>
                </c:pt>
                <c:pt idx="28">
                  <c:v>11.609999999999998</c:v>
                </c:pt>
                <c:pt idx="29">
                  <c:v>11.949999999999998</c:v>
                </c:pt>
                <c:pt idx="30">
                  <c:v>12.289999999999997</c:v>
                </c:pt>
                <c:pt idx="31">
                  <c:v>12.879999999999997</c:v>
                </c:pt>
                <c:pt idx="32">
                  <c:v>13.219999999999997</c:v>
                </c:pt>
                <c:pt idx="33">
                  <c:v>13.559999999999997</c:v>
                </c:pt>
                <c:pt idx="34">
                  <c:v>13.899999999999997</c:v>
                </c:pt>
              </c:numCache>
            </c:numRef>
          </c:val>
        </c:ser>
        <c:ser>
          <c:idx val="1"/>
          <c:order val="1"/>
          <c:tx>
            <c:strRef>
              <c:f>'1 of 4'!$E$1</c:f>
              <c:strCache>
                <c:ptCount val="1"/>
                <c:pt idx="0">
                  <c:v>Active Scan PWR  w/ 
Rapid [mJ/scan]</c:v>
                </c:pt>
              </c:strCache>
            </c:strRef>
          </c:tx>
          <c:invertIfNegative val="0"/>
          <c:val>
            <c:numRef>
              <c:f>'1 of 4'!$E$2:$E$36</c:f>
              <c:numCache>
                <c:formatCode>0.00</c:formatCode>
                <c:ptCount val="35"/>
                <c:pt idx="0">
                  <c:v>3.153333333333333E-2</c:v>
                </c:pt>
                <c:pt idx="1">
                  <c:v>6.306666666666666E-2</c:v>
                </c:pt>
                <c:pt idx="2">
                  <c:v>9.459999999999999E-2</c:v>
                </c:pt>
                <c:pt idx="3">
                  <c:v>0.68463153333333338</c:v>
                </c:pt>
                <c:pt idx="4">
                  <c:v>0.71616486666666668</c:v>
                </c:pt>
                <c:pt idx="5">
                  <c:v>0.74769819999999998</c:v>
                </c:pt>
                <c:pt idx="6">
                  <c:v>0.77923153333333328</c:v>
                </c:pt>
                <c:pt idx="7">
                  <c:v>1.3692630666666665</c:v>
                </c:pt>
                <c:pt idx="8">
                  <c:v>1.4007963999999999</c:v>
                </c:pt>
                <c:pt idx="9">
                  <c:v>1.4323297333333334</c:v>
                </c:pt>
                <c:pt idx="10">
                  <c:v>1.4638630666666668</c:v>
                </c:pt>
                <c:pt idx="11">
                  <c:v>2.0538946</c:v>
                </c:pt>
                <c:pt idx="12">
                  <c:v>2.0854279333333334</c:v>
                </c:pt>
                <c:pt idx="13">
                  <c:v>2.1169612666666668</c:v>
                </c:pt>
                <c:pt idx="14">
                  <c:v>2.1484946000000003</c:v>
                </c:pt>
                <c:pt idx="15">
                  <c:v>2.7385261333333335</c:v>
                </c:pt>
                <c:pt idx="16">
                  <c:v>2.7700594666666669</c:v>
                </c:pt>
                <c:pt idx="17">
                  <c:v>2.8015928000000003</c:v>
                </c:pt>
                <c:pt idx="18">
                  <c:v>2.8331261333333337</c:v>
                </c:pt>
                <c:pt idx="19">
                  <c:v>3.423157666666667</c:v>
                </c:pt>
                <c:pt idx="20">
                  <c:v>3.4546910000000004</c:v>
                </c:pt>
                <c:pt idx="21">
                  <c:v>3.4862243333333338</c:v>
                </c:pt>
                <c:pt idx="22">
                  <c:v>3.5177576666666672</c:v>
                </c:pt>
                <c:pt idx="23">
                  <c:v>4.1077892000000009</c:v>
                </c:pt>
                <c:pt idx="24">
                  <c:v>4.1393225333333339</c:v>
                </c:pt>
                <c:pt idx="25">
                  <c:v>4.1708558666666669</c:v>
                </c:pt>
                <c:pt idx="26">
                  <c:v>4.2023891999999998</c:v>
                </c:pt>
                <c:pt idx="27">
                  <c:v>4.7924207333333335</c:v>
                </c:pt>
                <c:pt idx="28">
                  <c:v>4.8239540666666665</c:v>
                </c:pt>
                <c:pt idx="29">
                  <c:v>4.8554873999999995</c:v>
                </c:pt>
                <c:pt idx="30">
                  <c:v>4.8870207333333324</c:v>
                </c:pt>
                <c:pt idx="31">
                  <c:v>5.4770522666666661</c:v>
                </c:pt>
                <c:pt idx="32">
                  <c:v>5.5085855999999991</c:v>
                </c:pt>
                <c:pt idx="33">
                  <c:v>5.5401189333333321</c:v>
                </c:pt>
                <c:pt idx="34">
                  <c:v>5.571652266666665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887552"/>
        <c:axId val="187663488"/>
      </c:barChart>
      <c:catAx>
        <c:axId val="186887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87663488"/>
        <c:crosses val="autoZero"/>
        <c:auto val="1"/>
        <c:lblAlgn val="ctr"/>
        <c:lblOffset val="100"/>
        <c:noMultiLvlLbl val="0"/>
      </c:catAx>
      <c:valAx>
        <c:axId val="1876634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86887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E613B-5F92-47EC-80E8-0D0CCBADF13C}" type="doc">
      <dgm:prSet loTypeId="urn:microsoft.com/office/officeart/2005/8/layout/cycle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95EA1AA-99FD-40B9-8696-A1A6E290DAF3}">
      <dgm:prSet phldrT="[Text]" custT="1"/>
      <dgm:spPr/>
      <dgm:t>
        <a:bodyPr/>
        <a:lstStyle/>
        <a:p>
          <a:pPr marL="285750" indent="0"/>
          <a:r>
            <a:rPr lang="en-US" sz="1600" dirty="0" smtClean="0"/>
            <a:t>Night time </a:t>
          </a:r>
          <a:endParaRPr lang="en-US" sz="1600" dirty="0"/>
        </a:p>
      </dgm:t>
    </dgm:pt>
    <dgm:pt modelId="{C427ECEF-5DC4-4034-863A-1DDE459DAEDB}" type="parTrans" cxnId="{E26E2CC7-F34C-4B50-A0DF-B213AE94EA06}">
      <dgm:prSet/>
      <dgm:spPr/>
      <dgm:t>
        <a:bodyPr/>
        <a:lstStyle/>
        <a:p>
          <a:endParaRPr lang="en-US" sz="2400"/>
        </a:p>
      </dgm:t>
    </dgm:pt>
    <dgm:pt modelId="{0E0E9B8A-0930-498A-A4C0-5637435B4DB8}" type="sibTrans" cxnId="{E26E2CC7-F34C-4B50-A0DF-B213AE94EA06}">
      <dgm:prSet/>
      <dgm:spPr/>
      <dgm:t>
        <a:bodyPr/>
        <a:lstStyle/>
        <a:p>
          <a:endParaRPr lang="en-US" sz="2400"/>
        </a:p>
      </dgm:t>
    </dgm:pt>
    <dgm:pt modelId="{28E43038-E43C-4E0A-8BB4-E7BF4D5DF6FC}">
      <dgm:prSet phldrT="[Text]" custT="1"/>
      <dgm:spPr/>
      <dgm:t>
        <a:bodyPr/>
        <a:lstStyle/>
        <a:p>
          <a:pPr marL="228600" indent="0"/>
          <a:r>
            <a:rPr lang="en-US" sz="1600" dirty="0" smtClean="0"/>
            <a:t>Early morning</a:t>
          </a:r>
          <a:endParaRPr lang="en-US" sz="1600" dirty="0"/>
        </a:p>
      </dgm:t>
    </dgm:pt>
    <dgm:pt modelId="{8FFB0EEA-8BD4-4A9A-A334-7FDF774E8570}" type="parTrans" cxnId="{6094CCA5-CACA-4E69-98A6-74D921D9A5B7}">
      <dgm:prSet/>
      <dgm:spPr/>
      <dgm:t>
        <a:bodyPr/>
        <a:lstStyle/>
        <a:p>
          <a:endParaRPr lang="en-US" sz="2400"/>
        </a:p>
      </dgm:t>
    </dgm:pt>
    <dgm:pt modelId="{62F4A51B-33FC-489D-AB74-13E8916F7A2D}" type="sibTrans" cxnId="{6094CCA5-CACA-4E69-98A6-74D921D9A5B7}">
      <dgm:prSet/>
      <dgm:spPr/>
      <dgm:t>
        <a:bodyPr/>
        <a:lstStyle/>
        <a:p>
          <a:endParaRPr lang="en-US" sz="2400"/>
        </a:p>
      </dgm:t>
    </dgm:pt>
    <dgm:pt modelId="{2B8B6A95-FBE9-497A-8FCB-A411A64E6BC3}">
      <dgm:prSet phldrT="[Text]" custT="1"/>
      <dgm:spPr/>
      <dgm:t>
        <a:bodyPr/>
        <a:lstStyle/>
        <a:p>
          <a:pPr marL="571500" indent="0"/>
          <a:r>
            <a:rPr lang="en-US" sz="1600" dirty="0" smtClean="0"/>
            <a:t>Day time</a:t>
          </a:r>
          <a:endParaRPr lang="en-US" sz="1600" dirty="0"/>
        </a:p>
      </dgm:t>
    </dgm:pt>
    <dgm:pt modelId="{CFF139EF-CCE3-4993-B967-E493531ED269}" type="parTrans" cxnId="{F2E4C033-75B4-431F-9DEA-11A120BE7F06}">
      <dgm:prSet/>
      <dgm:spPr/>
      <dgm:t>
        <a:bodyPr/>
        <a:lstStyle/>
        <a:p>
          <a:endParaRPr lang="en-US" sz="2400"/>
        </a:p>
      </dgm:t>
    </dgm:pt>
    <dgm:pt modelId="{EAFF7762-481E-4BD1-9884-7AF8F498C1A7}" type="sibTrans" cxnId="{F2E4C033-75B4-431F-9DEA-11A120BE7F06}">
      <dgm:prSet/>
      <dgm:spPr/>
      <dgm:t>
        <a:bodyPr/>
        <a:lstStyle/>
        <a:p>
          <a:endParaRPr lang="en-US" sz="2400"/>
        </a:p>
      </dgm:t>
    </dgm:pt>
    <dgm:pt modelId="{C2D83435-6076-44CF-B6E6-E6E6B47A5A18}">
      <dgm:prSet phldrT="[Text]" custT="1"/>
      <dgm:spPr/>
      <dgm:t>
        <a:bodyPr/>
        <a:lstStyle/>
        <a:p>
          <a:r>
            <a:rPr lang="en-US" sz="1600" dirty="0" smtClean="0"/>
            <a:t>Rush hour</a:t>
          </a:r>
          <a:endParaRPr lang="en-US" sz="1600" dirty="0"/>
        </a:p>
      </dgm:t>
    </dgm:pt>
    <dgm:pt modelId="{2BEC0C3A-892E-4243-BC67-81553C79C9FF}" type="parTrans" cxnId="{80D51A25-905A-4075-BC82-E142687C7290}">
      <dgm:prSet/>
      <dgm:spPr/>
      <dgm:t>
        <a:bodyPr/>
        <a:lstStyle/>
        <a:p>
          <a:endParaRPr lang="en-US" sz="2400"/>
        </a:p>
      </dgm:t>
    </dgm:pt>
    <dgm:pt modelId="{9D34D3E0-6B03-4BAA-9881-8E8C0FE69B36}" type="sibTrans" cxnId="{80D51A25-905A-4075-BC82-E142687C7290}">
      <dgm:prSet/>
      <dgm:spPr/>
      <dgm:t>
        <a:bodyPr/>
        <a:lstStyle/>
        <a:p>
          <a:endParaRPr lang="en-US" sz="2400"/>
        </a:p>
      </dgm:t>
    </dgm:pt>
    <dgm:pt modelId="{E80C25AB-2626-4EE3-BB8F-0A681B78559C}">
      <dgm:prSet phldrT="[Text]" custT="1"/>
      <dgm:spPr>
        <a:noFill/>
      </dgm:spPr>
      <dgm:t>
        <a:bodyPr/>
        <a:lstStyle/>
        <a:p>
          <a:r>
            <a:rPr lang="en-US" sz="1600" dirty="0" smtClean="0"/>
            <a:t>Evening</a:t>
          </a:r>
          <a:endParaRPr lang="en-US" sz="1600" dirty="0"/>
        </a:p>
      </dgm:t>
    </dgm:pt>
    <dgm:pt modelId="{F3600160-E489-4BBD-96F6-187442D8EEE8}" type="parTrans" cxnId="{AEB54A23-470B-4713-B93D-B07C8379158E}">
      <dgm:prSet/>
      <dgm:spPr/>
      <dgm:t>
        <a:bodyPr/>
        <a:lstStyle/>
        <a:p>
          <a:endParaRPr lang="en-US" sz="2400"/>
        </a:p>
      </dgm:t>
    </dgm:pt>
    <dgm:pt modelId="{20E41289-7B63-4049-AB7C-86E616B82539}" type="sibTrans" cxnId="{AEB54A23-470B-4713-B93D-B07C8379158E}">
      <dgm:prSet/>
      <dgm:spPr/>
      <dgm:t>
        <a:bodyPr/>
        <a:lstStyle/>
        <a:p>
          <a:endParaRPr lang="en-US" sz="2400"/>
        </a:p>
      </dgm:t>
    </dgm:pt>
    <dgm:pt modelId="{07E455CF-9C68-4798-85F8-6FB33E2F4EC8}">
      <dgm:prSet phldrT="[Text]" custT="1"/>
      <dgm:spPr/>
      <dgm:t>
        <a:bodyPr/>
        <a:lstStyle/>
        <a:p>
          <a:pPr marL="285750" indent="0"/>
          <a:r>
            <a:rPr lang="en-US" sz="1100" dirty="0" smtClean="0"/>
            <a:t>Static</a:t>
          </a:r>
          <a:endParaRPr lang="en-US" sz="1100" dirty="0"/>
        </a:p>
      </dgm:t>
    </dgm:pt>
    <dgm:pt modelId="{79F335A0-0F24-4D60-B8EE-9CCFE95FC7BF}" type="parTrans" cxnId="{97E6E8A6-C5D8-4F28-A0D8-1A9B513102BD}">
      <dgm:prSet/>
      <dgm:spPr/>
      <dgm:t>
        <a:bodyPr/>
        <a:lstStyle/>
        <a:p>
          <a:endParaRPr lang="en-US" sz="2400"/>
        </a:p>
      </dgm:t>
    </dgm:pt>
    <dgm:pt modelId="{CBFC85FD-A0CD-4402-B783-9B46986AE677}" type="sibTrans" cxnId="{97E6E8A6-C5D8-4F28-A0D8-1A9B513102BD}">
      <dgm:prSet/>
      <dgm:spPr/>
      <dgm:t>
        <a:bodyPr/>
        <a:lstStyle/>
        <a:p>
          <a:endParaRPr lang="en-US" sz="2400"/>
        </a:p>
      </dgm:t>
    </dgm:pt>
    <dgm:pt modelId="{DCE44826-165C-4800-9E3F-EA6D577CCAB7}">
      <dgm:prSet phldrT="[Text]" custT="1"/>
      <dgm:spPr/>
      <dgm:t>
        <a:bodyPr/>
        <a:lstStyle/>
        <a:p>
          <a:pPr marL="285750" indent="0"/>
          <a:r>
            <a:rPr lang="en-US" sz="1100" dirty="0" smtClean="0"/>
            <a:t>Low/No coverage</a:t>
          </a:r>
          <a:endParaRPr lang="en-US" sz="1100" dirty="0"/>
        </a:p>
      </dgm:t>
    </dgm:pt>
    <dgm:pt modelId="{FE7F638C-969D-4216-A9D3-86AB1FFF4192}" type="parTrans" cxnId="{C0444F24-DCAF-43CF-9A95-56C857221D33}">
      <dgm:prSet/>
      <dgm:spPr/>
      <dgm:t>
        <a:bodyPr/>
        <a:lstStyle/>
        <a:p>
          <a:endParaRPr lang="en-US" sz="2400"/>
        </a:p>
      </dgm:t>
    </dgm:pt>
    <dgm:pt modelId="{6E109A3F-D3C8-4D53-8B58-1EAF909EEBDC}" type="sibTrans" cxnId="{C0444F24-DCAF-43CF-9A95-56C857221D33}">
      <dgm:prSet/>
      <dgm:spPr/>
      <dgm:t>
        <a:bodyPr/>
        <a:lstStyle/>
        <a:p>
          <a:endParaRPr lang="en-US" sz="2400"/>
        </a:p>
      </dgm:t>
    </dgm:pt>
    <dgm:pt modelId="{6C2C4C7D-5BD9-42CF-9BAC-DCB228C0A212}">
      <dgm:prSet phldrT="[Text]" custT="1"/>
      <dgm:spPr/>
      <dgm:t>
        <a:bodyPr/>
        <a:lstStyle/>
        <a:p>
          <a:pPr marL="228600" indent="0"/>
          <a:r>
            <a:rPr lang="en-US" sz="1100" dirty="0" smtClean="0"/>
            <a:t>High/Low/No coverage</a:t>
          </a:r>
          <a:endParaRPr lang="en-US" sz="1100" dirty="0"/>
        </a:p>
      </dgm:t>
    </dgm:pt>
    <dgm:pt modelId="{316C558E-F5F9-4C87-BF6F-F84D079C7D14}" type="parTrans" cxnId="{7A2DE107-4056-4C70-A68B-2FB3A8534FC2}">
      <dgm:prSet/>
      <dgm:spPr/>
      <dgm:t>
        <a:bodyPr/>
        <a:lstStyle/>
        <a:p>
          <a:endParaRPr lang="en-US" sz="2400"/>
        </a:p>
      </dgm:t>
    </dgm:pt>
    <dgm:pt modelId="{AC608E91-0C9C-41AE-93E4-DEA443FE10B1}" type="sibTrans" cxnId="{7A2DE107-4056-4C70-A68B-2FB3A8534FC2}">
      <dgm:prSet/>
      <dgm:spPr/>
      <dgm:t>
        <a:bodyPr/>
        <a:lstStyle/>
        <a:p>
          <a:endParaRPr lang="en-US" sz="2400"/>
        </a:p>
      </dgm:t>
    </dgm:pt>
    <dgm:pt modelId="{DF92FA57-9B87-4C9A-A5F4-FCF5A1FF1808}">
      <dgm:prSet phldrT="[Text]" custT="1"/>
      <dgm:spPr/>
      <dgm:t>
        <a:bodyPr/>
        <a:lstStyle/>
        <a:p>
          <a:pPr marL="228600" indent="0"/>
          <a:r>
            <a:rPr lang="en-US" sz="1100" dirty="0" smtClean="0"/>
            <a:t>Rural and urban</a:t>
          </a:r>
          <a:endParaRPr lang="en-US" sz="1100" dirty="0"/>
        </a:p>
      </dgm:t>
    </dgm:pt>
    <dgm:pt modelId="{211F74FF-F437-4C79-B326-DEAB9E536056}" type="parTrans" cxnId="{AD1224D2-DF1F-4BE4-B438-0A57E42E203F}">
      <dgm:prSet/>
      <dgm:spPr/>
      <dgm:t>
        <a:bodyPr/>
        <a:lstStyle/>
        <a:p>
          <a:endParaRPr lang="en-US" sz="2400"/>
        </a:p>
      </dgm:t>
    </dgm:pt>
    <dgm:pt modelId="{CBDC9B2D-E595-42F6-A0F2-92AB8FA6B51A}" type="sibTrans" cxnId="{AD1224D2-DF1F-4BE4-B438-0A57E42E203F}">
      <dgm:prSet/>
      <dgm:spPr/>
      <dgm:t>
        <a:bodyPr/>
        <a:lstStyle/>
        <a:p>
          <a:endParaRPr lang="en-US" sz="2400"/>
        </a:p>
      </dgm:t>
    </dgm:pt>
    <dgm:pt modelId="{E7C281E6-0E44-44D1-A2DE-31ED9EE108FA}">
      <dgm:prSet phldrT="[Text]" custT="1"/>
      <dgm:spPr/>
      <dgm:t>
        <a:bodyPr/>
        <a:lstStyle/>
        <a:p>
          <a:pPr marL="285750" indent="0"/>
          <a:r>
            <a:rPr lang="en-US" sz="1100" dirty="0" smtClean="0"/>
            <a:t>Urban</a:t>
          </a:r>
          <a:endParaRPr lang="en-US" sz="1100" dirty="0"/>
        </a:p>
      </dgm:t>
    </dgm:pt>
    <dgm:pt modelId="{039A015E-751A-4457-9344-39DC0D157118}" type="parTrans" cxnId="{2A416D5F-1F44-4478-A507-F8327C2ED714}">
      <dgm:prSet/>
      <dgm:spPr/>
      <dgm:t>
        <a:bodyPr/>
        <a:lstStyle/>
        <a:p>
          <a:endParaRPr lang="en-US" sz="2400"/>
        </a:p>
      </dgm:t>
    </dgm:pt>
    <dgm:pt modelId="{A70438AF-7CEE-4DA5-80E7-9C337277E58D}" type="sibTrans" cxnId="{2A416D5F-1F44-4478-A507-F8327C2ED714}">
      <dgm:prSet/>
      <dgm:spPr/>
      <dgm:t>
        <a:bodyPr/>
        <a:lstStyle/>
        <a:p>
          <a:endParaRPr lang="en-US" sz="2400"/>
        </a:p>
      </dgm:t>
    </dgm:pt>
    <dgm:pt modelId="{AF4D4B28-34A7-4AF5-BAFC-75079A0DBFBA}">
      <dgm:prSet phldrT="[Text]" custT="1"/>
      <dgm:spPr/>
      <dgm:t>
        <a:bodyPr/>
        <a:lstStyle/>
        <a:p>
          <a:pPr marL="228600" indent="0"/>
          <a:r>
            <a:rPr lang="en-US" sz="1100" dirty="0" smtClean="0"/>
            <a:t>High and low mobility</a:t>
          </a:r>
          <a:endParaRPr lang="en-US" sz="1100" dirty="0"/>
        </a:p>
      </dgm:t>
    </dgm:pt>
    <dgm:pt modelId="{8DA12E36-8617-408A-A4DD-9DF903429C12}" type="parTrans" cxnId="{9E497458-54EC-4CB8-953C-3AA02F94ED78}">
      <dgm:prSet/>
      <dgm:spPr/>
      <dgm:t>
        <a:bodyPr/>
        <a:lstStyle/>
        <a:p>
          <a:endParaRPr lang="en-US" sz="2400"/>
        </a:p>
      </dgm:t>
    </dgm:pt>
    <dgm:pt modelId="{26474982-8556-46E8-8CF0-ED08281226BF}" type="sibTrans" cxnId="{9E497458-54EC-4CB8-953C-3AA02F94ED78}">
      <dgm:prSet/>
      <dgm:spPr/>
      <dgm:t>
        <a:bodyPr/>
        <a:lstStyle/>
        <a:p>
          <a:endParaRPr lang="en-US" sz="2400"/>
        </a:p>
      </dgm:t>
    </dgm:pt>
    <dgm:pt modelId="{5F25C7E7-A25F-4512-A856-EC0BD1E5FE77}">
      <dgm:prSet phldrT="[Text]" custT="1"/>
      <dgm:spPr/>
      <dgm:t>
        <a:bodyPr/>
        <a:lstStyle/>
        <a:p>
          <a:pPr marL="571500" indent="0"/>
          <a:r>
            <a:rPr lang="en-US" sz="1100" dirty="0" smtClean="0"/>
            <a:t>Static/low mobility</a:t>
          </a:r>
          <a:endParaRPr lang="en-US" sz="1100" dirty="0"/>
        </a:p>
      </dgm:t>
    </dgm:pt>
    <dgm:pt modelId="{4D4B9168-8F3C-4C4D-8C12-253DCC87A72A}" type="parTrans" cxnId="{E9ECDE0E-508F-4966-A1F0-2B25309D6EF9}">
      <dgm:prSet/>
      <dgm:spPr/>
      <dgm:t>
        <a:bodyPr/>
        <a:lstStyle/>
        <a:p>
          <a:endParaRPr lang="en-US" sz="2400"/>
        </a:p>
      </dgm:t>
    </dgm:pt>
    <dgm:pt modelId="{CF83257C-B079-41FC-91D8-3AA054BBB7C3}" type="sibTrans" cxnId="{E9ECDE0E-508F-4966-A1F0-2B25309D6EF9}">
      <dgm:prSet/>
      <dgm:spPr/>
      <dgm:t>
        <a:bodyPr/>
        <a:lstStyle/>
        <a:p>
          <a:endParaRPr lang="en-US" sz="2400"/>
        </a:p>
      </dgm:t>
    </dgm:pt>
    <dgm:pt modelId="{5A3057B8-9114-40A7-816A-6B207D5174FC}">
      <dgm:prSet phldrT="[Text]" custT="1"/>
      <dgm:spPr/>
      <dgm:t>
        <a:bodyPr/>
        <a:lstStyle/>
        <a:p>
          <a:pPr marL="571500" indent="0"/>
          <a:r>
            <a:rPr lang="en-US" sz="1100" dirty="0" smtClean="0"/>
            <a:t>Urban</a:t>
          </a:r>
          <a:endParaRPr lang="en-US" sz="1100" dirty="0"/>
        </a:p>
      </dgm:t>
    </dgm:pt>
    <dgm:pt modelId="{7E761BAB-44E1-43FD-8D0B-768C72AF224A}" type="parTrans" cxnId="{740E723A-8499-41BD-91DD-A648DBA70DF1}">
      <dgm:prSet/>
      <dgm:spPr/>
      <dgm:t>
        <a:bodyPr/>
        <a:lstStyle/>
        <a:p>
          <a:endParaRPr lang="en-US" sz="2400"/>
        </a:p>
      </dgm:t>
    </dgm:pt>
    <dgm:pt modelId="{A2CC085C-8581-4B6E-90B4-1CB69886EE42}" type="sibTrans" cxnId="{740E723A-8499-41BD-91DD-A648DBA70DF1}">
      <dgm:prSet/>
      <dgm:spPr/>
      <dgm:t>
        <a:bodyPr/>
        <a:lstStyle/>
        <a:p>
          <a:endParaRPr lang="en-US" sz="2400"/>
        </a:p>
      </dgm:t>
    </dgm:pt>
    <dgm:pt modelId="{F0D1B2AF-87D8-49DD-B977-FAB5FB05B5B1}">
      <dgm:prSet phldrT="[Text]" custT="1"/>
      <dgm:spPr/>
      <dgm:t>
        <a:bodyPr/>
        <a:lstStyle/>
        <a:p>
          <a:pPr marL="571500" indent="0"/>
          <a:r>
            <a:rPr lang="en-US" sz="1100" dirty="0" smtClean="0"/>
            <a:t>High coverage</a:t>
          </a:r>
          <a:endParaRPr lang="en-US" sz="1100" dirty="0"/>
        </a:p>
      </dgm:t>
    </dgm:pt>
    <dgm:pt modelId="{BB2A9EBC-086F-4566-96E6-694A263DCE89}" type="parTrans" cxnId="{832FF231-51EE-4199-9325-D392DD596F96}">
      <dgm:prSet/>
      <dgm:spPr/>
      <dgm:t>
        <a:bodyPr/>
        <a:lstStyle/>
        <a:p>
          <a:endParaRPr lang="en-US" sz="2400"/>
        </a:p>
      </dgm:t>
    </dgm:pt>
    <dgm:pt modelId="{22E896AF-6651-46E8-A46C-0C352B05E899}" type="sibTrans" cxnId="{832FF231-51EE-4199-9325-D392DD596F96}">
      <dgm:prSet/>
      <dgm:spPr/>
      <dgm:t>
        <a:bodyPr/>
        <a:lstStyle/>
        <a:p>
          <a:endParaRPr lang="en-US" sz="2400"/>
        </a:p>
      </dgm:t>
    </dgm:pt>
    <dgm:pt modelId="{299511BC-540C-4BE6-9793-59B00BB1F314}">
      <dgm:prSet phldrT="[Text]" custT="1"/>
      <dgm:spPr/>
      <dgm:t>
        <a:bodyPr/>
        <a:lstStyle/>
        <a:p>
          <a:r>
            <a:rPr lang="en-US" sz="1100" dirty="0" smtClean="0"/>
            <a:t>High/low mobility</a:t>
          </a:r>
          <a:endParaRPr lang="en-US" sz="1100" dirty="0"/>
        </a:p>
      </dgm:t>
    </dgm:pt>
    <dgm:pt modelId="{8790B6E2-8D57-43F5-81BB-B635725F17B3}" type="parTrans" cxnId="{98928789-28C3-483C-9AA1-3DD00694ABB7}">
      <dgm:prSet/>
      <dgm:spPr/>
      <dgm:t>
        <a:bodyPr/>
        <a:lstStyle/>
        <a:p>
          <a:endParaRPr lang="en-US" sz="2400"/>
        </a:p>
      </dgm:t>
    </dgm:pt>
    <dgm:pt modelId="{1B3E69CF-FB32-45B1-A9D3-20D30901EDEA}" type="sibTrans" cxnId="{98928789-28C3-483C-9AA1-3DD00694ABB7}">
      <dgm:prSet/>
      <dgm:spPr/>
      <dgm:t>
        <a:bodyPr/>
        <a:lstStyle/>
        <a:p>
          <a:endParaRPr lang="en-US" sz="2400"/>
        </a:p>
      </dgm:t>
    </dgm:pt>
    <dgm:pt modelId="{504B6879-7145-467F-90C0-CAC70D0116FE}">
      <dgm:prSet phldrT="[Text]" custT="1"/>
      <dgm:spPr/>
      <dgm:t>
        <a:bodyPr/>
        <a:lstStyle/>
        <a:p>
          <a:r>
            <a:rPr lang="en-US" sz="1100" dirty="0" smtClean="0"/>
            <a:t>High/Low/No coverage</a:t>
          </a:r>
          <a:endParaRPr lang="en-US" sz="1100" dirty="0"/>
        </a:p>
      </dgm:t>
    </dgm:pt>
    <dgm:pt modelId="{ABB1DA96-1DC5-416C-9B94-E51D9B819340}" type="parTrans" cxnId="{6AD74BDE-FF4A-4B02-B568-7CDF42AEFABD}">
      <dgm:prSet/>
      <dgm:spPr/>
      <dgm:t>
        <a:bodyPr/>
        <a:lstStyle/>
        <a:p>
          <a:endParaRPr lang="en-US" sz="2400"/>
        </a:p>
      </dgm:t>
    </dgm:pt>
    <dgm:pt modelId="{92620E6D-E967-4B91-BC2E-30D0B8FA09F2}" type="sibTrans" cxnId="{6AD74BDE-FF4A-4B02-B568-7CDF42AEFABD}">
      <dgm:prSet/>
      <dgm:spPr/>
      <dgm:t>
        <a:bodyPr/>
        <a:lstStyle/>
        <a:p>
          <a:endParaRPr lang="en-US" sz="2400"/>
        </a:p>
      </dgm:t>
    </dgm:pt>
    <dgm:pt modelId="{94509D90-3636-4AEA-8E16-E78A25406F43}">
      <dgm:prSet phldrT="[Text]" custT="1"/>
      <dgm:spPr>
        <a:noFill/>
      </dgm:spPr>
      <dgm:t>
        <a:bodyPr/>
        <a:lstStyle/>
        <a:p>
          <a:r>
            <a:rPr lang="en-US" sz="1100" dirty="0" smtClean="0"/>
            <a:t>Low/No coverage</a:t>
          </a:r>
          <a:endParaRPr lang="en-US" sz="1100" dirty="0"/>
        </a:p>
      </dgm:t>
    </dgm:pt>
    <dgm:pt modelId="{1D3127B3-D7B2-4ACD-A0C0-907467543EDE}" type="parTrans" cxnId="{9F1A7801-6DB4-43EE-BCAE-F654952B2DF6}">
      <dgm:prSet/>
      <dgm:spPr/>
      <dgm:t>
        <a:bodyPr/>
        <a:lstStyle/>
        <a:p>
          <a:endParaRPr lang="en-US" sz="2400"/>
        </a:p>
      </dgm:t>
    </dgm:pt>
    <dgm:pt modelId="{9FF4201F-F9B2-4E06-BFFD-C4DB9C77868B}" type="sibTrans" cxnId="{9F1A7801-6DB4-43EE-BCAE-F654952B2DF6}">
      <dgm:prSet/>
      <dgm:spPr/>
      <dgm:t>
        <a:bodyPr/>
        <a:lstStyle/>
        <a:p>
          <a:endParaRPr lang="en-US" sz="2400"/>
        </a:p>
      </dgm:t>
    </dgm:pt>
    <dgm:pt modelId="{D4456FC7-A8AB-4A19-8FB2-AD3C2CE06494}">
      <dgm:prSet phldrT="[Text]" custT="1"/>
      <dgm:spPr>
        <a:noFill/>
      </dgm:spPr>
      <dgm:t>
        <a:bodyPr/>
        <a:lstStyle/>
        <a:p>
          <a:r>
            <a:rPr lang="en-US" sz="1100" dirty="0" smtClean="0"/>
            <a:t>Urban</a:t>
          </a:r>
          <a:endParaRPr lang="en-US" sz="1100" dirty="0"/>
        </a:p>
      </dgm:t>
    </dgm:pt>
    <dgm:pt modelId="{7CE1915A-1A1D-4031-B6E6-55A5AC3D9BF2}" type="parTrans" cxnId="{1B638306-0DE1-4CA1-A0C6-0BB5C62B4A0D}">
      <dgm:prSet/>
      <dgm:spPr/>
      <dgm:t>
        <a:bodyPr/>
        <a:lstStyle/>
        <a:p>
          <a:endParaRPr lang="en-US" sz="2400"/>
        </a:p>
      </dgm:t>
    </dgm:pt>
    <dgm:pt modelId="{03EB184C-E39D-447A-B125-088F06FD46EB}" type="sibTrans" cxnId="{1B638306-0DE1-4CA1-A0C6-0BB5C62B4A0D}">
      <dgm:prSet/>
      <dgm:spPr/>
      <dgm:t>
        <a:bodyPr/>
        <a:lstStyle/>
        <a:p>
          <a:endParaRPr lang="en-US" sz="2400"/>
        </a:p>
      </dgm:t>
    </dgm:pt>
    <dgm:pt modelId="{B835DD75-3DEC-47DB-8FC0-06CF03ADD454}">
      <dgm:prSet phldrT="[Text]" custT="1"/>
      <dgm:spPr>
        <a:noFill/>
      </dgm:spPr>
      <dgm:t>
        <a:bodyPr/>
        <a:lstStyle/>
        <a:p>
          <a:r>
            <a:rPr lang="en-US" sz="1100" dirty="0" smtClean="0"/>
            <a:t>Static/Low mobility</a:t>
          </a:r>
          <a:endParaRPr lang="en-US" sz="1100" dirty="0"/>
        </a:p>
      </dgm:t>
    </dgm:pt>
    <dgm:pt modelId="{4DE8DFB1-A6E1-487C-A3F8-8A592D86DE42}" type="parTrans" cxnId="{CD50F8A5-C254-4770-9D21-E687B94304FD}">
      <dgm:prSet/>
      <dgm:spPr/>
      <dgm:t>
        <a:bodyPr/>
        <a:lstStyle/>
        <a:p>
          <a:endParaRPr lang="en-US" sz="2400"/>
        </a:p>
      </dgm:t>
    </dgm:pt>
    <dgm:pt modelId="{8F729655-48A4-42BF-A0D8-F99FB84D2CC2}" type="sibTrans" cxnId="{CD50F8A5-C254-4770-9D21-E687B94304FD}">
      <dgm:prSet/>
      <dgm:spPr/>
      <dgm:t>
        <a:bodyPr/>
        <a:lstStyle/>
        <a:p>
          <a:endParaRPr lang="en-US" sz="2400"/>
        </a:p>
      </dgm:t>
    </dgm:pt>
    <dgm:pt modelId="{528C81A6-9105-4005-89C3-4541B00F074D}" type="pres">
      <dgm:prSet presAssocID="{914E613B-5F92-47EC-80E8-0D0CCBADF13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A9934F-F30F-4F23-B56E-DF015CFC6187}" type="pres">
      <dgm:prSet presAssocID="{195EA1AA-99FD-40B9-8696-A1A6E290DAF3}" presName="dummy" presStyleCnt="0"/>
      <dgm:spPr/>
    </dgm:pt>
    <dgm:pt modelId="{F384C97C-DF9B-4D04-83DE-9F45D5D2F72E}" type="pres">
      <dgm:prSet presAssocID="{195EA1AA-99FD-40B9-8696-A1A6E290DAF3}" presName="node" presStyleLbl="revTx" presStyleIdx="0" presStyleCnt="5" custScaleX="148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F54FD6-2C11-44C7-9642-B7FD703062A9}" type="pres">
      <dgm:prSet presAssocID="{0E0E9B8A-0930-498A-A4C0-5637435B4DB8}" presName="sibTrans" presStyleLbl="node1" presStyleIdx="0" presStyleCnt="5"/>
      <dgm:spPr/>
      <dgm:t>
        <a:bodyPr/>
        <a:lstStyle/>
        <a:p>
          <a:endParaRPr lang="en-US"/>
        </a:p>
      </dgm:t>
    </dgm:pt>
    <dgm:pt modelId="{1908CA20-503A-47EB-8283-DE1BF233CE2B}" type="pres">
      <dgm:prSet presAssocID="{28E43038-E43C-4E0A-8BB4-E7BF4D5DF6FC}" presName="dummy" presStyleCnt="0"/>
      <dgm:spPr/>
    </dgm:pt>
    <dgm:pt modelId="{D73168A3-9ACE-40C1-90C9-92348FEBF505}" type="pres">
      <dgm:prSet presAssocID="{28E43038-E43C-4E0A-8BB4-E7BF4D5DF6FC}" presName="node" presStyleLbl="revTx" presStyleIdx="1" presStyleCnt="5" custScaleX="1733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21993-8793-4127-9886-3A5EEE78FCF4}" type="pres">
      <dgm:prSet presAssocID="{62F4A51B-33FC-489D-AB74-13E8916F7A2D}" presName="sibTrans" presStyleLbl="node1" presStyleIdx="1" presStyleCnt="5"/>
      <dgm:spPr/>
      <dgm:t>
        <a:bodyPr/>
        <a:lstStyle/>
        <a:p>
          <a:endParaRPr lang="en-US"/>
        </a:p>
      </dgm:t>
    </dgm:pt>
    <dgm:pt modelId="{A4275B6F-C8DC-48D6-BA0E-90E4786656BD}" type="pres">
      <dgm:prSet presAssocID="{2B8B6A95-FBE9-497A-8FCB-A411A64E6BC3}" presName="dummy" presStyleCnt="0"/>
      <dgm:spPr/>
    </dgm:pt>
    <dgm:pt modelId="{CE7FC1CA-2B32-425B-A232-B9A75C24A938}" type="pres">
      <dgm:prSet presAssocID="{2B8B6A95-FBE9-497A-8FCB-A411A64E6BC3}" presName="node" presStyleLbl="revTx" presStyleIdx="2" presStyleCnt="5" custScaleX="203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1C0FE-8A7B-4CFC-BF83-A60D9E6ADD58}" type="pres">
      <dgm:prSet presAssocID="{EAFF7762-481E-4BD1-9884-7AF8F498C1A7}" presName="sibTrans" presStyleLbl="node1" presStyleIdx="2" presStyleCnt="5"/>
      <dgm:spPr/>
      <dgm:t>
        <a:bodyPr/>
        <a:lstStyle/>
        <a:p>
          <a:endParaRPr lang="en-US"/>
        </a:p>
      </dgm:t>
    </dgm:pt>
    <dgm:pt modelId="{66FE8C6C-600B-4471-B2AA-77B9AC04FC3E}" type="pres">
      <dgm:prSet presAssocID="{C2D83435-6076-44CF-B6E6-E6E6B47A5A18}" presName="dummy" presStyleCnt="0"/>
      <dgm:spPr/>
    </dgm:pt>
    <dgm:pt modelId="{D92B35FB-74FD-4C08-9013-79EEB23D4EBE}" type="pres">
      <dgm:prSet presAssocID="{C2D83435-6076-44CF-B6E6-E6E6B47A5A18}" presName="node" presStyleLbl="revTx" presStyleIdx="3" presStyleCnt="5" custScaleX="144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AABC33-BADB-4F9A-9207-F4772CD58E86}" type="pres">
      <dgm:prSet presAssocID="{9D34D3E0-6B03-4BAA-9881-8E8C0FE69B36}" presName="sibTrans" presStyleLbl="node1" presStyleIdx="3" presStyleCnt="5"/>
      <dgm:spPr/>
      <dgm:t>
        <a:bodyPr/>
        <a:lstStyle/>
        <a:p>
          <a:endParaRPr lang="en-US"/>
        </a:p>
      </dgm:t>
    </dgm:pt>
    <dgm:pt modelId="{F65DA07E-89CB-4601-9C86-AF0EFD48EC33}" type="pres">
      <dgm:prSet presAssocID="{E80C25AB-2626-4EE3-BB8F-0A681B78559C}" presName="dummy" presStyleCnt="0"/>
      <dgm:spPr/>
    </dgm:pt>
    <dgm:pt modelId="{467DF583-AB1C-44B1-B831-0C8EBF91E0B8}" type="pres">
      <dgm:prSet presAssocID="{E80C25AB-2626-4EE3-BB8F-0A681B78559C}" presName="node" presStyleLbl="revTx" presStyleIdx="4" presStyleCnt="5" custScaleX="1450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08BF7-E2E3-4DB1-A805-3176C6FBE2AB}" type="pres">
      <dgm:prSet presAssocID="{20E41289-7B63-4049-AB7C-86E616B82539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98928789-28C3-483C-9AA1-3DD00694ABB7}" srcId="{C2D83435-6076-44CF-B6E6-E6E6B47A5A18}" destId="{299511BC-540C-4BE6-9793-59B00BB1F314}" srcOrd="1" destOrd="0" parTransId="{8790B6E2-8D57-43F5-81BB-B635725F17B3}" sibTransId="{1B3E69CF-FB32-45B1-A9D3-20D30901EDEA}"/>
    <dgm:cxn modelId="{A3D3A505-333D-4373-AEF2-2F5D1D2DF436}" type="presOf" srcId="{6C2C4C7D-5BD9-42CF-9BAC-DCB228C0A212}" destId="{D73168A3-9ACE-40C1-90C9-92348FEBF505}" srcOrd="0" destOrd="1" presId="urn:microsoft.com/office/officeart/2005/8/layout/cycle1"/>
    <dgm:cxn modelId="{C0444F24-DCAF-43CF-9A95-56C857221D33}" srcId="{195EA1AA-99FD-40B9-8696-A1A6E290DAF3}" destId="{DCE44826-165C-4800-9E3F-EA6D577CCAB7}" srcOrd="0" destOrd="0" parTransId="{FE7F638C-969D-4216-A9D3-86AB1FFF4192}" sibTransId="{6E109A3F-D3C8-4D53-8B58-1EAF909EEBDC}"/>
    <dgm:cxn modelId="{AEB54A23-470B-4713-B93D-B07C8379158E}" srcId="{914E613B-5F92-47EC-80E8-0D0CCBADF13C}" destId="{E80C25AB-2626-4EE3-BB8F-0A681B78559C}" srcOrd="4" destOrd="0" parTransId="{F3600160-E489-4BBD-96F6-187442D8EEE8}" sibTransId="{20E41289-7B63-4049-AB7C-86E616B82539}"/>
    <dgm:cxn modelId="{F6C23086-70A0-43F7-99E8-9DAA199ECB96}" type="presOf" srcId="{94509D90-3636-4AEA-8E16-E78A25406F43}" destId="{467DF583-AB1C-44B1-B831-0C8EBF91E0B8}" srcOrd="0" destOrd="1" presId="urn:microsoft.com/office/officeart/2005/8/layout/cycle1"/>
    <dgm:cxn modelId="{DA2FE943-9BE0-41A0-B341-20B7CCC9E96B}" type="presOf" srcId="{28E43038-E43C-4E0A-8BB4-E7BF4D5DF6FC}" destId="{D73168A3-9ACE-40C1-90C9-92348FEBF505}" srcOrd="0" destOrd="0" presId="urn:microsoft.com/office/officeart/2005/8/layout/cycle1"/>
    <dgm:cxn modelId="{7EAC1EC5-13AB-484C-B25C-287F8873E3EB}" type="presOf" srcId="{20E41289-7B63-4049-AB7C-86E616B82539}" destId="{FC308BF7-E2E3-4DB1-A805-3176C6FBE2AB}" srcOrd="0" destOrd="0" presId="urn:microsoft.com/office/officeart/2005/8/layout/cycle1"/>
    <dgm:cxn modelId="{5AF6B105-29BA-457B-AD8E-E30131710D39}" type="presOf" srcId="{2B8B6A95-FBE9-497A-8FCB-A411A64E6BC3}" destId="{CE7FC1CA-2B32-425B-A232-B9A75C24A938}" srcOrd="0" destOrd="0" presId="urn:microsoft.com/office/officeart/2005/8/layout/cycle1"/>
    <dgm:cxn modelId="{740E723A-8499-41BD-91DD-A648DBA70DF1}" srcId="{2B8B6A95-FBE9-497A-8FCB-A411A64E6BC3}" destId="{5A3057B8-9114-40A7-816A-6B207D5174FC}" srcOrd="1" destOrd="0" parTransId="{7E761BAB-44E1-43FD-8D0B-768C72AF224A}" sibTransId="{A2CC085C-8581-4B6E-90B4-1CB69886EE42}"/>
    <dgm:cxn modelId="{6AD74BDE-FF4A-4B02-B568-7CDF42AEFABD}" srcId="{C2D83435-6076-44CF-B6E6-E6E6B47A5A18}" destId="{504B6879-7145-467F-90C0-CAC70D0116FE}" srcOrd="0" destOrd="0" parTransId="{ABB1DA96-1DC5-416C-9B94-E51D9B819340}" sibTransId="{92620E6D-E967-4B91-BC2E-30D0B8FA09F2}"/>
    <dgm:cxn modelId="{832FF231-51EE-4199-9325-D392DD596F96}" srcId="{2B8B6A95-FBE9-497A-8FCB-A411A64E6BC3}" destId="{F0D1B2AF-87D8-49DD-B977-FAB5FB05B5B1}" srcOrd="0" destOrd="0" parTransId="{BB2A9EBC-086F-4566-96E6-694A263DCE89}" sibTransId="{22E896AF-6651-46E8-A46C-0C352B05E899}"/>
    <dgm:cxn modelId="{A72DEE3A-F069-422B-BAA2-9C74C55A467D}" type="presOf" srcId="{9D34D3E0-6B03-4BAA-9881-8E8C0FE69B36}" destId="{94AABC33-BADB-4F9A-9207-F4772CD58E86}" srcOrd="0" destOrd="0" presId="urn:microsoft.com/office/officeart/2005/8/layout/cycle1"/>
    <dgm:cxn modelId="{F2E4C033-75B4-431F-9DEA-11A120BE7F06}" srcId="{914E613B-5F92-47EC-80E8-0D0CCBADF13C}" destId="{2B8B6A95-FBE9-497A-8FCB-A411A64E6BC3}" srcOrd="2" destOrd="0" parTransId="{CFF139EF-CCE3-4993-B967-E493531ED269}" sibTransId="{EAFF7762-481E-4BD1-9884-7AF8F498C1A7}"/>
    <dgm:cxn modelId="{CD50F8A5-C254-4770-9D21-E687B94304FD}" srcId="{E80C25AB-2626-4EE3-BB8F-0A681B78559C}" destId="{B835DD75-3DEC-47DB-8FC0-06CF03ADD454}" srcOrd="2" destOrd="0" parTransId="{4DE8DFB1-A6E1-487C-A3F8-8A592D86DE42}" sibTransId="{8F729655-48A4-42BF-A0D8-F99FB84D2CC2}"/>
    <dgm:cxn modelId="{DBE8D078-3AB7-4C6F-BCDA-3920062FB787}" type="presOf" srcId="{D4456FC7-A8AB-4A19-8FB2-AD3C2CE06494}" destId="{467DF583-AB1C-44B1-B831-0C8EBF91E0B8}" srcOrd="0" destOrd="2" presId="urn:microsoft.com/office/officeart/2005/8/layout/cycle1"/>
    <dgm:cxn modelId="{62B8C5A0-CC19-494F-BB49-B603B0D9253E}" type="presOf" srcId="{914E613B-5F92-47EC-80E8-0D0CCBADF13C}" destId="{528C81A6-9105-4005-89C3-4541B00F074D}" srcOrd="0" destOrd="0" presId="urn:microsoft.com/office/officeart/2005/8/layout/cycle1"/>
    <dgm:cxn modelId="{B98B4102-C96B-4869-AD2B-6CB70A5B6CD7}" type="presOf" srcId="{AF4D4B28-34A7-4AF5-BAFC-75079A0DBFBA}" destId="{D73168A3-9ACE-40C1-90C9-92348FEBF505}" srcOrd="0" destOrd="2" presId="urn:microsoft.com/office/officeart/2005/8/layout/cycle1"/>
    <dgm:cxn modelId="{2A416D5F-1F44-4478-A507-F8327C2ED714}" srcId="{195EA1AA-99FD-40B9-8696-A1A6E290DAF3}" destId="{E7C281E6-0E44-44D1-A2DE-31ED9EE108FA}" srcOrd="2" destOrd="0" parTransId="{039A015E-751A-4457-9344-39DC0D157118}" sibTransId="{A70438AF-7CEE-4DA5-80E7-9C337277E58D}"/>
    <dgm:cxn modelId="{1FFD72EF-2F88-46C2-83EE-D34D1A9783BD}" type="presOf" srcId="{C2D83435-6076-44CF-B6E6-E6E6B47A5A18}" destId="{D92B35FB-74FD-4C08-9013-79EEB23D4EBE}" srcOrd="0" destOrd="0" presId="urn:microsoft.com/office/officeart/2005/8/layout/cycle1"/>
    <dgm:cxn modelId="{498BB5EB-BB13-40FD-B809-077053BFC2B0}" type="presOf" srcId="{B835DD75-3DEC-47DB-8FC0-06CF03ADD454}" destId="{467DF583-AB1C-44B1-B831-0C8EBF91E0B8}" srcOrd="0" destOrd="3" presId="urn:microsoft.com/office/officeart/2005/8/layout/cycle1"/>
    <dgm:cxn modelId="{AC82FA03-2A18-472B-8E9D-A384585CB3B6}" type="presOf" srcId="{E7C281E6-0E44-44D1-A2DE-31ED9EE108FA}" destId="{F384C97C-DF9B-4D04-83DE-9F45D5D2F72E}" srcOrd="0" destOrd="3" presId="urn:microsoft.com/office/officeart/2005/8/layout/cycle1"/>
    <dgm:cxn modelId="{B804AA02-DF65-408D-924A-EDC94DA0C823}" type="presOf" srcId="{504B6879-7145-467F-90C0-CAC70D0116FE}" destId="{D92B35FB-74FD-4C08-9013-79EEB23D4EBE}" srcOrd="0" destOrd="1" presId="urn:microsoft.com/office/officeart/2005/8/layout/cycle1"/>
    <dgm:cxn modelId="{E54517B5-FF46-43C5-8FFE-7673EAB69D75}" type="presOf" srcId="{195EA1AA-99FD-40B9-8696-A1A6E290DAF3}" destId="{F384C97C-DF9B-4D04-83DE-9F45D5D2F72E}" srcOrd="0" destOrd="0" presId="urn:microsoft.com/office/officeart/2005/8/layout/cycle1"/>
    <dgm:cxn modelId="{C610549D-E860-4999-8271-25C6F5E83663}" type="presOf" srcId="{0E0E9B8A-0930-498A-A4C0-5637435B4DB8}" destId="{67F54FD6-2C11-44C7-9642-B7FD703062A9}" srcOrd="0" destOrd="0" presId="urn:microsoft.com/office/officeart/2005/8/layout/cycle1"/>
    <dgm:cxn modelId="{6094CCA5-CACA-4E69-98A6-74D921D9A5B7}" srcId="{914E613B-5F92-47EC-80E8-0D0CCBADF13C}" destId="{28E43038-E43C-4E0A-8BB4-E7BF4D5DF6FC}" srcOrd="1" destOrd="0" parTransId="{8FFB0EEA-8BD4-4A9A-A334-7FDF774E8570}" sibTransId="{62F4A51B-33FC-489D-AB74-13E8916F7A2D}"/>
    <dgm:cxn modelId="{9E497458-54EC-4CB8-953C-3AA02F94ED78}" srcId="{28E43038-E43C-4E0A-8BB4-E7BF4D5DF6FC}" destId="{AF4D4B28-34A7-4AF5-BAFC-75079A0DBFBA}" srcOrd="1" destOrd="0" parTransId="{8DA12E36-8617-408A-A4DD-9DF903429C12}" sibTransId="{26474982-8556-46E8-8CF0-ED08281226BF}"/>
    <dgm:cxn modelId="{1B638306-0DE1-4CA1-A0C6-0BB5C62B4A0D}" srcId="{E80C25AB-2626-4EE3-BB8F-0A681B78559C}" destId="{D4456FC7-A8AB-4A19-8FB2-AD3C2CE06494}" srcOrd="1" destOrd="0" parTransId="{7CE1915A-1A1D-4031-B6E6-55A5AC3D9BF2}" sibTransId="{03EB184C-E39D-447A-B125-088F06FD46EB}"/>
    <dgm:cxn modelId="{9F1A7801-6DB4-43EE-BCAE-F654952B2DF6}" srcId="{E80C25AB-2626-4EE3-BB8F-0A681B78559C}" destId="{94509D90-3636-4AEA-8E16-E78A25406F43}" srcOrd="0" destOrd="0" parTransId="{1D3127B3-D7B2-4ACD-A0C0-907467543EDE}" sibTransId="{9FF4201F-F9B2-4E06-BFFD-C4DB9C77868B}"/>
    <dgm:cxn modelId="{F59C0EB2-829D-400C-84AC-F96417F75B73}" type="presOf" srcId="{E80C25AB-2626-4EE3-BB8F-0A681B78559C}" destId="{467DF583-AB1C-44B1-B831-0C8EBF91E0B8}" srcOrd="0" destOrd="0" presId="urn:microsoft.com/office/officeart/2005/8/layout/cycle1"/>
    <dgm:cxn modelId="{E26E2CC7-F34C-4B50-A0DF-B213AE94EA06}" srcId="{914E613B-5F92-47EC-80E8-0D0CCBADF13C}" destId="{195EA1AA-99FD-40B9-8696-A1A6E290DAF3}" srcOrd="0" destOrd="0" parTransId="{C427ECEF-5DC4-4034-863A-1DDE459DAEDB}" sibTransId="{0E0E9B8A-0930-498A-A4C0-5637435B4DB8}"/>
    <dgm:cxn modelId="{7E50DC9D-0D23-48DE-987A-7158D22E5A6A}" type="presOf" srcId="{DF92FA57-9B87-4C9A-A5F4-FCF5A1FF1808}" destId="{D73168A3-9ACE-40C1-90C9-92348FEBF505}" srcOrd="0" destOrd="3" presId="urn:microsoft.com/office/officeart/2005/8/layout/cycle1"/>
    <dgm:cxn modelId="{3F2011BD-69AE-4FF3-B768-2BD5961DE5A1}" type="presOf" srcId="{299511BC-540C-4BE6-9793-59B00BB1F314}" destId="{D92B35FB-74FD-4C08-9013-79EEB23D4EBE}" srcOrd="0" destOrd="2" presId="urn:microsoft.com/office/officeart/2005/8/layout/cycle1"/>
    <dgm:cxn modelId="{CB403D18-C0F1-4620-972A-CE777A46E403}" type="presOf" srcId="{07E455CF-9C68-4798-85F8-6FB33E2F4EC8}" destId="{F384C97C-DF9B-4D04-83DE-9F45D5D2F72E}" srcOrd="0" destOrd="2" presId="urn:microsoft.com/office/officeart/2005/8/layout/cycle1"/>
    <dgm:cxn modelId="{80D51A25-905A-4075-BC82-E142687C7290}" srcId="{914E613B-5F92-47EC-80E8-0D0CCBADF13C}" destId="{C2D83435-6076-44CF-B6E6-E6E6B47A5A18}" srcOrd="3" destOrd="0" parTransId="{2BEC0C3A-892E-4243-BC67-81553C79C9FF}" sibTransId="{9D34D3E0-6B03-4BAA-9881-8E8C0FE69B36}"/>
    <dgm:cxn modelId="{AD1224D2-DF1F-4BE4-B438-0A57E42E203F}" srcId="{28E43038-E43C-4E0A-8BB4-E7BF4D5DF6FC}" destId="{DF92FA57-9B87-4C9A-A5F4-FCF5A1FF1808}" srcOrd="2" destOrd="0" parTransId="{211F74FF-F437-4C79-B326-DEAB9E536056}" sibTransId="{CBDC9B2D-E595-42F6-A0F2-92AB8FA6B51A}"/>
    <dgm:cxn modelId="{C4501BD7-AB5E-45FB-AA7C-04628C1A5D0B}" type="presOf" srcId="{F0D1B2AF-87D8-49DD-B977-FAB5FB05B5B1}" destId="{CE7FC1CA-2B32-425B-A232-B9A75C24A938}" srcOrd="0" destOrd="1" presId="urn:microsoft.com/office/officeart/2005/8/layout/cycle1"/>
    <dgm:cxn modelId="{00A527A4-F7E9-4A9D-9E50-58EC478AA247}" type="presOf" srcId="{EAFF7762-481E-4BD1-9884-7AF8F498C1A7}" destId="{7A91C0FE-8A7B-4CFC-BF83-A60D9E6ADD58}" srcOrd="0" destOrd="0" presId="urn:microsoft.com/office/officeart/2005/8/layout/cycle1"/>
    <dgm:cxn modelId="{4F6B7853-F99B-4F8B-9E9D-7ECF2E4943D9}" type="presOf" srcId="{5F25C7E7-A25F-4512-A856-EC0BD1E5FE77}" destId="{CE7FC1CA-2B32-425B-A232-B9A75C24A938}" srcOrd="0" destOrd="3" presId="urn:microsoft.com/office/officeart/2005/8/layout/cycle1"/>
    <dgm:cxn modelId="{6B119D31-758F-43BF-AEAD-E55C22F97351}" type="presOf" srcId="{DCE44826-165C-4800-9E3F-EA6D577CCAB7}" destId="{F384C97C-DF9B-4D04-83DE-9F45D5D2F72E}" srcOrd="0" destOrd="1" presId="urn:microsoft.com/office/officeart/2005/8/layout/cycle1"/>
    <dgm:cxn modelId="{97E6E8A6-C5D8-4F28-A0D8-1A9B513102BD}" srcId="{195EA1AA-99FD-40B9-8696-A1A6E290DAF3}" destId="{07E455CF-9C68-4798-85F8-6FB33E2F4EC8}" srcOrd="1" destOrd="0" parTransId="{79F335A0-0F24-4D60-B8EE-9CCFE95FC7BF}" sibTransId="{CBFC85FD-A0CD-4402-B783-9B46986AE677}"/>
    <dgm:cxn modelId="{477880A6-2D55-46A6-BD09-279CD9579F66}" type="presOf" srcId="{5A3057B8-9114-40A7-816A-6B207D5174FC}" destId="{CE7FC1CA-2B32-425B-A232-B9A75C24A938}" srcOrd="0" destOrd="2" presId="urn:microsoft.com/office/officeart/2005/8/layout/cycle1"/>
    <dgm:cxn modelId="{7A2DE107-4056-4C70-A68B-2FB3A8534FC2}" srcId="{28E43038-E43C-4E0A-8BB4-E7BF4D5DF6FC}" destId="{6C2C4C7D-5BD9-42CF-9BAC-DCB228C0A212}" srcOrd="0" destOrd="0" parTransId="{316C558E-F5F9-4C87-BF6F-F84D079C7D14}" sibTransId="{AC608E91-0C9C-41AE-93E4-DEA443FE10B1}"/>
    <dgm:cxn modelId="{E9ECDE0E-508F-4966-A1F0-2B25309D6EF9}" srcId="{2B8B6A95-FBE9-497A-8FCB-A411A64E6BC3}" destId="{5F25C7E7-A25F-4512-A856-EC0BD1E5FE77}" srcOrd="2" destOrd="0" parTransId="{4D4B9168-8F3C-4C4D-8C12-253DCC87A72A}" sibTransId="{CF83257C-B079-41FC-91D8-3AA054BBB7C3}"/>
    <dgm:cxn modelId="{E810CED5-94FD-4C72-A96D-E7346F0AC120}" type="presOf" srcId="{62F4A51B-33FC-489D-AB74-13E8916F7A2D}" destId="{CC921993-8793-4127-9886-3A5EEE78FCF4}" srcOrd="0" destOrd="0" presId="urn:microsoft.com/office/officeart/2005/8/layout/cycle1"/>
    <dgm:cxn modelId="{0A835CE8-B684-4D50-8443-ECFC0FA7E31A}" type="presParOf" srcId="{528C81A6-9105-4005-89C3-4541B00F074D}" destId="{35A9934F-F30F-4F23-B56E-DF015CFC6187}" srcOrd="0" destOrd="0" presId="urn:microsoft.com/office/officeart/2005/8/layout/cycle1"/>
    <dgm:cxn modelId="{55900780-2DCB-41B9-AF49-35427C854B1F}" type="presParOf" srcId="{528C81A6-9105-4005-89C3-4541B00F074D}" destId="{F384C97C-DF9B-4D04-83DE-9F45D5D2F72E}" srcOrd="1" destOrd="0" presId="urn:microsoft.com/office/officeart/2005/8/layout/cycle1"/>
    <dgm:cxn modelId="{D5025C8C-2364-459D-AE96-357213C33836}" type="presParOf" srcId="{528C81A6-9105-4005-89C3-4541B00F074D}" destId="{67F54FD6-2C11-44C7-9642-B7FD703062A9}" srcOrd="2" destOrd="0" presId="urn:microsoft.com/office/officeart/2005/8/layout/cycle1"/>
    <dgm:cxn modelId="{5BA52960-8275-400F-BA36-859EC0A503BE}" type="presParOf" srcId="{528C81A6-9105-4005-89C3-4541B00F074D}" destId="{1908CA20-503A-47EB-8283-DE1BF233CE2B}" srcOrd="3" destOrd="0" presId="urn:microsoft.com/office/officeart/2005/8/layout/cycle1"/>
    <dgm:cxn modelId="{7DA331EA-3EE8-40BB-9BB5-A97939D88B67}" type="presParOf" srcId="{528C81A6-9105-4005-89C3-4541B00F074D}" destId="{D73168A3-9ACE-40C1-90C9-92348FEBF505}" srcOrd="4" destOrd="0" presId="urn:microsoft.com/office/officeart/2005/8/layout/cycle1"/>
    <dgm:cxn modelId="{A30D2453-3295-4239-9E5F-089C69372330}" type="presParOf" srcId="{528C81A6-9105-4005-89C3-4541B00F074D}" destId="{CC921993-8793-4127-9886-3A5EEE78FCF4}" srcOrd="5" destOrd="0" presId="urn:microsoft.com/office/officeart/2005/8/layout/cycle1"/>
    <dgm:cxn modelId="{384AD2B4-303C-4FFC-A3FB-339F69B7E58D}" type="presParOf" srcId="{528C81A6-9105-4005-89C3-4541B00F074D}" destId="{A4275B6F-C8DC-48D6-BA0E-90E4786656BD}" srcOrd="6" destOrd="0" presId="urn:microsoft.com/office/officeart/2005/8/layout/cycle1"/>
    <dgm:cxn modelId="{8515259D-82BA-428F-B7D8-6619A211DC71}" type="presParOf" srcId="{528C81A6-9105-4005-89C3-4541B00F074D}" destId="{CE7FC1CA-2B32-425B-A232-B9A75C24A938}" srcOrd="7" destOrd="0" presId="urn:microsoft.com/office/officeart/2005/8/layout/cycle1"/>
    <dgm:cxn modelId="{A94EEE0E-4925-4BD5-B363-848B3122D935}" type="presParOf" srcId="{528C81A6-9105-4005-89C3-4541B00F074D}" destId="{7A91C0FE-8A7B-4CFC-BF83-A60D9E6ADD58}" srcOrd="8" destOrd="0" presId="urn:microsoft.com/office/officeart/2005/8/layout/cycle1"/>
    <dgm:cxn modelId="{E2257E2B-D3B5-4D49-AE0D-11A71571403C}" type="presParOf" srcId="{528C81A6-9105-4005-89C3-4541B00F074D}" destId="{66FE8C6C-600B-4471-B2AA-77B9AC04FC3E}" srcOrd="9" destOrd="0" presId="urn:microsoft.com/office/officeart/2005/8/layout/cycle1"/>
    <dgm:cxn modelId="{5033D3F3-6DDE-4B9F-B87B-9C5745D9B49E}" type="presParOf" srcId="{528C81A6-9105-4005-89C3-4541B00F074D}" destId="{D92B35FB-74FD-4C08-9013-79EEB23D4EBE}" srcOrd="10" destOrd="0" presId="urn:microsoft.com/office/officeart/2005/8/layout/cycle1"/>
    <dgm:cxn modelId="{3BB56D88-F088-4307-90CE-0F6B74B0F40F}" type="presParOf" srcId="{528C81A6-9105-4005-89C3-4541B00F074D}" destId="{94AABC33-BADB-4F9A-9207-F4772CD58E86}" srcOrd="11" destOrd="0" presId="urn:microsoft.com/office/officeart/2005/8/layout/cycle1"/>
    <dgm:cxn modelId="{64DF1107-ABC3-4973-8EEF-804A1DBF1B51}" type="presParOf" srcId="{528C81A6-9105-4005-89C3-4541B00F074D}" destId="{F65DA07E-89CB-4601-9C86-AF0EFD48EC33}" srcOrd="12" destOrd="0" presId="urn:microsoft.com/office/officeart/2005/8/layout/cycle1"/>
    <dgm:cxn modelId="{9C9FBBAA-4419-4D95-A89D-4A8A27195739}" type="presParOf" srcId="{528C81A6-9105-4005-89C3-4541B00F074D}" destId="{467DF583-AB1C-44B1-B831-0C8EBF91E0B8}" srcOrd="13" destOrd="0" presId="urn:microsoft.com/office/officeart/2005/8/layout/cycle1"/>
    <dgm:cxn modelId="{82F8F79E-3133-4873-9D08-FAB78DE98735}" type="presParOf" srcId="{528C81A6-9105-4005-89C3-4541B00F074D}" destId="{FC308BF7-E2E3-4DB1-A805-3176C6FBE2AB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84C97C-DF9B-4D04-83DE-9F45D5D2F72E}">
      <dsp:nvSpPr>
        <dsp:cNvPr id="0" name=""/>
        <dsp:cNvSpPr/>
      </dsp:nvSpPr>
      <dsp:spPr>
        <a:xfrm>
          <a:off x="3214182" y="29355"/>
          <a:ext cx="1490001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28575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Night time </a:t>
          </a:r>
          <a:endParaRPr lang="en-US" sz="1600" kern="1200" dirty="0"/>
        </a:p>
        <a:p>
          <a:pPr marL="2857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Low/No coverage</a:t>
          </a:r>
          <a:endParaRPr lang="en-US" sz="1100" kern="1200" dirty="0"/>
        </a:p>
        <a:p>
          <a:pPr marL="2857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Static</a:t>
          </a:r>
          <a:endParaRPr lang="en-US" sz="1100" kern="1200" dirty="0"/>
        </a:p>
        <a:p>
          <a:pPr marL="2857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Urban</a:t>
          </a:r>
          <a:endParaRPr lang="en-US" sz="1100" kern="1200" dirty="0"/>
        </a:p>
      </dsp:txBody>
      <dsp:txXfrm>
        <a:off x="3214182" y="29355"/>
        <a:ext cx="1490001" cy="1006078"/>
      </dsp:txXfrm>
    </dsp:sp>
    <dsp:sp modelId="{67F54FD6-2C11-44C7-9642-B7FD703062A9}">
      <dsp:nvSpPr>
        <dsp:cNvPr id="0" name=""/>
        <dsp:cNvSpPr/>
      </dsp:nvSpPr>
      <dsp:spPr>
        <a:xfrm>
          <a:off x="1089816" y="289"/>
          <a:ext cx="3771658" cy="377165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168A3-9ACE-40C1-90C9-92348FEBF505}">
      <dsp:nvSpPr>
        <dsp:cNvPr id="0" name=""/>
        <dsp:cNvSpPr/>
      </dsp:nvSpPr>
      <dsp:spPr>
        <a:xfrm>
          <a:off x="3695030" y="1900156"/>
          <a:ext cx="1744026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22860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Early morning</a:t>
          </a:r>
          <a:endParaRPr lang="en-US" sz="1600" kern="1200" dirty="0"/>
        </a:p>
        <a:p>
          <a:pPr marL="22860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High/Low/No coverage</a:t>
          </a:r>
          <a:endParaRPr lang="en-US" sz="1100" kern="1200" dirty="0"/>
        </a:p>
        <a:p>
          <a:pPr marL="22860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High and low mobility</a:t>
          </a:r>
          <a:endParaRPr lang="en-US" sz="1100" kern="1200" dirty="0"/>
        </a:p>
        <a:p>
          <a:pPr marL="22860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Rural and urban</a:t>
          </a:r>
          <a:endParaRPr lang="en-US" sz="1100" kern="1200" dirty="0"/>
        </a:p>
      </dsp:txBody>
      <dsp:txXfrm>
        <a:off x="3695030" y="1900156"/>
        <a:ext cx="1744026" cy="1006078"/>
      </dsp:txXfrm>
    </dsp:sp>
    <dsp:sp modelId="{CC921993-8793-4127-9886-3A5EEE78FCF4}">
      <dsp:nvSpPr>
        <dsp:cNvPr id="0" name=""/>
        <dsp:cNvSpPr/>
      </dsp:nvSpPr>
      <dsp:spPr>
        <a:xfrm>
          <a:off x="1089816" y="289"/>
          <a:ext cx="3771658" cy="3771658"/>
        </a:xfrm>
        <a:prstGeom prst="circularArrow">
          <a:avLst>
            <a:gd name="adj1" fmla="val 5202"/>
            <a:gd name="adj2" fmla="val 336015"/>
            <a:gd name="adj3" fmla="val 2802019"/>
            <a:gd name="adj4" fmla="val 2253829"/>
            <a:gd name="adj5" fmla="val 6068"/>
          </a:avLst>
        </a:prstGeom>
        <a:solidFill>
          <a:schemeClr val="accent5">
            <a:hueOff val="1285709"/>
            <a:satOff val="2937"/>
            <a:lumOff val="-81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FC1CA-2B32-425B-A232-B9A75C24A938}">
      <dsp:nvSpPr>
        <dsp:cNvPr id="0" name=""/>
        <dsp:cNvSpPr/>
      </dsp:nvSpPr>
      <dsp:spPr>
        <a:xfrm>
          <a:off x="1952393" y="3056374"/>
          <a:ext cx="2046503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57150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Day time</a:t>
          </a:r>
          <a:endParaRPr lang="en-US" sz="1600" kern="1200" dirty="0"/>
        </a:p>
        <a:p>
          <a:pPr marL="57150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High coverage</a:t>
          </a:r>
          <a:endParaRPr lang="en-US" sz="1100" kern="1200" dirty="0"/>
        </a:p>
        <a:p>
          <a:pPr marL="57150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Urban</a:t>
          </a:r>
          <a:endParaRPr lang="en-US" sz="1100" kern="1200" dirty="0"/>
        </a:p>
        <a:p>
          <a:pPr marL="57150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Static/low mobility</a:t>
          </a:r>
          <a:endParaRPr lang="en-US" sz="1100" kern="1200" dirty="0"/>
        </a:p>
      </dsp:txBody>
      <dsp:txXfrm>
        <a:off x="1952393" y="3056374"/>
        <a:ext cx="2046503" cy="1006078"/>
      </dsp:txXfrm>
    </dsp:sp>
    <dsp:sp modelId="{7A91C0FE-8A7B-4CFC-BF83-A60D9E6ADD58}">
      <dsp:nvSpPr>
        <dsp:cNvPr id="0" name=""/>
        <dsp:cNvSpPr/>
      </dsp:nvSpPr>
      <dsp:spPr>
        <a:xfrm>
          <a:off x="1089816" y="289"/>
          <a:ext cx="3771658" cy="3771658"/>
        </a:xfrm>
        <a:prstGeom prst="circularArrow">
          <a:avLst>
            <a:gd name="adj1" fmla="val 5202"/>
            <a:gd name="adj2" fmla="val 336015"/>
            <a:gd name="adj3" fmla="val 8210155"/>
            <a:gd name="adj4" fmla="val 7661965"/>
            <a:gd name="adj5" fmla="val 6068"/>
          </a:avLst>
        </a:prstGeom>
        <a:solidFill>
          <a:schemeClr val="accent5">
            <a:hueOff val="2571418"/>
            <a:satOff val="5874"/>
            <a:lumOff val="-1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B35FB-74FD-4C08-9013-79EEB23D4EBE}">
      <dsp:nvSpPr>
        <dsp:cNvPr id="0" name=""/>
        <dsp:cNvSpPr/>
      </dsp:nvSpPr>
      <dsp:spPr>
        <a:xfrm>
          <a:off x="656943" y="1900156"/>
          <a:ext cx="1454607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Rush hour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High/Low/No coverage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High/low mobility</a:t>
          </a:r>
          <a:endParaRPr lang="en-US" sz="1100" kern="1200" dirty="0"/>
        </a:p>
      </dsp:txBody>
      <dsp:txXfrm>
        <a:off x="656943" y="1900156"/>
        <a:ext cx="1454607" cy="1006078"/>
      </dsp:txXfrm>
    </dsp:sp>
    <dsp:sp modelId="{94AABC33-BADB-4F9A-9207-F4772CD58E86}">
      <dsp:nvSpPr>
        <dsp:cNvPr id="0" name=""/>
        <dsp:cNvSpPr/>
      </dsp:nvSpPr>
      <dsp:spPr>
        <a:xfrm>
          <a:off x="1089816" y="289"/>
          <a:ext cx="3771658" cy="377165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chemeClr val="accent5">
            <a:hueOff val="3857127"/>
            <a:satOff val="8811"/>
            <a:lumOff val="-24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DF583-AB1C-44B1-B831-0C8EBF91E0B8}">
      <dsp:nvSpPr>
        <dsp:cNvPr id="0" name=""/>
        <dsp:cNvSpPr/>
      </dsp:nvSpPr>
      <dsp:spPr>
        <a:xfrm>
          <a:off x="1262594" y="29355"/>
          <a:ext cx="1459024" cy="100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Evening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Low/No coverage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Urban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Static/Low mobility</a:t>
          </a:r>
          <a:endParaRPr lang="en-US" sz="1100" kern="1200" dirty="0"/>
        </a:p>
      </dsp:txBody>
      <dsp:txXfrm>
        <a:off x="1262594" y="29355"/>
        <a:ext cx="1459024" cy="1006078"/>
      </dsp:txXfrm>
    </dsp:sp>
    <dsp:sp modelId="{FC308BF7-E2E3-4DB1-A805-3176C6FBE2AB}">
      <dsp:nvSpPr>
        <dsp:cNvPr id="0" name=""/>
        <dsp:cNvSpPr/>
      </dsp:nvSpPr>
      <dsp:spPr>
        <a:xfrm>
          <a:off x="1089816" y="289"/>
          <a:ext cx="3771658" cy="3771658"/>
        </a:xfrm>
        <a:prstGeom prst="circularArrow">
          <a:avLst>
            <a:gd name="adj1" fmla="val 5202"/>
            <a:gd name="adj2" fmla="val 336015"/>
            <a:gd name="adj3" fmla="val 16355729"/>
            <a:gd name="adj4" fmla="val 15676084"/>
            <a:gd name="adj5" fmla="val 6068"/>
          </a:avLst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97640F8-96AC-44C1-8286-F4196CB4C7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7042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8175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B6D9D46-FD8C-44D7-9BBE-86788FBEA4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56106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13661810-3081-43C6-981F-BBBC01A096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F8512970-70E0-469C-97F8-194F660DFD1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F8512970-70E0-469C-97F8-194F660DFD1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332656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FD21D4-2BC5-4B20-BFB4-B9AD87709C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451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083B7D0-0CDF-4B21-87C6-6F28CC25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0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3272D0-8C17-46B7-8B14-BE54831DF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90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8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7AA595-764E-4A46-B326-B3632829C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65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AAA85A-6B74-44C3-AD15-4C4690601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75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A3672B-8111-48B4-A976-844A74CDD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03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4416AF8-54DF-4ABD-BE0A-EBAB318CD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5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13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F1B8078-FDA2-41F8-AAB9-4790A2E98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15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4A0C28-BF42-4474-81B5-7AF2470AB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64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555E099-16F6-413B-A159-CD656C8430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smtClean="0">
                <a:effectLst/>
              </a:rPr>
              <a:t>1033r0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47BEF44D-91E2-4E92-9477-86D6CA1B5F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Aggregated Probe Response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2012-08-30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155704"/>
              </p:ext>
            </p:extLst>
          </p:nvPr>
        </p:nvGraphicFramePr>
        <p:xfrm>
          <a:off x="509588" y="2416175"/>
          <a:ext cx="8162925" cy="312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1" name="Document" r:id="rId4" imgW="8796258" imgH="3366252" progId="Word.Document.8">
                  <p:embed/>
                </p:oleObj>
              </mc:Choice>
              <mc:Fallback>
                <p:oleObj name="Document" r:id="rId4" imgW="8796258" imgH="3366252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416175"/>
                        <a:ext cx="8162925" cy="312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Problem Identified </a:t>
            </a:r>
            <a:r>
              <a:rPr lang="en-US" sz="2000" dirty="0" smtClean="0"/>
              <a:t>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896544"/>
          </a:xfrm>
        </p:spPr>
        <p:txBody>
          <a:bodyPr/>
          <a:lstStyle/>
          <a:p>
            <a:r>
              <a:rPr lang="en-US" dirty="0" smtClean="0"/>
              <a:t>Conclusion:</a:t>
            </a:r>
          </a:p>
          <a:p>
            <a:pPr lvl="1"/>
            <a:r>
              <a:rPr lang="en-US" sz="1600" dirty="0" smtClean="0"/>
              <a:t>11ai use cases needs an inherent support for long durations of no/low coverage as well as provide support for efficient and fast discovery of AP coverage over a  </a:t>
            </a:r>
            <a:r>
              <a:rPr lang="en-US" sz="1600" dirty="0" smtClean="0"/>
              <a:t>multiple channels and bands.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Divide the AP coverage discovery and AP identity discovery to two phases:</a:t>
            </a:r>
          </a:p>
          <a:p>
            <a:pPr lvl="1"/>
            <a:r>
              <a:rPr lang="en-US" sz="1600" dirty="0" smtClean="0"/>
              <a:t>STA attempts AP coverage discovery using a very fast AP discovery phase.</a:t>
            </a:r>
          </a:p>
          <a:p>
            <a:pPr lvl="1"/>
            <a:r>
              <a:rPr lang="en-US" sz="1600" dirty="0" smtClean="0"/>
              <a:t>STA attempts AP identity discovery if AP coverage found.</a:t>
            </a:r>
          </a:p>
          <a:p>
            <a:endParaRPr lang="en-US" sz="2000" dirty="0" smtClean="0"/>
          </a:p>
          <a:p>
            <a:r>
              <a:rPr lang="en-US" sz="2000" dirty="0" smtClean="0"/>
              <a:t>Enable a shorter listening duration by non AP STA for each channel by:</a:t>
            </a:r>
          </a:p>
          <a:p>
            <a:pPr lvl="1"/>
            <a:r>
              <a:rPr lang="en-US" sz="1600" dirty="0" smtClean="0"/>
              <a:t>Transmitting an APs discovery broadcast message in search for AP coverage.</a:t>
            </a:r>
          </a:p>
          <a:p>
            <a:pPr lvl="1"/>
            <a:r>
              <a:rPr lang="en-US" sz="1600" dirty="0" smtClean="0"/>
              <a:t>AP responds using an ACK after a period of an SIFS.</a:t>
            </a:r>
          </a:p>
          <a:p>
            <a:pPr lvl="1"/>
            <a:r>
              <a:rPr lang="en-US" sz="1600" dirty="0" smtClean="0"/>
              <a:t>STA detects the ACK or if more than one STA responds, detects channel usage using its CCA</a:t>
            </a:r>
            <a:r>
              <a:rPr lang="en-US" sz="1600" dirty="0"/>
              <a:t> </a:t>
            </a:r>
            <a:r>
              <a:rPr lang="en-US" sz="1600" dirty="0" smtClean="0"/>
              <a:t>function. Process completes within 170usec.</a:t>
            </a:r>
            <a:endParaRPr lang="en-US" sz="1600" dirty="0"/>
          </a:p>
          <a:p>
            <a:pPr lvl="1"/>
            <a:r>
              <a:rPr lang="en-US" sz="1600" dirty="0" smtClean="0"/>
              <a:t>STA than able to perform Active or Passive scanning over the channel to discover the identity of the AP.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 bwMode="auto">
          <a:xfrm>
            <a:off x="6034063" y="3220528"/>
            <a:ext cx="897592" cy="345274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 smtClean="0">
                <a:latin typeface="Neo Sans Intel" pitchFamily="34" charset="0"/>
                <a:cs typeface="Arial" pitchFamily="34" charset="0"/>
              </a:rPr>
              <a:t>Probe</a:t>
            </a:r>
          </a:p>
          <a:p>
            <a:pPr algn="ctr" eaLnBrk="0" hangingPunct="0"/>
            <a:r>
              <a:rPr lang="en-US" sz="1100" dirty="0" smtClean="0">
                <a:latin typeface="Neo Sans Intel" pitchFamily="34" charset="0"/>
                <a:cs typeface="Arial" pitchFamily="34" charset="0"/>
              </a:rPr>
              <a:t>Response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799649" y="3220528"/>
            <a:ext cx="1234414" cy="345274"/>
          </a:xfrm>
          <a:prstGeom prst="rect">
            <a:avLst/>
          </a:prstGeom>
          <a:gradFill>
            <a:gsLst>
              <a:gs pos="0">
                <a:schemeClr val="bg1"/>
              </a:gs>
              <a:gs pos="13000">
                <a:schemeClr val="tx1"/>
              </a:gs>
              <a:gs pos="28000">
                <a:schemeClr val="bg1"/>
              </a:gs>
              <a:gs pos="42999">
                <a:schemeClr val="tx1"/>
              </a:gs>
              <a:gs pos="58000">
                <a:schemeClr val="bg1"/>
              </a:gs>
              <a:gs pos="72000">
                <a:schemeClr val="tx1"/>
              </a:gs>
              <a:gs pos="87000">
                <a:schemeClr val="bg1"/>
              </a:gs>
              <a:gs pos="100000">
                <a:schemeClr val="tx1"/>
              </a:gs>
            </a:gsLst>
            <a:lin ang="3000000" scaled="0"/>
          </a:gra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100" dirty="0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22864" y="1437028"/>
            <a:ext cx="1591435" cy="656645"/>
            <a:chOff x="3022864" y="1437028"/>
            <a:chExt cx="1591435" cy="656645"/>
          </a:xfrm>
        </p:grpSpPr>
        <p:sp>
          <p:nvSpPr>
            <p:cNvPr id="51" name="Rounded Rectangular Callout 50"/>
            <p:cNvSpPr/>
            <p:nvPr/>
          </p:nvSpPr>
          <p:spPr bwMode="auto">
            <a:xfrm>
              <a:off x="3066542" y="1631450"/>
              <a:ext cx="1468833" cy="388843"/>
            </a:xfrm>
            <a:prstGeom prst="wedgeRoundRectCallout">
              <a:avLst>
                <a:gd name="adj1" fmla="val -65730"/>
                <a:gd name="adj2" fmla="val 356761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ounded Rectangular Callout 51"/>
            <p:cNvSpPr/>
            <p:nvPr/>
          </p:nvSpPr>
          <p:spPr bwMode="auto">
            <a:xfrm>
              <a:off x="3022864" y="1437028"/>
              <a:ext cx="1591435" cy="656645"/>
            </a:xfrm>
            <a:prstGeom prst="wedgeRoundRectCallout">
              <a:avLst>
                <a:gd name="adj1" fmla="val -65281"/>
                <a:gd name="adj2" fmla="val 334201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Multiple APs respond</a:t>
              </a:r>
              <a:r>
                <a:rPr kumimoji="0" lang="en-US" sz="105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after SIFS and identified by STA’s CCA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2" name="Rectangle 41"/>
          <p:cNvSpPr/>
          <p:nvPr/>
        </p:nvSpPr>
        <p:spPr bwMode="auto">
          <a:xfrm>
            <a:off x="1668032" y="2497149"/>
            <a:ext cx="726141" cy="345274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 smtClean="0">
                <a:latin typeface="Neo Sans Intel" pitchFamily="34" charset="0"/>
                <a:cs typeface="Arial" pitchFamily="34" charset="0"/>
              </a:rPr>
              <a:t>Rapid Scan</a:t>
            </a:r>
          </a:p>
          <a:p>
            <a:pPr algn="ctr" eaLnBrk="0" hangingPunct="0"/>
            <a:r>
              <a:rPr lang="en-US" sz="1100" dirty="0" smtClean="0">
                <a:latin typeface="Neo Sans Intel" pitchFamily="34" charset="0"/>
                <a:cs typeface="Arial" pitchFamily="34" charset="0"/>
              </a:rPr>
              <a:t>Request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628074" y="2497149"/>
            <a:ext cx="726141" cy="345274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 smtClean="0">
                <a:latin typeface="Neo Sans Intel" pitchFamily="34" charset="0"/>
                <a:cs typeface="Arial" pitchFamily="34" charset="0"/>
              </a:rPr>
              <a:t>Probe</a:t>
            </a:r>
          </a:p>
          <a:p>
            <a:pPr algn="ctr" eaLnBrk="0" hangingPunct="0"/>
            <a:r>
              <a:rPr lang="en-US" sz="1100" dirty="0" smtClean="0">
                <a:latin typeface="Neo Sans Intel" pitchFamily="34" charset="0"/>
                <a:cs typeface="Arial" pitchFamily="34" charset="0"/>
              </a:rPr>
              <a:t>Request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729510" y="3210367"/>
            <a:ext cx="127579" cy="345643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403755" y="2814331"/>
            <a:ext cx="324054" cy="2023110"/>
            <a:chOff x="2429996" y="2200275"/>
            <a:chExt cx="360060" cy="1981200"/>
          </a:xfrm>
        </p:grpSpPr>
        <p:cxnSp>
          <p:nvCxnSpPr>
            <p:cNvPr id="91" name="Straight Connector 90"/>
            <p:cNvCxnSpPr/>
            <p:nvPr/>
          </p:nvCxnSpPr>
          <p:spPr>
            <a:xfrm rot="5400000">
              <a:off x="1439396" y="3190875"/>
              <a:ext cx="19812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1799456" y="3190875"/>
              <a:ext cx="19812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8313992" y="2861748"/>
            <a:ext cx="290456" cy="2285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28200" y="2584575"/>
            <a:ext cx="7988215" cy="1884249"/>
            <a:chOff x="328201" y="2584575"/>
            <a:chExt cx="6861430" cy="1884249"/>
          </a:xfrm>
        </p:grpSpPr>
        <p:grpSp>
          <p:nvGrpSpPr>
            <p:cNvPr id="53" name="Group 52"/>
            <p:cNvGrpSpPr/>
            <p:nvPr/>
          </p:nvGrpSpPr>
          <p:grpSpPr>
            <a:xfrm>
              <a:off x="328201" y="2584575"/>
              <a:ext cx="6861430" cy="358344"/>
              <a:chOff x="123825" y="1944990"/>
              <a:chExt cx="7623810" cy="398160"/>
            </a:xfrm>
          </p:grpSpPr>
          <p:cxnSp>
            <p:nvCxnSpPr>
              <p:cNvPr id="89" name="Straight Connector 88"/>
              <p:cNvCxnSpPr/>
              <p:nvPr/>
            </p:nvCxnSpPr>
            <p:spPr bwMode="auto">
              <a:xfrm>
                <a:off x="981075" y="222080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90" name="Rectangle 89"/>
              <p:cNvSpPr/>
              <p:nvPr/>
            </p:nvSpPr>
            <p:spPr bwMode="auto">
              <a:xfrm>
                <a:off x="123825" y="19449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STA performing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Rapid Scan</a:t>
                </a: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328201" y="3347527"/>
              <a:ext cx="6852858" cy="358344"/>
              <a:chOff x="133350" y="2821290"/>
              <a:chExt cx="7614285" cy="398160"/>
            </a:xfrm>
          </p:grpSpPr>
          <p:cxnSp>
            <p:nvCxnSpPr>
              <p:cNvPr id="87" name="Straight Connector 86"/>
              <p:cNvCxnSpPr/>
              <p:nvPr/>
            </p:nvCxnSpPr>
            <p:spPr bwMode="auto">
              <a:xfrm>
                <a:off x="981075" y="3068526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88" name="Rectangle 87"/>
              <p:cNvSpPr/>
              <p:nvPr/>
            </p:nvSpPr>
            <p:spPr bwMode="auto">
              <a:xfrm>
                <a:off x="133350" y="28212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1</a:t>
                </a: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28201" y="4110480"/>
              <a:ext cx="6852858" cy="358344"/>
              <a:chOff x="161925" y="2983215"/>
              <a:chExt cx="7614285" cy="398160"/>
            </a:xfrm>
          </p:grpSpPr>
          <p:cxnSp>
            <p:nvCxnSpPr>
              <p:cNvPr id="85" name="Straight Connector 84"/>
              <p:cNvCxnSpPr/>
              <p:nvPr/>
            </p:nvCxnSpPr>
            <p:spPr bwMode="auto">
              <a:xfrm>
                <a:off x="1009650" y="323045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86" name="Rectangle 85"/>
              <p:cNvSpPr/>
              <p:nvPr/>
            </p:nvSpPr>
            <p:spPr bwMode="auto">
              <a:xfrm>
                <a:off x="161925" y="2983215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2</a:t>
                </a: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2139883" y="4541958"/>
            <a:ext cx="846963" cy="228524"/>
            <a:chOff x="2136805" y="4119860"/>
            <a:chExt cx="941070" cy="253916"/>
          </a:xfrm>
        </p:grpSpPr>
        <p:cxnSp>
          <p:nvCxnSpPr>
            <p:cNvPr id="82" name="Straight Arrow Connector 81"/>
            <p:cNvCxnSpPr/>
            <p:nvPr/>
          </p:nvCxnSpPr>
          <p:spPr bwMode="auto">
            <a:xfrm flipV="1">
              <a:off x="2803555" y="4238546"/>
              <a:ext cx="27432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 flipH="1" flipV="1">
              <a:off x="2136805" y="4238546"/>
              <a:ext cx="27432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2420471" y="4119860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G1</a:t>
              </a:r>
              <a:endParaRPr lang="en-US" sz="1050" b="1" dirty="0"/>
            </a:p>
          </p:txBody>
        </p:sp>
      </p:grpSp>
      <p:sp>
        <p:nvSpPr>
          <p:cNvPr id="57" name="Rectangle 56"/>
          <p:cNvSpPr/>
          <p:nvPr/>
        </p:nvSpPr>
        <p:spPr bwMode="auto">
          <a:xfrm>
            <a:off x="2720938" y="3964747"/>
            <a:ext cx="127579" cy="345643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288274" y="3573265"/>
            <a:ext cx="290456" cy="2285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8253984" y="4301928"/>
            <a:ext cx="290456" cy="2285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6668792" y="2822904"/>
            <a:ext cx="855536" cy="2023110"/>
            <a:chOff x="4841905" y="2209800"/>
            <a:chExt cx="950595" cy="2247900"/>
          </a:xfrm>
        </p:grpSpPr>
        <p:grpSp>
          <p:nvGrpSpPr>
            <p:cNvPr id="75" name="Group 74"/>
            <p:cNvGrpSpPr/>
            <p:nvPr/>
          </p:nvGrpSpPr>
          <p:grpSpPr>
            <a:xfrm>
              <a:off x="5135096" y="2209800"/>
              <a:ext cx="360060" cy="2247900"/>
              <a:chOff x="2429996" y="2200275"/>
              <a:chExt cx="360060" cy="1981200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 rot="5400000">
                <a:off x="143939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/>
            <p:cNvGrpSpPr/>
            <p:nvPr/>
          </p:nvGrpSpPr>
          <p:grpSpPr>
            <a:xfrm>
              <a:off x="4841905" y="4119860"/>
              <a:ext cx="950595" cy="253916"/>
              <a:chOff x="2136805" y="4119860"/>
              <a:chExt cx="950595" cy="253916"/>
            </a:xfrm>
          </p:grpSpPr>
          <p:cxnSp>
            <p:nvCxnSpPr>
              <p:cNvPr id="77" name="Straight Arrow Connector 76"/>
              <p:cNvCxnSpPr/>
              <p:nvPr/>
            </p:nvCxnSpPr>
            <p:spPr bwMode="auto">
              <a:xfrm flipV="1">
                <a:off x="2813080" y="4238546"/>
                <a:ext cx="27432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cxnSp>
            <p:nvCxnSpPr>
              <p:cNvPr id="78" name="Straight Arrow Connector 77"/>
              <p:cNvCxnSpPr/>
              <p:nvPr/>
            </p:nvCxnSpPr>
            <p:spPr bwMode="auto">
              <a:xfrm flipH="1" flipV="1">
                <a:off x="2136805" y="4238546"/>
                <a:ext cx="27432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sp>
            <p:nvSpPr>
              <p:cNvPr id="79" name="TextBox 78"/>
              <p:cNvSpPr txBox="1"/>
              <p:nvPr/>
            </p:nvSpPr>
            <p:spPr>
              <a:xfrm>
                <a:off x="2420471" y="4119860"/>
                <a:ext cx="417979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 smtClean="0"/>
                  <a:t>G1</a:t>
                </a:r>
                <a:endParaRPr lang="en-US" sz="1050" b="1" dirty="0"/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4099925" y="2822904"/>
            <a:ext cx="941261" cy="2023110"/>
            <a:chOff x="4841905" y="2209800"/>
            <a:chExt cx="1045845" cy="2247900"/>
          </a:xfrm>
        </p:grpSpPr>
        <p:grpSp>
          <p:nvGrpSpPr>
            <p:cNvPr id="68" name="Group 86"/>
            <p:cNvGrpSpPr/>
            <p:nvPr/>
          </p:nvGrpSpPr>
          <p:grpSpPr>
            <a:xfrm>
              <a:off x="5135096" y="2209800"/>
              <a:ext cx="474360" cy="2247900"/>
              <a:chOff x="2429996" y="2200275"/>
              <a:chExt cx="474360" cy="1981200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 rot="5400000">
                <a:off x="143939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19137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92"/>
            <p:cNvGrpSpPr/>
            <p:nvPr/>
          </p:nvGrpSpPr>
          <p:grpSpPr>
            <a:xfrm>
              <a:off x="4841905" y="4119860"/>
              <a:ext cx="1045845" cy="253916"/>
              <a:chOff x="2136805" y="4119860"/>
              <a:chExt cx="1045845" cy="253916"/>
            </a:xfrm>
          </p:grpSpPr>
          <p:cxnSp>
            <p:nvCxnSpPr>
              <p:cNvPr id="70" name="Straight Arrow Connector 69"/>
              <p:cNvCxnSpPr/>
              <p:nvPr/>
            </p:nvCxnSpPr>
            <p:spPr bwMode="auto">
              <a:xfrm flipV="1">
                <a:off x="2908330" y="4238546"/>
                <a:ext cx="27432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cxnSp>
            <p:nvCxnSpPr>
              <p:cNvPr id="71" name="Straight Arrow Connector 70"/>
              <p:cNvCxnSpPr/>
              <p:nvPr/>
            </p:nvCxnSpPr>
            <p:spPr bwMode="auto">
              <a:xfrm flipH="1" flipV="1">
                <a:off x="2136805" y="4238546"/>
                <a:ext cx="27432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sp>
            <p:nvSpPr>
              <p:cNvPr id="72" name="TextBox 71"/>
              <p:cNvSpPr txBox="1"/>
              <p:nvPr/>
            </p:nvSpPr>
            <p:spPr>
              <a:xfrm>
                <a:off x="2487146" y="4119860"/>
                <a:ext cx="417979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 smtClean="0"/>
                  <a:t>G3</a:t>
                </a:r>
                <a:endParaRPr lang="en-US" sz="1050" b="1" dirty="0"/>
              </a:p>
            </p:txBody>
          </p:sp>
        </p:grpSp>
      </p:grpSp>
      <p:sp>
        <p:nvSpPr>
          <p:cNvPr id="50" name="Rounded Rectangular Callout 49"/>
          <p:cNvSpPr/>
          <p:nvPr/>
        </p:nvSpPr>
        <p:spPr bwMode="auto">
          <a:xfrm>
            <a:off x="1251940" y="1696257"/>
            <a:ext cx="1468833" cy="388843"/>
          </a:xfrm>
          <a:prstGeom prst="wedgeRoundRectCallout">
            <a:avLst>
              <a:gd name="adj1" fmla="val -2114"/>
              <a:gd name="adj2" fmla="val 15614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sends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 Rapid Scan Request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580112" y="5248250"/>
            <a:ext cx="2314950" cy="1250476"/>
            <a:chOff x="5609850" y="4726290"/>
            <a:chExt cx="2314950" cy="1250476"/>
          </a:xfrm>
        </p:grpSpPr>
        <p:sp>
          <p:nvSpPr>
            <p:cNvPr id="66" name="Rectangle 65"/>
            <p:cNvSpPr/>
            <p:nvPr/>
          </p:nvSpPr>
          <p:spPr bwMode="auto">
            <a:xfrm>
              <a:off x="5613027" y="4726290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248400" y="4726290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MAC Action message</a:t>
              </a: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5613027" y="4945365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6257925" y="4954890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Rapid Scan Ack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5613027" y="5164440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6257925" y="5183490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Probe Response ACK</a:t>
              </a: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5609850" y="5386706"/>
              <a:ext cx="536156" cy="20685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6124575" y="5410521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     Time uncertainty &lt;  </a:t>
              </a:r>
              <a:r>
                <a:rPr lang="en-US" sz="1050" dirty="0" err="1" smtClean="0">
                  <a:latin typeface="Neo Sans Intel" pitchFamily="34" charset="0"/>
                  <a:cs typeface="Arial" pitchFamily="34" charset="0"/>
                </a:rPr>
                <a:t>Min_Probe_Response_Time</a:t>
              </a:r>
              <a:endParaRPr lang="en-US" sz="105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6257925" y="5570222"/>
              <a:ext cx="1657350" cy="19699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G1 == SIFS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6267450" y="5779772"/>
              <a:ext cx="1657350" cy="19699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G3 == DIFS</a:t>
              </a:r>
            </a:p>
          </p:txBody>
        </p:sp>
      </p:grpSp>
      <p:sp>
        <p:nvSpPr>
          <p:cNvPr id="41" name="Rectangle 40"/>
          <p:cNvSpPr/>
          <p:nvPr/>
        </p:nvSpPr>
        <p:spPr bwMode="auto">
          <a:xfrm>
            <a:off x="7258419" y="2496780"/>
            <a:ext cx="127579" cy="345643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dirty="0" smtClean="0">
              <a:latin typeface="Neo Sans Inte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927712" y="1435926"/>
            <a:ext cx="1660853" cy="649174"/>
            <a:chOff x="4927712" y="1435926"/>
            <a:chExt cx="1660853" cy="649174"/>
          </a:xfrm>
        </p:grpSpPr>
        <p:sp>
          <p:nvSpPr>
            <p:cNvPr id="65" name="Rounded Rectangular Callout 64"/>
            <p:cNvSpPr/>
            <p:nvPr/>
          </p:nvSpPr>
          <p:spPr bwMode="auto">
            <a:xfrm>
              <a:off x="4927712" y="1437028"/>
              <a:ext cx="1656525" cy="648072"/>
            </a:xfrm>
            <a:prstGeom prst="wedgeRoundRectCallout">
              <a:avLst>
                <a:gd name="adj1" fmla="val -98997"/>
                <a:gd name="adj2" fmla="val 112930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Post AP coverage STA continues to perform</a:t>
              </a:r>
              <a:r>
                <a:rPr kumimoji="0" lang="en-US" sz="105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active scanning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Rounded Rectangular Callout 100"/>
            <p:cNvSpPr/>
            <p:nvPr/>
          </p:nvSpPr>
          <p:spPr bwMode="auto">
            <a:xfrm>
              <a:off x="4932040" y="1435926"/>
              <a:ext cx="1656525" cy="648072"/>
            </a:xfrm>
            <a:prstGeom prst="wedgeRoundRectCallout">
              <a:avLst>
                <a:gd name="adj1" fmla="val 7211"/>
                <a:gd name="adj2" fmla="val 223663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Post AP coverage STA continues to perform</a:t>
              </a:r>
              <a:r>
                <a:rPr kumimoji="0" lang="en-US" sz="105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active scanning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2" name="Rounded Rectangular Callout 101"/>
            <p:cNvSpPr/>
            <p:nvPr/>
          </p:nvSpPr>
          <p:spPr bwMode="auto">
            <a:xfrm>
              <a:off x="4932040" y="1435926"/>
              <a:ext cx="1656525" cy="648072"/>
            </a:xfrm>
            <a:prstGeom prst="wedgeRoundRectCallout">
              <a:avLst>
                <a:gd name="adj1" fmla="val 42147"/>
                <a:gd name="adj2" fmla="val 220091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Post AP coverage STA continues to perform</a:t>
              </a:r>
              <a:r>
                <a:rPr kumimoji="0" lang="en-US" sz="105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active scanning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2" name="Rounded Rectangle 11"/>
          <p:cNvSpPr/>
          <p:nvPr/>
        </p:nvSpPr>
        <p:spPr bwMode="auto">
          <a:xfrm>
            <a:off x="1403649" y="2020292"/>
            <a:ext cx="1728192" cy="3157063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AP coverage discovery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3354045" y="2020293"/>
            <a:ext cx="4398142" cy="3157062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Existing Active Scan procedure – AP identity discovery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80208" y="4952201"/>
            <a:ext cx="96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~180usec</a:t>
            </a:r>
            <a:endParaRPr lang="en-US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4904544" y="4952201"/>
            <a:ext cx="96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~5-10msec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550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12" grpId="0" animBg="1"/>
      <p:bldP spid="1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Flavors of Rapid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168352"/>
          </a:xfrm>
        </p:spPr>
        <p:txBody>
          <a:bodyPr/>
          <a:lstStyle/>
          <a:p>
            <a:r>
              <a:rPr lang="en-US" sz="2000" dirty="0" smtClean="0"/>
              <a:t>The Rapid Scan Request message Sep.   be:</a:t>
            </a:r>
          </a:p>
          <a:p>
            <a:pPr lvl="1"/>
            <a:r>
              <a:rPr lang="en-US" sz="1600" dirty="0" smtClean="0"/>
              <a:t>A new message either action frame or other – thus much smaller and optimized for its use.</a:t>
            </a:r>
          </a:p>
          <a:p>
            <a:pPr lvl="1"/>
            <a:r>
              <a:rPr lang="en-US" sz="1600" dirty="0" smtClean="0"/>
              <a:t>A Probe Request message (less optimized).</a:t>
            </a:r>
          </a:p>
          <a:p>
            <a:r>
              <a:rPr lang="en-US" sz="2000" dirty="0" smtClean="0"/>
              <a:t>Assumptions:</a:t>
            </a:r>
          </a:p>
          <a:p>
            <a:pPr lvl="1"/>
            <a:r>
              <a:rPr lang="en-US" sz="1600" dirty="0" smtClean="0"/>
              <a:t>Probe Request transmission duration: 350usec</a:t>
            </a:r>
          </a:p>
          <a:p>
            <a:pPr lvl="1"/>
            <a:r>
              <a:rPr lang="en-US" sz="1600" dirty="0" smtClean="0"/>
              <a:t>Rapid Scan Req transmission duration: 100usec.</a:t>
            </a:r>
          </a:p>
          <a:p>
            <a:pPr lvl="1"/>
            <a:r>
              <a:rPr lang="en-US" sz="1600" dirty="0" smtClean="0"/>
              <a:t>Min_Probe_Response_Time: 5msec.</a:t>
            </a:r>
          </a:p>
          <a:p>
            <a:pPr lvl="1"/>
            <a:r>
              <a:rPr lang="en-US" sz="1600" dirty="0" smtClean="0"/>
              <a:t>No AP coverage scenario.</a:t>
            </a:r>
          </a:p>
          <a:p>
            <a:pPr lvl="1"/>
            <a:r>
              <a:rPr lang="en-US" sz="1600" dirty="0" smtClean="0"/>
              <a:t>Number of channels to scan: 35 (Korea), 23 Japan</a:t>
            </a:r>
          </a:p>
          <a:p>
            <a:pPr marL="61913" lvl="1" indent="0" algn="ctr">
              <a:buNone/>
            </a:pPr>
            <a:r>
              <a:rPr lang="en-US" b="1" dirty="0" smtClean="0"/>
              <a:t>Rapid Scan Total time </a:t>
            </a:r>
            <a:r>
              <a:rPr lang="en-US" dirty="0" smtClean="0"/>
              <a:t>= Number channels * Min duration per channel  = </a:t>
            </a:r>
            <a:r>
              <a:rPr lang="en-US" dirty="0"/>
              <a:t>(2.4Ghz </a:t>
            </a:r>
            <a:r>
              <a:rPr lang="en-US" dirty="0" err="1"/>
              <a:t>ch.</a:t>
            </a:r>
            <a:r>
              <a:rPr lang="en-US" dirty="0"/>
              <a:t> + 5Ghz </a:t>
            </a:r>
            <a:r>
              <a:rPr lang="en-US" dirty="0" err="1"/>
              <a:t>ch.</a:t>
            </a:r>
            <a:r>
              <a:rPr lang="en-US" dirty="0"/>
              <a:t>) * (Rapid Scan Req + SIFS + ACK duration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1043608" y="5445224"/>
            <a:ext cx="6912768" cy="79208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n-US" sz="1800" dirty="0"/>
              <a:t>Korea = (11+25) * </a:t>
            </a:r>
            <a:r>
              <a:rPr lang="en-US" sz="1800" dirty="0" smtClean="0"/>
              <a:t>(50+100usec+10usec</a:t>
            </a:r>
            <a:r>
              <a:rPr lang="en-US" sz="1800" dirty="0"/>
              <a:t>+ 70usec) = </a:t>
            </a:r>
            <a:r>
              <a:rPr lang="en-US" sz="1800" dirty="0" smtClean="0"/>
              <a:t>8.28 </a:t>
            </a:r>
            <a:r>
              <a:rPr lang="en-US" sz="1800" dirty="0" err="1" smtClean="0"/>
              <a:t>msec</a:t>
            </a:r>
            <a:endParaRPr lang="en-US" sz="1800" dirty="0"/>
          </a:p>
          <a:p>
            <a:pPr lvl="1" algn="ctr"/>
            <a:r>
              <a:rPr lang="en-US" sz="1800" dirty="0"/>
              <a:t>Japan = (11+12) * </a:t>
            </a:r>
            <a:r>
              <a:rPr lang="en-US" sz="1800" dirty="0" smtClean="0"/>
              <a:t>(50+100usec+10usec+70usec</a:t>
            </a:r>
            <a:r>
              <a:rPr lang="en-US" sz="1800" dirty="0"/>
              <a:t>) = </a:t>
            </a:r>
            <a:r>
              <a:rPr lang="en-US" sz="1800" dirty="0" smtClean="0"/>
              <a:t>5.29 </a:t>
            </a:r>
            <a:r>
              <a:rPr lang="en-US" sz="1800" dirty="0" err="1" smtClean="0"/>
              <a:t>msec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485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Key Performance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320480"/>
          </a:xfrm>
        </p:spPr>
        <p:txBody>
          <a:bodyPr/>
          <a:lstStyle/>
          <a:p>
            <a:r>
              <a:rPr lang="en-US" sz="2000" dirty="0" smtClean="0"/>
              <a:t>Comparing the proposed and existing methods in two aspects:</a:t>
            </a:r>
          </a:p>
          <a:p>
            <a:pPr lvl="1"/>
            <a:r>
              <a:rPr lang="en-US" sz="1600" dirty="0" smtClean="0"/>
              <a:t>Time to discover AP coverage within n channels.</a:t>
            </a:r>
          </a:p>
          <a:p>
            <a:pPr lvl="1"/>
            <a:r>
              <a:rPr lang="en-US" sz="1600" dirty="0" smtClean="0"/>
              <a:t>PWR invested in discovering AP coverage within n channels to directly derive polling rate.</a:t>
            </a:r>
          </a:p>
          <a:p>
            <a:endParaRPr lang="en-US" sz="2000" dirty="0" smtClean="0"/>
          </a:p>
          <a:p>
            <a:r>
              <a:rPr lang="en-US" sz="2000" dirty="0" smtClean="0"/>
              <a:t>Compared scenarios:</a:t>
            </a:r>
          </a:p>
          <a:p>
            <a:pPr lvl="1"/>
            <a:r>
              <a:rPr lang="en-US" sz="1600" dirty="0" smtClean="0"/>
              <a:t>IDLE </a:t>
            </a:r>
            <a:r>
              <a:rPr lang="en-US" sz="1600" dirty="0" smtClean="0"/>
              <a:t>channels </a:t>
            </a:r>
            <a:r>
              <a:rPr lang="en-US" sz="1600" dirty="0" smtClean="0"/>
              <a:t>– no AP coverage on STA geographical vicinity.</a:t>
            </a:r>
          </a:p>
          <a:p>
            <a:pPr lvl="1"/>
            <a:r>
              <a:rPr lang="en-US" sz="1600" dirty="0" smtClean="0"/>
              <a:t>Heavily dense deployment – AP coverage on every 1:4 channels for all bands.</a:t>
            </a:r>
          </a:p>
          <a:p>
            <a:endParaRPr lang="en-US" sz="2000" dirty="0" smtClean="0"/>
          </a:p>
          <a:p>
            <a:r>
              <a:rPr lang="en-US" sz="2000" dirty="0" smtClean="0"/>
              <a:t>These parameters sets the following limits to actual products:</a:t>
            </a:r>
          </a:p>
          <a:p>
            <a:pPr lvl="1"/>
            <a:r>
              <a:rPr lang="en-US" sz="1600" dirty="0" smtClean="0"/>
              <a:t>The discovery delay when user triggered action is performed.</a:t>
            </a:r>
          </a:p>
          <a:p>
            <a:pPr lvl="1"/>
            <a:r>
              <a:rPr lang="en-US" sz="1600" dirty="0" smtClean="0"/>
              <a:t>The discovery delay when automatic polling method is performed.</a:t>
            </a:r>
          </a:p>
          <a:p>
            <a:pPr lvl="1"/>
            <a:r>
              <a:rPr lang="en-US" sz="1600" dirty="0" smtClean="0"/>
              <a:t>Rate of the discovery attempts due to PWR limitations.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632" cy="582960"/>
          </a:xfrm>
        </p:spPr>
        <p:txBody>
          <a:bodyPr/>
          <a:lstStyle/>
          <a:p>
            <a:r>
              <a:rPr lang="en-US" dirty="0" smtClean="0"/>
              <a:t>KPI comparison – Scan Time Idle 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5229200"/>
            <a:ext cx="9036496" cy="86177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168275" lvl="1"/>
            <a:r>
              <a:rPr lang="en-US" sz="1600" b="1" dirty="0"/>
              <a:t>Active Scan Total time </a:t>
            </a:r>
            <a:r>
              <a:rPr lang="en-US" sz="1600" b="1" dirty="0" smtClean="0"/>
              <a:t>w/o Rapid Scan </a:t>
            </a:r>
            <a:r>
              <a:rPr lang="en-US" sz="1600" dirty="0" smtClean="0"/>
              <a:t>= </a:t>
            </a:r>
            <a:r>
              <a:rPr lang="en-US" sz="1600" dirty="0"/>
              <a:t>Number channels * </a:t>
            </a:r>
            <a:r>
              <a:rPr lang="en-US" sz="1600" dirty="0" smtClean="0"/>
              <a:t>(Probe </a:t>
            </a:r>
            <a:r>
              <a:rPr lang="en-US" sz="1600" dirty="0"/>
              <a:t>Req + Min_Probe_Response_Time) </a:t>
            </a:r>
            <a:endParaRPr lang="en-US" sz="1600" dirty="0" smtClean="0"/>
          </a:p>
          <a:p>
            <a:pPr lvl="1"/>
            <a:endParaRPr lang="en-US" sz="1800" dirty="0"/>
          </a:p>
          <a:p>
            <a:pPr marL="168275" lvl="1"/>
            <a:r>
              <a:rPr lang="en-US" sz="1600" b="1" dirty="0"/>
              <a:t>Active Scan Total time w</a:t>
            </a:r>
            <a:r>
              <a:rPr lang="en-US" sz="1600" b="1" dirty="0" smtClean="0"/>
              <a:t>/ </a:t>
            </a:r>
            <a:r>
              <a:rPr lang="en-US" sz="1600" b="1" dirty="0"/>
              <a:t>Rapid Scan</a:t>
            </a:r>
            <a:r>
              <a:rPr lang="en-US" sz="1600" b="1" dirty="0" smtClean="0"/>
              <a:t> = </a:t>
            </a:r>
            <a:r>
              <a:rPr lang="en-US" sz="1600" dirty="0"/>
              <a:t>Number channels * (Rapid Scan Req + SIFS + ACK) 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431391"/>
              </p:ext>
            </p:extLst>
          </p:nvPr>
        </p:nvGraphicFramePr>
        <p:xfrm>
          <a:off x="251520" y="1340768"/>
          <a:ext cx="871296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632" cy="582960"/>
          </a:xfrm>
        </p:spPr>
        <p:txBody>
          <a:bodyPr/>
          <a:lstStyle/>
          <a:p>
            <a:r>
              <a:rPr lang="en-US" dirty="0"/>
              <a:t>KPI comparison</a:t>
            </a:r>
            <a:r>
              <a:rPr lang="en-US" dirty="0" smtClean="0"/>
              <a:t> – Scan Time Idle 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467544" y="5373216"/>
            <a:ext cx="8568952" cy="79208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/>
            <a:r>
              <a:rPr lang="en-US" sz="1800" dirty="0"/>
              <a:t>Full scan Korea = </a:t>
            </a:r>
            <a:r>
              <a:rPr lang="en-US" sz="1800" dirty="0" smtClean="0"/>
              <a:t>8.30msec </a:t>
            </a:r>
            <a:r>
              <a:rPr lang="en-US" sz="1800" dirty="0"/>
              <a:t>full </a:t>
            </a:r>
            <a:r>
              <a:rPr lang="en-US" sz="1800" dirty="0" smtClean="0"/>
              <a:t>scan w/ Rapid </a:t>
            </a:r>
            <a:r>
              <a:rPr lang="en-US" sz="1800" dirty="0"/>
              <a:t>Scan vs. </a:t>
            </a:r>
            <a:r>
              <a:rPr lang="en-US" sz="1800" dirty="0" smtClean="0"/>
              <a:t>194.4msec </a:t>
            </a:r>
            <a:r>
              <a:rPr lang="en-US" sz="1800" dirty="0" smtClean="0"/>
              <a:t>w/o Rapid Scan.</a:t>
            </a:r>
          </a:p>
          <a:p>
            <a:pPr marL="0" lvl="1" algn="ctr"/>
            <a:r>
              <a:rPr lang="en-US" sz="1800" dirty="0"/>
              <a:t>Full scan Japan = </a:t>
            </a:r>
            <a:r>
              <a:rPr lang="en-US" sz="1800" dirty="0" smtClean="0"/>
              <a:t>5.31msec </a:t>
            </a:r>
            <a:r>
              <a:rPr lang="en-US" sz="1800" dirty="0"/>
              <a:t>full </a:t>
            </a:r>
            <a:r>
              <a:rPr lang="en-US" sz="1800" dirty="0" smtClean="0"/>
              <a:t>scan w/ Rapid </a:t>
            </a:r>
            <a:r>
              <a:rPr lang="en-US" sz="1800" dirty="0"/>
              <a:t>Scan vs. </a:t>
            </a:r>
            <a:r>
              <a:rPr lang="en-US" sz="1800" dirty="0" smtClean="0"/>
              <a:t>124.2msec </a:t>
            </a:r>
            <a:r>
              <a:rPr lang="en-US" sz="1800" dirty="0"/>
              <a:t>w/o Rapid Scan.</a:t>
            </a:r>
          </a:p>
          <a:p>
            <a:pPr marL="0" lvl="1" algn="ctr"/>
            <a:endParaRPr lang="en-US" sz="1800" dirty="0"/>
          </a:p>
          <a:p>
            <a:pPr lvl="1" algn="ctr"/>
            <a:endParaRPr lang="en-US" sz="18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900144"/>
              </p:ext>
            </p:extLst>
          </p:nvPr>
        </p:nvGraphicFramePr>
        <p:xfrm>
          <a:off x="251520" y="1340768"/>
          <a:ext cx="871296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848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632" cy="582960"/>
          </a:xfrm>
        </p:spPr>
        <p:txBody>
          <a:bodyPr/>
          <a:lstStyle/>
          <a:p>
            <a:r>
              <a:rPr lang="en-US" dirty="0"/>
              <a:t>KPI </a:t>
            </a:r>
            <a:r>
              <a:rPr lang="en-US" dirty="0" smtClean="0"/>
              <a:t>comparison – Scan PWR Idle 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7504" y="5478323"/>
            <a:ext cx="8928992" cy="83099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120650" lvl="1"/>
            <a:r>
              <a:rPr lang="en-US" sz="1600" b="1" dirty="0"/>
              <a:t>Active Scan </a:t>
            </a:r>
            <a:r>
              <a:rPr lang="en-US" sz="1600" b="1" dirty="0" smtClean="0"/>
              <a:t>PWR w/o Rapid Scan </a:t>
            </a:r>
            <a:r>
              <a:rPr lang="en-US" sz="1600" dirty="0" smtClean="0"/>
              <a:t>= </a:t>
            </a:r>
            <a:r>
              <a:rPr lang="en-US" sz="1600" dirty="0"/>
              <a:t>Number channels * (Probe Req + Min_Probe_Response_Time</a:t>
            </a:r>
            <a:r>
              <a:rPr lang="en-US" sz="1600" dirty="0" smtClean="0"/>
              <a:t>)</a:t>
            </a:r>
          </a:p>
          <a:p>
            <a:pPr marL="120650" lvl="1"/>
            <a:endParaRPr lang="en-US" sz="1600" b="1" dirty="0"/>
          </a:p>
          <a:p>
            <a:pPr marL="120650" lvl="1"/>
            <a:r>
              <a:rPr lang="en-US" sz="1600" b="1" dirty="0"/>
              <a:t>Active Scan PWR w</a:t>
            </a:r>
            <a:r>
              <a:rPr lang="en-US" sz="1600" b="1" dirty="0" smtClean="0"/>
              <a:t>/ </a:t>
            </a:r>
            <a:r>
              <a:rPr lang="en-US" sz="1600" b="1" dirty="0"/>
              <a:t>Rapid Scan</a:t>
            </a:r>
            <a:r>
              <a:rPr lang="en-US" sz="1600" b="1" dirty="0" smtClean="0"/>
              <a:t> </a:t>
            </a:r>
            <a:r>
              <a:rPr lang="en-US" sz="1600" b="1" dirty="0"/>
              <a:t>= </a:t>
            </a:r>
            <a:r>
              <a:rPr lang="en-US" sz="1600" dirty="0"/>
              <a:t>Number channels * (Rapid Scan Req + SIFS + ACK) 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090802"/>
              </p:ext>
            </p:extLst>
          </p:nvPr>
        </p:nvGraphicFramePr>
        <p:xfrm>
          <a:off x="395536" y="1556792"/>
          <a:ext cx="864096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489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632" cy="582960"/>
          </a:xfrm>
        </p:spPr>
        <p:txBody>
          <a:bodyPr/>
          <a:lstStyle/>
          <a:p>
            <a:r>
              <a:rPr lang="en-US" dirty="0"/>
              <a:t>KPI comparison</a:t>
            </a:r>
            <a:r>
              <a:rPr lang="en-US" dirty="0" smtClean="0"/>
              <a:t> – Scan PWR Idle 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360040" y="5445224"/>
            <a:ext cx="8604448" cy="57606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ctr"/>
            <a:endParaRPr lang="en-US" sz="900" dirty="0" smtClean="0"/>
          </a:p>
          <a:p>
            <a:pPr lvl="1" algn="ctr"/>
            <a:r>
              <a:rPr lang="en-US" sz="1800" dirty="0" smtClean="0"/>
              <a:t>Single full </a:t>
            </a:r>
            <a:r>
              <a:rPr lang="en-US" sz="1800" dirty="0"/>
              <a:t>scan Korea = </a:t>
            </a:r>
            <a:r>
              <a:rPr lang="en-US" sz="1800" dirty="0" smtClean="0"/>
              <a:t>	1.14mJ/scan </a:t>
            </a:r>
            <a:r>
              <a:rPr lang="en-US" sz="1800" dirty="0" smtClean="0"/>
              <a:t>with Rapid </a:t>
            </a:r>
            <a:r>
              <a:rPr lang="en-US" sz="1800" dirty="0"/>
              <a:t>Scan vs. </a:t>
            </a:r>
            <a:r>
              <a:rPr lang="en-US" sz="1800" dirty="0" smtClean="0"/>
              <a:t>12.24mJ/full </a:t>
            </a:r>
            <a:r>
              <a:rPr lang="en-US" sz="1800" dirty="0" smtClean="0"/>
              <a:t>w/o Rapid Scan</a:t>
            </a:r>
            <a:endParaRPr lang="en-US" sz="18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128118"/>
              </p:ext>
            </p:extLst>
          </p:nvPr>
        </p:nvGraphicFramePr>
        <p:xfrm>
          <a:off x="540060" y="1340768"/>
          <a:ext cx="824440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216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632" cy="582960"/>
          </a:xfrm>
        </p:spPr>
        <p:txBody>
          <a:bodyPr/>
          <a:lstStyle/>
          <a:p>
            <a:r>
              <a:rPr lang="en-US" dirty="0"/>
              <a:t>KPI </a:t>
            </a:r>
            <a:r>
              <a:rPr lang="en-US" dirty="0" smtClean="0"/>
              <a:t>comparison – dense deployment delay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 bwMode="auto">
          <a:xfrm>
            <a:off x="683568" y="5517232"/>
            <a:ext cx="7848872" cy="79208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n-US" sz="1800" dirty="0" smtClean="0"/>
              <a:t>Full </a:t>
            </a:r>
            <a:r>
              <a:rPr lang="en-US" sz="1800" dirty="0"/>
              <a:t>scan Korea = </a:t>
            </a:r>
            <a:r>
              <a:rPr lang="en-US" sz="1800" dirty="0" smtClean="0"/>
              <a:t>91.46msec </a:t>
            </a:r>
            <a:r>
              <a:rPr lang="en-US" sz="1800" dirty="0"/>
              <a:t>full Rapid Scan vs. </a:t>
            </a:r>
            <a:r>
              <a:rPr lang="en-US" sz="1800" dirty="0" smtClean="0"/>
              <a:t>239.4msec </a:t>
            </a:r>
            <a:r>
              <a:rPr lang="en-US" sz="1800" dirty="0" smtClean="0"/>
              <a:t>for full </a:t>
            </a:r>
            <a:r>
              <a:rPr lang="en-US" sz="1800" dirty="0"/>
              <a:t>Active </a:t>
            </a:r>
            <a:r>
              <a:rPr lang="en-US" sz="1800" dirty="0" smtClean="0"/>
              <a:t>Scan</a:t>
            </a:r>
            <a:r>
              <a:rPr lang="en-US" sz="1800" dirty="0"/>
              <a:t> </a:t>
            </a:r>
            <a:r>
              <a:rPr lang="en-US" sz="1800" dirty="0" smtClean="0"/>
              <a:t>with APs deployed at every 1 out of 4 channel</a:t>
            </a:r>
            <a:endParaRPr lang="en-US" sz="18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323648"/>
              </p:ext>
            </p:extLst>
          </p:nvPr>
        </p:nvGraphicFramePr>
        <p:xfrm>
          <a:off x="1259632" y="1556792"/>
          <a:ext cx="727280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048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presentation describes an improvement to the Active Scanning mechanism to reduce the delay on unused channels during the AP discovery phase.</a:t>
            </a:r>
          </a:p>
          <a:p>
            <a:pPr marL="0" indent="0">
              <a:buFontTx/>
              <a:buNone/>
            </a:pPr>
            <a:r>
              <a:rPr lang="en-US" dirty="0" smtClean="0"/>
              <a:t> 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632" cy="582960"/>
          </a:xfrm>
        </p:spPr>
        <p:txBody>
          <a:bodyPr/>
          <a:lstStyle/>
          <a:p>
            <a:r>
              <a:rPr lang="en-US" dirty="0"/>
              <a:t>KPI </a:t>
            </a:r>
            <a:r>
              <a:rPr lang="en-US" dirty="0" smtClean="0"/>
              <a:t>comparison – dense deployment PWR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 bwMode="auto">
          <a:xfrm>
            <a:off x="683568" y="5517232"/>
            <a:ext cx="7848872" cy="79208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n-US" sz="1800" dirty="0" smtClean="0"/>
              <a:t>Full </a:t>
            </a:r>
            <a:r>
              <a:rPr lang="en-US" sz="1800" dirty="0"/>
              <a:t>scan Korea = </a:t>
            </a:r>
            <a:r>
              <a:rPr lang="en-US" sz="1800" dirty="0" smtClean="0"/>
              <a:t>6.16mJ/Scan </a:t>
            </a:r>
            <a:r>
              <a:rPr lang="en-US" sz="1800" dirty="0" smtClean="0"/>
              <a:t>full Scan w/ Rapid vs</a:t>
            </a:r>
            <a:r>
              <a:rPr lang="en-US" sz="1800" dirty="0"/>
              <a:t>. </a:t>
            </a:r>
            <a:r>
              <a:rPr lang="en-US" sz="1800" dirty="0" smtClean="0"/>
              <a:t>14.49mJ/Scan </a:t>
            </a:r>
            <a:r>
              <a:rPr lang="en-US" sz="1800" dirty="0" smtClean="0"/>
              <a:t>w/o Rapid APs deployed at every 1 out of 4 channels</a:t>
            </a:r>
            <a:endParaRPr lang="en-US" sz="18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3109534"/>
              </p:ext>
            </p:extLst>
          </p:nvPr>
        </p:nvGraphicFramePr>
        <p:xfrm>
          <a:off x="701874" y="1340768"/>
          <a:ext cx="775855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422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8350696" cy="2520280"/>
          </a:xfrm>
        </p:spPr>
        <p:txBody>
          <a:bodyPr/>
          <a:lstStyle/>
          <a:p>
            <a:r>
              <a:rPr lang="en-US" sz="2000" b="0" dirty="0" smtClean="0"/>
              <a:t>Advantages:</a:t>
            </a:r>
          </a:p>
          <a:p>
            <a:pPr lvl="1"/>
            <a:r>
              <a:rPr lang="en-US" sz="1600" dirty="0" smtClean="0"/>
              <a:t>Shorter procedure yields substantial </a:t>
            </a:r>
            <a:r>
              <a:rPr lang="en-US" sz="1600" dirty="0" smtClean="0"/>
              <a:t>shorter delay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Separates the 11ai and non 11ai APs enables to focus on the important channels.</a:t>
            </a:r>
            <a:endParaRPr lang="en-US" sz="1600" dirty="0" smtClean="0"/>
          </a:p>
          <a:p>
            <a:pPr lvl="1"/>
            <a:r>
              <a:rPr lang="en-US" sz="1600" dirty="0" smtClean="0"/>
              <a:t>Purpose built AP coverage message is shorter duration and enables higher polling rate without hindering the mobile device power consumption.</a:t>
            </a:r>
          </a:p>
          <a:p>
            <a:pPr lvl="1"/>
            <a:r>
              <a:rPr lang="en-US" sz="1600" dirty="0" smtClean="0"/>
              <a:t>Fully backwards compatible - a combination of legacy and 11ai APs, both APs gain shorter discovery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Reduces WM usage on a non 11ai deployments by transmitting shorter message with shorter still reply.</a:t>
            </a:r>
            <a:endParaRPr lang="en-US" sz="1600" dirty="0" smtClean="0"/>
          </a:p>
          <a:p>
            <a:pPr marL="857250" lvl="2" indent="0">
              <a:buNone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22680" y="3960086"/>
            <a:ext cx="7925784" cy="2349234"/>
            <a:chOff x="400208" y="3363602"/>
            <a:chExt cx="8276248" cy="2825721"/>
          </a:xfrm>
        </p:grpSpPr>
        <p:sp>
          <p:nvSpPr>
            <p:cNvPr id="54" name="Rectangle 53"/>
            <p:cNvSpPr/>
            <p:nvPr/>
          </p:nvSpPr>
          <p:spPr bwMode="auto">
            <a:xfrm>
              <a:off x="1740040" y="3840458"/>
              <a:ext cx="726141" cy="345274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Rapid Scan</a:t>
              </a:r>
            </a:p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Request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3700082" y="3840458"/>
              <a:ext cx="726141" cy="345274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Request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801518" y="4553676"/>
              <a:ext cx="127579" cy="345643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400" b="1" smtClean="0">
                <a:latin typeface="Neo Sans Intel" pitchFamily="34" charset="0"/>
                <a:cs typeface="Arial" pitchFamily="34" charset="0"/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2475763" y="4157640"/>
              <a:ext cx="324054" cy="2023110"/>
              <a:chOff x="2429996" y="2200275"/>
              <a:chExt cx="360060" cy="1981200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 rot="5400000">
                <a:off x="143939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8386000" y="4205057"/>
              <a:ext cx="290456" cy="2591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</a:t>
              </a:r>
              <a:endParaRPr lang="en-US" sz="800" b="1" dirty="0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400208" y="3927884"/>
              <a:ext cx="7988215" cy="1884249"/>
              <a:chOff x="328201" y="2584575"/>
              <a:chExt cx="6861430" cy="1884249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328201" y="2584575"/>
                <a:ext cx="6861430" cy="358344"/>
                <a:chOff x="123825" y="1944990"/>
                <a:chExt cx="7623810" cy="398160"/>
              </a:xfrm>
            </p:grpSpPr>
            <p:cxnSp>
              <p:nvCxnSpPr>
                <p:cNvPr id="69" name="Straight Connector 68"/>
                <p:cNvCxnSpPr/>
                <p:nvPr/>
              </p:nvCxnSpPr>
              <p:spPr bwMode="auto">
                <a:xfrm>
                  <a:off x="981075" y="2220801"/>
                  <a:ext cx="6766560" cy="0"/>
                </a:xfrm>
                <a:prstGeom prst="line">
                  <a:avLst/>
                </a:prstGeom>
                <a:solidFill>
                  <a:schemeClr val="bg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stealth" w="lg" len="lg"/>
                </a:ln>
                <a:effectLst/>
              </p:spPr>
            </p:cxnSp>
            <p:sp>
              <p:nvSpPr>
                <p:cNvPr id="70" name="Rectangle 69"/>
                <p:cNvSpPr/>
                <p:nvPr/>
              </p:nvSpPr>
              <p:spPr bwMode="auto">
                <a:xfrm>
                  <a:off x="123825" y="1944990"/>
                  <a:ext cx="1133475" cy="398160"/>
                </a:xfrm>
                <a:prstGeom prst="rect">
                  <a:avLst/>
                </a:prstGeom>
                <a:noFill/>
                <a:ln w="3175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STA performing </a:t>
                  </a:r>
                </a:p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Rapid Scan</a:t>
                  </a:r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328201" y="3347527"/>
                <a:ext cx="6852858" cy="358344"/>
                <a:chOff x="133350" y="2821290"/>
                <a:chExt cx="7614285" cy="398160"/>
              </a:xfrm>
            </p:grpSpPr>
            <p:cxnSp>
              <p:nvCxnSpPr>
                <p:cNvPr id="67" name="Straight Connector 66"/>
                <p:cNvCxnSpPr/>
                <p:nvPr/>
              </p:nvCxnSpPr>
              <p:spPr bwMode="auto">
                <a:xfrm>
                  <a:off x="981075" y="3068526"/>
                  <a:ext cx="6766560" cy="0"/>
                </a:xfrm>
                <a:prstGeom prst="line">
                  <a:avLst/>
                </a:prstGeom>
                <a:solidFill>
                  <a:schemeClr val="bg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stealth" w="lg" len="lg"/>
                </a:ln>
                <a:effectLst/>
              </p:spPr>
            </p:cxnSp>
            <p:sp>
              <p:nvSpPr>
                <p:cNvPr id="68" name="Rectangle 67"/>
                <p:cNvSpPr/>
                <p:nvPr/>
              </p:nvSpPr>
              <p:spPr bwMode="auto">
                <a:xfrm>
                  <a:off x="133350" y="2821290"/>
                  <a:ext cx="1133475" cy="398160"/>
                </a:xfrm>
                <a:prstGeom prst="rect">
                  <a:avLst/>
                </a:prstGeom>
                <a:noFill/>
                <a:ln w="3175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Responder </a:t>
                  </a:r>
                </a:p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# 1</a:t>
                  </a: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328201" y="4110480"/>
                <a:ext cx="6852858" cy="358344"/>
                <a:chOff x="161925" y="2983215"/>
                <a:chExt cx="7614285" cy="398160"/>
              </a:xfrm>
            </p:grpSpPr>
            <p:cxnSp>
              <p:nvCxnSpPr>
                <p:cNvPr id="65" name="Straight Connector 64"/>
                <p:cNvCxnSpPr/>
                <p:nvPr/>
              </p:nvCxnSpPr>
              <p:spPr bwMode="auto">
                <a:xfrm>
                  <a:off x="1009650" y="3230451"/>
                  <a:ext cx="6766560" cy="0"/>
                </a:xfrm>
                <a:prstGeom prst="line">
                  <a:avLst/>
                </a:prstGeom>
                <a:solidFill>
                  <a:schemeClr val="bg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stealth" w="lg" len="lg"/>
                </a:ln>
                <a:effectLst/>
              </p:spPr>
            </p:cxnSp>
            <p:sp>
              <p:nvSpPr>
                <p:cNvPr id="66" name="Rectangle 65"/>
                <p:cNvSpPr/>
                <p:nvPr/>
              </p:nvSpPr>
              <p:spPr bwMode="auto">
                <a:xfrm>
                  <a:off x="161925" y="2983215"/>
                  <a:ext cx="1133475" cy="398160"/>
                </a:xfrm>
                <a:prstGeom prst="rect">
                  <a:avLst/>
                </a:prstGeom>
                <a:noFill/>
                <a:ln w="3175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Responder </a:t>
                  </a:r>
                </a:p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# 2</a:t>
                  </a:r>
                </a:p>
              </p:txBody>
            </p:sp>
          </p:grpSp>
        </p:grpSp>
        <p:grpSp>
          <p:nvGrpSpPr>
            <p:cNvPr id="71" name="Group 70"/>
            <p:cNvGrpSpPr/>
            <p:nvPr/>
          </p:nvGrpSpPr>
          <p:grpSpPr>
            <a:xfrm>
              <a:off x="2211891" y="5885281"/>
              <a:ext cx="846963" cy="259142"/>
              <a:chOff x="2136805" y="4119860"/>
              <a:chExt cx="941070" cy="287935"/>
            </a:xfrm>
          </p:grpSpPr>
          <p:cxnSp>
            <p:nvCxnSpPr>
              <p:cNvPr id="72" name="Straight Arrow Connector 71"/>
              <p:cNvCxnSpPr/>
              <p:nvPr/>
            </p:nvCxnSpPr>
            <p:spPr bwMode="auto">
              <a:xfrm flipV="1">
                <a:off x="2803555" y="4238546"/>
                <a:ext cx="27432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cxnSp>
            <p:nvCxnSpPr>
              <p:cNvPr id="73" name="Straight Arrow Connector 72"/>
              <p:cNvCxnSpPr/>
              <p:nvPr/>
            </p:nvCxnSpPr>
            <p:spPr bwMode="auto">
              <a:xfrm flipH="1" flipV="1">
                <a:off x="2136805" y="4238546"/>
                <a:ext cx="27432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sp>
            <p:nvSpPr>
              <p:cNvPr id="74" name="TextBox 73"/>
              <p:cNvSpPr txBox="1"/>
              <p:nvPr/>
            </p:nvSpPr>
            <p:spPr>
              <a:xfrm>
                <a:off x="2420471" y="4119860"/>
                <a:ext cx="417980" cy="2879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 smtClean="0"/>
                  <a:t>G1</a:t>
                </a:r>
                <a:endParaRPr lang="en-US" sz="800" b="1" dirty="0"/>
              </a:p>
            </p:txBody>
          </p:sp>
        </p:grpSp>
        <p:sp>
          <p:nvSpPr>
            <p:cNvPr id="75" name="Rectangle 74"/>
            <p:cNvSpPr/>
            <p:nvPr/>
          </p:nvSpPr>
          <p:spPr bwMode="auto">
            <a:xfrm>
              <a:off x="2792946" y="5308056"/>
              <a:ext cx="127579" cy="345643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4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360282" y="4916574"/>
              <a:ext cx="290456" cy="2591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</a:t>
              </a:r>
              <a:endParaRPr lang="en-US" sz="800" b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325992" y="5645236"/>
              <a:ext cx="290456" cy="2591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</a:t>
              </a:r>
              <a:endParaRPr lang="en-US" sz="800" b="1" dirty="0"/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6106071" y="4560548"/>
              <a:ext cx="897592" cy="345274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6740800" y="4166213"/>
              <a:ext cx="855536" cy="2023110"/>
              <a:chOff x="4841905" y="2209800"/>
              <a:chExt cx="950595" cy="2247900"/>
            </a:xfrm>
          </p:grpSpPr>
          <p:grpSp>
            <p:nvGrpSpPr>
              <p:cNvPr id="80" name="Group 79"/>
              <p:cNvGrpSpPr/>
              <p:nvPr/>
            </p:nvGrpSpPr>
            <p:grpSpPr>
              <a:xfrm>
                <a:off x="5135096" y="2209800"/>
                <a:ext cx="360060" cy="2247900"/>
                <a:chOff x="2429996" y="2200275"/>
                <a:chExt cx="360060" cy="1981200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1439396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5400000">
                  <a:off x="1799456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1" name="Group 80"/>
              <p:cNvGrpSpPr/>
              <p:nvPr/>
            </p:nvGrpSpPr>
            <p:grpSpPr>
              <a:xfrm>
                <a:off x="4841905" y="4119860"/>
                <a:ext cx="950595" cy="287935"/>
                <a:chOff x="2136805" y="4119860"/>
                <a:chExt cx="950595" cy="287935"/>
              </a:xfrm>
            </p:grpSpPr>
            <p:cxnSp>
              <p:nvCxnSpPr>
                <p:cNvPr id="82" name="Straight Arrow Connector 81"/>
                <p:cNvCxnSpPr/>
                <p:nvPr/>
              </p:nvCxnSpPr>
              <p:spPr bwMode="auto">
                <a:xfrm flipV="1">
                  <a:off x="2813080" y="4238546"/>
                  <a:ext cx="274320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none"/>
                </a:ln>
                <a:effectLst/>
              </p:spPr>
            </p:cxnSp>
            <p:cxnSp>
              <p:nvCxnSpPr>
                <p:cNvPr id="83" name="Straight Arrow Connector 82"/>
                <p:cNvCxnSpPr/>
                <p:nvPr/>
              </p:nvCxnSpPr>
              <p:spPr bwMode="auto">
                <a:xfrm flipH="1" flipV="1">
                  <a:off x="2136805" y="4238546"/>
                  <a:ext cx="274320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none"/>
                </a:ln>
                <a:effectLst/>
              </p:spPr>
            </p:cxnSp>
            <p:sp>
              <p:nvSpPr>
                <p:cNvPr id="84" name="TextBox 83"/>
                <p:cNvSpPr txBox="1"/>
                <p:nvPr/>
              </p:nvSpPr>
              <p:spPr>
                <a:xfrm>
                  <a:off x="2420471" y="4119860"/>
                  <a:ext cx="417979" cy="28793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b="1" dirty="0" smtClean="0"/>
                    <a:t>G1</a:t>
                  </a:r>
                  <a:endParaRPr lang="en-US" sz="800" b="1" dirty="0"/>
                </a:p>
              </p:txBody>
            </p:sp>
          </p:grpSp>
        </p:grpSp>
        <p:grpSp>
          <p:nvGrpSpPr>
            <p:cNvPr id="87" name="Group 86"/>
            <p:cNvGrpSpPr/>
            <p:nvPr/>
          </p:nvGrpSpPr>
          <p:grpSpPr>
            <a:xfrm>
              <a:off x="4171933" y="4166213"/>
              <a:ext cx="941261" cy="2023110"/>
              <a:chOff x="4841905" y="2209800"/>
              <a:chExt cx="1045845" cy="2247900"/>
            </a:xfrm>
          </p:grpSpPr>
          <p:grpSp>
            <p:nvGrpSpPr>
              <p:cNvPr id="88" name="Group 86"/>
              <p:cNvGrpSpPr/>
              <p:nvPr/>
            </p:nvGrpSpPr>
            <p:grpSpPr>
              <a:xfrm>
                <a:off x="5135096" y="2209800"/>
                <a:ext cx="474360" cy="2247900"/>
                <a:chOff x="2429996" y="2200275"/>
                <a:chExt cx="474360" cy="1981200"/>
              </a:xfrm>
            </p:grpSpPr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1439396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5400000">
                  <a:off x="1913756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Group 92"/>
              <p:cNvGrpSpPr/>
              <p:nvPr/>
            </p:nvGrpSpPr>
            <p:grpSpPr>
              <a:xfrm>
                <a:off x="4841905" y="4119860"/>
                <a:ext cx="1045845" cy="287935"/>
                <a:chOff x="2136805" y="4119860"/>
                <a:chExt cx="1045845" cy="287935"/>
              </a:xfrm>
            </p:grpSpPr>
            <p:cxnSp>
              <p:nvCxnSpPr>
                <p:cNvPr id="90" name="Straight Arrow Connector 89"/>
                <p:cNvCxnSpPr/>
                <p:nvPr/>
              </p:nvCxnSpPr>
              <p:spPr bwMode="auto">
                <a:xfrm flipV="1">
                  <a:off x="2908330" y="4238546"/>
                  <a:ext cx="274320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none"/>
                </a:ln>
                <a:effectLst/>
              </p:spPr>
            </p:cxnSp>
            <p:cxnSp>
              <p:nvCxnSpPr>
                <p:cNvPr id="91" name="Straight Arrow Connector 90"/>
                <p:cNvCxnSpPr/>
                <p:nvPr/>
              </p:nvCxnSpPr>
              <p:spPr bwMode="auto">
                <a:xfrm flipH="1" flipV="1">
                  <a:off x="2136805" y="4238546"/>
                  <a:ext cx="274320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none"/>
                </a:ln>
                <a:effectLst/>
              </p:spPr>
            </p:cxnSp>
            <p:sp>
              <p:nvSpPr>
                <p:cNvPr id="92" name="TextBox 91"/>
                <p:cNvSpPr txBox="1"/>
                <p:nvPr/>
              </p:nvSpPr>
              <p:spPr>
                <a:xfrm>
                  <a:off x="2487146" y="4119860"/>
                  <a:ext cx="417979" cy="28793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b="1" dirty="0" smtClean="0"/>
                    <a:t>G3</a:t>
                  </a:r>
                  <a:endParaRPr lang="en-US" sz="800" b="1" dirty="0"/>
                </a:p>
              </p:txBody>
            </p:sp>
          </p:grpSp>
        </p:grpSp>
        <p:sp>
          <p:nvSpPr>
            <p:cNvPr id="95" name="Rectangle 94"/>
            <p:cNvSpPr/>
            <p:nvPr/>
          </p:nvSpPr>
          <p:spPr bwMode="auto">
            <a:xfrm>
              <a:off x="4871657" y="4563837"/>
              <a:ext cx="1234414" cy="34527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9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7330427" y="3840089"/>
              <a:ext cx="127579" cy="345643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400" b="1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7" name="Rounded Rectangle 96"/>
            <p:cNvSpPr/>
            <p:nvPr/>
          </p:nvSpPr>
          <p:spPr bwMode="auto">
            <a:xfrm>
              <a:off x="1475657" y="3363602"/>
              <a:ext cx="1728192" cy="2825721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1" dirty="0" smtClean="0"/>
                <a:t>AP coverage discovery 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8" name="Rounded Rectangle 97"/>
            <p:cNvSpPr/>
            <p:nvPr/>
          </p:nvSpPr>
          <p:spPr bwMode="auto">
            <a:xfrm>
              <a:off x="3426053" y="3363602"/>
              <a:ext cx="4398142" cy="2825721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Existing Active Scan procedure – AP identity discovery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8350696" cy="2520280"/>
          </a:xfrm>
        </p:spPr>
        <p:txBody>
          <a:bodyPr/>
          <a:lstStyle/>
          <a:p>
            <a:r>
              <a:rPr lang="en-US" sz="2000" b="0" dirty="0" smtClean="0"/>
              <a:t>Disadvantages:</a:t>
            </a:r>
          </a:p>
          <a:p>
            <a:pPr lvl="1"/>
            <a:r>
              <a:rPr lang="en-US" sz="1600" dirty="0" smtClean="0"/>
              <a:t>Additional procedure adds ~180usec if channel is already pre-known (procedure is optional).</a:t>
            </a:r>
          </a:p>
          <a:p>
            <a:pPr lvl="1"/>
            <a:r>
              <a:rPr lang="en-US" sz="1600" dirty="0" smtClean="0"/>
              <a:t>Adds &lt;1.8</a:t>
            </a:r>
            <a:r>
              <a:rPr lang="en-US" sz="1600" dirty="0" smtClean="0"/>
              <a:t>% medium usage to </a:t>
            </a:r>
            <a:r>
              <a:rPr lang="en-US" sz="1600" dirty="0" smtClean="0"/>
              <a:t>an </a:t>
            </a:r>
            <a:r>
              <a:rPr lang="en-US" sz="1600" dirty="0" smtClean="0"/>
              <a:t>IDLE AP and substantially less to </a:t>
            </a:r>
            <a:r>
              <a:rPr lang="en-US" sz="1600" dirty="0" smtClean="0"/>
              <a:t>the </a:t>
            </a:r>
            <a:r>
              <a:rPr lang="en-US" sz="1600" dirty="0" smtClean="0"/>
              <a:t>Tokyo metro station </a:t>
            </a:r>
            <a:r>
              <a:rPr lang="en-US" sz="1600" dirty="0" smtClean="0"/>
              <a:t>scenario.</a:t>
            </a:r>
            <a:endParaRPr lang="en-US" sz="1600" dirty="0" smtClean="0"/>
          </a:p>
          <a:p>
            <a:pPr marL="857250" lvl="2" indent="0">
              <a:buNone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822680" y="3960086"/>
            <a:ext cx="7925784" cy="2349234"/>
            <a:chOff x="400208" y="3363602"/>
            <a:chExt cx="8276248" cy="2825721"/>
          </a:xfrm>
        </p:grpSpPr>
        <p:sp>
          <p:nvSpPr>
            <p:cNvPr id="99" name="Rectangle 98"/>
            <p:cNvSpPr/>
            <p:nvPr/>
          </p:nvSpPr>
          <p:spPr bwMode="auto">
            <a:xfrm>
              <a:off x="1740040" y="3840458"/>
              <a:ext cx="726141" cy="345274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Rapid Scan</a:t>
              </a:r>
            </a:p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Request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3700082" y="3840458"/>
              <a:ext cx="726141" cy="345274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Request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01518" y="4553676"/>
              <a:ext cx="127579" cy="345643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400" b="1" smtClean="0">
                <a:latin typeface="Neo Sans Intel" pitchFamily="34" charset="0"/>
                <a:cs typeface="Arial" pitchFamily="34" charset="0"/>
              </a:endParaRP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2475763" y="4157640"/>
              <a:ext cx="324054" cy="2023110"/>
              <a:chOff x="2429996" y="2200275"/>
              <a:chExt cx="360060" cy="1981200"/>
            </a:xfrm>
          </p:grpSpPr>
          <p:cxnSp>
            <p:nvCxnSpPr>
              <p:cNvPr id="142" name="Straight Connector 141"/>
              <p:cNvCxnSpPr/>
              <p:nvPr/>
            </p:nvCxnSpPr>
            <p:spPr>
              <a:xfrm rot="5400000">
                <a:off x="143939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Box 102"/>
            <p:cNvSpPr txBox="1"/>
            <p:nvPr/>
          </p:nvSpPr>
          <p:spPr>
            <a:xfrm>
              <a:off x="8386000" y="4205057"/>
              <a:ext cx="290456" cy="2591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</a:t>
              </a:r>
              <a:endParaRPr lang="en-US" sz="800" b="1" dirty="0"/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400208" y="3927884"/>
              <a:ext cx="7988215" cy="1884249"/>
              <a:chOff x="328201" y="2584575"/>
              <a:chExt cx="6861430" cy="1884249"/>
            </a:xfrm>
          </p:grpSpPr>
          <p:grpSp>
            <p:nvGrpSpPr>
              <p:cNvPr id="133" name="Group 132"/>
              <p:cNvGrpSpPr/>
              <p:nvPr/>
            </p:nvGrpSpPr>
            <p:grpSpPr>
              <a:xfrm>
                <a:off x="328201" y="2584575"/>
                <a:ext cx="6861430" cy="358344"/>
                <a:chOff x="123825" y="1944990"/>
                <a:chExt cx="7623810" cy="398160"/>
              </a:xfrm>
            </p:grpSpPr>
            <p:cxnSp>
              <p:nvCxnSpPr>
                <p:cNvPr id="140" name="Straight Connector 139"/>
                <p:cNvCxnSpPr/>
                <p:nvPr/>
              </p:nvCxnSpPr>
              <p:spPr bwMode="auto">
                <a:xfrm>
                  <a:off x="981075" y="2220801"/>
                  <a:ext cx="6766560" cy="0"/>
                </a:xfrm>
                <a:prstGeom prst="line">
                  <a:avLst/>
                </a:prstGeom>
                <a:solidFill>
                  <a:schemeClr val="bg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stealth" w="lg" len="lg"/>
                </a:ln>
                <a:effectLst/>
              </p:spPr>
            </p:cxnSp>
            <p:sp>
              <p:nvSpPr>
                <p:cNvPr id="141" name="Rectangle 140"/>
                <p:cNvSpPr/>
                <p:nvPr/>
              </p:nvSpPr>
              <p:spPr bwMode="auto">
                <a:xfrm>
                  <a:off x="123825" y="1944990"/>
                  <a:ext cx="1133475" cy="398160"/>
                </a:xfrm>
                <a:prstGeom prst="rect">
                  <a:avLst/>
                </a:prstGeom>
                <a:noFill/>
                <a:ln w="3175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STA performing </a:t>
                  </a:r>
                </a:p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Rapid Scan</a:t>
                  </a:r>
                </a:p>
              </p:txBody>
            </p:sp>
          </p:grpSp>
          <p:grpSp>
            <p:nvGrpSpPr>
              <p:cNvPr id="134" name="Group 133"/>
              <p:cNvGrpSpPr/>
              <p:nvPr/>
            </p:nvGrpSpPr>
            <p:grpSpPr>
              <a:xfrm>
                <a:off x="328201" y="3347527"/>
                <a:ext cx="6852858" cy="358344"/>
                <a:chOff x="133350" y="2821290"/>
                <a:chExt cx="7614285" cy="398160"/>
              </a:xfrm>
            </p:grpSpPr>
            <p:cxnSp>
              <p:nvCxnSpPr>
                <p:cNvPr id="138" name="Straight Connector 137"/>
                <p:cNvCxnSpPr/>
                <p:nvPr/>
              </p:nvCxnSpPr>
              <p:spPr bwMode="auto">
                <a:xfrm>
                  <a:off x="981075" y="3068526"/>
                  <a:ext cx="6766560" cy="0"/>
                </a:xfrm>
                <a:prstGeom prst="line">
                  <a:avLst/>
                </a:prstGeom>
                <a:solidFill>
                  <a:schemeClr val="bg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stealth" w="lg" len="lg"/>
                </a:ln>
                <a:effectLst/>
              </p:spPr>
            </p:cxnSp>
            <p:sp>
              <p:nvSpPr>
                <p:cNvPr id="139" name="Rectangle 138"/>
                <p:cNvSpPr/>
                <p:nvPr/>
              </p:nvSpPr>
              <p:spPr bwMode="auto">
                <a:xfrm>
                  <a:off x="133350" y="2821290"/>
                  <a:ext cx="1133475" cy="398160"/>
                </a:xfrm>
                <a:prstGeom prst="rect">
                  <a:avLst/>
                </a:prstGeom>
                <a:noFill/>
                <a:ln w="3175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Responder </a:t>
                  </a:r>
                </a:p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# 1</a:t>
                  </a:r>
                </a:p>
              </p:txBody>
            </p:sp>
          </p:grpSp>
          <p:grpSp>
            <p:nvGrpSpPr>
              <p:cNvPr id="135" name="Group 134"/>
              <p:cNvGrpSpPr/>
              <p:nvPr/>
            </p:nvGrpSpPr>
            <p:grpSpPr>
              <a:xfrm>
                <a:off x="328201" y="4110480"/>
                <a:ext cx="6852858" cy="358344"/>
                <a:chOff x="161925" y="2983215"/>
                <a:chExt cx="7614285" cy="398160"/>
              </a:xfrm>
            </p:grpSpPr>
            <p:cxnSp>
              <p:nvCxnSpPr>
                <p:cNvPr id="136" name="Straight Connector 135"/>
                <p:cNvCxnSpPr/>
                <p:nvPr/>
              </p:nvCxnSpPr>
              <p:spPr bwMode="auto">
                <a:xfrm>
                  <a:off x="1009650" y="3230451"/>
                  <a:ext cx="6766560" cy="0"/>
                </a:xfrm>
                <a:prstGeom prst="line">
                  <a:avLst/>
                </a:prstGeom>
                <a:solidFill>
                  <a:schemeClr val="bg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stealth" w="lg" len="lg"/>
                </a:ln>
                <a:effectLst/>
              </p:spPr>
            </p:cxnSp>
            <p:sp>
              <p:nvSpPr>
                <p:cNvPr id="137" name="Rectangle 136"/>
                <p:cNvSpPr/>
                <p:nvPr/>
              </p:nvSpPr>
              <p:spPr bwMode="auto">
                <a:xfrm>
                  <a:off x="161925" y="2983215"/>
                  <a:ext cx="1133475" cy="398160"/>
                </a:xfrm>
                <a:prstGeom prst="rect">
                  <a:avLst/>
                </a:prstGeom>
                <a:noFill/>
                <a:ln w="3175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Responder </a:t>
                  </a:r>
                </a:p>
                <a:p>
                  <a:pPr eaLnBrk="0" hangingPunct="0"/>
                  <a:r>
                    <a:rPr lang="en-US" sz="800" dirty="0" smtClean="0">
                      <a:latin typeface="Neo Sans Intel" pitchFamily="34" charset="0"/>
                      <a:cs typeface="Arial" pitchFamily="34" charset="0"/>
                    </a:rPr>
                    <a:t># 2</a:t>
                  </a:r>
                </a:p>
              </p:txBody>
            </p:sp>
          </p:grpSp>
        </p:grpSp>
        <p:grpSp>
          <p:nvGrpSpPr>
            <p:cNvPr id="105" name="Group 104"/>
            <p:cNvGrpSpPr/>
            <p:nvPr/>
          </p:nvGrpSpPr>
          <p:grpSpPr>
            <a:xfrm>
              <a:off x="2211891" y="5885281"/>
              <a:ext cx="846963" cy="259142"/>
              <a:chOff x="2136805" y="4119860"/>
              <a:chExt cx="941070" cy="287935"/>
            </a:xfrm>
          </p:grpSpPr>
          <p:cxnSp>
            <p:nvCxnSpPr>
              <p:cNvPr id="130" name="Straight Arrow Connector 129"/>
              <p:cNvCxnSpPr/>
              <p:nvPr/>
            </p:nvCxnSpPr>
            <p:spPr bwMode="auto">
              <a:xfrm flipV="1">
                <a:off x="2803555" y="4238546"/>
                <a:ext cx="27432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cxnSp>
            <p:nvCxnSpPr>
              <p:cNvPr id="131" name="Straight Arrow Connector 130"/>
              <p:cNvCxnSpPr/>
              <p:nvPr/>
            </p:nvCxnSpPr>
            <p:spPr bwMode="auto">
              <a:xfrm flipH="1" flipV="1">
                <a:off x="2136805" y="4238546"/>
                <a:ext cx="27432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sp>
            <p:nvSpPr>
              <p:cNvPr id="132" name="TextBox 131"/>
              <p:cNvSpPr txBox="1"/>
              <p:nvPr/>
            </p:nvSpPr>
            <p:spPr>
              <a:xfrm>
                <a:off x="2420471" y="4119860"/>
                <a:ext cx="417980" cy="2879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 smtClean="0"/>
                  <a:t>G1</a:t>
                </a:r>
                <a:endParaRPr lang="en-US" sz="800" b="1" dirty="0"/>
              </a:p>
            </p:txBody>
          </p:sp>
        </p:grpSp>
        <p:sp>
          <p:nvSpPr>
            <p:cNvPr id="106" name="Rectangle 105"/>
            <p:cNvSpPr/>
            <p:nvPr/>
          </p:nvSpPr>
          <p:spPr bwMode="auto">
            <a:xfrm>
              <a:off x="2792946" y="5308056"/>
              <a:ext cx="127579" cy="345643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4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360282" y="4916574"/>
              <a:ext cx="290456" cy="2591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</a:t>
              </a:r>
              <a:endParaRPr lang="en-US" sz="800" b="1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325992" y="5645236"/>
              <a:ext cx="290456" cy="2591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</a:t>
              </a:r>
              <a:endParaRPr lang="en-US" sz="800" b="1" dirty="0"/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6106071" y="4560548"/>
              <a:ext cx="897592" cy="345274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6740800" y="4166213"/>
              <a:ext cx="855536" cy="2023110"/>
              <a:chOff x="4841905" y="2209800"/>
              <a:chExt cx="950595" cy="2247900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5135096" y="2209800"/>
                <a:ext cx="360060" cy="2247900"/>
                <a:chOff x="2429996" y="2200275"/>
                <a:chExt cx="360060" cy="1981200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 rot="5400000">
                  <a:off x="1439396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5400000">
                  <a:off x="1799456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4" name="Group 123"/>
              <p:cNvGrpSpPr/>
              <p:nvPr/>
            </p:nvGrpSpPr>
            <p:grpSpPr>
              <a:xfrm>
                <a:off x="4841905" y="4119860"/>
                <a:ext cx="950595" cy="287935"/>
                <a:chOff x="2136805" y="4119860"/>
                <a:chExt cx="950595" cy="287935"/>
              </a:xfrm>
            </p:grpSpPr>
            <p:cxnSp>
              <p:nvCxnSpPr>
                <p:cNvPr id="125" name="Straight Arrow Connector 124"/>
                <p:cNvCxnSpPr/>
                <p:nvPr/>
              </p:nvCxnSpPr>
              <p:spPr bwMode="auto">
                <a:xfrm flipV="1">
                  <a:off x="2813080" y="4238546"/>
                  <a:ext cx="274320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none"/>
                </a:ln>
                <a:effectLst/>
              </p:spPr>
            </p:cxnSp>
            <p:cxnSp>
              <p:nvCxnSpPr>
                <p:cNvPr id="126" name="Straight Arrow Connector 125"/>
                <p:cNvCxnSpPr/>
                <p:nvPr/>
              </p:nvCxnSpPr>
              <p:spPr bwMode="auto">
                <a:xfrm flipH="1" flipV="1">
                  <a:off x="2136805" y="4238546"/>
                  <a:ext cx="274320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none"/>
                </a:ln>
                <a:effectLst/>
              </p:spPr>
            </p:cxnSp>
            <p:sp>
              <p:nvSpPr>
                <p:cNvPr id="127" name="TextBox 126"/>
                <p:cNvSpPr txBox="1"/>
                <p:nvPr/>
              </p:nvSpPr>
              <p:spPr>
                <a:xfrm>
                  <a:off x="2420471" y="4119860"/>
                  <a:ext cx="417979" cy="28793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b="1" dirty="0" smtClean="0"/>
                    <a:t>G1</a:t>
                  </a:r>
                  <a:endParaRPr lang="en-US" sz="800" b="1" dirty="0"/>
                </a:p>
              </p:txBody>
            </p:sp>
          </p:grpSp>
        </p:grpSp>
        <p:grpSp>
          <p:nvGrpSpPr>
            <p:cNvPr id="111" name="Group 110"/>
            <p:cNvGrpSpPr/>
            <p:nvPr/>
          </p:nvGrpSpPr>
          <p:grpSpPr>
            <a:xfrm>
              <a:off x="4171933" y="4166213"/>
              <a:ext cx="941261" cy="2023110"/>
              <a:chOff x="4841905" y="2209800"/>
              <a:chExt cx="1045845" cy="2247900"/>
            </a:xfrm>
          </p:grpSpPr>
          <p:grpSp>
            <p:nvGrpSpPr>
              <p:cNvPr id="116" name="Group 86"/>
              <p:cNvGrpSpPr/>
              <p:nvPr/>
            </p:nvGrpSpPr>
            <p:grpSpPr>
              <a:xfrm>
                <a:off x="5135096" y="2209800"/>
                <a:ext cx="474360" cy="2247900"/>
                <a:chOff x="2429996" y="2200275"/>
                <a:chExt cx="474360" cy="1981200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 rot="5400000">
                  <a:off x="1439396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5400000">
                  <a:off x="1913756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7" name="Group 92"/>
              <p:cNvGrpSpPr/>
              <p:nvPr/>
            </p:nvGrpSpPr>
            <p:grpSpPr>
              <a:xfrm>
                <a:off x="4841905" y="4119860"/>
                <a:ext cx="1045845" cy="287935"/>
                <a:chOff x="2136805" y="4119860"/>
                <a:chExt cx="1045845" cy="287935"/>
              </a:xfrm>
            </p:grpSpPr>
            <p:cxnSp>
              <p:nvCxnSpPr>
                <p:cNvPr id="118" name="Straight Arrow Connector 117"/>
                <p:cNvCxnSpPr/>
                <p:nvPr/>
              </p:nvCxnSpPr>
              <p:spPr bwMode="auto">
                <a:xfrm flipV="1">
                  <a:off x="2908330" y="4238546"/>
                  <a:ext cx="274320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none"/>
                </a:ln>
                <a:effectLst/>
              </p:spPr>
            </p:cxnSp>
            <p:cxnSp>
              <p:nvCxnSpPr>
                <p:cNvPr id="119" name="Straight Arrow Connector 118"/>
                <p:cNvCxnSpPr/>
                <p:nvPr/>
              </p:nvCxnSpPr>
              <p:spPr bwMode="auto">
                <a:xfrm flipH="1" flipV="1">
                  <a:off x="2136805" y="4238546"/>
                  <a:ext cx="274320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none"/>
                </a:ln>
                <a:effectLst/>
              </p:spPr>
            </p:cxnSp>
            <p:sp>
              <p:nvSpPr>
                <p:cNvPr id="120" name="TextBox 119"/>
                <p:cNvSpPr txBox="1"/>
                <p:nvPr/>
              </p:nvSpPr>
              <p:spPr>
                <a:xfrm>
                  <a:off x="2487146" y="4119860"/>
                  <a:ext cx="417979" cy="28793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b="1" dirty="0" smtClean="0"/>
                    <a:t>G3</a:t>
                  </a:r>
                  <a:endParaRPr lang="en-US" sz="800" b="1" dirty="0"/>
                </a:p>
              </p:txBody>
            </p:sp>
          </p:grpSp>
        </p:grpSp>
        <p:sp>
          <p:nvSpPr>
            <p:cNvPr id="112" name="Rectangle 111"/>
            <p:cNvSpPr/>
            <p:nvPr/>
          </p:nvSpPr>
          <p:spPr bwMode="auto">
            <a:xfrm>
              <a:off x="4871657" y="4563837"/>
              <a:ext cx="1234414" cy="34527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9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7330427" y="3840089"/>
              <a:ext cx="127579" cy="345643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400" b="1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4" name="Rounded Rectangle 113"/>
            <p:cNvSpPr/>
            <p:nvPr/>
          </p:nvSpPr>
          <p:spPr bwMode="auto">
            <a:xfrm>
              <a:off x="1475657" y="3363602"/>
              <a:ext cx="1728192" cy="2825721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1" dirty="0" smtClean="0"/>
                <a:t>AP coverage discovery 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5" name="Rounded Rectangle 114"/>
            <p:cNvSpPr/>
            <p:nvPr/>
          </p:nvSpPr>
          <p:spPr bwMode="auto">
            <a:xfrm>
              <a:off x="3426053" y="3363602"/>
              <a:ext cx="4398142" cy="2825721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Existing Active Scan procedure – AP identity discovery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394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(11-12/0151r12)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amendment will define a mechanism to reduces the AP coverage discovery duration using a newly or existing message. The procedure will enable the STA to identify AP coverage </a:t>
            </a:r>
            <a:r>
              <a:rPr lang="en-US" sz="1800" b="0" dirty="0" smtClean="0"/>
              <a:t>within </a:t>
            </a:r>
            <a:r>
              <a:rPr lang="en-US" sz="1800" b="0" dirty="0" smtClean="0"/>
              <a:t>SIFS plus ACK message delay</a:t>
            </a:r>
            <a:r>
              <a:rPr lang="en-US" sz="1800" b="0" dirty="0" smtClean="0"/>
              <a:t>. The mechanism will use the CCA for identifying AP coverage.</a:t>
            </a: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above.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TGai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023905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Active scanning procedure is defined in 10.1.4.3.3 and is very effective in certain environments:</a:t>
            </a:r>
          </a:p>
          <a:p>
            <a:pPr lvl="1"/>
            <a:r>
              <a:rPr lang="en-US" sz="1600" dirty="0" smtClean="0"/>
              <a:t>Where coverage is known to be present.</a:t>
            </a:r>
          </a:p>
          <a:p>
            <a:pPr lvl="1"/>
            <a:r>
              <a:rPr lang="en-US" sz="1600" dirty="0" smtClean="0"/>
              <a:t>Where the procedure is user triggered.</a:t>
            </a:r>
          </a:p>
          <a:p>
            <a:pPr lvl="1"/>
            <a:r>
              <a:rPr lang="en-US" sz="1600" dirty="0" smtClean="0"/>
              <a:t>Where the number of scanned channels is not great.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2406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DE002D1-28E4-4BD7-9C1F-AB6CE69A2774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179512" y="3212976"/>
            <a:ext cx="8526308" cy="2016224"/>
            <a:chOff x="179512" y="3520388"/>
            <a:chExt cx="8886348" cy="2428892"/>
          </a:xfrm>
        </p:grpSpPr>
        <p:grpSp>
          <p:nvGrpSpPr>
            <p:cNvPr id="64" name="Group 63"/>
            <p:cNvGrpSpPr/>
            <p:nvPr/>
          </p:nvGrpSpPr>
          <p:grpSpPr>
            <a:xfrm>
              <a:off x="4164607" y="3526857"/>
              <a:ext cx="720080" cy="825666"/>
              <a:chOff x="4164607" y="3526857"/>
              <a:chExt cx="720080" cy="825666"/>
            </a:xfrm>
          </p:grpSpPr>
          <p:grpSp>
            <p:nvGrpSpPr>
              <p:cNvPr id="125" name="Group 86"/>
              <p:cNvGrpSpPr/>
              <p:nvPr/>
            </p:nvGrpSpPr>
            <p:grpSpPr>
              <a:xfrm>
                <a:off x="4363163" y="3920431"/>
                <a:ext cx="243229" cy="432092"/>
                <a:chOff x="2475874" y="2200275"/>
                <a:chExt cx="474360" cy="1981200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>
                  <a:off x="1485274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>
                  <a:off x="1959634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6" name="Straight Arrow Connector 125"/>
              <p:cNvCxnSpPr/>
              <p:nvPr/>
            </p:nvCxnSpPr>
            <p:spPr bwMode="auto">
              <a:xfrm flipV="1">
                <a:off x="4590842" y="4085858"/>
                <a:ext cx="18288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cxnSp>
            <p:nvCxnSpPr>
              <p:cNvPr id="127" name="Straight Arrow Connector 126"/>
              <p:cNvCxnSpPr/>
              <p:nvPr/>
            </p:nvCxnSpPr>
            <p:spPr bwMode="auto">
              <a:xfrm flipH="1" flipV="1">
                <a:off x="4164607" y="4085858"/>
                <a:ext cx="18288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sp>
            <p:nvSpPr>
              <p:cNvPr id="128" name="TextBox 127"/>
              <p:cNvSpPr txBox="1"/>
              <p:nvPr/>
            </p:nvSpPr>
            <p:spPr>
              <a:xfrm>
                <a:off x="4289641" y="3967172"/>
                <a:ext cx="417979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 smtClean="0"/>
                  <a:t>G1</a:t>
                </a:r>
                <a:endParaRPr lang="en-US" sz="1050" b="1" dirty="0"/>
              </a:p>
            </p:txBody>
          </p:sp>
          <p:sp>
            <p:nvSpPr>
              <p:cNvPr id="129" name="Rectangle 128"/>
              <p:cNvSpPr/>
              <p:nvPr/>
            </p:nvSpPr>
            <p:spPr bwMode="auto">
              <a:xfrm>
                <a:off x="4605773" y="3526857"/>
                <a:ext cx="278914" cy="384049"/>
              </a:xfrm>
              <a:prstGeom prst="rect">
                <a:avLst/>
              </a:prstGeom>
              <a:solidFill>
                <a:srgbClr val="FFFF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100" dirty="0">
                    <a:latin typeface="Neo Sans Intel" pitchFamily="34" charset="0"/>
                    <a:cs typeface="Arial" pitchFamily="34" charset="0"/>
                  </a:rPr>
                  <a:t>ACK</a:t>
                </a: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7381894" y="3913961"/>
              <a:ext cx="243229" cy="1022569"/>
              <a:chOff x="2475874" y="2200275"/>
              <a:chExt cx="474360" cy="1981200"/>
            </a:xfrm>
          </p:grpSpPr>
          <p:cxnSp>
            <p:nvCxnSpPr>
              <p:cNvPr id="123" name="Straight Connector 122"/>
              <p:cNvCxnSpPr/>
              <p:nvPr/>
            </p:nvCxnSpPr>
            <p:spPr>
              <a:xfrm rot="5400000">
                <a:off x="1485274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1959634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66"/>
            <p:cNvGrpSpPr/>
            <p:nvPr/>
          </p:nvGrpSpPr>
          <p:grpSpPr>
            <a:xfrm>
              <a:off x="4884687" y="3933056"/>
              <a:ext cx="360060" cy="1669083"/>
              <a:chOff x="2429996" y="2200275"/>
              <a:chExt cx="360060" cy="1981200"/>
            </a:xfrm>
          </p:grpSpPr>
          <p:cxnSp>
            <p:nvCxnSpPr>
              <p:cNvPr id="121" name="Straight Connector 120"/>
              <p:cNvCxnSpPr/>
              <p:nvPr/>
            </p:nvCxnSpPr>
            <p:spPr>
              <a:xfrm rot="5400000">
                <a:off x="143939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Rectangle 69"/>
            <p:cNvSpPr/>
            <p:nvPr/>
          </p:nvSpPr>
          <p:spPr bwMode="auto">
            <a:xfrm>
              <a:off x="1403648" y="3526857"/>
              <a:ext cx="495324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Probe 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Req</a:t>
              </a: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1907704" y="3910905"/>
              <a:ext cx="361975" cy="2038375"/>
              <a:chOff x="2428081" y="2200275"/>
              <a:chExt cx="361975" cy="3439070"/>
            </a:xfrm>
          </p:grpSpPr>
          <p:cxnSp>
            <p:nvCxnSpPr>
              <p:cNvPr id="119" name="Straight Connector 118"/>
              <p:cNvCxnSpPr/>
              <p:nvPr/>
            </p:nvCxnSpPr>
            <p:spPr>
              <a:xfrm flipH="1">
                <a:off x="2428081" y="2200275"/>
                <a:ext cx="1916" cy="343907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TextBox 71"/>
            <p:cNvSpPr txBox="1"/>
            <p:nvPr/>
          </p:nvSpPr>
          <p:spPr>
            <a:xfrm>
              <a:off x="8743131" y="402315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179512" y="3655620"/>
              <a:ext cx="8712968" cy="398160"/>
              <a:chOff x="123825" y="1944990"/>
              <a:chExt cx="7623810" cy="398160"/>
            </a:xfrm>
          </p:grpSpPr>
          <p:cxnSp>
            <p:nvCxnSpPr>
              <p:cNvPr id="117" name="Straight Connector 116"/>
              <p:cNvCxnSpPr/>
              <p:nvPr/>
            </p:nvCxnSpPr>
            <p:spPr bwMode="auto">
              <a:xfrm>
                <a:off x="981075" y="222080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118" name="Rectangle 117"/>
              <p:cNvSpPr/>
              <p:nvPr/>
            </p:nvSpPr>
            <p:spPr bwMode="auto">
              <a:xfrm>
                <a:off x="123825" y="19449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STA performing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Rapid Scan</a:t>
                </a: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179512" y="4372228"/>
              <a:ext cx="8702082" cy="398160"/>
              <a:chOff x="133350" y="2821290"/>
              <a:chExt cx="7614285" cy="398160"/>
            </a:xfrm>
          </p:grpSpPr>
          <p:cxnSp>
            <p:nvCxnSpPr>
              <p:cNvPr id="115" name="Straight Connector 114"/>
              <p:cNvCxnSpPr/>
              <p:nvPr/>
            </p:nvCxnSpPr>
            <p:spPr bwMode="auto">
              <a:xfrm>
                <a:off x="981075" y="3068526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116" name="Rectangle 115"/>
              <p:cNvSpPr/>
              <p:nvPr/>
            </p:nvSpPr>
            <p:spPr bwMode="auto">
              <a:xfrm>
                <a:off x="133350" y="28212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1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79512" y="5038045"/>
              <a:ext cx="8702082" cy="398160"/>
              <a:chOff x="161925" y="2983215"/>
              <a:chExt cx="7614285" cy="398160"/>
            </a:xfrm>
          </p:grpSpPr>
          <p:cxnSp>
            <p:nvCxnSpPr>
              <p:cNvPr id="113" name="Straight Connector 112"/>
              <p:cNvCxnSpPr/>
              <p:nvPr/>
            </p:nvCxnSpPr>
            <p:spPr bwMode="auto">
              <a:xfrm>
                <a:off x="1009650" y="323045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114" name="Rectangle 113"/>
              <p:cNvSpPr/>
              <p:nvPr/>
            </p:nvSpPr>
            <p:spPr bwMode="auto">
              <a:xfrm>
                <a:off x="161925" y="2983215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2</a:t>
                </a:r>
              </a:p>
            </p:txBody>
          </p:sp>
        </p:grpSp>
        <p:cxnSp>
          <p:nvCxnSpPr>
            <p:cNvPr id="76" name="Straight Arrow Connector 75"/>
            <p:cNvCxnSpPr/>
            <p:nvPr/>
          </p:nvCxnSpPr>
          <p:spPr bwMode="auto">
            <a:xfrm flipV="1">
              <a:off x="2250127" y="4818837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H="1" flipV="1">
              <a:off x="1724824" y="4818837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1900094" y="4700151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G3</a:t>
              </a:r>
              <a:endParaRPr lang="en-US" sz="1050" b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714556" y="4682614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676456" y="5310331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664461" y="4221088"/>
              <a:ext cx="683119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265711" y="4221406"/>
              <a:ext cx="1398750" cy="3836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6676301" y="4892259"/>
              <a:ext cx="704011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244747" y="4892577"/>
              <a:ext cx="1431554" cy="3836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 bwMode="auto">
            <a:xfrm flipV="1">
              <a:off x="5224997" y="546690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97" name="Straight Arrow Connector 96"/>
            <p:cNvCxnSpPr/>
            <p:nvPr/>
          </p:nvCxnSpPr>
          <p:spPr bwMode="auto">
            <a:xfrm flipH="1" flipV="1">
              <a:off x="4699694" y="546690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4874964" y="5348223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G3</a:t>
              </a:r>
              <a:endParaRPr lang="en-US" sz="1050" b="1" dirty="0"/>
            </a:p>
          </p:txBody>
        </p:sp>
        <p:cxnSp>
          <p:nvCxnSpPr>
            <p:cNvPr id="99" name="Straight Arrow Connector 98"/>
            <p:cNvCxnSpPr/>
            <p:nvPr/>
          </p:nvCxnSpPr>
          <p:spPr bwMode="auto">
            <a:xfrm flipV="1">
              <a:off x="7590523" y="407938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00" name="Straight Arrow Connector 99"/>
            <p:cNvCxnSpPr/>
            <p:nvPr/>
          </p:nvCxnSpPr>
          <p:spPr bwMode="auto">
            <a:xfrm flipH="1" flipV="1">
              <a:off x="7164288" y="407938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01" name="TextBox 100"/>
            <p:cNvSpPr txBox="1"/>
            <p:nvPr/>
          </p:nvSpPr>
          <p:spPr>
            <a:xfrm>
              <a:off x="7318181" y="3960703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G1</a:t>
              </a:r>
              <a:endParaRPr lang="en-US" sz="1050" b="1" dirty="0"/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7624504" y="3520388"/>
              <a:ext cx="278914" cy="384048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ACK</a:t>
              </a:r>
            </a:p>
          </p:txBody>
        </p:sp>
        <p:cxnSp>
          <p:nvCxnSpPr>
            <p:cNvPr id="107" name="Straight Arrow Connector 106"/>
            <p:cNvCxnSpPr/>
            <p:nvPr/>
          </p:nvCxnSpPr>
          <p:spPr bwMode="auto">
            <a:xfrm>
              <a:off x="1898972" y="5589240"/>
              <a:ext cx="176548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  <a:extLst/>
          </p:spPr>
        </p:cxnSp>
        <p:cxnSp>
          <p:nvCxnSpPr>
            <p:cNvPr id="108" name="Straight Connector 107"/>
            <p:cNvCxnSpPr/>
            <p:nvPr/>
          </p:nvCxnSpPr>
          <p:spPr>
            <a:xfrm>
              <a:off x="3664461" y="4630379"/>
              <a:ext cx="0" cy="1015803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1957043" y="5342057"/>
              <a:ext cx="1856777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Min_Probe_Response_Time</a:t>
              </a:r>
              <a:endParaRPr lang="en-US" sz="1000" b="1" dirty="0"/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8172400" y="3942118"/>
              <a:ext cx="0" cy="2007162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 bwMode="auto">
            <a:xfrm>
              <a:off x="1907704" y="5877272"/>
              <a:ext cx="626469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  <a:extLst/>
          </p:spPr>
        </p:cxnSp>
        <p:sp>
          <p:nvSpPr>
            <p:cNvPr id="112" name="TextBox 111"/>
            <p:cNvSpPr txBox="1"/>
            <p:nvPr/>
          </p:nvSpPr>
          <p:spPr>
            <a:xfrm>
              <a:off x="3551100" y="5645154"/>
              <a:ext cx="1856777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Max_Probe_Response_Time</a:t>
              </a:r>
              <a:endParaRPr lang="en-US" sz="1000" b="1" dirty="0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6721546" y="5373216"/>
            <a:ext cx="2314950" cy="1008112"/>
            <a:chOff x="5609850" y="5158338"/>
            <a:chExt cx="2314950" cy="1008112"/>
          </a:xfrm>
        </p:grpSpPr>
        <p:sp>
          <p:nvSpPr>
            <p:cNvPr id="133" name="Rectangle 132"/>
            <p:cNvSpPr/>
            <p:nvPr/>
          </p:nvSpPr>
          <p:spPr bwMode="auto">
            <a:xfrm>
              <a:off x="5613027" y="5158338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6248400" y="5158338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MAC Action message</a:t>
              </a: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5609850" y="5386706"/>
              <a:ext cx="536156" cy="20685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6124575" y="5410521"/>
              <a:ext cx="1657350" cy="32388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     Time uncertainty &lt;  </a:t>
              </a:r>
            </a:p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Min_Probe_Response_Time</a:t>
              </a: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6257925" y="577781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G1 == SIFS</a:t>
              </a: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6267450" y="59873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50" dirty="0" smtClean="0">
                  <a:latin typeface="Neo Sans Intel" pitchFamily="34" charset="0"/>
                  <a:cs typeface="Arial" pitchFamily="34" charset="0"/>
                </a:rPr>
                <a:t>G3 == DIFS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20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020020" cy="2160240"/>
          </a:xfrm>
        </p:spPr>
        <p:txBody>
          <a:bodyPr/>
          <a:lstStyle/>
          <a:p>
            <a:r>
              <a:rPr lang="en-US" sz="2000" dirty="0" smtClean="0"/>
              <a:t>Active scanning procedure is defined in 10.1.4.3.3 and has the following properties:</a:t>
            </a:r>
          </a:p>
          <a:p>
            <a:pPr lvl="1"/>
            <a:r>
              <a:rPr lang="en-US" sz="1600" dirty="0" smtClean="0"/>
              <a:t>Minimum duration of procedure 5msec (STA perspective) per channel.</a:t>
            </a:r>
          </a:p>
          <a:p>
            <a:pPr lvl="1"/>
            <a:r>
              <a:rPr lang="en-US" sz="1600" dirty="0" smtClean="0"/>
              <a:t>Normal length of Probe Req transmission duration </a:t>
            </a:r>
            <a:r>
              <a:rPr lang="en-US" sz="1600" dirty="0" err="1" smtClean="0"/>
              <a:t>aprox</a:t>
            </a:r>
            <a:r>
              <a:rPr lang="en-US" sz="1600" dirty="0" smtClean="0"/>
              <a:t>. 0.35msec.</a:t>
            </a:r>
          </a:p>
          <a:p>
            <a:pPr lvl="1"/>
            <a:r>
              <a:rPr lang="en-US" sz="1600" dirty="0" smtClean="0"/>
              <a:t>To cover the 2.4Ghz and 5Ghz bands if No Coverage scenario would take: </a:t>
            </a:r>
          </a:p>
          <a:p>
            <a:pPr marL="457200" lvl="1" indent="0">
              <a:buNone/>
            </a:pPr>
            <a:r>
              <a:rPr lang="en-US" sz="1600" dirty="0" smtClean="0"/>
              <a:t>	Scan Total time = Number channels * Min duration per channel</a:t>
            </a:r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2406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DE002D1-28E4-4BD7-9C1F-AB6CE69A2774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45080" name="Group 45079"/>
          <p:cNvGrpSpPr/>
          <p:nvPr/>
        </p:nvGrpSpPr>
        <p:grpSpPr>
          <a:xfrm>
            <a:off x="179512" y="4221088"/>
            <a:ext cx="8526308" cy="2016224"/>
            <a:chOff x="179512" y="3520388"/>
            <a:chExt cx="8886348" cy="2428892"/>
          </a:xfrm>
        </p:grpSpPr>
        <p:grpSp>
          <p:nvGrpSpPr>
            <p:cNvPr id="45063" name="Group 45062"/>
            <p:cNvGrpSpPr/>
            <p:nvPr/>
          </p:nvGrpSpPr>
          <p:grpSpPr>
            <a:xfrm>
              <a:off x="4164607" y="3526857"/>
              <a:ext cx="720080" cy="825666"/>
              <a:chOff x="4164607" y="3526857"/>
              <a:chExt cx="720080" cy="825666"/>
            </a:xfrm>
          </p:grpSpPr>
          <p:grpSp>
            <p:nvGrpSpPr>
              <p:cNvPr id="36" name="Group 86"/>
              <p:cNvGrpSpPr/>
              <p:nvPr/>
            </p:nvGrpSpPr>
            <p:grpSpPr>
              <a:xfrm>
                <a:off x="4363163" y="3920431"/>
                <a:ext cx="243229" cy="432092"/>
                <a:chOff x="2475874" y="2200275"/>
                <a:chExt cx="474360" cy="1981200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rot="5400000">
                  <a:off x="1485274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5400000">
                  <a:off x="1959634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Straight Arrow Connector 37"/>
              <p:cNvCxnSpPr/>
              <p:nvPr/>
            </p:nvCxnSpPr>
            <p:spPr bwMode="auto">
              <a:xfrm flipV="1">
                <a:off x="4590842" y="4085858"/>
                <a:ext cx="18288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cxnSp>
            <p:nvCxnSpPr>
              <p:cNvPr id="39" name="Straight Arrow Connector 38"/>
              <p:cNvCxnSpPr/>
              <p:nvPr/>
            </p:nvCxnSpPr>
            <p:spPr bwMode="auto">
              <a:xfrm flipH="1" flipV="1">
                <a:off x="4164607" y="4085858"/>
                <a:ext cx="18288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sp>
            <p:nvSpPr>
              <p:cNvPr id="40" name="TextBox 39"/>
              <p:cNvSpPr txBox="1"/>
              <p:nvPr/>
            </p:nvSpPr>
            <p:spPr>
              <a:xfrm>
                <a:off x="4289641" y="3967172"/>
                <a:ext cx="417979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 smtClean="0"/>
                  <a:t>G1</a:t>
                </a:r>
                <a:endParaRPr lang="en-US" sz="1050" b="1" dirty="0"/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4605773" y="3526857"/>
                <a:ext cx="278914" cy="384048"/>
              </a:xfrm>
              <a:prstGeom prst="rect">
                <a:avLst/>
              </a:prstGeom>
              <a:solidFill>
                <a:srgbClr val="FFFF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100" dirty="0">
                    <a:latin typeface="Neo Sans Intel" pitchFamily="34" charset="0"/>
                    <a:cs typeface="Arial" pitchFamily="34" charset="0"/>
                  </a:rPr>
                  <a:t>ACK</a:t>
                </a: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7381894" y="3913961"/>
              <a:ext cx="243229" cy="1022569"/>
              <a:chOff x="2475874" y="2200275"/>
              <a:chExt cx="474360" cy="1981200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 rot="5400000">
                <a:off x="1485274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1959634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884687" y="3933056"/>
              <a:ext cx="360060" cy="1669083"/>
              <a:chOff x="2429996" y="2200275"/>
              <a:chExt cx="360060" cy="198120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 rot="5400000">
                <a:off x="143939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 bwMode="auto">
            <a:xfrm>
              <a:off x="1403648" y="3558480"/>
              <a:ext cx="495324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Probe 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Req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907704" y="3910905"/>
              <a:ext cx="361975" cy="2038375"/>
              <a:chOff x="2428081" y="2200275"/>
              <a:chExt cx="361975" cy="343907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flipH="1">
                <a:off x="2428081" y="2200275"/>
                <a:ext cx="1916" cy="343907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8743131" y="402315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79512" y="3655620"/>
              <a:ext cx="8712968" cy="398160"/>
              <a:chOff x="123825" y="1944990"/>
              <a:chExt cx="7623810" cy="398160"/>
            </a:xfrm>
          </p:grpSpPr>
          <p:cxnSp>
            <p:nvCxnSpPr>
              <p:cNvPr id="57" name="Straight Connector 56"/>
              <p:cNvCxnSpPr/>
              <p:nvPr/>
            </p:nvCxnSpPr>
            <p:spPr bwMode="auto">
              <a:xfrm>
                <a:off x="981075" y="222080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8" name="Rectangle 57"/>
              <p:cNvSpPr/>
              <p:nvPr/>
            </p:nvSpPr>
            <p:spPr bwMode="auto">
              <a:xfrm>
                <a:off x="123825" y="19449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STA performing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Rapid Scan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79512" y="4372228"/>
              <a:ext cx="8702082" cy="398160"/>
              <a:chOff x="133350" y="2821290"/>
              <a:chExt cx="7614285" cy="398160"/>
            </a:xfrm>
          </p:grpSpPr>
          <p:cxnSp>
            <p:nvCxnSpPr>
              <p:cNvPr id="55" name="Straight Connector 54"/>
              <p:cNvCxnSpPr/>
              <p:nvPr/>
            </p:nvCxnSpPr>
            <p:spPr bwMode="auto">
              <a:xfrm>
                <a:off x="981075" y="3068526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6" name="Rectangle 55"/>
              <p:cNvSpPr/>
              <p:nvPr/>
            </p:nvSpPr>
            <p:spPr bwMode="auto">
              <a:xfrm>
                <a:off x="133350" y="28212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1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79512" y="5038045"/>
              <a:ext cx="8702082" cy="398160"/>
              <a:chOff x="161925" y="2983215"/>
              <a:chExt cx="7614285" cy="398160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>
                <a:off x="1009650" y="323045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4" name="Rectangle 53"/>
              <p:cNvSpPr/>
              <p:nvPr/>
            </p:nvSpPr>
            <p:spPr bwMode="auto">
              <a:xfrm>
                <a:off x="161925" y="2983215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2</a:t>
                </a:r>
              </a:p>
            </p:txBody>
          </p:sp>
        </p:grpSp>
        <p:cxnSp>
          <p:nvCxnSpPr>
            <p:cNvPr id="50" name="Straight Arrow Connector 49"/>
            <p:cNvCxnSpPr/>
            <p:nvPr/>
          </p:nvCxnSpPr>
          <p:spPr bwMode="auto">
            <a:xfrm flipV="1">
              <a:off x="2250127" y="4818837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 flipV="1">
              <a:off x="1724824" y="4818837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900094" y="4700151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G3</a:t>
              </a:r>
              <a:endParaRPr lang="en-US" sz="105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714556" y="4682614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76456" y="5310331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664461" y="4221088"/>
              <a:ext cx="683119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265711" y="4221406"/>
              <a:ext cx="1398750" cy="3836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676301" y="4892259"/>
              <a:ext cx="704011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244747" y="4892577"/>
              <a:ext cx="1431554" cy="3836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 flipV="1">
              <a:off x="5224997" y="546690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 flipH="1" flipV="1">
              <a:off x="4699694" y="546690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79" name="TextBox 78"/>
            <p:cNvSpPr txBox="1"/>
            <p:nvPr/>
          </p:nvSpPr>
          <p:spPr>
            <a:xfrm>
              <a:off x="4874964" y="5348223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G3</a:t>
              </a:r>
              <a:endParaRPr lang="en-US" sz="1050" b="1" dirty="0"/>
            </a:p>
          </p:txBody>
        </p:sp>
        <p:cxnSp>
          <p:nvCxnSpPr>
            <p:cNvPr id="88" name="Straight Arrow Connector 87"/>
            <p:cNvCxnSpPr/>
            <p:nvPr/>
          </p:nvCxnSpPr>
          <p:spPr bwMode="auto">
            <a:xfrm flipV="1">
              <a:off x="7590523" y="407938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89" name="Straight Arrow Connector 88"/>
            <p:cNvCxnSpPr/>
            <p:nvPr/>
          </p:nvCxnSpPr>
          <p:spPr bwMode="auto">
            <a:xfrm flipH="1" flipV="1">
              <a:off x="7164288" y="407938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7318181" y="3960703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G1</a:t>
              </a:r>
              <a:endParaRPr lang="en-US" sz="1050" b="1" dirty="0"/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7624504" y="3520388"/>
              <a:ext cx="278914" cy="384048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ACK</a:t>
              </a:r>
            </a:p>
          </p:txBody>
        </p:sp>
        <p:cxnSp>
          <p:nvCxnSpPr>
            <p:cNvPr id="45065" name="Straight Arrow Connector 45064"/>
            <p:cNvCxnSpPr/>
            <p:nvPr/>
          </p:nvCxnSpPr>
          <p:spPr bwMode="auto">
            <a:xfrm>
              <a:off x="1898972" y="5589240"/>
              <a:ext cx="176548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  <a:extLst/>
          </p:spPr>
        </p:cxnSp>
        <p:cxnSp>
          <p:nvCxnSpPr>
            <p:cNvPr id="96" name="Straight Connector 95"/>
            <p:cNvCxnSpPr/>
            <p:nvPr/>
          </p:nvCxnSpPr>
          <p:spPr>
            <a:xfrm>
              <a:off x="3664461" y="4630379"/>
              <a:ext cx="0" cy="1015803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1957043" y="5342057"/>
              <a:ext cx="1856777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Min_Probe_Response_Time</a:t>
              </a:r>
              <a:endParaRPr lang="en-US" sz="1000" b="1" dirty="0"/>
            </a:p>
          </p:txBody>
        </p:sp>
        <p:cxnSp>
          <p:nvCxnSpPr>
            <p:cNvPr id="103" name="Straight Connector 102"/>
            <p:cNvCxnSpPr/>
            <p:nvPr/>
          </p:nvCxnSpPr>
          <p:spPr>
            <a:xfrm>
              <a:off x="8172400" y="3942118"/>
              <a:ext cx="0" cy="2007162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 bwMode="auto">
            <a:xfrm>
              <a:off x="1907704" y="5877272"/>
              <a:ext cx="626469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  <a:extLst/>
          </p:spPr>
        </p:cxnSp>
        <p:sp>
          <p:nvSpPr>
            <p:cNvPr id="106" name="TextBox 105"/>
            <p:cNvSpPr txBox="1"/>
            <p:nvPr/>
          </p:nvSpPr>
          <p:spPr>
            <a:xfrm>
              <a:off x="3551100" y="5645154"/>
              <a:ext cx="1856777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Max_Probe_Response_Time</a:t>
              </a:r>
              <a:endParaRPr lang="en-US" sz="1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020020" cy="2160240"/>
          </a:xfrm>
        </p:spPr>
        <p:txBody>
          <a:bodyPr/>
          <a:lstStyle/>
          <a:p>
            <a:r>
              <a:rPr lang="en-US" sz="1800" dirty="0" smtClean="0"/>
              <a:t>How much does it adds up to? :</a:t>
            </a:r>
          </a:p>
          <a:p>
            <a:pPr marL="0" lvl="1" indent="0">
              <a:buNone/>
            </a:pPr>
            <a:r>
              <a:rPr lang="en-US" sz="1600" dirty="0"/>
              <a:t>	Scan Total time = Number channels * Min duration per channel </a:t>
            </a:r>
            <a:r>
              <a:rPr lang="en-US" sz="1600" dirty="0" smtClean="0"/>
              <a:t>= </a:t>
            </a:r>
          </a:p>
          <a:p>
            <a:pPr marL="0" lvl="1" indent="0">
              <a:buNone/>
              <a:tabLst>
                <a:tab pos="2228850" algn="l"/>
              </a:tabLst>
            </a:pPr>
            <a:r>
              <a:rPr lang="en-US" sz="1600" dirty="0"/>
              <a:t>	</a:t>
            </a:r>
            <a:r>
              <a:rPr lang="en-US" sz="1600" dirty="0" smtClean="0"/>
              <a:t>= number channels * (</a:t>
            </a:r>
            <a:r>
              <a:rPr lang="en-US" sz="1600" dirty="0"/>
              <a:t>Probe Req + Min_Probe_Response_Time)</a:t>
            </a:r>
          </a:p>
          <a:p>
            <a:pPr lvl="1"/>
            <a:r>
              <a:rPr lang="en-US" sz="1600" dirty="0" smtClean="0"/>
              <a:t>To cover the complete 2.4Ghz and 5Ghz bands in Korea would take a minimum of: </a:t>
            </a:r>
          </a:p>
          <a:p>
            <a:pPr marL="457200" lvl="1" indent="0">
              <a:buNone/>
            </a:pPr>
            <a:r>
              <a:rPr lang="en-US" sz="1600" dirty="0" smtClean="0"/>
              <a:t>= (11+25) * </a:t>
            </a:r>
            <a:r>
              <a:rPr lang="en-US" sz="1600" dirty="0" smtClean="0"/>
              <a:t>(0.05 + 0.35+5</a:t>
            </a:r>
            <a:r>
              <a:rPr lang="en-US" sz="1600" dirty="0" smtClean="0"/>
              <a:t>) = </a:t>
            </a:r>
            <a:r>
              <a:rPr lang="en-US" sz="1600" b="1" u="sng" dirty="0" smtClean="0"/>
              <a:t>194.4msec</a:t>
            </a:r>
            <a:endParaRPr lang="en-US" sz="1600" b="1" u="sng" dirty="0" smtClean="0"/>
          </a:p>
          <a:p>
            <a:pPr lvl="1"/>
            <a:r>
              <a:rPr lang="en-US" sz="1600" dirty="0" smtClean="0"/>
              <a:t>To </a:t>
            </a:r>
            <a:r>
              <a:rPr lang="en-US" sz="1600" dirty="0"/>
              <a:t>cover the </a:t>
            </a:r>
            <a:r>
              <a:rPr lang="en-US" sz="1600" dirty="0" smtClean="0"/>
              <a:t>complete 2.4Ghz </a:t>
            </a:r>
            <a:r>
              <a:rPr lang="en-US" sz="1600" dirty="0"/>
              <a:t>and 5Ghz bands in </a:t>
            </a:r>
            <a:r>
              <a:rPr lang="en-US" sz="1600" dirty="0" smtClean="0"/>
              <a:t>Japan would </a:t>
            </a:r>
            <a:r>
              <a:rPr lang="en-US" sz="1600" dirty="0"/>
              <a:t>take a minimum of: </a:t>
            </a:r>
          </a:p>
          <a:p>
            <a:pPr marL="457200" lvl="1" indent="0">
              <a:buNone/>
            </a:pPr>
            <a:r>
              <a:rPr lang="en-US" sz="1600" dirty="0"/>
              <a:t>= (</a:t>
            </a:r>
            <a:r>
              <a:rPr lang="en-US" sz="1600" dirty="0" smtClean="0"/>
              <a:t>11+12) </a:t>
            </a:r>
            <a:r>
              <a:rPr lang="en-US" sz="1600" dirty="0"/>
              <a:t>* </a:t>
            </a:r>
            <a:r>
              <a:rPr lang="en-US" sz="1600" dirty="0" smtClean="0"/>
              <a:t>(0.05+0.35+5</a:t>
            </a:r>
            <a:r>
              <a:rPr lang="en-US" sz="1600" dirty="0"/>
              <a:t>) = </a:t>
            </a:r>
            <a:r>
              <a:rPr lang="en-US" sz="1600" b="1" u="sng" dirty="0" smtClean="0"/>
              <a:t>124.2msec</a:t>
            </a:r>
            <a:endParaRPr lang="en-US" sz="1600" b="1" u="sng" dirty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2406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DE002D1-28E4-4BD7-9C1F-AB6CE69A2774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45080" name="Group 45079"/>
          <p:cNvGrpSpPr/>
          <p:nvPr/>
        </p:nvGrpSpPr>
        <p:grpSpPr>
          <a:xfrm>
            <a:off x="179512" y="4005064"/>
            <a:ext cx="8526308" cy="2016224"/>
            <a:chOff x="179512" y="3520388"/>
            <a:chExt cx="8886348" cy="2428892"/>
          </a:xfrm>
        </p:grpSpPr>
        <p:grpSp>
          <p:nvGrpSpPr>
            <p:cNvPr id="45063" name="Group 45062"/>
            <p:cNvGrpSpPr/>
            <p:nvPr/>
          </p:nvGrpSpPr>
          <p:grpSpPr>
            <a:xfrm>
              <a:off x="4164607" y="3526857"/>
              <a:ext cx="720080" cy="825666"/>
              <a:chOff x="4164607" y="3526857"/>
              <a:chExt cx="720080" cy="825666"/>
            </a:xfrm>
          </p:grpSpPr>
          <p:grpSp>
            <p:nvGrpSpPr>
              <p:cNvPr id="36" name="Group 86"/>
              <p:cNvGrpSpPr/>
              <p:nvPr/>
            </p:nvGrpSpPr>
            <p:grpSpPr>
              <a:xfrm>
                <a:off x="4363163" y="3920431"/>
                <a:ext cx="243229" cy="432092"/>
                <a:chOff x="2475874" y="2200275"/>
                <a:chExt cx="474360" cy="1981200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rot="5400000">
                  <a:off x="1485274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5400000">
                  <a:off x="1959634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Straight Arrow Connector 37"/>
              <p:cNvCxnSpPr/>
              <p:nvPr/>
            </p:nvCxnSpPr>
            <p:spPr bwMode="auto">
              <a:xfrm flipV="1">
                <a:off x="4590842" y="4085858"/>
                <a:ext cx="18288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cxnSp>
            <p:nvCxnSpPr>
              <p:cNvPr id="39" name="Straight Arrow Connector 38"/>
              <p:cNvCxnSpPr/>
              <p:nvPr/>
            </p:nvCxnSpPr>
            <p:spPr bwMode="auto">
              <a:xfrm flipH="1" flipV="1">
                <a:off x="4164607" y="4085858"/>
                <a:ext cx="18288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sp>
            <p:nvSpPr>
              <p:cNvPr id="40" name="TextBox 39"/>
              <p:cNvSpPr txBox="1"/>
              <p:nvPr/>
            </p:nvSpPr>
            <p:spPr>
              <a:xfrm>
                <a:off x="4289641" y="3967172"/>
                <a:ext cx="417979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 smtClean="0"/>
                  <a:t>G1</a:t>
                </a:r>
                <a:endParaRPr lang="en-US" sz="1050" b="1" dirty="0"/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4605773" y="3526857"/>
                <a:ext cx="278914" cy="384048"/>
              </a:xfrm>
              <a:prstGeom prst="rect">
                <a:avLst/>
              </a:prstGeom>
              <a:solidFill>
                <a:srgbClr val="FFFF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100" dirty="0">
                    <a:latin typeface="Neo Sans Intel" pitchFamily="34" charset="0"/>
                    <a:cs typeface="Arial" pitchFamily="34" charset="0"/>
                  </a:rPr>
                  <a:t>ACK</a:t>
                </a: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7381894" y="3913961"/>
              <a:ext cx="243229" cy="1022569"/>
              <a:chOff x="2475874" y="2200275"/>
              <a:chExt cx="474360" cy="1981200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 rot="5400000">
                <a:off x="1485274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1959634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884687" y="3933056"/>
              <a:ext cx="360060" cy="1669083"/>
              <a:chOff x="2429996" y="2200275"/>
              <a:chExt cx="360060" cy="198120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 rot="5400000">
                <a:off x="143939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 bwMode="auto">
            <a:xfrm>
              <a:off x="1403648" y="3558480"/>
              <a:ext cx="495324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Probe 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Req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907704" y="3910905"/>
              <a:ext cx="361975" cy="2038375"/>
              <a:chOff x="2428081" y="2200275"/>
              <a:chExt cx="361975" cy="343907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flipH="1">
                <a:off x="2428081" y="2200275"/>
                <a:ext cx="1916" cy="343907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8743131" y="402315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79512" y="3655620"/>
              <a:ext cx="8712968" cy="398160"/>
              <a:chOff x="123825" y="1944990"/>
              <a:chExt cx="7623810" cy="398160"/>
            </a:xfrm>
          </p:grpSpPr>
          <p:cxnSp>
            <p:nvCxnSpPr>
              <p:cNvPr id="57" name="Straight Connector 56"/>
              <p:cNvCxnSpPr/>
              <p:nvPr/>
            </p:nvCxnSpPr>
            <p:spPr bwMode="auto">
              <a:xfrm>
                <a:off x="981075" y="222080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8" name="Rectangle 57"/>
              <p:cNvSpPr/>
              <p:nvPr/>
            </p:nvSpPr>
            <p:spPr bwMode="auto">
              <a:xfrm>
                <a:off x="123825" y="19449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STA performing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Rapid Scan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79512" y="4372228"/>
              <a:ext cx="8702082" cy="398160"/>
              <a:chOff x="133350" y="2821290"/>
              <a:chExt cx="7614285" cy="398160"/>
            </a:xfrm>
          </p:grpSpPr>
          <p:cxnSp>
            <p:nvCxnSpPr>
              <p:cNvPr id="55" name="Straight Connector 54"/>
              <p:cNvCxnSpPr/>
              <p:nvPr/>
            </p:nvCxnSpPr>
            <p:spPr bwMode="auto">
              <a:xfrm>
                <a:off x="981075" y="3068526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6" name="Rectangle 55"/>
              <p:cNvSpPr/>
              <p:nvPr/>
            </p:nvSpPr>
            <p:spPr bwMode="auto">
              <a:xfrm>
                <a:off x="133350" y="28212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1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79512" y="5038045"/>
              <a:ext cx="8702082" cy="398160"/>
              <a:chOff x="161925" y="2983215"/>
              <a:chExt cx="7614285" cy="398160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>
                <a:off x="1009650" y="323045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4" name="Rectangle 53"/>
              <p:cNvSpPr/>
              <p:nvPr/>
            </p:nvSpPr>
            <p:spPr bwMode="auto">
              <a:xfrm>
                <a:off x="161925" y="2983215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2</a:t>
                </a:r>
              </a:p>
            </p:txBody>
          </p:sp>
        </p:grpSp>
        <p:cxnSp>
          <p:nvCxnSpPr>
            <p:cNvPr id="50" name="Straight Arrow Connector 49"/>
            <p:cNvCxnSpPr/>
            <p:nvPr/>
          </p:nvCxnSpPr>
          <p:spPr bwMode="auto">
            <a:xfrm flipV="1">
              <a:off x="2250127" y="4818837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 flipV="1">
              <a:off x="1724824" y="4818837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900094" y="4700151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G3</a:t>
              </a:r>
              <a:endParaRPr lang="en-US" sz="105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714556" y="4682614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76456" y="5310331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664461" y="4221088"/>
              <a:ext cx="683119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265711" y="4221406"/>
              <a:ext cx="1398750" cy="3836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676301" y="4892259"/>
              <a:ext cx="704011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244747" y="4892577"/>
              <a:ext cx="1431554" cy="3836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 flipV="1">
              <a:off x="5224997" y="546690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 flipH="1" flipV="1">
              <a:off x="4699694" y="546690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79" name="TextBox 78"/>
            <p:cNvSpPr txBox="1"/>
            <p:nvPr/>
          </p:nvSpPr>
          <p:spPr>
            <a:xfrm>
              <a:off x="4874964" y="5348223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G3</a:t>
              </a:r>
              <a:endParaRPr lang="en-US" sz="1050" b="1" dirty="0"/>
            </a:p>
          </p:txBody>
        </p:sp>
        <p:cxnSp>
          <p:nvCxnSpPr>
            <p:cNvPr id="88" name="Straight Arrow Connector 87"/>
            <p:cNvCxnSpPr/>
            <p:nvPr/>
          </p:nvCxnSpPr>
          <p:spPr bwMode="auto">
            <a:xfrm flipV="1">
              <a:off x="7590523" y="407938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89" name="Straight Arrow Connector 88"/>
            <p:cNvCxnSpPr/>
            <p:nvPr/>
          </p:nvCxnSpPr>
          <p:spPr bwMode="auto">
            <a:xfrm flipH="1" flipV="1">
              <a:off x="7164288" y="407938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7318181" y="3960703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G1</a:t>
              </a:r>
              <a:endParaRPr lang="en-US" sz="1050" b="1" dirty="0"/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7624504" y="3520388"/>
              <a:ext cx="278914" cy="384048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ACK</a:t>
              </a:r>
            </a:p>
          </p:txBody>
        </p:sp>
        <p:cxnSp>
          <p:nvCxnSpPr>
            <p:cNvPr id="45065" name="Straight Arrow Connector 45064"/>
            <p:cNvCxnSpPr/>
            <p:nvPr/>
          </p:nvCxnSpPr>
          <p:spPr bwMode="auto">
            <a:xfrm>
              <a:off x="1898972" y="5589240"/>
              <a:ext cx="176548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  <a:extLst/>
          </p:spPr>
        </p:cxnSp>
        <p:cxnSp>
          <p:nvCxnSpPr>
            <p:cNvPr id="96" name="Straight Connector 95"/>
            <p:cNvCxnSpPr/>
            <p:nvPr/>
          </p:nvCxnSpPr>
          <p:spPr>
            <a:xfrm>
              <a:off x="3664461" y="4630379"/>
              <a:ext cx="0" cy="1015803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1957043" y="5342057"/>
              <a:ext cx="1856777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Min_Probe_Response_Time</a:t>
              </a:r>
              <a:endParaRPr lang="en-US" sz="1000" b="1" dirty="0"/>
            </a:p>
          </p:txBody>
        </p:sp>
        <p:cxnSp>
          <p:nvCxnSpPr>
            <p:cNvPr id="103" name="Straight Connector 102"/>
            <p:cNvCxnSpPr/>
            <p:nvPr/>
          </p:nvCxnSpPr>
          <p:spPr>
            <a:xfrm>
              <a:off x="8172400" y="3942118"/>
              <a:ext cx="0" cy="2007162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 bwMode="auto">
            <a:xfrm>
              <a:off x="1907704" y="5877272"/>
              <a:ext cx="626469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  <a:extLst/>
          </p:spPr>
        </p:cxnSp>
        <p:sp>
          <p:nvSpPr>
            <p:cNvPr id="106" name="TextBox 105"/>
            <p:cNvSpPr txBox="1"/>
            <p:nvPr/>
          </p:nvSpPr>
          <p:spPr>
            <a:xfrm>
              <a:off x="3551100" y="5645154"/>
              <a:ext cx="1856777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Max_Probe_Response_Time</a:t>
              </a:r>
              <a:endParaRPr lang="en-US" sz="1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31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020020" cy="2160240"/>
          </a:xfrm>
        </p:spPr>
        <p:txBody>
          <a:bodyPr/>
          <a:lstStyle/>
          <a:p>
            <a:r>
              <a:rPr lang="en-US" sz="1800" dirty="0" smtClean="0"/>
              <a:t>How much does it adds up to? :</a:t>
            </a:r>
          </a:p>
          <a:p>
            <a:pPr marL="0" lvl="1" indent="0">
              <a:buNone/>
            </a:pPr>
            <a:r>
              <a:rPr lang="en-US" sz="1600" dirty="0"/>
              <a:t>	Scan Total time = Number channels * Min duration per channel </a:t>
            </a:r>
            <a:r>
              <a:rPr lang="en-US" sz="1600" dirty="0" smtClean="0"/>
              <a:t>= </a:t>
            </a:r>
          </a:p>
          <a:p>
            <a:pPr marL="0" lvl="1" indent="0">
              <a:buNone/>
              <a:tabLst>
                <a:tab pos="2228850" algn="l"/>
              </a:tabLst>
            </a:pPr>
            <a:r>
              <a:rPr lang="en-US" sz="1600" dirty="0"/>
              <a:t>	</a:t>
            </a:r>
            <a:r>
              <a:rPr lang="en-US" sz="1600" dirty="0" smtClean="0"/>
              <a:t>= number channels * (</a:t>
            </a:r>
            <a:r>
              <a:rPr lang="en-US" sz="1600" dirty="0"/>
              <a:t>Probe Req + Min_Probe_Response_Time)</a:t>
            </a:r>
          </a:p>
          <a:p>
            <a:pPr lvl="1"/>
            <a:r>
              <a:rPr lang="en-US" sz="1600" dirty="0" smtClean="0"/>
              <a:t>To cover the complete 2.4Ghz and 5Ghz bands in Korea would take a minimum of: </a:t>
            </a:r>
          </a:p>
          <a:p>
            <a:pPr marL="457200" lvl="1" indent="0">
              <a:buNone/>
            </a:pPr>
            <a:r>
              <a:rPr lang="en-US" sz="1600" dirty="0" smtClean="0"/>
              <a:t>= (11+25) * </a:t>
            </a:r>
            <a:r>
              <a:rPr lang="en-US" sz="1600" dirty="0" smtClean="0"/>
              <a:t>(0.05 + 0.35+5</a:t>
            </a:r>
            <a:r>
              <a:rPr lang="en-US" sz="1600" dirty="0" smtClean="0"/>
              <a:t>) = </a:t>
            </a:r>
            <a:r>
              <a:rPr lang="en-US" sz="1600" b="1" u="sng" dirty="0" smtClean="0"/>
              <a:t>194.4msec</a:t>
            </a:r>
            <a:endParaRPr lang="en-US" sz="1600" b="1" u="sng" dirty="0" smtClean="0"/>
          </a:p>
          <a:p>
            <a:pPr lvl="1"/>
            <a:r>
              <a:rPr lang="en-US" sz="1600" dirty="0" smtClean="0"/>
              <a:t>To </a:t>
            </a:r>
            <a:r>
              <a:rPr lang="en-US" sz="1600" dirty="0"/>
              <a:t>cover the </a:t>
            </a:r>
            <a:r>
              <a:rPr lang="en-US" sz="1600" dirty="0" smtClean="0"/>
              <a:t>complete 2.4Ghz </a:t>
            </a:r>
            <a:r>
              <a:rPr lang="en-US" sz="1600" dirty="0"/>
              <a:t>and 5Ghz bands in </a:t>
            </a:r>
            <a:r>
              <a:rPr lang="en-US" sz="1600" dirty="0" smtClean="0"/>
              <a:t>Japan would </a:t>
            </a:r>
            <a:r>
              <a:rPr lang="en-US" sz="1600" dirty="0"/>
              <a:t>take a minimum of: </a:t>
            </a:r>
          </a:p>
          <a:p>
            <a:pPr marL="457200" lvl="1" indent="0">
              <a:buNone/>
            </a:pPr>
            <a:r>
              <a:rPr lang="en-US" sz="1600" dirty="0"/>
              <a:t>= (</a:t>
            </a:r>
            <a:r>
              <a:rPr lang="en-US" sz="1600" dirty="0" smtClean="0"/>
              <a:t>11+12) </a:t>
            </a:r>
            <a:r>
              <a:rPr lang="en-US" sz="1600" dirty="0"/>
              <a:t>* </a:t>
            </a:r>
            <a:r>
              <a:rPr lang="en-US" sz="1600" dirty="0" smtClean="0"/>
              <a:t>(0.05+0.35+5</a:t>
            </a:r>
            <a:r>
              <a:rPr lang="en-US" sz="1600" dirty="0"/>
              <a:t>) = </a:t>
            </a:r>
            <a:r>
              <a:rPr lang="en-US" sz="1600" b="1" u="sng" dirty="0" smtClean="0"/>
              <a:t>124.2msec</a:t>
            </a:r>
            <a:endParaRPr lang="en-US" sz="1600" b="1" u="sng" dirty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2406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DE002D1-28E4-4BD7-9C1F-AB6CE69A2774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45080" name="Group 45079"/>
          <p:cNvGrpSpPr/>
          <p:nvPr/>
        </p:nvGrpSpPr>
        <p:grpSpPr>
          <a:xfrm>
            <a:off x="179512" y="4005064"/>
            <a:ext cx="8526308" cy="2016224"/>
            <a:chOff x="179512" y="3520388"/>
            <a:chExt cx="8886348" cy="2428892"/>
          </a:xfrm>
        </p:grpSpPr>
        <p:grpSp>
          <p:nvGrpSpPr>
            <p:cNvPr id="45063" name="Group 45062"/>
            <p:cNvGrpSpPr/>
            <p:nvPr/>
          </p:nvGrpSpPr>
          <p:grpSpPr>
            <a:xfrm>
              <a:off x="4164607" y="3526857"/>
              <a:ext cx="720080" cy="825666"/>
              <a:chOff x="4164607" y="3526857"/>
              <a:chExt cx="720080" cy="825666"/>
            </a:xfrm>
          </p:grpSpPr>
          <p:grpSp>
            <p:nvGrpSpPr>
              <p:cNvPr id="36" name="Group 86"/>
              <p:cNvGrpSpPr/>
              <p:nvPr/>
            </p:nvGrpSpPr>
            <p:grpSpPr>
              <a:xfrm>
                <a:off x="4363163" y="3920431"/>
                <a:ext cx="243229" cy="432092"/>
                <a:chOff x="2475874" y="2200275"/>
                <a:chExt cx="474360" cy="1981200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rot="5400000">
                  <a:off x="1485274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5400000">
                  <a:off x="1959634" y="3190875"/>
                  <a:ext cx="1981200" cy="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Straight Arrow Connector 37"/>
              <p:cNvCxnSpPr/>
              <p:nvPr/>
            </p:nvCxnSpPr>
            <p:spPr bwMode="auto">
              <a:xfrm flipV="1">
                <a:off x="4590842" y="4085858"/>
                <a:ext cx="18288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cxnSp>
            <p:nvCxnSpPr>
              <p:cNvPr id="39" name="Straight Arrow Connector 38"/>
              <p:cNvCxnSpPr/>
              <p:nvPr/>
            </p:nvCxnSpPr>
            <p:spPr bwMode="auto">
              <a:xfrm flipH="1" flipV="1">
                <a:off x="4164607" y="4085858"/>
                <a:ext cx="18288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lg" len="lg"/>
                <a:tailEnd type="none"/>
              </a:ln>
              <a:effectLst/>
            </p:spPr>
          </p:cxnSp>
          <p:sp>
            <p:nvSpPr>
              <p:cNvPr id="40" name="TextBox 39"/>
              <p:cNvSpPr txBox="1"/>
              <p:nvPr/>
            </p:nvSpPr>
            <p:spPr>
              <a:xfrm>
                <a:off x="4289641" y="3967172"/>
                <a:ext cx="417979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 smtClean="0"/>
                  <a:t>G1</a:t>
                </a:r>
                <a:endParaRPr lang="en-US" sz="1050" b="1" dirty="0"/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4605773" y="3526857"/>
                <a:ext cx="278914" cy="384048"/>
              </a:xfrm>
              <a:prstGeom prst="rect">
                <a:avLst/>
              </a:prstGeom>
              <a:solidFill>
                <a:srgbClr val="FFFF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100" dirty="0">
                    <a:latin typeface="Neo Sans Intel" pitchFamily="34" charset="0"/>
                    <a:cs typeface="Arial" pitchFamily="34" charset="0"/>
                  </a:rPr>
                  <a:t>ACK</a:t>
                </a: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7381894" y="3913961"/>
              <a:ext cx="243229" cy="1022569"/>
              <a:chOff x="2475874" y="2200275"/>
              <a:chExt cx="474360" cy="1981200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 rot="5400000">
                <a:off x="1485274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1959634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884687" y="3933056"/>
              <a:ext cx="360060" cy="1669083"/>
              <a:chOff x="2429996" y="2200275"/>
              <a:chExt cx="360060" cy="198120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 rot="5400000">
                <a:off x="143939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 bwMode="auto">
            <a:xfrm>
              <a:off x="1403648" y="3558480"/>
              <a:ext cx="495324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Probe 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Req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907704" y="3910905"/>
              <a:ext cx="361975" cy="2038375"/>
              <a:chOff x="2428081" y="2200275"/>
              <a:chExt cx="361975" cy="343907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flipH="1">
                <a:off x="2428081" y="2200275"/>
                <a:ext cx="1916" cy="343907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1799456" y="3190875"/>
                <a:ext cx="1981200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8743131" y="402315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79512" y="3655620"/>
              <a:ext cx="8712968" cy="398160"/>
              <a:chOff x="123825" y="1944990"/>
              <a:chExt cx="7623810" cy="398160"/>
            </a:xfrm>
          </p:grpSpPr>
          <p:cxnSp>
            <p:nvCxnSpPr>
              <p:cNvPr id="57" name="Straight Connector 56"/>
              <p:cNvCxnSpPr/>
              <p:nvPr/>
            </p:nvCxnSpPr>
            <p:spPr bwMode="auto">
              <a:xfrm>
                <a:off x="981075" y="222080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8" name="Rectangle 57"/>
              <p:cNvSpPr/>
              <p:nvPr/>
            </p:nvSpPr>
            <p:spPr bwMode="auto">
              <a:xfrm>
                <a:off x="123825" y="19449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STA performing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Rapid Scan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79512" y="4372228"/>
              <a:ext cx="8702082" cy="398160"/>
              <a:chOff x="133350" y="2821290"/>
              <a:chExt cx="7614285" cy="398160"/>
            </a:xfrm>
          </p:grpSpPr>
          <p:cxnSp>
            <p:nvCxnSpPr>
              <p:cNvPr id="55" name="Straight Connector 54"/>
              <p:cNvCxnSpPr/>
              <p:nvPr/>
            </p:nvCxnSpPr>
            <p:spPr bwMode="auto">
              <a:xfrm>
                <a:off x="981075" y="3068526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6" name="Rectangle 55"/>
              <p:cNvSpPr/>
              <p:nvPr/>
            </p:nvSpPr>
            <p:spPr bwMode="auto">
              <a:xfrm>
                <a:off x="133350" y="2821290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1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79512" y="5038045"/>
              <a:ext cx="8702082" cy="398160"/>
              <a:chOff x="161925" y="2983215"/>
              <a:chExt cx="7614285" cy="398160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>
                <a:off x="1009650" y="3230451"/>
                <a:ext cx="6766560" cy="0"/>
              </a:xfrm>
              <a:prstGeom prst="lin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  <a:effectLst/>
            </p:spPr>
          </p:cxnSp>
          <p:sp>
            <p:nvSpPr>
              <p:cNvPr id="54" name="Rectangle 53"/>
              <p:cNvSpPr/>
              <p:nvPr/>
            </p:nvSpPr>
            <p:spPr bwMode="auto">
              <a:xfrm>
                <a:off x="161925" y="2983215"/>
                <a:ext cx="1133475" cy="398160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Responder </a:t>
                </a:r>
              </a:p>
              <a:p>
                <a:pPr eaLnBrk="0" hangingPunct="0"/>
                <a:r>
                  <a:rPr lang="en-US" sz="1050" dirty="0" smtClean="0">
                    <a:latin typeface="Neo Sans Intel" pitchFamily="34" charset="0"/>
                    <a:cs typeface="Arial" pitchFamily="34" charset="0"/>
                  </a:rPr>
                  <a:t># 2</a:t>
                </a:r>
              </a:p>
            </p:txBody>
          </p:sp>
        </p:grpSp>
        <p:cxnSp>
          <p:nvCxnSpPr>
            <p:cNvPr id="50" name="Straight Arrow Connector 49"/>
            <p:cNvCxnSpPr/>
            <p:nvPr/>
          </p:nvCxnSpPr>
          <p:spPr bwMode="auto">
            <a:xfrm flipV="1">
              <a:off x="2250127" y="4818837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 flipV="1">
              <a:off x="1724824" y="4818837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900094" y="4700151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G3</a:t>
              </a:r>
              <a:endParaRPr lang="en-US" sz="105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714556" y="4682614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76456" y="5310331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664461" y="4221088"/>
              <a:ext cx="683119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 eaLnBrk="0" hangingPunct="0"/>
              <a:r>
                <a:rPr lang="en-US" sz="1100" dirty="0" smtClean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265711" y="4221406"/>
              <a:ext cx="1398750" cy="3836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676301" y="4892259"/>
              <a:ext cx="704011" cy="38363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Probe</a:t>
              </a:r>
            </a:p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Response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244747" y="4892577"/>
              <a:ext cx="1431554" cy="3836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3000">
                  <a:schemeClr val="tx1"/>
                </a:gs>
                <a:gs pos="28000">
                  <a:schemeClr val="bg1"/>
                </a:gs>
                <a:gs pos="42999">
                  <a:schemeClr val="tx1"/>
                </a:gs>
                <a:gs pos="58000">
                  <a:schemeClr val="bg1"/>
                </a:gs>
                <a:gs pos="72000">
                  <a:schemeClr val="tx1"/>
                </a:gs>
                <a:gs pos="87000">
                  <a:schemeClr val="bg1"/>
                </a:gs>
                <a:gs pos="100000">
                  <a:schemeClr val="tx1"/>
                </a:gs>
              </a:gsLst>
              <a:lin ang="3000000" scaled="0"/>
            </a:gradFill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100" dirty="0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 flipV="1">
              <a:off x="5224997" y="546690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 flipH="1" flipV="1">
              <a:off x="4699694" y="546690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79" name="TextBox 78"/>
            <p:cNvSpPr txBox="1"/>
            <p:nvPr/>
          </p:nvSpPr>
          <p:spPr>
            <a:xfrm>
              <a:off x="4874964" y="5348223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G3</a:t>
              </a:r>
              <a:endParaRPr lang="en-US" sz="1050" b="1" dirty="0"/>
            </a:p>
          </p:txBody>
        </p:sp>
        <p:cxnSp>
          <p:nvCxnSpPr>
            <p:cNvPr id="88" name="Straight Arrow Connector 87"/>
            <p:cNvCxnSpPr/>
            <p:nvPr/>
          </p:nvCxnSpPr>
          <p:spPr bwMode="auto">
            <a:xfrm flipV="1">
              <a:off x="7590523" y="407938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89" name="Straight Arrow Connector 88"/>
            <p:cNvCxnSpPr/>
            <p:nvPr/>
          </p:nvCxnSpPr>
          <p:spPr bwMode="auto">
            <a:xfrm flipH="1" flipV="1">
              <a:off x="7164288" y="4079389"/>
              <a:ext cx="18288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7318181" y="3960703"/>
              <a:ext cx="41797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G1</a:t>
              </a:r>
              <a:endParaRPr lang="en-US" sz="1050" b="1" dirty="0"/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7624504" y="3520388"/>
              <a:ext cx="278914" cy="384048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>
                  <a:latin typeface="Neo Sans Intel" pitchFamily="34" charset="0"/>
                  <a:cs typeface="Arial" pitchFamily="34" charset="0"/>
                </a:rPr>
                <a:t>ACK</a:t>
              </a:r>
            </a:p>
          </p:txBody>
        </p:sp>
        <p:cxnSp>
          <p:nvCxnSpPr>
            <p:cNvPr id="45065" name="Straight Arrow Connector 45064"/>
            <p:cNvCxnSpPr/>
            <p:nvPr/>
          </p:nvCxnSpPr>
          <p:spPr bwMode="auto">
            <a:xfrm>
              <a:off x="1898972" y="5589240"/>
              <a:ext cx="176548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  <a:extLst/>
          </p:spPr>
        </p:cxnSp>
        <p:cxnSp>
          <p:nvCxnSpPr>
            <p:cNvPr id="96" name="Straight Connector 95"/>
            <p:cNvCxnSpPr/>
            <p:nvPr/>
          </p:nvCxnSpPr>
          <p:spPr>
            <a:xfrm>
              <a:off x="3664461" y="4630379"/>
              <a:ext cx="0" cy="1015803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1957043" y="5342057"/>
              <a:ext cx="1856777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Min_Probe_Response_Time</a:t>
              </a:r>
              <a:endParaRPr lang="en-US" sz="1000" b="1" dirty="0"/>
            </a:p>
          </p:txBody>
        </p:sp>
        <p:cxnSp>
          <p:nvCxnSpPr>
            <p:cNvPr id="103" name="Straight Connector 102"/>
            <p:cNvCxnSpPr/>
            <p:nvPr/>
          </p:nvCxnSpPr>
          <p:spPr>
            <a:xfrm>
              <a:off x="8172400" y="3942118"/>
              <a:ext cx="0" cy="2007162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 bwMode="auto">
            <a:xfrm>
              <a:off x="1907704" y="5877272"/>
              <a:ext cx="626469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  <a:extLst/>
          </p:spPr>
        </p:cxnSp>
        <p:sp>
          <p:nvSpPr>
            <p:cNvPr id="106" name="TextBox 105"/>
            <p:cNvSpPr txBox="1"/>
            <p:nvPr/>
          </p:nvSpPr>
          <p:spPr>
            <a:xfrm>
              <a:off x="3551100" y="5645154"/>
              <a:ext cx="1856777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Max_Probe_Response_Time</a:t>
              </a:r>
              <a:endParaRPr lang="en-US" sz="1000" b="1" dirty="0"/>
            </a:p>
          </p:txBody>
        </p:sp>
      </p:grpSp>
      <p:sp>
        <p:nvSpPr>
          <p:cNvPr id="7" name="Rounded Rectangle 6"/>
          <p:cNvSpPr/>
          <p:nvPr/>
        </p:nvSpPr>
        <p:spPr bwMode="auto">
          <a:xfrm>
            <a:off x="1371613" y="5694889"/>
            <a:ext cx="7072561" cy="611642"/>
          </a:xfrm>
          <a:prstGeom prst="roundRect">
            <a:avLst>
              <a:gd name="adj" fmla="val 24453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Conclusion: Active Scan as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is defined today is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 fast enough for the 11ai use case scenario.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4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Problem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896544"/>
          </a:xfrm>
        </p:spPr>
        <p:txBody>
          <a:bodyPr/>
          <a:lstStyle/>
          <a:p>
            <a:r>
              <a:rPr lang="en-US" sz="2000" dirty="0" smtClean="0"/>
              <a:t>The scan duration to identify </a:t>
            </a:r>
            <a:r>
              <a:rPr lang="en-US" sz="2000" dirty="0"/>
              <a:t>AP </a:t>
            </a:r>
            <a:r>
              <a:rPr lang="en-US" sz="2000" dirty="0" smtClean="0"/>
              <a:t>coverage where </a:t>
            </a:r>
            <a:r>
              <a:rPr lang="en-US" sz="2000" dirty="0" smtClean="0"/>
              <a:t>most </a:t>
            </a:r>
            <a:r>
              <a:rPr lang="en-US" sz="2000" dirty="0" smtClean="0"/>
              <a:t>channels are unused adds up to a substantial delay:</a:t>
            </a:r>
          </a:p>
          <a:p>
            <a:pPr lvl="1"/>
            <a:r>
              <a:rPr lang="en-US" sz="1600" dirty="0" smtClean="0"/>
              <a:t>Use case reference document IEEE 802.11-11/0238 gives multiple scenarios where the complete link setup of &lt;100msec is required with no prior knowledge:</a:t>
            </a:r>
          </a:p>
          <a:p>
            <a:pPr lvl="2"/>
            <a:r>
              <a:rPr lang="en-US" sz="1400" dirty="0" smtClean="0"/>
              <a:t>Scanning and performing Active Scan alone is simply not feasible.</a:t>
            </a:r>
          </a:p>
          <a:p>
            <a:pPr lvl="2"/>
            <a:r>
              <a:rPr lang="en-US" sz="1400" dirty="0" smtClean="0"/>
              <a:t>Neighbor messages transmitted during long interval either beacon or FILS beacon is not good enough on their own – delay too large.</a:t>
            </a:r>
          </a:p>
          <a:p>
            <a:pPr lvl="1"/>
            <a:r>
              <a:rPr lang="en-US" sz="1600" dirty="0" smtClean="0"/>
              <a:t>Use cases requiring complete setup time of 100msec or below:</a:t>
            </a:r>
          </a:p>
          <a:p>
            <a:pPr lvl="2"/>
            <a:r>
              <a:rPr lang="en-US" sz="1400" dirty="0" smtClean="0"/>
              <a:t>3.1.3 </a:t>
            </a:r>
            <a:r>
              <a:rPr lang="en-GB" sz="1400" dirty="0"/>
              <a:t>Hot-Spot Pass-Through Internet </a:t>
            </a:r>
            <a:r>
              <a:rPr lang="en-GB" sz="1400" dirty="0" smtClean="0"/>
              <a:t>Access</a:t>
            </a:r>
          </a:p>
          <a:p>
            <a:pPr lvl="2"/>
            <a:r>
              <a:rPr lang="en-GB" sz="1400" dirty="0" smtClean="0"/>
              <a:t>3.2.2 Traveller Information</a:t>
            </a:r>
          </a:p>
          <a:p>
            <a:pPr lvl="2"/>
            <a:r>
              <a:rPr lang="en-GB" sz="1400" dirty="0" smtClean="0"/>
              <a:t>3.2.2 Multi-modal </a:t>
            </a:r>
            <a:r>
              <a:rPr lang="en-GB" sz="1400" dirty="0"/>
              <a:t>Real-Time </a:t>
            </a:r>
            <a:r>
              <a:rPr lang="en-GB" sz="1400" dirty="0" smtClean="0"/>
              <a:t>Traveller </a:t>
            </a:r>
            <a:r>
              <a:rPr lang="en-GB" sz="1400" dirty="0"/>
              <a:t>Information </a:t>
            </a:r>
            <a:endParaRPr lang="en-GB" sz="1400" dirty="0" smtClean="0"/>
          </a:p>
          <a:p>
            <a:pPr lvl="2"/>
            <a:r>
              <a:rPr lang="en-GB" sz="1400" dirty="0" smtClean="0"/>
              <a:t>3.2.2 Dynamic </a:t>
            </a:r>
            <a:r>
              <a:rPr lang="en-GB" sz="1400" dirty="0"/>
              <a:t>Speed Harmonization 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/>
              <a:t>Problem Identified </a:t>
            </a:r>
            <a:r>
              <a:rPr lang="en-US" sz="2000" dirty="0"/>
              <a:t>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796" y="1196752"/>
            <a:ext cx="7772400" cy="2592288"/>
          </a:xfrm>
        </p:spPr>
        <p:txBody>
          <a:bodyPr/>
          <a:lstStyle/>
          <a:p>
            <a:r>
              <a:rPr lang="en-US" dirty="0" smtClean="0"/>
              <a:t>Example of possible 24hr </a:t>
            </a:r>
            <a:r>
              <a:rPr lang="en-US" dirty="0" smtClean="0"/>
              <a:t>usage: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25480074"/>
              </p:ext>
            </p:extLst>
          </p:nvPr>
        </p:nvGraphicFramePr>
        <p:xfrm>
          <a:off x="1524000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23928" y="3379639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24hr</a:t>
            </a:r>
            <a:endParaRPr lang="en-US" sz="44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1907704" y="1844824"/>
            <a:ext cx="5184576" cy="3302446"/>
            <a:chOff x="1907704" y="1844824"/>
            <a:chExt cx="5184576" cy="3302446"/>
          </a:xfrm>
        </p:grpSpPr>
        <p:sp>
          <p:nvSpPr>
            <p:cNvPr id="9" name="Oval 8"/>
            <p:cNvSpPr/>
            <p:nvPr/>
          </p:nvSpPr>
          <p:spPr bwMode="auto">
            <a:xfrm>
              <a:off x="1907704" y="3754437"/>
              <a:ext cx="1872208" cy="1392833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220072" y="3718321"/>
              <a:ext cx="1872208" cy="1392833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267744" y="1844824"/>
              <a:ext cx="1872208" cy="1392833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499992" y="1844824"/>
              <a:ext cx="1872208" cy="1392833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488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58164</TotalTime>
  <Words>1829</Words>
  <Application>Microsoft Office PowerPoint</Application>
  <PresentationFormat>On-screen Show (4:3)</PresentationFormat>
  <Paragraphs>421</Paragraphs>
  <Slides>24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Aggregated Probe Response</vt:lpstr>
      <vt:lpstr>Abstract</vt:lpstr>
      <vt:lpstr>PowerPoint Presentation</vt:lpstr>
      <vt:lpstr>Recap, Active Scanning Procedure</vt:lpstr>
      <vt:lpstr>Recap, Active Scanning Procedure</vt:lpstr>
      <vt:lpstr>Recap, Active Scanning Procedure</vt:lpstr>
      <vt:lpstr>Recap, Active Scanning Procedure</vt:lpstr>
      <vt:lpstr>Problem Identified</vt:lpstr>
      <vt:lpstr>Problem Identified (con.)</vt:lpstr>
      <vt:lpstr>Problem Identified (con.)</vt:lpstr>
      <vt:lpstr>Suggested Improvement</vt:lpstr>
      <vt:lpstr>Suggested Improvement</vt:lpstr>
      <vt:lpstr>Flavors of Rapid Scan</vt:lpstr>
      <vt:lpstr>Key Performance Indicators</vt:lpstr>
      <vt:lpstr>KPI comparison – Scan Time Idle Channel</vt:lpstr>
      <vt:lpstr>KPI comparison – Scan Time Idle Channel</vt:lpstr>
      <vt:lpstr>KPI comparison – Scan PWR Idle Channel</vt:lpstr>
      <vt:lpstr>KPI comparison – Scan PWR Idle Channel</vt:lpstr>
      <vt:lpstr>KPI comparison – dense deployment delay</vt:lpstr>
      <vt:lpstr>KPI comparison – dense deployment PWR</vt:lpstr>
      <vt:lpstr>Comparison</vt:lpstr>
      <vt:lpstr>Comparison</vt:lpstr>
      <vt:lpstr>Backup</vt:lpstr>
      <vt:lpstr>Motion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Jonathan Segev</dc:creator>
  <cp:lastModifiedBy>jsegev</cp:lastModifiedBy>
  <cp:revision>125</cp:revision>
  <cp:lastPrinted>1998-02-10T13:28:06Z</cp:lastPrinted>
  <dcterms:created xsi:type="dcterms:W3CDTF">2012-01-15T20:46:20Z</dcterms:created>
  <dcterms:modified xsi:type="dcterms:W3CDTF">2012-09-03T09:48:30Z</dcterms:modified>
</cp:coreProperties>
</file>