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6"/>
  </p:notesMasterIdLst>
  <p:handoutMasterIdLst>
    <p:handoutMasterId r:id="rId47"/>
  </p:handoutMasterIdLst>
  <p:sldIdLst>
    <p:sldId id="256" r:id="rId5"/>
    <p:sldId id="257" r:id="rId6"/>
    <p:sldId id="262" r:id="rId7"/>
    <p:sldId id="265" r:id="rId8"/>
    <p:sldId id="345" r:id="rId9"/>
    <p:sldId id="298" r:id="rId10"/>
    <p:sldId id="337" r:id="rId11"/>
    <p:sldId id="338" r:id="rId12"/>
    <p:sldId id="346" r:id="rId13"/>
    <p:sldId id="347" r:id="rId14"/>
    <p:sldId id="344" r:id="rId15"/>
    <p:sldId id="348" r:id="rId16"/>
    <p:sldId id="339" r:id="rId17"/>
    <p:sldId id="351" r:id="rId18"/>
    <p:sldId id="352" r:id="rId19"/>
    <p:sldId id="349" r:id="rId20"/>
    <p:sldId id="350" r:id="rId21"/>
    <p:sldId id="340" r:id="rId22"/>
    <p:sldId id="353" r:id="rId23"/>
    <p:sldId id="354" r:id="rId24"/>
    <p:sldId id="341" r:id="rId25"/>
    <p:sldId id="355" r:id="rId26"/>
    <p:sldId id="356" r:id="rId27"/>
    <p:sldId id="342" r:id="rId28"/>
    <p:sldId id="357" r:id="rId29"/>
    <p:sldId id="358" r:id="rId30"/>
    <p:sldId id="343" r:id="rId31"/>
    <p:sldId id="359" r:id="rId32"/>
    <p:sldId id="360" r:id="rId33"/>
    <p:sldId id="361" r:id="rId34"/>
    <p:sldId id="362" r:id="rId35"/>
    <p:sldId id="370" r:id="rId36"/>
    <p:sldId id="317" r:id="rId37"/>
    <p:sldId id="363" r:id="rId38"/>
    <p:sldId id="364" r:id="rId39"/>
    <p:sldId id="365" r:id="rId40"/>
    <p:sldId id="366" r:id="rId41"/>
    <p:sldId id="367" r:id="rId42"/>
    <p:sldId id="368" r:id="rId43"/>
    <p:sldId id="369" r:id="rId44"/>
    <p:sldId id="292"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0" d="100"/>
          <a:sy n="70" d="100"/>
        </p:scale>
        <p:origin x="-540" y="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Wang, InterDigital Communications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Lei Wang, InterDigital Communications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a:t>
            </a:r>
            <a:r>
              <a:rPr lang="en-US" sz="1800" b="1" dirty="0" smtClean="0">
                <a:solidFill>
                  <a:schemeClr val="tx1"/>
                </a:solidFill>
              </a:rPr>
              <a:t>11-12-1030-00-00ai</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Lei Wang, </a:t>
            </a:r>
            <a:r>
              <a:rPr lang="en-GB" dirty="0" err="1" smtClean="0"/>
              <a:t>InterDigital</a:t>
            </a:r>
            <a:r>
              <a:rPr lang="en-GB" dirty="0" smtClean="0"/>
              <a:t> Communications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Discussions about 802.11ai FILS Discovery (FD) Frame  Content Design </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2012-09-06</a:t>
            </a:r>
            <a:endParaRPr lang="en-GB" sz="2000" b="0" dirty="0"/>
          </a:p>
        </p:txBody>
      </p:sp>
      <p:graphicFrame>
        <p:nvGraphicFramePr>
          <p:cNvPr id="3075" name="Object 3"/>
          <p:cNvGraphicFramePr>
            <a:graphicFrameLocks noChangeAspect="1"/>
          </p:cNvGraphicFramePr>
          <p:nvPr/>
        </p:nvGraphicFramePr>
        <p:xfrm>
          <a:off x="457200" y="2781300"/>
          <a:ext cx="7916862" cy="2635250"/>
        </p:xfrm>
        <a:graphic>
          <a:graphicData uri="http://schemas.openxmlformats.org/presentationml/2006/ole">
            <p:oleObj spid="_x0000_s3075" name="Document" r:id="rId4" imgW="8785166" imgH="2872813"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SSID Info Item in FILS Discovery Frame – </a:t>
            </a:r>
            <a:r>
              <a:rPr lang="en-US" sz="2800" dirty="0" err="1" smtClean="0"/>
              <a:t>con’t</a:t>
            </a:r>
            <a:endParaRPr lang="en-US" sz="2800" dirty="0"/>
          </a:p>
        </p:txBody>
      </p:sp>
      <p:sp>
        <p:nvSpPr>
          <p:cNvPr id="3" name="Content Placeholder 2"/>
          <p:cNvSpPr>
            <a:spLocks noGrp="1"/>
          </p:cNvSpPr>
          <p:nvPr>
            <p:ph idx="1"/>
          </p:nvPr>
        </p:nvSpPr>
        <p:spPr>
          <a:xfrm>
            <a:off x="419100" y="1257300"/>
            <a:ext cx="8343900" cy="5181600"/>
          </a:xfrm>
        </p:spPr>
        <p:txBody>
          <a:bodyPr>
            <a:normAutofit/>
          </a:bodyPr>
          <a:lstStyle/>
          <a:p>
            <a:pPr>
              <a:spcBef>
                <a:spcPts val="400"/>
              </a:spcBef>
              <a:spcAft>
                <a:spcPts val="400"/>
              </a:spcAft>
              <a:buFont typeface="Arial" pitchFamily="34" charset="0"/>
              <a:buChar char="•"/>
            </a:pPr>
            <a:r>
              <a:rPr lang="en-US" dirty="0" smtClean="0">
                <a:solidFill>
                  <a:schemeClr val="tx1"/>
                </a:solidFill>
              </a:rPr>
              <a:t>Proposal:</a:t>
            </a:r>
          </a:p>
          <a:p>
            <a:pPr marL="682625" lvl="1" indent="-341313">
              <a:spcBef>
                <a:spcPts val="400"/>
              </a:spcBef>
              <a:spcAft>
                <a:spcPts val="400"/>
              </a:spcAft>
              <a:buFont typeface="Wingdings" pitchFamily="2" charset="2"/>
              <a:buChar char="Ø"/>
            </a:pPr>
            <a:r>
              <a:rPr lang="en-US" dirty="0" smtClean="0">
                <a:solidFill>
                  <a:schemeClr val="tx1"/>
                </a:solidFill>
              </a:rPr>
              <a:t>Allow variable-size SSID in FD frame;</a:t>
            </a:r>
          </a:p>
          <a:p>
            <a:pPr marL="682625" lvl="1" indent="-341313">
              <a:spcBef>
                <a:spcPts val="400"/>
              </a:spcBef>
              <a:spcAft>
                <a:spcPts val="400"/>
              </a:spcAft>
              <a:buFont typeface="Wingdings" pitchFamily="2" charset="2"/>
              <a:buChar char="Ø"/>
            </a:pPr>
            <a:r>
              <a:rPr lang="en-US" dirty="0" smtClean="0">
                <a:solidFill>
                  <a:schemeClr val="tx1"/>
                </a:solidFill>
              </a:rPr>
              <a:t>Do not use the information element format of SSID in 802.11-2012;</a:t>
            </a:r>
          </a:p>
          <a:p>
            <a:pPr marL="682625" lvl="1" indent="-341313">
              <a:spcBef>
                <a:spcPts val="400"/>
              </a:spcBef>
              <a:spcAft>
                <a:spcPts val="400"/>
              </a:spcAft>
              <a:buFont typeface="Wingdings" pitchFamily="2" charset="2"/>
              <a:buChar char="Ø"/>
            </a:pPr>
            <a:r>
              <a:rPr lang="en-US" dirty="0" smtClean="0">
                <a:solidFill>
                  <a:schemeClr val="tx1"/>
                </a:solidFill>
              </a:rPr>
              <a:t>Introduce a separate control sub-field to signal the actual size of the SSID in a FD frame, for a better encoding efficiency; see next slide for details;</a:t>
            </a:r>
          </a:p>
          <a:p>
            <a:pPr marL="682625" lvl="1" indent="-341313">
              <a:spcBef>
                <a:spcPts val="400"/>
              </a:spcBef>
              <a:spcAft>
                <a:spcPts val="400"/>
              </a:spcAft>
              <a:buFont typeface="Wingdings" pitchFamily="2" charset="2"/>
              <a:buChar char="Ø"/>
            </a:pPr>
            <a:r>
              <a:rPr lang="en-US" dirty="0" smtClean="0">
                <a:solidFill>
                  <a:schemeClr val="tx1"/>
                </a:solidFill>
              </a:rPr>
              <a:t>Consider two options:</a:t>
            </a:r>
          </a:p>
          <a:p>
            <a:pPr marL="914400" lvl="2" indent="-227013">
              <a:spcBef>
                <a:spcPts val="400"/>
              </a:spcBef>
              <a:spcAft>
                <a:spcPts val="400"/>
              </a:spcAft>
              <a:buFont typeface="Courier New" pitchFamily="49" charset="0"/>
              <a:buChar char="o"/>
            </a:pPr>
            <a:r>
              <a:rPr lang="en-US" dirty="0" smtClean="0">
                <a:solidFill>
                  <a:schemeClr val="tx1"/>
                </a:solidFill>
              </a:rPr>
              <a:t>Option-1: keep the same size range for the SSID as specified in 802.11-2012, i.e., 0 to 32 bytes;</a:t>
            </a:r>
          </a:p>
          <a:p>
            <a:pPr marL="914400" lvl="2" indent="-227013">
              <a:spcBef>
                <a:spcPts val="400"/>
              </a:spcBef>
              <a:spcAft>
                <a:spcPts val="400"/>
              </a:spcAft>
              <a:buFont typeface="Courier New" pitchFamily="49" charset="0"/>
              <a:buChar char="o"/>
            </a:pPr>
            <a:r>
              <a:rPr lang="en-US" dirty="0" smtClean="0">
                <a:solidFill>
                  <a:schemeClr val="tx1"/>
                </a:solidFill>
              </a:rPr>
              <a:t>Option-2: using a smaller size range, i.e., truncated SSID range, e.g., 0 to 8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Introduction of FD Frame Control Field</a:t>
            </a:r>
            <a:endParaRPr lang="en-US" sz="2800" dirty="0"/>
          </a:p>
        </p:txBody>
      </p:sp>
      <p:sp>
        <p:nvSpPr>
          <p:cNvPr id="3" name="Content Placeholder 2"/>
          <p:cNvSpPr>
            <a:spLocks noGrp="1"/>
          </p:cNvSpPr>
          <p:nvPr>
            <p:ph idx="1"/>
          </p:nvPr>
        </p:nvSpPr>
        <p:spPr>
          <a:xfrm>
            <a:off x="533400" y="4114800"/>
            <a:ext cx="8039100" cy="2324100"/>
          </a:xfrm>
        </p:spPr>
        <p:txBody>
          <a:bodyPr>
            <a:normAutofit/>
          </a:bodyPr>
          <a:lstStyle/>
          <a:p>
            <a:pPr>
              <a:spcBef>
                <a:spcPts val="400"/>
              </a:spcBef>
              <a:spcAft>
                <a:spcPts val="400"/>
              </a:spcAft>
              <a:buFont typeface="Arial" pitchFamily="34" charset="0"/>
              <a:buChar char="•"/>
            </a:pPr>
            <a:r>
              <a:rPr lang="en-US" dirty="0" smtClean="0">
                <a:solidFill>
                  <a:schemeClr val="tx1"/>
                </a:solidFill>
              </a:rPr>
              <a:t>FD Frame Control Field:</a:t>
            </a:r>
          </a:p>
          <a:p>
            <a:pPr marL="682625" lvl="1" indent="-341313">
              <a:spcBef>
                <a:spcPts val="400"/>
              </a:spcBef>
              <a:spcAft>
                <a:spcPts val="400"/>
              </a:spcAft>
              <a:buFont typeface="Wingdings" pitchFamily="2" charset="2"/>
              <a:buChar char="Ø"/>
            </a:pPr>
            <a:r>
              <a:rPr lang="en-US" dirty="0" smtClean="0">
                <a:solidFill>
                  <a:schemeClr val="tx1"/>
                </a:solidFill>
              </a:rPr>
              <a:t>The first info field in the FD frame body;</a:t>
            </a:r>
          </a:p>
          <a:p>
            <a:pPr marL="682625" lvl="1" indent="-341313">
              <a:spcBef>
                <a:spcPts val="400"/>
              </a:spcBef>
              <a:spcAft>
                <a:spcPts val="400"/>
              </a:spcAft>
              <a:buFont typeface="Wingdings" pitchFamily="2" charset="2"/>
              <a:buChar char="Ø"/>
            </a:pPr>
            <a:r>
              <a:rPr lang="en-US" dirty="0" smtClean="0">
                <a:solidFill>
                  <a:schemeClr val="tx1"/>
                </a:solidFill>
              </a:rPr>
              <a:t>Used to indicate the presence of the optional info items in the FD frame body;</a:t>
            </a:r>
          </a:p>
          <a:p>
            <a:pPr marL="682625" lvl="1" indent="-341313">
              <a:spcBef>
                <a:spcPts val="400"/>
              </a:spcBef>
              <a:spcAft>
                <a:spcPts val="400"/>
              </a:spcAft>
              <a:buFont typeface="Wingdings" pitchFamily="2" charset="2"/>
              <a:buChar char="Ø"/>
            </a:pPr>
            <a:r>
              <a:rPr lang="en-US" dirty="0" smtClean="0">
                <a:solidFill>
                  <a:schemeClr val="tx1"/>
                </a:solidFill>
              </a:rPr>
              <a:t>Also used to accommodate variable-size info items in the FD frame body.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122882" name="Object 2"/>
          <p:cNvGraphicFramePr>
            <a:graphicFrameLocks noChangeAspect="1"/>
          </p:cNvGraphicFramePr>
          <p:nvPr/>
        </p:nvGraphicFramePr>
        <p:xfrm>
          <a:off x="723900" y="1181100"/>
          <a:ext cx="7424737" cy="2921000"/>
        </p:xfrm>
        <a:graphic>
          <a:graphicData uri="http://schemas.openxmlformats.org/presentationml/2006/ole">
            <p:oleObj spid="_x0000_s122882" name="Visio" r:id="rId3" imgW="6655122" imgH="2754132" progId="Visio.Drawing.11">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Proposed SSID Info Item Details in FD Frame </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122882" name="Object 2"/>
          <p:cNvGraphicFramePr>
            <a:graphicFrameLocks noChangeAspect="1"/>
          </p:cNvGraphicFramePr>
          <p:nvPr/>
        </p:nvGraphicFramePr>
        <p:xfrm>
          <a:off x="647700" y="1295400"/>
          <a:ext cx="7575550" cy="5172075"/>
        </p:xfrm>
        <a:graphic>
          <a:graphicData uri="http://schemas.openxmlformats.org/presentationml/2006/ole">
            <p:oleObj spid="_x0000_s165890" name="Visio" r:id="rId3" imgW="6796841" imgH="4878510" progId="Visio.Drawing.11">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57200"/>
          </a:xfrm>
        </p:spPr>
        <p:txBody>
          <a:bodyPr/>
          <a:lstStyle/>
          <a:p>
            <a:pPr lvl="0"/>
            <a:r>
              <a:rPr lang="en-US" sz="2400" dirty="0" smtClean="0"/>
              <a:t>Capability Info Item in FILS Discovery Frame</a:t>
            </a:r>
            <a:endParaRPr lang="en-US" sz="2400" dirty="0"/>
          </a:p>
        </p:txBody>
      </p:sp>
      <p:sp>
        <p:nvSpPr>
          <p:cNvPr id="3" name="Content Placeholder 2"/>
          <p:cNvSpPr>
            <a:spLocks noGrp="1"/>
          </p:cNvSpPr>
          <p:nvPr>
            <p:ph idx="1"/>
          </p:nvPr>
        </p:nvSpPr>
        <p:spPr>
          <a:xfrm>
            <a:off x="533400" y="1257300"/>
            <a:ext cx="8039100" cy="5181600"/>
          </a:xfrm>
        </p:spPr>
        <p:txBody>
          <a:bodyPr>
            <a:normAutofit fontScale="85000" lnSpcReduction="10000"/>
          </a:bodyPr>
          <a:lstStyle/>
          <a:p>
            <a:pPr>
              <a:spcBef>
                <a:spcPts val="400"/>
              </a:spcBef>
              <a:spcAft>
                <a:spcPts val="400"/>
              </a:spcAft>
              <a:buFont typeface="Arial" pitchFamily="34" charset="0"/>
              <a:buChar char="•"/>
            </a:pPr>
            <a:r>
              <a:rPr lang="en-US" dirty="0" smtClean="0">
                <a:solidFill>
                  <a:schemeClr val="tx1"/>
                </a:solidFill>
              </a:rPr>
              <a:t>Discussion points from2012-July meeting (12/0913r3)</a:t>
            </a:r>
          </a:p>
          <a:p>
            <a:pPr marL="631825" lvl="1" indent="-288925" defTabSz="914400">
              <a:spcBef>
                <a:spcPts val="300"/>
              </a:spcBef>
              <a:spcAft>
                <a:spcPts val="200"/>
              </a:spcAft>
              <a:buClrTx/>
              <a:buSzTx/>
              <a:buFont typeface="Wingdings" pitchFamily="2" charset="2"/>
              <a:buChar char="Ø"/>
              <a:defRPr/>
            </a:pPr>
            <a:r>
              <a:rPr lang="en-US" dirty="0" smtClean="0">
                <a:solidFill>
                  <a:schemeClr val="tx1"/>
                </a:solidFill>
              </a:rPr>
              <a:t>It is one of the optional info items </a:t>
            </a:r>
            <a:r>
              <a:rPr lang="en-US" dirty="0" smtClean="0"/>
              <a:t>in FD frame;</a:t>
            </a:r>
          </a:p>
          <a:p>
            <a:pPr marL="631825" lvl="1" indent="-288925" defTabSz="914400">
              <a:spcBef>
                <a:spcPts val="300"/>
              </a:spcBef>
              <a:spcAft>
                <a:spcPts val="200"/>
              </a:spcAft>
              <a:buClrTx/>
              <a:buSzTx/>
              <a:buFont typeface="Wingdings" pitchFamily="2" charset="2"/>
              <a:buChar char="Ø"/>
              <a:defRPr/>
            </a:pPr>
            <a:r>
              <a:rPr lang="en-US" dirty="0" smtClean="0"/>
              <a:t>Its purpose is to provide info for AP/Network initial de-selection;</a:t>
            </a:r>
          </a:p>
          <a:p>
            <a:pPr marL="631825" lvl="1" indent="-288925" defTabSz="914400">
              <a:spcBef>
                <a:spcPts val="300"/>
              </a:spcBef>
              <a:spcAft>
                <a:spcPts val="200"/>
              </a:spcAft>
              <a:buClrTx/>
              <a:buSzTx/>
              <a:buFont typeface="Wingdings" pitchFamily="2" charset="2"/>
              <a:buChar char="Ø"/>
              <a:defRPr/>
            </a:pPr>
            <a:r>
              <a:rPr lang="en-US" dirty="0" smtClean="0"/>
              <a:t>Additional discussion about the Support data rates</a:t>
            </a:r>
          </a:p>
          <a:p>
            <a:pPr marL="915988" lvl="2" indent="-288925" defTabSz="914400">
              <a:spcBef>
                <a:spcPts val="300"/>
              </a:spcBef>
              <a:spcAft>
                <a:spcPts val="200"/>
              </a:spcAft>
              <a:buClrTx/>
              <a:buSzTx/>
              <a:buFont typeface="Courier New" pitchFamily="49" charset="0"/>
              <a:buChar char="o"/>
              <a:defRPr/>
            </a:pPr>
            <a:r>
              <a:rPr lang="en-US" dirty="0" smtClean="0"/>
              <a:t>Attempt to eliminate the supported rates element, by using the reserved bits in capability info field to indicate the identified minimum rates.</a:t>
            </a:r>
            <a:endParaRPr lang="en-US" dirty="0" smtClean="0">
              <a:solidFill>
                <a:schemeClr val="tx1"/>
              </a:solidFill>
            </a:endParaRPr>
          </a:p>
          <a:p>
            <a:pPr marL="284163">
              <a:spcBef>
                <a:spcPts val="400"/>
              </a:spcBef>
              <a:spcAft>
                <a:spcPts val="400"/>
              </a:spcAft>
              <a:buFont typeface="Arial" pitchFamily="34" charset="0"/>
              <a:buChar char="•"/>
            </a:pPr>
            <a:r>
              <a:rPr lang="en-US" dirty="0" smtClean="0">
                <a:solidFill>
                  <a:schemeClr val="tx1"/>
                </a:solidFill>
              </a:rPr>
              <a:t>Reference materials identified in 2012-July meeting (12/0913r3)</a:t>
            </a:r>
          </a:p>
          <a:p>
            <a:pPr marL="633413" lvl="1" defTabSz="914400">
              <a:spcBef>
                <a:spcPts val="300"/>
              </a:spcBef>
              <a:spcAft>
                <a:spcPts val="200"/>
              </a:spcAft>
              <a:buClrTx/>
              <a:buSzTx/>
              <a:buFont typeface="Wingdings" pitchFamily="2" charset="2"/>
              <a:buChar char="Ø"/>
              <a:tabLst>
                <a:tab pos="1030288" algn="l"/>
              </a:tabLst>
              <a:defRPr/>
            </a:pPr>
            <a:r>
              <a:rPr lang="en-US" dirty="0" smtClean="0"/>
              <a:t>Beacon/Probe Response in 802.11-2012 spec</a:t>
            </a:r>
          </a:p>
          <a:p>
            <a:pPr marL="914400" lvl="2" indent="-352425" defTabSz="914400">
              <a:spcBef>
                <a:spcPts val="300"/>
              </a:spcBef>
              <a:spcAft>
                <a:spcPts val="200"/>
              </a:spcAft>
              <a:buClrTx/>
              <a:buSzTx/>
              <a:buFont typeface="Courier New" pitchFamily="49" charset="0"/>
              <a:buChar char="o"/>
              <a:tabLst>
                <a:tab pos="1312863" algn="l"/>
              </a:tabLst>
              <a:defRPr/>
            </a:pPr>
            <a:r>
              <a:rPr lang="en-US" dirty="0" smtClean="0">
                <a:solidFill>
                  <a:schemeClr val="tx1"/>
                </a:solidFill>
              </a:rPr>
              <a:t>Capability info field: p438, section 8.4.1.4</a:t>
            </a:r>
          </a:p>
          <a:p>
            <a:pPr marL="914400" lvl="2" indent="-352425" defTabSz="914400">
              <a:spcBef>
                <a:spcPts val="300"/>
              </a:spcBef>
              <a:spcAft>
                <a:spcPts val="200"/>
              </a:spcAft>
              <a:buClrTx/>
              <a:buSzTx/>
              <a:buFont typeface="Courier New" pitchFamily="49" charset="0"/>
              <a:buChar char="o"/>
              <a:tabLst>
                <a:tab pos="1312863" algn="l"/>
              </a:tabLst>
              <a:defRPr/>
            </a:pPr>
            <a:r>
              <a:rPr lang="en-US" dirty="0" smtClean="0">
                <a:solidFill>
                  <a:schemeClr val="tx1"/>
                </a:solidFill>
              </a:rPr>
              <a:t>Supported Rates element, p478, 8.4.2.3</a:t>
            </a:r>
          </a:p>
          <a:p>
            <a:pPr marL="914400" lvl="2" indent="-352425" defTabSz="914400">
              <a:spcBef>
                <a:spcPts val="300"/>
              </a:spcBef>
              <a:spcAft>
                <a:spcPts val="200"/>
              </a:spcAft>
              <a:buClrTx/>
              <a:buSzTx/>
              <a:buFont typeface="Courier New" pitchFamily="49" charset="0"/>
              <a:buChar char="o"/>
              <a:tabLst>
                <a:tab pos="1312863" algn="l"/>
              </a:tabLst>
              <a:defRPr/>
            </a:pPr>
            <a:r>
              <a:rPr lang="en-US" dirty="0" smtClean="0">
                <a:solidFill>
                  <a:schemeClr val="tx1"/>
                </a:solidFill>
              </a:rPr>
              <a:t>Extended Capabilities element, p562, section 8.4.2.29</a:t>
            </a:r>
          </a:p>
          <a:p>
            <a:pPr marL="914400" lvl="2" indent="-352425" defTabSz="914400">
              <a:spcBef>
                <a:spcPts val="300"/>
              </a:spcBef>
              <a:spcAft>
                <a:spcPts val="200"/>
              </a:spcAft>
              <a:buClrTx/>
              <a:buSzTx/>
              <a:buFont typeface="Courier New" pitchFamily="49" charset="0"/>
              <a:buChar char="o"/>
              <a:tabLst>
                <a:tab pos="1312863" algn="l"/>
              </a:tabLst>
              <a:defRPr/>
            </a:pPr>
            <a:r>
              <a:rPr lang="en-US" dirty="0" smtClean="0">
                <a:solidFill>
                  <a:schemeClr val="tx1"/>
                </a:solidFill>
              </a:rPr>
              <a:t>Neighbor Report element, 8.4.2.39</a:t>
            </a:r>
          </a:p>
          <a:p>
            <a:pPr marL="633413" lvl="1" defTabSz="914400">
              <a:spcBef>
                <a:spcPts val="300"/>
              </a:spcBef>
              <a:spcAft>
                <a:spcPts val="200"/>
              </a:spcAft>
              <a:buClrTx/>
              <a:buSzTx/>
              <a:buFont typeface="Wingdings" pitchFamily="2" charset="2"/>
              <a:buChar char="Ø"/>
              <a:tabLst>
                <a:tab pos="1030288" algn="l"/>
              </a:tabLst>
              <a:defRPr/>
            </a:pPr>
            <a:r>
              <a:rPr lang="en-US" sz="2100" dirty="0" smtClean="0"/>
              <a:t>Measurement Pilot frame</a:t>
            </a:r>
          </a:p>
          <a:p>
            <a:pPr marL="633413" lvl="1" defTabSz="914400">
              <a:spcBef>
                <a:spcPts val="300"/>
              </a:spcBef>
              <a:spcAft>
                <a:spcPts val="200"/>
              </a:spcAft>
              <a:buClrTx/>
              <a:buSzTx/>
              <a:buFont typeface="Wingdings" pitchFamily="2" charset="2"/>
              <a:buChar char="Ø"/>
              <a:tabLst>
                <a:tab pos="1030288" algn="l"/>
              </a:tabLst>
              <a:defRPr/>
            </a:pPr>
            <a:r>
              <a:rPr lang="en-US" sz="2100" dirty="0" smtClean="0"/>
              <a:t>11ah short beacon (11/1503r2, 12/0129r3)</a:t>
            </a:r>
          </a:p>
          <a:p>
            <a:pPr marL="284163">
              <a:spcBef>
                <a:spcPts val="400"/>
              </a:spcBef>
              <a:spcAft>
                <a:spcPts val="400"/>
              </a:spcAft>
              <a:buFont typeface="Arial" pitchFamily="34" charset="0"/>
              <a:buChar char="•"/>
            </a:pPr>
            <a:r>
              <a:rPr lang="en-US" dirty="0" smtClean="0">
                <a:solidFill>
                  <a:schemeClr val="tx1"/>
                </a:solidFill>
              </a:rPr>
              <a:t>Further Design Considerations</a:t>
            </a:r>
          </a:p>
          <a:p>
            <a:pPr marL="684213" lvl="1">
              <a:spcBef>
                <a:spcPts val="400"/>
              </a:spcBef>
              <a:spcAft>
                <a:spcPts val="400"/>
              </a:spcAft>
              <a:buFont typeface="Wingdings" pitchFamily="2" charset="2"/>
              <a:buChar char="Ø"/>
            </a:pPr>
            <a:r>
              <a:rPr lang="en-US" dirty="0" smtClean="0">
                <a:solidFill>
                  <a:schemeClr val="tx1"/>
                </a:solidFill>
              </a:rPr>
              <a:t>What capability indicators are needed in FD frame?</a:t>
            </a:r>
          </a:p>
          <a:p>
            <a:pPr marL="684213" lvl="1">
              <a:spcBef>
                <a:spcPts val="400"/>
              </a:spcBef>
              <a:spcAft>
                <a:spcPts val="400"/>
              </a:spcAft>
              <a:buFont typeface="Wingdings" pitchFamily="2" charset="2"/>
              <a:buChar char="Ø"/>
            </a:pPr>
            <a:r>
              <a:rPr lang="en-US" dirty="0" smtClean="0">
                <a:solidFill>
                  <a:schemeClr val="tx1"/>
                </a:solidFill>
              </a:rPr>
              <a:t>Detailed encodings of the capability indicators?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57200"/>
          </a:xfrm>
        </p:spPr>
        <p:txBody>
          <a:bodyPr/>
          <a:lstStyle/>
          <a:p>
            <a:pPr lvl="0"/>
            <a:r>
              <a:rPr lang="en-US" sz="2400" dirty="0" smtClean="0"/>
              <a:t>Capability Info Item in FILS Discovery Frame – </a:t>
            </a:r>
            <a:r>
              <a:rPr lang="en-US" sz="2400" dirty="0" err="1" smtClean="0"/>
              <a:t>con’t</a:t>
            </a:r>
            <a:endParaRPr lang="en-US" sz="2400" dirty="0"/>
          </a:p>
        </p:txBody>
      </p:sp>
      <p:sp>
        <p:nvSpPr>
          <p:cNvPr id="3" name="Content Placeholder 2"/>
          <p:cNvSpPr>
            <a:spLocks noGrp="1"/>
          </p:cNvSpPr>
          <p:nvPr>
            <p:ph idx="1"/>
          </p:nvPr>
        </p:nvSpPr>
        <p:spPr>
          <a:xfrm>
            <a:off x="533400" y="1257300"/>
            <a:ext cx="8039100" cy="5181600"/>
          </a:xfrm>
        </p:spPr>
        <p:txBody>
          <a:bodyPr>
            <a:normAutofit fontScale="92500" lnSpcReduction="10000"/>
          </a:bodyPr>
          <a:lstStyle/>
          <a:p>
            <a:pPr marL="225425" indent="-284163">
              <a:spcBef>
                <a:spcPts val="400"/>
              </a:spcBef>
              <a:spcAft>
                <a:spcPts val="400"/>
              </a:spcAft>
              <a:buFont typeface="Arial" pitchFamily="34" charset="0"/>
              <a:buChar char="•"/>
            </a:pPr>
            <a:r>
              <a:rPr lang="en-US" dirty="0" smtClean="0">
                <a:solidFill>
                  <a:schemeClr val="tx1"/>
                </a:solidFill>
              </a:rPr>
              <a:t>Proposal:</a:t>
            </a:r>
          </a:p>
          <a:p>
            <a:pPr marL="684213" lvl="1">
              <a:spcBef>
                <a:spcPts val="400"/>
              </a:spcBef>
              <a:spcAft>
                <a:spcPts val="400"/>
              </a:spcAft>
              <a:buFont typeface="Wingdings" pitchFamily="2" charset="2"/>
              <a:buChar char="Ø"/>
            </a:pPr>
            <a:r>
              <a:rPr lang="en-US" dirty="0" smtClean="0">
                <a:solidFill>
                  <a:schemeClr val="tx1"/>
                </a:solidFill>
              </a:rPr>
              <a:t>Design a fixed-size new capability field in FD frame, e.g., 3 bytes;</a:t>
            </a:r>
          </a:p>
          <a:p>
            <a:pPr marL="684213" lvl="1">
              <a:spcBef>
                <a:spcPts val="400"/>
              </a:spcBef>
              <a:spcAft>
                <a:spcPts val="400"/>
              </a:spcAft>
              <a:buFont typeface="Wingdings" pitchFamily="2" charset="2"/>
              <a:buChar char="Ø"/>
            </a:pPr>
            <a:r>
              <a:rPr lang="en-US" dirty="0" smtClean="0">
                <a:solidFill>
                  <a:schemeClr val="tx1"/>
                </a:solidFill>
              </a:rPr>
              <a:t>Use the 2-byte Capability field as defined in Figure 8-38 in 802.11-2012 as starting point; and remove the unnecessary subfields for FD frame uses, e.g., </a:t>
            </a:r>
          </a:p>
          <a:p>
            <a:pPr marL="920750" lvl="2">
              <a:spcBef>
                <a:spcPts val="400"/>
              </a:spcBef>
              <a:spcAft>
                <a:spcPts val="400"/>
              </a:spcAft>
              <a:buFont typeface="Courier New" pitchFamily="49" charset="0"/>
              <a:buChar char="o"/>
            </a:pPr>
            <a:r>
              <a:rPr lang="en-US" dirty="0" smtClean="0">
                <a:solidFill>
                  <a:schemeClr val="tx1"/>
                </a:solidFill>
              </a:rPr>
              <a:t>DSSS-OFDM</a:t>
            </a:r>
          </a:p>
          <a:p>
            <a:pPr marL="920750" lvl="2">
              <a:spcBef>
                <a:spcPts val="400"/>
              </a:spcBef>
              <a:spcAft>
                <a:spcPts val="400"/>
              </a:spcAft>
              <a:buFont typeface="Courier New" pitchFamily="49" charset="0"/>
              <a:buChar char="o"/>
            </a:pPr>
            <a:r>
              <a:rPr lang="en-US" dirty="0" smtClean="0">
                <a:solidFill>
                  <a:schemeClr val="tx1"/>
                </a:solidFill>
              </a:rPr>
              <a:t>PBCC</a:t>
            </a:r>
          </a:p>
          <a:p>
            <a:pPr marL="920750" lvl="2">
              <a:spcBef>
                <a:spcPts val="400"/>
              </a:spcBef>
              <a:spcAft>
                <a:spcPts val="400"/>
              </a:spcAft>
              <a:buFont typeface="Courier New" pitchFamily="49" charset="0"/>
              <a:buChar char="o"/>
            </a:pPr>
            <a:r>
              <a:rPr lang="en-US" dirty="0" smtClean="0">
                <a:solidFill>
                  <a:schemeClr val="tx1"/>
                </a:solidFill>
              </a:rPr>
              <a:t>Channel Agility</a:t>
            </a:r>
          </a:p>
          <a:p>
            <a:pPr marL="920750" lvl="2">
              <a:spcBef>
                <a:spcPts val="400"/>
              </a:spcBef>
              <a:spcAft>
                <a:spcPts val="400"/>
              </a:spcAft>
              <a:buFont typeface="Courier New" pitchFamily="49" charset="0"/>
              <a:buChar char="o"/>
            </a:pPr>
            <a:r>
              <a:rPr lang="en-US" dirty="0" smtClean="0">
                <a:solidFill>
                  <a:schemeClr val="tx1"/>
                </a:solidFill>
              </a:rPr>
              <a:t>APSD</a:t>
            </a:r>
          </a:p>
          <a:p>
            <a:pPr marL="684213" lvl="1">
              <a:spcBef>
                <a:spcPts val="400"/>
              </a:spcBef>
              <a:spcAft>
                <a:spcPts val="400"/>
              </a:spcAft>
              <a:buFont typeface="Wingdings" pitchFamily="2" charset="2"/>
              <a:buChar char="Ø"/>
            </a:pPr>
            <a:r>
              <a:rPr lang="en-US" dirty="0" smtClean="0">
                <a:solidFill>
                  <a:schemeClr val="tx1"/>
                </a:solidFill>
              </a:rPr>
              <a:t>Add some new info items, e.g.,</a:t>
            </a:r>
          </a:p>
          <a:p>
            <a:pPr marL="908050" lvl="2">
              <a:spcBef>
                <a:spcPts val="400"/>
              </a:spcBef>
              <a:spcAft>
                <a:spcPts val="400"/>
              </a:spcAft>
              <a:buFont typeface="Courier New" pitchFamily="49" charset="0"/>
              <a:buChar char="o"/>
            </a:pPr>
            <a:r>
              <a:rPr lang="en-US" dirty="0" smtClean="0">
                <a:solidFill>
                  <a:schemeClr val="tx1"/>
                </a:solidFill>
              </a:rPr>
              <a:t>Supported minimum rate</a:t>
            </a:r>
          </a:p>
          <a:p>
            <a:pPr marL="908050" lvl="2">
              <a:spcBef>
                <a:spcPts val="400"/>
              </a:spcBef>
              <a:spcAft>
                <a:spcPts val="400"/>
              </a:spcAft>
              <a:buFont typeface="Courier New" pitchFamily="49" charset="0"/>
              <a:buChar char="o"/>
            </a:pPr>
            <a:r>
              <a:rPr lang="en-US" dirty="0" smtClean="0">
                <a:solidFill>
                  <a:schemeClr val="tx1"/>
                </a:solidFill>
              </a:rPr>
              <a:t>PHY type</a:t>
            </a:r>
          </a:p>
          <a:p>
            <a:pPr marL="908050" lvl="2">
              <a:spcBef>
                <a:spcPts val="400"/>
              </a:spcBef>
              <a:spcAft>
                <a:spcPts val="400"/>
              </a:spcAft>
              <a:buFont typeface="Courier New" pitchFamily="49" charset="0"/>
              <a:buChar char="o"/>
            </a:pPr>
            <a:r>
              <a:rPr lang="en-US" dirty="0" smtClean="0">
                <a:solidFill>
                  <a:schemeClr val="tx1"/>
                </a:solidFill>
              </a:rPr>
              <a:t>IPv4 / IPv6 support</a:t>
            </a:r>
          </a:p>
          <a:p>
            <a:pPr marL="684213" lvl="1">
              <a:spcBef>
                <a:spcPts val="400"/>
              </a:spcBef>
              <a:spcAft>
                <a:spcPts val="400"/>
              </a:spcAft>
              <a:buFont typeface="Wingdings" pitchFamily="2" charset="2"/>
              <a:buChar char="Ø"/>
            </a:pPr>
            <a:r>
              <a:rPr lang="en-US" dirty="0" smtClean="0">
                <a:solidFill>
                  <a:schemeClr val="tx1"/>
                </a:solidFill>
              </a:rPr>
              <a:t>Use a 1-bit indicator in the FD frame control field to indicate the presence of the Capability info item in the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457200"/>
          </a:xfrm>
        </p:spPr>
        <p:txBody>
          <a:bodyPr/>
          <a:lstStyle/>
          <a:p>
            <a:pPr lvl="0"/>
            <a:r>
              <a:rPr lang="en-US" sz="2400" dirty="0" smtClean="0"/>
              <a:t>Capability Info Item in FILS Discovery Frame – </a:t>
            </a:r>
            <a:r>
              <a:rPr lang="en-US" sz="2400" dirty="0" err="1" smtClean="0"/>
              <a:t>con’t</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167938" name="Object 2"/>
          <p:cNvGraphicFramePr>
            <a:graphicFrameLocks noChangeAspect="1"/>
          </p:cNvGraphicFramePr>
          <p:nvPr/>
        </p:nvGraphicFramePr>
        <p:xfrm>
          <a:off x="419100" y="1639887"/>
          <a:ext cx="8229600" cy="4722813"/>
        </p:xfrm>
        <a:graphic>
          <a:graphicData uri="http://schemas.openxmlformats.org/presentationml/2006/ole">
            <p:oleObj spid="_x0000_s167938" name="Visio" r:id="rId3" imgW="7118881" imgH="4453634" progId="Visio.Drawing.11">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Access Network Options Info Item in FILS Discovery Frame</a:t>
            </a:r>
            <a:endParaRPr lang="en-US" sz="2400" dirty="0"/>
          </a:p>
        </p:txBody>
      </p:sp>
      <p:sp>
        <p:nvSpPr>
          <p:cNvPr id="3" name="Content Placeholder 2"/>
          <p:cNvSpPr>
            <a:spLocks noGrp="1"/>
          </p:cNvSpPr>
          <p:nvPr>
            <p:ph idx="1"/>
          </p:nvPr>
        </p:nvSpPr>
        <p:spPr>
          <a:xfrm>
            <a:off x="533400" y="1257300"/>
            <a:ext cx="8039100" cy="5029200"/>
          </a:xfrm>
        </p:spPr>
        <p:txBody>
          <a:bodyPr>
            <a:normAutofit/>
          </a:bodyPr>
          <a:lstStyle/>
          <a:p>
            <a:pPr>
              <a:spcBef>
                <a:spcPts val="400"/>
              </a:spcBef>
              <a:spcAft>
                <a:spcPts val="400"/>
              </a:spcAft>
              <a:buFont typeface="Arial" pitchFamily="34" charset="0"/>
              <a:buChar char="•"/>
            </a:pPr>
            <a:r>
              <a:rPr lang="en-US" dirty="0" smtClean="0">
                <a:solidFill>
                  <a:schemeClr val="tx1"/>
                </a:solidFill>
              </a:rPr>
              <a:t>Re-cap of the Decisions made about the Access Network Options info item in 2012-July meeting (12/0913r3)</a:t>
            </a:r>
          </a:p>
          <a:p>
            <a:pPr marL="684213" lvl="1" indent="-342900">
              <a:spcBef>
                <a:spcPts val="400"/>
              </a:spcBef>
              <a:spcAft>
                <a:spcPts val="400"/>
              </a:spcAft>
              <a:buFont typeface="Wingdings" pitchFamily="2" charset="2"/>
              <a:buChar char="Ø"/>
            </a:pPr>
            <a:r>
              <a:rPr lang="en-GB" dirty="0" smtClean="0">
                <a:solidFill>
                  <a:schemeClr val="tx1"/>
                </a:solidFill>
              </a:rPr>
              <a:t>One of the optional info items in FD frame;</a:t>
            </a:r>
          </a:p>
          <a:p>
            <a:pPr marL="684213" lvl="1" indent="-342900">
              <a:spcBef>
                <a:spcPts val="400"/>
              </a:spcBef>
              <a:spcAft>
                <a:spcPts val="400"/>
              </a:spcAft>
              <a:buFont typeface="Wingdings" pitchFamily="2" charset="2"/>
              <a:buChar char="Ø"/>
            </a:pPr>
            <a:r>
              <a:rPr lang="en-GB" dirty="0" smtClean="0">
                <a:solidFill>
                  <a:schemeClr val="tx1"/>
                </a:solidFill>
              </a:rPr>
              <a:t>Re-use the 1-byte encoding </a:t>
            </a:r>
            <a:r>
              <a:rPr lang="en-US" dirty="0" smtClean="0">
                <a:solidFill>
                  <a:schemeClr val="tx1"/>
                </a:solidFill>
              </a:rPr>
              <a:t>as defined in Figure 8-352 in 802.11-2012. </a:t>
            </a:r>
          </a:p>
          <a:p>
            <a:pPr marL="284163">
              <a:spcBef>
                <a:spcPts val="400"/>
              </a:spcBef>
              <a:spcAft>
                <a:spcPts val="400"/>
              </a:spcAft>
              <a:buFont typeface="Arial" pitchFamily="34" charset="0"/>
              <a:buChar char="•"/>
            </a:pPr>
            <a:r>
              <a:rPr lang="en-US" dirty="0" smtClean="0">
                <a:solidFill>
                  <a:schemeClr val="tx1"/>
                </a:solidFill>
              </a:rPr>
              <a:t>One open issue: </a:t>
            </a:r>
          </a:p>
          <a:p>
            <a:pPr marL="684213" lvl="1">
              <a:spcBef>
                <a:spcPts val="400"/>
              </a:spcBef>
              <a:spcAft>
                <a:spcPts val="400"/>
              </a:spcAft>
              <a:buFont typeface="Wingdings" pitchFamily="2" charset="2"/>
              <a:buChar char="Ø"/>
            </a:pPr>
            <a:r>
              <a:rPr lang="en-US" dirty="0" smtClean="0">
                <a:solidFill>
                  <a:schemeClr val="tx1"/>
                </a:solidFill>
              </a:rPr>
              <a:t>how to indicate the presence of the Access Network Options info item in FD frame?</a:t>
            </a:r>
          </a:p>
          <a:p>
            <a:pPr marL="284163">
              <a:spcBef>
                <a:spcPts val="400"/>
              </a:spcBef>
              <a:spcAft>
                <a:spcPts val="400"/>
              </a:spcAft>
              <a:buFont typeface="Arial" pitchFamily="34" charset="0"/>
              <a:buChar char="•"/>
            </a:pPr>
            <a:r>
              <a:rPr lang="en-US" dirty="0" smtClean="0">
                <a:solidFill>
                  <a:schemeClr val="tx1"/>
                </a:solidFill>
              </a:rPr>
              <a:t>Proposal:</a:t>
            </a:r>
          </a:p>
          <a:p>
            <a:pPr marL="684213" lvl="1">
              <a:spcBef>
                <a:spcPts val="400"/>
              </a:spcBef>
              <a:spcAft>
                <a:spcPts val="400"/>
              </a:spcAft>
              <a:buFont typeface="Wingdings" pitchFamily="2" charset="2"/>
              <a:buChar char="Ø"/>
            </a:pPr>
            <a:r>
              <a:rPr lang="en-US" dirty="0" smtClean="0">
                <a:solidFill>
                  <a:schemeClr val="tx1"/>
                </a:solidFill>
              </a:rPr>
              <a:t>Use a 1-bit sub-field in the FD frame control to indicate the presence of the Access Network Options info item in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85800"/>
          </a:xfrm>
        </p:spPr>
        <p:txBody>
          <a:bodyPr/>
          <a:lstStyle/>
          <a:p>
            <a:pPr lvl="0" algn="l"/>
            <a:r>
              <a:rPr lang="en-US" sz="2400" dirty="0" smtClean="0"/>
              <a:t>Access Network Options Info Item in FILS Discovery Frame </a:t>
            </a:r>
            <a:br>
              <a:rPr lang="en-US" sz="2400" dirty="0" smtClean="0"/>
            </a:br>
            <a:r>
              <a:rPr lang="en-US" sz="2400" dirty="0" smtClean="0"/>
              <a:t>– </a:t>
            </a:r>
            <a:r>
              <a:rPr lang="en-US" sz="2400" dirty="0" err="1" smtClean="0"/>
              <a:t>con’t</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166915" name="Object 3"/>
          <p:cNvGraphicFramePr>
            <a:graphicFrameLocks noChangeAspect="1"/>
          </p:cNvGraphicFramePr>
          <p:nvPr/>
        </p:nvGraphicFramePr>
        <p:xfrm>
          <a:off x="381000" y="1676400"/>
          <a:ext cx="8229600" cy="3708400"/>
        </p:xfrm>
        <a:graphic>
          <a:graphicData uri="http://schemas.openxmlformats.org/presentationml/2006/ole">
            <p:oleObj spid="_x0000_s166915" name="Visio" r:id="rId3" imgW="7118881" imgH="3495370" progId="Visio.Drawing.11">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Security Info Item in FILS Discovery Frame</a:t>
            </a:r>
            <a:endParaRPr lang="en-US" sz="2800" dirty="0"/>
          </a:p>
        </p:txBody>
      </p:sp>
      <p:sp>
        <p:nvSpPr>
          <p:cNvPr id="3" name="Content Placeholder 2"/>
          <p:cNvSpPr>
            <a:spLocks noGrp="1"/>
          </p:cNvSpPr>
          <p:nvPr>
            <p:ph idx="1"/>
          </p:nvPr>
        </p:nvSpPr>
        <p:spPr>
          <a:xfrm>
            <a:off x="533400" y="1257300"/>
            <a:ext cx="8039100" cy="5029200"/>
          </a:xfrm>
        </p:spPr>
        <p:txBody>
          <a:bodyPr>
            <a:normAutofit/>
          </a:bodyPr>
          <a:lstStyle/>
          <a:p>
            <a:pPr>
              <a:spcBef>
                <a:spcPts val="400"/>
              </a:spcBef>
              <a:spcAft>
                <a:spcPts val="400"/>
              </a:spcAft>
              <a:buFont typeface="Arial" pitchFamily="34" charset="0"/>
              <a:buChar char="•"/>
            </a:pPr>
            <a:r>
              <a:rPr lang="en-US" dirty="0" smtClean="0">
                <a:solidFill>
                  <a:schemeClr val="tx1"/>
                </a:solidFill>
              </a:rPr>
              <a:t>Discussion points from 2012-July meeting (12/0913r3)</a:t>
            </a:r>
          </a:p>
          <a:p>
            <a:pPr marL="631825" lvl="1" indent="-288925" defTabSz="914400">
              <a:spcBef>
                <a:spcPts val="300"/>
              </a:spcBef>
              <a:spcAft>
                <a:spcPts val="200"/>
              </a:spcAft>
              <a:buClrTx/>
              <a:buSzTx/>
              <a:buFont typeface="Wingdings" pitchFamily="2" charset="2"/>
              <a:buChar char="Ø"/>
              <a:defRPr/>
            </a:pPr>
            <a:r>
              <a:rPr lang="en-US" dirty="0" smtClean="0"/>
              <a:t>It is one of the optional info items in FD frame;</a:t>
            </a:r>
          </a:p>
          <a:p>
            <a:pPr marL="631825" lvl="1" indent="-288925" defTabSz="914400">
              <a:spcBef>
                <a:spcPts val="300"/>
              </a:spcBef>
              <a:spcAft>
                <a:spcPts val="200"/>
              </a:spcAft>
              <a:buClrTx/>
              <a:buSzTx/>
              <a:buFont typeface="Wingdings" pitchFamily="2" charset="2"/>
              <a:buChar char="Ø"/>
              <a:defRPr/>
            </a:pPr>
            <a:r>
              <a:rPr lang="en-US" dirty="0" smtClean="0"/>
              <a:t>Its purpose is to provide info for AP/Network initial de-selection;</a:t>
            </a:r>
          </a:p>
          <a:p>
            <a:pPr marL="284163">
              <a:spcBef>
                <a:spcPts val="400"/>
              </a:spcBef>
              <a:spcAft>
                <a:spcPts val="400"/>
              </a:spcAft>
              <a:buFont typeface="Arial" pitchFamily="34" charset="0"/>
              <a:buChar char="•"/>
            </a:pPr>
            <a:r>
              <a:rPr lang="en-US" dirty="0" smtClean="0">
                <a:solidFill>
                  <a:schemeClr val="tx1"/>
                </a:solidFill>
              </a:rPr>
              <a:t>Reference materials</a:t>
            </a:r>
          </a:p>
          <a:p>
            <a:pPr marL="633413" lvl="1" defTabSz="914400">
              <a:spcBef>
                <a:spcPts val="300"/>
              </a:spcBef>
              <a:spcAft>
                <a:spcPts val="200"/>
              </a:spcAft>
              <a:buClrTx/>
              <a:buSzTx/>
              <a:buFont typeface="Wingdings" pitchFamily="2" charset="2"/>
              <a:buChar char="Ø"/>
              <a:tabLst>
                <a:tab pos="1030288" algn="l"/>
              </a:tabLst>
              <a:defRPr/>
            </a:pPr>
            <a:r>
              <a:rPr lang="en-US" dirty="0" smtClean="0"/>
              <a:t>RSNE in Section 8.4.2.27  in 802.11-2012 spec</a:t>
            </a:r>
          </a:p>
          <a:p>
            <a:pPr marL="284163">
              <a:spcBef>
                <a:spcPts val="400"/>
              </a:spcBef>
              <a:spcAft>
                <a:spcPts val="400"/>
              </a:spcAft>
              <a:buFont typeface="Arial" pitchFamily="34" charset="0"/>
              <a:buChar char="•"/>
            </a:pPr>
            <a:r>
              <a:rPr lang="en-US" dirty="0" smtClean="0">
                <a:solidFill>
                  <a:schemeClr val="tx1"/>
                </a:solidFill>
              </a:rPr>
              <a:t>Further Design Considerations</a:t>
            </a:r>
          </a:p>
          <a:p>
            <a:pPr marL="684213" lvl="1">
              <a:spcBef>
                <a:spcPts val="400"/>
              </a:spcBef>
              <a:spcAft>
                <a:spcPts val="400"/>
              </a:spcAft>
              <a:buFont typeface="Wingdings" pitchFamily="2" charset="2"/>
              <a:buChar char="Ø"/>
            </a:pPr>
            <a:r>
              <a:rPr lang="en-US" dirty="0" smtClean="0">
                <a:solidFill>
                  <a:schemeClr val="tx1"/>
                </a:solidFill>
              </a:rPr>
              <a:t>What Security indicators are needed in FD frame?</a:t>
            </a:r>
          </a:p>
          <a:p>
            <a:pPr marL="684213" lvl="1">
              <a:spcBef>
                <a:spcPts val="400"/>
              </a:spcBef>
              <a:spcAft>
                <a:spcPts val="400"/>
              </a:spcAft>
              <a:buFont typeface="Wingdings" pitchFamily="2" charset="2"/>
              <a:buChar char="Ø"/>
            </a:pPr>
            <a:r>
              <a:rPr lang="en-US" dirty="0" smtClean="0">
                <a:solidFill>
                  <a:schemeClr val="tx1"/>
                </a:solidFill>
              </a:rPr>
              <a:t>Detailed encodings of the Security indicators?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Security Info Item in FILS Discovery Frame – </a:t>
            </a:r>
            <a:r>
              <a:rPr lang="en-US" sz="2800" dirty="0" err="1" smtClean="0"/>
              <a:t>con’t</a:t>
            </a:r>
            <a:endParaRPr lang="en-US" sz="2800" dirty="0"/>
          </a:p>
        </p:txBody>
      </p:sp>
      <p:sp>
        <p:nvSpPr>
          <p:cNvPr id="3" name="Content Placeholder 2"/>
          <p:cNvSpPr>
            <a:spLocks noGrp="1"/>
          </p:cNvSpPr>
          <p:nvPr>
            <p:ph idx="1"/>
          </p:nvPr>
        </p:nvSpPr>
        <p:spPr>
          <a:xfrm>
            <a:off x="533400" y="1257300"/>
            <a:ext cx="8229600" cy="5219700"/>
          </a:xfrm>
        </p:spPr>
        <p:txBody>
          <a:bodyPr>
            <a:normAutofit fontScale="92500" lnSpcReduction="20000"/>
          </a:bodyPr>
          <a:lstStyle/>
          <a:p>
            <a:pPr marL="225425" indent="-284163">
              <a:spcBef>
                <a:spcPts val="400"/>
              </a:spcBef>
              <a:spcAft>
                <a:spcPts val="400"/>
              </a:spcAft>
              <a:buFont typeface="Arial" pitchFamily="34" charset="0"/>
              <a:buChar char="•"/>
            </a:pPr>
            <a:r>
              <a:rPr lang="en-US" dirty="0" smtClean="0">
                <a:solidFill>
                  <a:schemeClr val="tx1"/>
                </a:solidFill>
              </a:rPr>
              <a:t>Proposal:</a:t>
            </a:r>
          </a:p>
          <a:p>
            <a:pPr marL="684213" lvl="1">
              <a:spcBef>
                <a:spcPts val="400"/>
              </a:spcBef>
              <a:spcAft>
                <a:spcPts val="400"/>
              </a:spcAft>
              <a:buFont typeface="Wingdings" pitchFamily="2" charset="2"/>
              <a:buChar char="Ø"/>
            </a:pPr>
            <a:r>
              <a:rPr lang="en-US" dirty="0" smtClean="0">
                <a:solidFill>
                  <a:schemeClr val="tx1"/>
                </a:solidFill>
              </a:rPr>
              <a:t>Design a fixed-size new Security field in FD frame, e.g., 4 bytes;</a:t>
            </a:r>
          </a:p>
          <a:p>
            <a:pPr marL="684213" lvl="1">
              <a:spcBef>
                <a:spcPts val="400"/>
              </a:spcBef>
              <a:spcAft>
                <a:spcPts val="400"/>
              </a:spcAft>
              <a:buFont typeface="Wingdings" pitchFamily="2" charset="2"/>
              <a:buChar char="Ø"/>
            </a:pPr>
            <a:r>
              <a:rPr lang="en-US" dirty="0" smtClean="0">
                <a:solidFill>
                  <a:schemeClr val="tx1"/>
                </a:solidFill>
              </a:rPr>
              <a:t>Use the RSNE as defined in Section 8.4.2.27 in 802.11-2012 as starting point; and consider changes to make it smaller in size, e.g., </a:t>
            </a:r>
          </a:p>
          <a:p>
            <a:pPr marL="920750" lvl="2">
              <a:spcBef>
                <a:spcPts val="400"/>
              </a:spcBef>
              <a:spcAft>
                <a:spcPts val="400"/>
              </a:spcAft>
              <a:buFont typeface="Courier New" pitchFamily="49" charset="0"/>
              <a:buChar char="o"/>
            </a:pPr>
            <a:r>
              <a:rPr lang="en-US" dirty="0" smtClean="0">
                <a:solidFill>
                  <a:schemeClr val="tx1"/>
                </a:solidFill>
              </a:rPr>
              <a:t>Re-design the RSN Capabilities subfield to reflect its practical uses and 11ai specific considerations;</a:t>
            </a:r>
          </a:p>
          <a:p>
            <a:pPr marL="920750" lvl="2">
              <a:spcBef>
                <a:spcPts val="400"/>
              </a:spcBef>
              <a:spcAft>
                <a:spcPts val="400"/>
              </a:spcAft>
              <a:buFont typeface="Courier New" pitchFamily="49" charset="0"/>
              <a:buChar char="o"/>
            </a:pPr>
            <a:r>
              <a:rPr lang="en-US" dirty="0" smtClean="0">
                <a:solidFill>
                  <a:schemeClr val="tx1"/>
                </a:solidFill>
              </a:rPr>
              <a:t>Limit the numbers of </a:t>
            </a:r>
            <a:r>
              <a:rPr lang="en-US" dirty="0" err="1" smtClean="0">
                <a:solidFill>
                  <a:schemeClr val="tx1"/>
                </a:solidFill>
              </a:rPr>
              <a:t>Pairwise</a:t>
            </a:r>
            <a:r>
              <a:rPr lang="en-US" dirty="0" smtClean="0">
                <a:solidFill>
                  <a:schemeClr val="tx1"/>
                </a:solidFill>
              </a:rPr>
              <a:t> suites and AKM suites, e.g., 2 for each</a:t>
            </a:r>
          </a:p>
          <a:p>
            <a:pPr marL="920750" lvl="2">
              <a:spcBef>
                <a:spcPts val="400"/>
              </a:spcBef>
              <a:spcAft>
                <a:spcPts val="400"/>
              </a:spcAft>
              <a:buFont typeface="Courier New" pitchFamily="49" charset="0"/>
              <a:buChar char="o"/>
            </a:pPr>
            <a:r>
              <a:rPr lang="en-US" dirty="0" smtClean="0">
                <a:solidFill>
                  <a:schemeClr val="tx1"/>
                </a:solidFill>
              </a:rPr>
              <a:t>Introduce 4-bit codes to identify Cipher Suites and AKM Suites</a:t>
            </a:r>
          </a:p>
          <a:p>
            <a:pPr marL="920750" lvl="2">
              <a:spcBef>
                <a:spcPts val="400"/>
              </a:spcBef>
              <a:spcAft>
                <a:spcPts val="400"/>
              </a:spcAft>
              <a:buFont typeface="Courier New" pitchFamily="49" charset="0"/>
              <a:buChar char="o"/>
            </a:pPr>
            <a:r>
              <a:rPr lang="en-US" dirty="0" smtClean="0">
                <a:solidFill>
                  <a:schemeClr val="tx1"/>
                </a:solidFill>
              </a:rPr>
              <a:t>Remove PMKID count and PMLID list </a:t>
            </a:r>
          </a:p>
          <a:p>
            <a:pPr marL="684213" lvl="1">
              <a:spcBef>
                <a:spcPts val="400"/>
              </a:spcBef>
              <a:spcAft>
                <a:spcPts val="400"/>
              </a:spcAft>
              <a:buFont typeface="Wingdings" pitchFamily="2" charset="2"/>
              <a:buChar char="Ø"/>
            </a:pPr>
            <a:r>
              <a:rPr lang="en-US" dirty="0" smtClean="0">
                <a:solidFill>
                  <a:schemeClr val="tx1"/>
                </a:solidFill>
              </a:rPr>
              <a:t>Add some new info items, e.g.,</a:t>
            </a:r>
          </a:p>
          <a:p>
            <a:pPr marL="908050" lvl="2">
              <a:spcBef>
                <a:spcPts val="400"/>
              </a:spcBef>
              <a:spcAft>
                <a:spcPts val="400"/>
              </a:spcAft>
              <a:buFont typeface="Courier New" pitchFamily="49" charset="0"/>
              <a:buChar char="o"/>
            </a:pPr>
            <a:r>
              <a:rPr lang="en-US" dirty="0" smtClean="0">
                <a:solidFill>
                  <a:schemeClr val="tx1"/>
                </a:solidFill>
              </a:rPr>
              <a:t>Security capability indicators for FILS authentication methods support, e.g., </a:t>
            </a:r>
          </a:p>
          <a:p>
            <a:pPr marL="1257300" lvl="3" indent="-279400">
              <a:spcAft>
                <a:spcPts val="400"/>
              </a:spcAft>
              <a:buFont typeface="Wingdings" pitchFamily="2" charset="2"/>
              <a:buChar char="q"/>
            </a:pPr>
            <a:r>
              <a:rPr lang="en-US" dirty="0" smtClean="0">
                <a:solidFill>
                  <a:schemeClr val="tx1"/>
                </a:solidFill>
              </a:rPr>
              <a:t>FILS Fast-EAP based authentication</a:t>
            </a:r>
          </a:p>
          <a:p>
            <a:pPr marL="1257300" lvl="3" indent="-279400">
              <a:spcAft>
                <a:spcPts val="400"/>
              </a:spcAft>
              <a:buFont typeface="Wingdings" pitchFamily="2" charset="2"/>
              <a:buChar char="q"/>
            </a:pPr>
            <a:r>
              <a:rPr lang="en-US" dirty="0" smtClean="0">
                <a:solidFill>
                  <a:schemeClr val="tx1"/>
                </a:solidFill>
              </a:rPr>
              <a:t>FILS EAP-RP based authentication</a:t>
            </a:r>
          </a:p>
          <a:p>
            <a:pPr marL="1257300" lvl="3" indent="-279400">
              <a:spcAft>
                <a:spcPts val="400"/>
              </a:spcAft>
              <a:buFont typeface="Wingdings" pitchFamily="2" charset="2"/>
              <a:buChar char="q"/>
            </a:pPr>
            <a:r>
              <a:rPr lang="en-US" dirty="0" smtClean="0">
                <a:solidFill>
                  <a:schemeClr val="tx1"/>
                </a:solidFill>
              </a:rPr>
              <a:t>FILS Non-EAP Fast authentication</a:t>
            </a:r>
          </a:p>
          <a:p>
            <a:pPr marL="1257300" lvl="3" indent="-279400">
              <a:spcAft>
                <a:spcPts val="400"/>
              </a:spcAft>
              <a:buFont typeface="Wingdings" pitchFamily="2" charset="2"/>
              <a:buChar char="q"/>
            </a:pPr>
            <a:r>
              <a:rPr lang="en-US" dirty="0" smtClean="0">
                <a:solidFill>
                  <a:schemeClr val="tx1"/>
                </a:solidFill>
              </a:rPr>
              <a:t>FILS Fast Authentication without 3</a:t>
            </a:r>
            <a:r>
              <a:rPr lang="en-US" baseline="30000" dirty="0" smtClean="0">
                <a:solidFill>
                  <a:schemeClr val="tx1"/>
                </a:solidFill>
              </a:rPr>
              <a:t>rd</a:t>
            </a:r>
            <a:r>
              <a:rPr lang="en-US" dirty="0" smtClean="0">
                <a:solidFill>
                  <a:schemeClr val="tx1"/>
                </a:solidFill>
              </a:rPr>
              <a:t>-party</a:t>
            </a:r>
          </a:p>
          <a:p>
            <a:pPr marL="684213" lvl="1">
              <a:spcBef>
                <a:spcPts val="400"/>
              </a:spcBef>
              <a:spcAft>
                <a:spcPts val="400"/>
              </a:spcAft>
              <a:buFont typeface="Wingdings" pitchFamily="2" charset="2"/>
              <a:buChar char="Ø"/>
            </a:pPr>
            <a:r>
              <a:rPr lang="en-US" dirty="0" smtClean="0">
                <a:solidFill>
                  <a:schemeClr val="tx1"/>
                </a:solidFill>
              </a:rPr>
              <a:t>Use a 1-bit indicator in the FD frame control field to indicate the presence of the Security info item in the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Lei Wang, InterDigital Communications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676400"/>
            <a:ext cx="7772400" cy="4419600"/>
          </a:xfrm>
          <a:ln/>
        </p:spPr>
        <p:txBody>
          <a:bodyPr/>
          <a:lstStyle/>
          <a:p>
            <a:pPr marL="0" indent="0" algn="just"/>
            <a:r>
              <a:rPr lang="en-US" dirty="0" smtClean="0"/>
              <a:t>This contribution is intended to facilitate further discussions about passive scanning enhancement, particularly regarding to further detailed design of the FILS Discovery Frame contents.</a:t>
            </a:r>
          </a:p>
          <a:p>
            <a:pPr marL="0" indent="0" algn="just"/>
            <a:endParaRPr lang="en-US" dirty="0" smtClean="0"/>
          </a:p>
          <a:p>
            <a:pPr marL="0" indent="0" algn="just"/>
            <a:r>
              <a:rPr lang="en-US" dirty="0" smtClean="0"/>
              <a:t>This contribution proposes further detailed text  that is intended to be adopted to the </a:t>
            </a:r>
            <a:r>
              <a:rPr lang="en-US" dirty="0" err="1" smtClean="0"/>
              <a:t>TGai</a:t>
            </a:r>
            <a:r>
              <a:rPr lang="en-US" dirty="0" smtClean="0"/>
              <a:t> Specification document, for the functionality of FILS Discovery Frame,  as specified Section 6.3.1 in the </a:t>
            </a:r>
            <a:r>
              <a:rPr lang="en-US" dirty="0" err="1" smtClean="0"/>
              <a:t>TGai</a:t>
            </a:r>
            <a:r>
              <a:rPr lang="en-US" dirty="0" smtClean="0"/>
              <a:t> SFD (Specification Framework Document, 12/0151r12).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Security Info Item in FILS Discovery Frame – </a:t>
            </a:r>
            <a:r>
              <a:rPr lang="en-US" sz="2800" dirty="0" err="1" smtClean="0"/>
              <a:t>con’t</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Lei Wang, </a:t>
            </a:r>
            <a:r>
              <a:rPr lang="en-GB" dirty="0" err="1" smtClean="0"/>
              <a:t>InterDigital</a:t>
            </a:r>
            <a:r>
              <a:rPr lang="en-GB" dirty="0" smtClean="0"/>
              <a:t>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168962" name="Object 2"/>
          <p:cNvGraphicFramePr>
            <a:graphicFrameLocks noChangeAspect="1"/>
          </p:cNvGraphicFramePr>
          <p:nvPr/>
        </p:nvGraphicFramePr>
        <p:xfrm>
          <a:off x="431800" y="1257300"/>
          <a:ext cx="8331200" cy="5168900"/>
        </p:xfrm>
        <a:graphic>
          <a:graphicData uri="http://schemas.openxmlformats.org/presentationml/2006/ole">
            <p:oleObj spid="_x0000_s168962" name="Visio" r:id="rId3" imgW="7216599" imgH="4878510" progId="Visio.Drawing.11">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800100"/>
          </a:xfrm>
        </p:spPr>
        <p:txBody>
          <a:bodyPr/>
          <a:lstStyle/>
          <a:p>
            <a:pPr lvl="0"/>
            <a:r>
              <a:rPr lang="en-US" sz="2400" dirty="0" smtClean="0"/>
              <a:t>AP Configuration Change Count (AP-CCC) Info Item </a:t>
            </a:r>
            <a:br>
              <a:rPr lang="en-US" sz="2400" dirty="0" smtClean="0"/>
            </a:br>
            <a:r>
              <a:rPr lang="en-US" sz="2400" dirty="0" smtClean="0"/>
              <a:t>in FILS Discovery Frame</a:t>
            </a:r>
            <a:endParaRPr lang="en-US" sz="2400" dirty="0"/>
          </a:p>
        </p:txBody>
      </p:sp>
      <p:sp>
        <p:nvSpPr>
          <p:cNvPr id="3" name="Content Placeholder 2"/>
          <p:cNvSpPr>
            <a:spLocks noGrp="1"/>
          </p:cNvSpPr>
          <p:nvPr>
            <p:ph idx="1"/>
          </p:nvPr>
        </p:nvSpPr>
        <p:spPr>
          <a:xfrm>
            <a:off x="533400" y="1524000"/>
            <a:ext cx="8039100" cy="4953000"/>
          </a:xfrm>
        </p:spPr>
        <p:txBody>
          <a:bodyPr>
            <a:normAutofit fontScale="92500" lnSpcReduction="20000"/>
          </a:bodyPr>
          <a:lstStyle/>
          <a:p>
            <a:pPr>
              <a:spcBef>
                <a:spcPts val="400"/>
              </a:spcBef>
              <a:spcAft>
                <a:spcPts val="400"/>
              </a:spcAft>
              <a:buFont typeface="Arial" pitchFamily="34" charset="0"/>
              <a:buChar char="•"/>
            </a:pPr>
            <a:r>
              <a:rPr lang="en-US" dirty="0" smtClean="0">
                <a:solidFill>
                  <a:schemeClr val="tx1"/>
                </a:solidFill>
              </a:rPr>
              <a:t>Discussion points from 2012-July meeting (12/0913r3)</a:t>
            </a:r>
          </a:p>
          <a:p>
            <a:pPr marL="684213" lvl="1" indent="-342900">
              <a:spcBef>
                <a:spcPts val="400"/>
              </a:spcBef>
              <a:spcAft>
                <a:spcPts val="400"/>
              </a:spcAft>
              <a:buFont typeface="Wingdings" pitchFamily="2" charset="2"/>
              <a:buChar char="Ø"/>
            </a:pPr>
            <a:r>
              <a:rPr lang="en-GB" dirty="0" smtClean="0">
                <a:solidFill>
                  <a:schemeClr val="tx1"/>
                </a:solidFill>
              </a:rPr>
              <a:t>It is one of the optional info items in FD frame;</a:t>
            </a:r>
          </a:p>
          <a:p>
            <a:pPr marL="684213" lvl="1" indent="-342900">
              <a:spcBef>
                <a:spcPts val="400"/>
              </a:spcBef>
              <a:spcAft>
                <a:spcPts val="400"/>
              </a:spcAft>
              <a:buFont typeface="Wingdings" pitchFamily="2" charset="2"/>
              <a:buChar char="Ø"/>
            </a:pPr>
            <a:r>
              <a:rPr lang="en-US" dirty="0" smtClean="0">
                <a:solidFill>
                  <a:schemeClr val="tx1"/>
                </a:solidFill>
              </a:rPr>
              <a:t>Its purpose is to enable some STAs to initiate association, e.g., those STAs that have  known the AP’s configuration previously.</a:t>
            </a:r>
          </a:p>
          <a:p>
            <a:pPr marL="284163">
              <a:spcBef>
                <a:spcPts val="400"/>
              </a:spcBef>
              <a:spcAft>
                <a:spcPts val="400"/>
              </a:spcAft>
              <a:buFont typeface="Arial" pitchFamily="34" charset="0"/>
              <a:buChar char="•"/>
            </a:pPr>
            <a:r>
              <a:rPr lang="en-US" dirty="0" smtClean="0">
                <a:solidFill>
                  <a:schemeClr val="tx1"/>
                </a:solidFill>
              </a:rPr>
              <a:t>Reference materials</a:t>
            </a:r>
          </a:p>
          <a:p>
            <a:pPr marL="568325" lvl="1">
              <a:spcBef>
                <a:spcPts val="400"/>
              </a:spcBef>
              <a:spcAft>
                <a:spcPts val="400"/>
              </a:spcAft>
              <a:buFont typeface="Wingdings" pitchFamily="2" charset="2"/>
              <a:buChar char="Ø"/>
            </a:pPr>
            <a:r>
              <a:rPr lang="en-US" dirty="0" smtClean="0">
                <a:solidFill>
                  <a:schemeClr val="tx1"/>
                </a:solidFill>
              </a:rPr>
              <a:t>11ah configuration sequence (11/1503r2)</a:t>
            </a:r>
          </a:p>
          <a:p>
            <a:pPr marL="790575" lvl="2">
              <a:spcBef>
                <a:spcPts val="400"/>
              </a:spcBef>
              <a:spcAft>
                <a:spcPts val="400"/>
              </a:spcAft>
              <a:buFont typeface="Courier New" pitchFamily="49" charset="0"/>
              <a:buChar char="o"/>
            </a:pPr>
            <a:r>
              <a:rPr lang="en-US" dirty="0" smtClean="0">
                <a:solidFill>
                  <a:schemeClr val="tx1"/>
                </a:solidFill>
              </a:rPr>
              <a:t>1Byte, updated every time management info changes;</a:t>
            </a:r>
          </a:p>
          <a:p>
            <a:pPr marL="790575" lvl="2">
              <a:spcBef>
                <a:spcPts val="400"/>
              </a:spcBef>
              <a:spcAft>
                <a:spcPts val="400"/>
              </a:spcAft>
              <a:buFont typeface="Courier New" pitchFamily="49" charset="0"/>
              <a:buChar char="o"/>
            </a:pPr>
            <a:r>
              <a:rPr lang="en-US" dirty="0" smtClean="0">
                <a:solidFill>
                  <a:schemeClr val="tx1"/>
                </a:solidFill>
              </a:rPr>
              <a:t>To Alert STAs to get on synch with new Info, by either listening to the (optional) IE in this beacon, by listening to a Full beacon or through probe request</a:t>
            </a:r>
          </a:p>
          <a:p>
            <a:pPr marL="568325" lvl="1">
              <a:spcBef>
                <a:spcPts val="400"/>
              </a:spcBef>
              <a:spcAft>
                <a:spcPts val="400"/>
              </a:spcAft>
              <a:buFont typeface="Wingdings" pitchFamily="2" charset="2"/>
              <a:buChar char="Ø"/>
            </a:pPr>
            <a:r>
              <a:rPr lang="en-US" dirty="0" smtClean="0">
                <a:solidFill>
                  <a:schemeClr val="tx1"/>
                </a:solidFill>
              </a:rPr>
              <a:t>11ai GAS configuration change count (12/0053r1, 12/0158r3)</a:t>
            </a:r>
          </a:p>
          <a:p>
            <a:pPr marL="795338" lvl="2" indent="-225425">
              <a:spcBef>
                <a:spcPts val="400"/>
              </a:spcBef>
              <a:spcAft>
                <a:spcPts val="400"/>
              </a:spcAft>
              <a:buFont typeface="Courier New" pitchFamily="49" charset="0"/>
              <a:buChar char="o"/>
            </a:pPr>
            <a:r>
              <a:rPr lang="en-US" dirty="0" smtClean="0"/>
              <a:t>AP may include a GAS configuration-change element in the Beacon and Probe Response to indicate changes in a set of static GAS parameters.</a:t>
            </a:r>
            <a:endParaRPr lang="en-US" dirty="0" smtClean="0">
              <a:solidFill>
                <a:schemeClr val="tx1"/>
              </a:solidFill>
            </a:endParaRPr>
          </a:p>
          <a:p>
            <a:pPr marL="284163">
              <a:spcBef>
                <a:spcPts val="400"/>
              </a:spcBef>
              <a:spcAft>
                <a:spcPts val="400"/>
              </a:spcAft>
              <a:buFont typeface="Arial" pitchFamily="34" charset="0"/>
              <a:buChar char="•"/>
            </a:pPr>
            <a:r>
              <a:rPr lang="en-US" dirty="0" smtClean="0">
                <a:solidFill>
                  <a:schemeClr val="tx1"/>
                </a:solidFill>
              </a:rPr>
              <a:t>Further Design Considerations</a:t>
            </a:r>
          </a:p>
          <a:p>
            <a:pPr marL="568325" lvl="1">
              <a:spcBef>
                <a:spcPts val="400"/>
              </a:spcBef>
              <a:spcAft>
                <a:spcPts val="400"/>
              </a:spcAft>
              <a:buFont typeface="Wingdings" pitchFamily="2" charset="2"/>
              <a:buChar char="Ø"/>
            </a:pPr>
            <a:r>
              <a:rPr lang="en-US" dirty="0" smtClean="0">
                <a:solidFill>
                  <a:schemeClr val="tx1"/>
                </a:solidFill>
              </a:rPr>
              <a:t>What’s a set of AP/Network configuration parameters, for which the AP Configuration Change Count  (AP-CCC) is used?</a:t>
            </a:r>
          </a:p>
          <a:p>
            <a:pPr marL="568325" lvl="1">
              <a:spcBef>
                <a:spcPts val="400"/>
              </a:spcBef>
              <a:spcAft>
                <a:spcPts val="400"/>
              </a:spcAft>
              <a:buFont typeface="Wingdings" pitchFamily="2" charset="2"/>
              <a:buChar char="Ø"/>
            </a:pPr>
            <a:r>
              <a:rPr lang="en-US" dirty="0" smtClean="0">
                <a:solidFill>
                  <a:schemeClr val="tx1"/>
                </a:solidFill>
              </a:rPr>
              <a:t>What’s the size of the AP-CCC in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800100"/>
          </a:xfrm>
        </p:spPr>
        <p:txBody>
          <a:bodyPr/>
          <a:lstStyle/>
          <a:p>
            <a:pPr lvl="0"/>
            <a:r>
              <a:rPr lang="en-US" sz="2400" dirty="0" smtClean="0"/>
              <a:t>AP Configuration Change Count (AP-CCC) Info Item </a:t>
            </a:r>
            <a:br>
              <a:rPr lang="en-US" sz="2400" dirty="0" smtClean="0"/>
            </a:br>
            <a:r>
              <a:rPr lang="en-US" sz="2400" dirty="0" smtClean="0"/>
              <a:t>in FILS Discovery Frame – </a:t>
            </a:r>
            <a:r>
              <a:rPr lang="en-US" sz="2400" dirty="0" err="1" smtClean="0"/>
              <a:t>con’t</a:t>
            </a:r>
            <a:endParaRPr lang="en-US" sz="2400" dirty="0"/>
          </a:p>
        </p:txBody>
      </p:sp>
      <p:sp>
        <p:nvSpPr>
          <p:cNvPr id="3" name="Content Placeholder 2"/>
          <p:cNvSpPr>
            <a:spLocks noGrp="1"/>
          </p:cNvSpPr>
          <p:nvPr>
            <p:ph idx="1"/>
          </p:nvPr>
        </p:nvSpPr>
        <p:spPr>
          <a:xfrm>
            <a:off x="533400" y="1524000"/>
            <a:ext cx="8039100" cy="4953000"/>
          </a:xfrm>
        </p:spPr>
        <p:txBody>
          <a:bodyPr>
            <a:normAutofit/>
          </a:bodyPr>
          <a:lstStyle/>
          <a:p>
            <a:pPr marL="284163">
              <a:spcBef>
                <a:spcPts val="400"/>
              </a:spcBef>
              <a:spcAft>
                <a:spcPts val="400"/>
              </a:spcAft>
              <a:buFont typeface="Arial" pitchFamily="34" charset="0"/>
              <a:buChar char="•"/>
            </a:pPr>
            <a:r>
              <a:rPr lang="en-US" dirty="0" smtClean="0">
                <a:solidFill>
                  <a:schemeClr val="tx1"/>
                </a:solidFill>
              </a:rPr>
              <a:t>Proposal:</a:t>
            </a:r>
          </a:p>
          <a:p>
            <a:pPr marL="568325" lvl="1">
              <a:spcBef>
                <a:spcPts val="400"/>
              </a:spcBef>
              <a:spcAft>
                <a:spcPts val="400"/>
              </a:spcAft>
              <a:buFont typeface="Wingdings" pitchFamily="2" charset="2"/>
              <a:buChar char="Ø"/>
            </a:pPr>
            <a:r>
              <a:rPr lang="en-US" dirty="0" smtClean="0">
                <a:solidFill>
                  <a:schemeClr val="tx1"/>
                </a:solidFill>
              </a:rPr>
              <a:t>Decouple the design of the set of AP/Network configuration parameters from the design of the AP-CCC in FD frame, i.e., </a:t>
            </a:r>
          </a:p>
          <a:p>
            <a:pPr marL="803275" lvl="2">
              <a:spcBef>
                <a:spcPts val="400"/>
              </a:spcBef>
              <a:spcAft>
                <a:spcPts val="400"/>
              </a:spcAft>
              <a:buFont typeface="Courier New" pitchFamily="49" charset="0"/>
              <a:buChar char="o"/>
            </a:pPr>
            <a:r>
              <a:rPr lang="en-US" dirty="0" smtClean="0">
                <a:solidFill>
                  <a:schemeClr val="tx1"/>
                </a:solidFill>
              </a:rPr>
              <a:t>Only address the design of the AP-CCC in FD frame in this contribution;</a:t>
            </a:r>
          </a:p>
          <a:p>
            <a:pPr marL="803275" lvl="2">
              <a:spcBef>
                <a:spcPts val="400"/>
              </a:spcBef>
              <a:spcAft>
                <a:spcPts val="400"/>
              </a:spcAft>
              <a:buFont typeface="Courier New" pitchFamily="49" charset="0"/>
              <a:buChar char="o"/>
            </a:pPr>
            <a:r>
              <a:rPr lang="en-US" dirty="0" smtClean="0">
                <a:solidFill>
                  <a:schemeClr val="tx1"/>
                </a:solidFill>
              </a:rPr>
              <a:t>Leave the design of the set of AP/Network configuration parameters and other relevant issues to separate contribution(s), under the assumption that the configuration parameters are static or semi-static, e.g., at least hours between two changes;</a:t>
            </a:r>
          </a:p>
          <a:p>
            <a:pPr marL="568325" lvl="1">
              <a:spcBef>
                <a:spcPts val="400"/>
              </a:spcBef>
              <a:spcAft>
                <a:spcPts val="400"/>
              </a:spcAft>
              <a:buFont typeface="Wingdings" pitchFamily="2" charset="2"/>
              <a:buChar char="Ø"/>
            </a:pPr>
            <a:r>
              <a:rPr lang="en-US" dirty="0" smtClean="0">
                <a:solidFill>
                  <a:schemeClr val="tx1"/>
                </a:solidFill>
              </a:rPr>
              <a:t>Use an one byte AP-CCC in FD frame;</a:t>
            </a:r>
          </a:p>
          <a:p>
            <a:pPr marL="568325" lvl="1">
              <a:spcBef>
                <a:spcPts val="400"/>
              </a:spcBef>
              <a:spcAft>
                <a:spcPts val="400"/>
              </a:spcAft>
              <a:buFont typeface="Wingdings" pitchFamily="2" charset="2"/>
              <a:buChar char="Ø"/>
            </a:pPr>
            <a:r>
              <a:rPr lang="en-US" dirty="0" smtClean="0">
                <a:solidFill>
                  <a:schemeClr val="tx1"/>
                </a:solidFill>
              </a:rPr>
              <a:t>Use a 1-bit indicator in the FD frame control field to indicate the presence of the AP-CCC in the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800100"/>
          </a:xfrm>
        </p:spPr>
        <p:txBody>
          <a:bodyPr/>
          <a:lstStyle/>
          <a:p>
            <a:pPr lvl="0"/>
            <a:r>
              <a:rPr lang="en-US" sz="2400" dirty="0" smtClean="0"/>
              <a:t>AP Configuration Change Count (AP-CCC) Info Item </a:t>
            </a:r>
            <a:br>
              <a:rPr lang="en-US" sz="2400" dirty="0" smtClean="0"/>
            </a:br>
            <a:r>
              <a:rPr lang="en-US" sz="2400" dirty="0" smtClean="0"/>
              <a:t>in FILS Discovery Frame – </a:t>
            </a:r>
            <a:r>
              <a:rPr lang="en-US" sz="2400" dirty="0" err="1" smtClean="0"/>
              <a:t>con’t</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205826" name="Object 2"/>
          <p:cNvGraphicFramePr>
            <a:graphicFrameLocks noChangeAspect="1"/>
          </p:cNvGraphicFramePr>
          <p:nvPr/>
        </p:nvGraphicFramePr>
        <p:xfrm>
          <a:off x="381000" y="1714500"/>
          <a:ext cx="8064500" cy="3949700"/>
        </p:xfrm>
        <a:graphic>
          <a:graphicData uri="http://schemas.openxmlformats.org/presentationml/2006/ole">
            <p:oleObj spid="_x0000_s205826" name="Visio" r:id="rId3" imgW="6964744" imgH="3727243" progId="Visio.Drawing.11">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AP’s Next TBTT Info Item in FILS Discovery Frame</a:t>
            </a:r>
            <a:endParaRPr lang="en-US" sz="2800" dirty="0"/>
          </a:p>
        </p:txBody>
      </p:sp>
      <p:sp>
        <p:nvSpPr>
          <p:cNvPr id="3" name="Content Placeholder 2"/>
          <p:cNvSpPr>
            <a:spLocks noGrp="1"/>
          </p:cNvSpPr>
          <p:nvPr>
            <p:ph idx="1"/>
          </p:nvPr>
        </p:nvSpPr>
        <p:spPr>
          <a:xfrm>
            <a:off x="533400" y="1257300"/>
            <a:ext cx="8039100" cy="5181600"/>
          </a:xfrm>
        </p:spPr>
        <p:txBody>
          <a:bodyPr>
            <a:normAutofit fontScale="92500" lnSpcReduction="20000"/>
          </a:bodyPr>
          <a:lstStyle/>
          <a:p>
            <a:pPr>
              <a:spcBef>
                <a:spcPts val="400"/>
              </a:spcBef>
              <a:spcAft>
                <a:spcPts val="400"/>
              </a:spcAft>
              <a:buFont typeface="Arial" pitchFamily="34" charset="0"/>
              <a:buChar char="•"/>
            </a:pPr>
            <a:r>
              <a:rPr lang="en-US" dirty="0" smtClean="0">
                <a:solidFill>
                  <a:schemeClr val="tx1"/>
                </a:solidFill>
              </a:rPr>
              <a:t>Discussion points from 2012-July meeting (12/0913r3)</a:t>
            </a:r>
          </a:p>
          <a:p>
            <a:pPr marL="684213" lvl="1" indent="-342900">
              <a:spcBef>
                <a:spcPts val="400"/>
              </a:spcBef>
              <a:spcAft>
                <a:spcPts val="400"/>
              </a:spcAft>
              <a:buFont typeface="Wingdings" pitchFamily="2" charset="2"/>
              <a:buChar char="Ø"/>
            </a:pPr>
            <a:r>
              <a:rPr lang="en-GB" dirty="0" smtClean="0">
                <a:solidFill>
                  <a:schemeClr val="tx1"/>
                </a:solidFill>
              </a:rPr>
              <a:t>It is one of the optional info items in FD frame;</a:t>
            </a:r>
          </a:p>
          <a:p>
            <a:pPr marL="684213" lvl="1" indent="-342900">
              <a:spcBef>
                <a:spcPts val="400"/>
              </a:spcBef>
              <a:spcAft>
                <a:spcPts val="400"/>
              </a:spcAft>
              <a:buFont typeface="Wingdings" pitchFamily="2" charset="2"/>
              <a:buChar char="Ø"/>
            </a:pPr>
            <a:r>
              <a:rPr lang="en-US" dirty="0" smtClean="0">
                <a:solidFill>
                  <a:schemeClr val="tx1"/>
                </a:solidFill>
              </a:rPr>
              <a:t>Its purpose is to enable optimizations for multiple APs/Channels scanning.</a:t>
            </a:r>
          </a:p>
          <a:p>
            <a:pPr marL="284163">
              <a:spcBef>
                <a:spcPts val="400"/>
              </a:spcBef>
              <a:spcAft>
                <a:spcPts val="400"/>
              </a:spcAft>
              <a:buFont typeface="Arial" pitchFamily="34" charset="0"/>
              <a:buChar char="•"/>
            </a:pPr>
            <a:r>
              <a:rPr lang="en-US" dirty="0" smtClean="0">
                <a:solidFill>
                  <a:schemeClr val="tx1"/>
                </a:solidFill>
              </a:rPr>
              <a:t>Reference materials</a:t>
            </a:r>
          </a:p>
          <a:p>
            <a:pPr marL="684213" lvl="1" indent="-341313">
              <a:spcBef>
                <a:spcPts val="400"/>
              </a:spcBef>
              <a:spcAft>
                <a:spcPts val="400"/>
              </a:spcAft>
              <a:buFont typeface="Wingdings" pitchFamily="2" charset="2"/>
              <a:buChar char="Ø"/>
            </a:pPr>
            <a:r>
              <a:rPr lang="en-US" dirty="0" smtClean="0">
                <a:solidFill>
                  <a:schemeClr val="tx1"/>
                </a:solidFill>
              </a:rPr>
              <a:t>Time of next full beacon in11ah Short Beacon (12/0129r3)</a:t>
            </a:r>
          </a:p>
          <a:p>
            <a:pPr marL="1028700" lvl="2" indent="-342900">
              <a:spcBef>
                <a:spcPts val="400"/>
              </a:spcBef>
              <a:spcAft>
                <a:spcPts val="400"/>
              </a:spcAft>
              <a:buFont typeface="Courier New" pitchFamily="49" charset="0"/>
              <a:buChar char="o"/>
            </a:pPr>
            <a:r>
              <a:rPr lang="en-US" dirty="0" smtClean="0"/>
              <a:t>3-byte: Higher 3 bytes of the 4 LSBs of the AP time stamp at the next full beacon</a:t>
            </a:r>
          </a:p>
          <a:p>
            <a:pPr marL="1028700" lvl="2" indent="-342900">
              <a:spcBef>
                <a:spcPts val="400"/>
              </a:spcBef>
              <a:spcAft>
                <a:spcPts val="400"/>
              </a:spcAft>
              <a:buFont typeface="Courier New" pitchFamily="49" charset="0"/>
              <a:buChar char="o"/>
            </a:pPr>
            <a:r>
              <a:rPr lang="en-US" dirty="0" smtClean="0"/>
              <a:t>Informs the STA of the arrival time of the next full beacon.  </a:t>
            </a:r>
          </a:p>
          <a:p>
            <a:pPr marL="1028700" lvl="2" indent="-342900">
              <a:spcBef>
                <a:spcPts val="400"/>
              </a:spcBef>
              <a:spcAft>
                <a:spcPts val="400"/>
              </a:spcAft>
              <a:buFont typeface="Courier New" pitchFamily="49" charset="0"/>
              <a:buChar char="o"/>
            </a:pPr>
            <a:r>
              <a:rPr lang="en-US" dirty="0" smtClean="0"/>
              <a:t>Enables STAs to go to sleep until the next full beacon</a:t>
            </a:r>
            <a:endParaRPr lang="en-US" dirty="0" smtClean="0">
              <a:solidFill>
                <a:schemeClr val="tx1"/>
              </a:solidFill>
            </a:endParaRPr>
          </a:p>
          <a:p>
            <a:pPr marL="684213" lvl="1" indent="-341313">
              <a:spcBef>
                <a:spcPts val="400"/>
              </a:spcBef>
              <a:spcAft>
                <a:spcPts val="400"/>
              </a:spcAft>
              <a:buFont typeface="Wingdings" pitchFamily="2" charset="2"/>
              <a:buChar char="Ø"/>
            </a:pPr>
            <a:r>
              <a:rPr lang="en-US" dirty="0" smtClean="0">
                <a:solidFill>
                  <a:schemeClr val="tx1"/>
                </a:solidFill>
              </a:rPr>
              <a:t>Time of next beacon: derived by the Timestamp and Beacon Interval fields in Probe Response</a:t>
            </a:r>
          </a:p>
          <a:p>
            <a:pPr marL="284163">
              <a:spcBef>
                <a:spcPts val="400"/>
              </a:spcBef>
              <a:spcAft>
                <a:spcPts val="400"/>
              </a:spcAft>
              <a:buFont typeface="Arial" pitchFamily="34" charset="0"/>
              <a:buChar char="•"/>
            </a:pPr>
            <a:r>
              <a:rPr lang="en-US" dirty="0" smtClean="0">
                <a:solidFill>
                  <a:schemeClr val="tx1"/>
                </a:solidFill>
              </a:rPr>
              <a:t>Design Considerations for Next TBTT info item in FD frame</a:t>
            </a:r>
          </a:p>
          <a:p>
            <a:pPr marL="684213" lvl="1">
              <a:spcBef>
                <a:spcPts val="400"/>
              </a:spcBef>
              <a:spcAft>
                <a:spcPts val="400"/>
              </a:spcAft>
              <a:buFont typeface="Wingdings" pitchFamily="2" charset="2"/>
              <a:buChar char="Ø"/>
            </a:pPr>
            <a:r>
              <a:rPr lang="en-US" dirty="0" smtClean="0">
                <a:solidFill>
                  <a:schemeClr val="tx1"/>
                </a:solidFill>
              </a:rPr>
              <a:t>Cannot use a value from AP timestamp of next regular beacon, because:</a:t>
            </a:r>
          </a:p>
          <a:p>
            <a:pPr marL="1028700" lvl="2" indent="-342900">
              <a:spcBef>
                <a:spcPts val="400"/>
              </a:spcBef>
              <a:spcAft>
                <a:spcPts val="400"/>
              </a:spcAft>
              <a:buFont typeface="Courier New" pitchFamily="49" charset="0"/>
              <a:buChar char="o"/>
            </a:pPr>
            <a:r>
              <a:rPr lang="en-US" dirty="0" smtClean="0">
                <a:solidFill>
                  <a:schemeClr val="tx1"/>
                </a:solidFill>
              </a:rPr>
              <a:t>STA is not expected to be synchronize with the AP at the FD frame reception time, as the FD frame does not contain the </a:t>
            </a:r>
            <a:r>
              <a:rPr lang="en-US" dirty="0" err="1" smtClean="0">
                <a:solidFill>
                  <a:schemeClr val="tx1"/>
                </a:solidFill>
              </a:rPr>
              <a:t>TimeStamp</a:t>
            </a:r>
            <a:r>
              <a:rPr lang="en-US" dirty="0" smtClean="0">
                <a:solidFill>
                  <a:schemeClr val="tx1"/>
                </a:solidFill>
              </a:rPr>
              <a:t> info, based on the decisions made in 2012-July meeting (12/0913r3)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AP’s Next TBTT Info Item in FILS Discovery Frame – </a:t>
            </a:r>
            <a:r>
              <a:rPr lang="en-US" sz="2400" dirty="0" err="1" smtClean="0"/>
              <a:t>con’t</a:t>
            </a:r>
            <a:endParaRPr lang="en-US" sz="2400" dirty="0"/>
          </a:p>
        </p:txBody>
      </p:sp>
      <p:sp>
        <p:nvSpPr>
          <p:cNvPr id="3" name="Content Placeholder 2"/>
          <p:cNvSpPr>
            <a:spLocks noGrp="1"/>
          </p:cNvSpPr>
          <p:nvPr>
            <p:ph idx="1"/>
          </p:nvPr>
        </p:nvSpPr>
        <p:spPr>
          <a:xfrm>
            <a:off x="533400" y="1257300"/>
            <a:ext cx="8039100" cy="5029200"/>
          </a:xfrm>
        </p:spPr>
        <p:txBody>
          <a:bodyPr>
            <a:normAutofit/>
          </a:bodyPr>
          <a:lstStyle/>
          <a:p>
            <a:pPr marL="284163">
              <a:spcBef>
                <a:spcPts val="400"/>
              </a:spcBef>
              <a:spcAft>
                <a:spcPts val="400"/>
              </a:spcAft>
              <a:buFont typeface="Arial" pitchFamily="34" charset="0"/>
              <a:buChar char="•"/>
            </a:pPr>
            <a:r>
              <a:rPr lang="en-US" dirty="0" smtClean="0">
                <a:solidFill>
                  <a:schemeClr val="tx1"/>
                </a:solidFill>
              </a:rPr>
              <a:t>Proposal</a:t>
            </a:r>
          </a:p>
          <a:p>
            <a:pPr marL="684213" lvl="1">
              <a:spcBef>
                <a:spcPts val="400"/>
              </a:spcBef>
              <a:spcAft>
                <a:spcPts val="400"/>
              </a:spcAft>
              <a:buFont typeface="Wingdings" pitchFamily="2" charset="2"/>
              <a:buChar char="Ø"/>
            </a:pPr>
            <a:r>
              <a:rPr lang="en-US" dirty="0" smtClean="0">
                <a:solidFill>
                  <a:schemeClr val="tx1"/>
                </a:solidFill>
              </a:rPr>
              <a:t>Use an 1-byte offset value to indicate AP’s Next TBTT in FD frame;</a:t>
            </a:r>
          </a:p>
          <a:p>
            <a:pPr marL="684213" lvl="1">
              <a:spcBef>
                <a:spcPts val="400"/>
              </a:spcBef>
              <a:spcAft>
                <a:spcPts val="400"/>
              </a:spcAft>
              <a:buFont typeface="Wingdings" pitchFamily="2" charset="2"/>
              <a:buChar char="Ø"/>
            </a:pPr>
            <a:r>
              <a:rPr lang="en-US" dirty="0" smtClean="0">
                <a:solidFill>
                  <a:schemeClr val="tx1"/>
                </a:solidFill>
              </a:rPr>
              <a:t>The offset value is the time in unit of in unit of Transmission Unit (TU), i.e., 1024us, between the current FD frame transmission time and next regular beacon transmission time;</a:t>
            </a:r>
          </a:p>
          <a:p>
            <a:pPr marL="684213" lvl="1">
              <a:spcBef>
                <a:spcPts val="400"/>
              </a:spcBef>
              <a:spcAft>
                <a:spcPts val="400"/>
              </a:spcAft>
              <a:buFont typeface="Wingdings" pitchFamily="2" charset="2"/>
              <a:buChar char="Ø"/>
            </a:pPr>
            <a:r>
              <a:rPr lang="en-US" dirty="0" smtClean="0">
                <a:solidFill>
                  <a:schemeClr val="tx1"/>
                </a:solidFill>
              </a:rPr>
              <a:t>Use a 1-bit indicator in the FD frame control field to indicate the presence of the AP’s next TBTT info field in the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AP’s Next TBTT Info Item in FILS Discovery Frame – </a:t>
            </a:r>
            <a:r>
              <a:rPr lang="en-US" sz="2400" dirty="0" err="1" smtClean="0"/>
              <a:t>con’t</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206850" name="Object 2"/>
          <p:cNvGraphicFramePr>
            <a:graphicFrameLocks noChangeAspect="1"/>
          </p:cNvGraphicFramePr>
          <p:nvPr/>
        </p:nvGraphicFramePr>
        <p:xfrm>
          <a:off x="431800" y="1752600"/>
          <a:ext cx="8064500" cy="3949700"/>
        </p:xfrm>
        <a:graphic>
          <a:graphicData uri="http://schemas.openxmlformats.org/presentationml/2006/ole">
            <p:oleObj spid="_x0000_s206850" name="Visio" r:id="rId3" imgW="6964744" imgH="3727243" progId="Visio.Drawing.11">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t>Neighbor AP’s TBTT Info Item in FILS Discovery Frame</a:t>
            </a:r>
            <a:endParaRPr lang="en-US" sz="2400" dirty="0"/>
          </a:p>
        </p:txBody>
      </p:sp>
      <p:sp>
        <p:nvSpPr>
          <p:cNvPr id="3" name="Content Placeholder 2"/>
          <p:cNvSpPr>
            <a:spLocks noGrp="1"/>
          </p:cNvSpPr>
          <p:nvPr>
            <p:ph idx="1"/>
          </p:nvPr>
        </p:nvSpPr>
        <p:spPr>
          <a:xfrm>
            <a:off x="533400" y="1295400"/>
            <a:ext cx="8039100" cy="5181600"/>
          </a:xfrm>
        </p:spPr>
        <p:txBody>
          <a:bodyPr>
            <a:normAutofit/>
          </a:bodyPr>
          <a:lstStyle/>
          <a:p>
            <a:pPr>
              <a:spcBef>
                <a:spcPts val="400"/>
              </a:spcBef>
              <a:spcAft>
                <a:spcPts val="400"/>
              </a:spcAft>
              <a:buFont typeface="Arial" pitchFamily="34" charset="0"/>
              <a:buChar char="•"/>
            </a:pPr>
            <a:r>
              <a:rPr lang="en-US" dirty="0" smtClean="0">
                <a:solidFill>
                  <a:schemeClr val="tx1"/>
                </a:solidFill>
              </a:rPr>
              <a:t>Discussion points from 2012-July meeting (12/0913r3)</a:t>
            </a:r>
          </a:p>
          <a:p>
            <a:pPr marL="684213" lvl="1" indent="-342900">
              <a:spcBef>
                <a:spcPts val="400"/>
              </a:spcBef>
              <a:spcAft>
                <a:spcPts val="400"/>
              </a:spcAft>
              <a:buFont typeface="Wingdings" pitchFamily="2" charset="2"/>
              <a:buChar char="Ø"/>
            </a:pPr>
            <a:r>
              <a:rPr lang="en-GB" dirty="0" smtClean="0">
                <a:solidFill>
                  <a:schemeClr val="tx1"/>
                </a:solidFill>
              </a:rPr>
              <a:t>It is one of the optional info items in FD frame;</a:t>
            </a:r>
          </a:p>
          <a:p>
            <a:pPr marL="684213" lvl="1" indent="-342900">
              <a:spcBef>
                <a:spcPts val="400"/>
              </a:spcBef>
              <a:spcAft>
                <a:spcPts val="400"/>
              </a:spcAft>
              <a:buFont typeface="Wingdings" pitchFamily="2" charset="2"/>
              <a:buChar char="Ø"/>
            </a:pPr>
            <a:r>
              <a:rPr lang="en-US" dirty="0" smtClean="0">
                <a:solidFill>
                  <a:schemeClr val="tx1"/>
                </a:solidFill>
              </a:rPr>
              <a:t>Its purpose is to enable optimizations for multiple APs/Channels scanning.</a:t>
            </a:r>
          </a:p>
          <a:p>
            <a:pPr marL="284163">
              <a:spcBef>
                <a:spcPts val="400"/>
              </a:spcBef>
              <a:spcAft>
                <a:spcPts val="400"/>
              </a:spcAft>
              <a:buFont typeface="Arial" pitchFamily="34" charset="0"/>
              <a:buChar char="•"/>
            </a:pPr>
            <a:r>
              <a:rPr lang="en-US" sz="2200" dirty="0" smtClean="0">
                <a:solidFill>
                  <a:schemeClr val="tx1"/>
                </a:solidFill>
              </a:rPr>
              <a:t>Reference materials </a:t>
            </a:r>
            <a:r>
              <a:rPr lang="en-US" sz="2000" dirty="0" smtClean="0">
                <a:solidFill>
                  <a:schemeClr val="tx1"/>
                </a:solidFill>
              </a:rPr>
              <a:t>in 802.11-2012</a:t>
            </a:r>
            <a:endParaRPr lang="en-US" sz="2200" dirty="0" smtClean="0">
              <a:solidFill>
                <a:schemeClr val="tx1"/>
              </a:solidFill>
            </a:endParaRPr>
          </a:p>
          <a:p>
            <a:pPr marL="684213" lvl="1" indent="-341313">
              <a:spcBef>
                <a:spcPts val="400"/>
              </a:spcBef>
              <a:spcAft>
                <a:spcPts val="400"/>
              </a:spcAft>
              <a:buFont typeface="Wingdings" pitchFamily="2" charset="2"/>
              <a:buChar char="Ø"/>
            </a:pPr>
            <a:r>
              <a:rPr lang="en-US" sz="1800" dirty="0" smtClean="0">
                <a:solidFill>
                  <a:schemeClr val="tx1"/>
                </a:solidFill>
              </a:rPr>
              <a:t>Neighbor report element, Section 8.4.2.39; </a:t>
            </a:r>
          </a:p>
          <a:p>
            <a:pPr marL="684213" lvl="1" indent="-341313">
              <a:spcBef>
                <a:spcPts val="400"/>
              </a:spcBef>
              <a:spcAft>
                <a:spcPts val="400"/>
              </a:spcAft>
              <a:buFont typeface="Wingdings" pitchFamily="2" charset="2"/>
              <a:buChar char="Ø"/>
            </a:pPr>
            <a:r>
              <a:rPr lang="en-US" sz="1800" dirty="0" smtClean="0">
                <a:solidFill>
                  <a:schemeClr val="tx1"/>
                </a:solidFill>
              </a:rPr>
              <a:t>Beacon timing IE, Section 8.4.2.107, for neighbor's next beacon </a:t>
            </a:r>
            <a:r>
              <a:rPr lang="en-US" sz="1800" dirty="0" err="1" smtClean="0">
                <a:solidFill>
                  <a:schemeClr val="tx1"/>
                </a:solidFill>
              </a:rPr>
              <a:t>Tx</a:t>
            </a:r>
            <a:r>
              <a:rPr lang="en-US" sz="1800" dirty="0" smtClean="0">
                <a:solidFill>
                  <a:schemeClr val="tx1"/>
                </a:solidFill>
              </a:rPr>
              <a:t> time;</a:t>
            </a:r>
          </a:p>
          <a:p>
            <a:pPr marL="684213" lvl="1" indent="-341313">
              <a:spcBef>
                <a:spcPts val="400"/>
              </a:spcBef>
              <a:spcAft>
                <a:spcPts val="400"/>
              </a:spcAft>
              <a:buFont typeface="Wingdings" pitchFamily="2" charset="2"/>
              <a:buChar char="Ø"/>
            </a:pPr>
            <a:r>
              <a:rPr lang="en-US" sz="1800" dirty="0" smtClean="0">
                <a:solidFill>
                  <a:schemeClr val="tx1"/>
                </a:solidFill>
              </a:rPr>
              <a:t>AP channel report IE, Section 8.4.2.38</a:t>
            </a:r>
          </a:p>
          <a:p>
            <a:pPr marL="284163">
              <a:spcBef>
                <a:spcPts val="400"/>
              </a:spcBef>
              <a:spcAft>
                <a:spcPts val="400"/>
              </a:spcAft>
              <a:buFont typeface="Arial" pitchFamily="34" charset="0"/>
              <a:buChar char="•"/>
            </a:pPr>
            <a:r>
              <a:rPr lang="en-US" sz="2200" dirty="0" smtClean="0">
                <a:solidFill>
                  <a:schemeClr val="tx1"/>
                </a:solidFill>
              </a:rPr>
              <a:t>Design Considerations</a:t>
            </a:r>
          </a:p>
          <a:p>
            <a:pPr marL="684213" lvl="1" indent="-341313">
              <a:spcBef>
                <a:spcPts val="400"/>
              </a:spcBef>
              <a:spcAft>
                <a:spcPts val="400"/>
              </a:spcAft>
              <a:buFont typeface="Wingdings" pitchFamily="2" charset="2"/>
              <a:buChar char="Ø"/>
            </a:pPr>
            <a:r>
              <a:rPr lang="en-US" sz="1800" dirty="0" smtClean="0">
                <a:solidFill>
                  <a:schemeClr val="tx1"/>
                </a:solidFill>
              </a:rPr>
              <a:t>Similarly, cannot use a value from the transmitting AP’s timestamp or the neighbor AP’s timestamp to indicate the neighbor AP’s next TBTT, due to the un-synchronized status of the STA and the APs;</a:t>
            </a:r>
          </a:p>
          <a:p>
            <a:pPr marL="684213" lvl="1" indent="-341313">
              <a:spcBef>
                <a:spcPts val="400"/>
              </a:spcBef>
              <a:spcAft>
                <a:spcPts val="400"/>
              </a:spcAft>
              <a:buFont typeface="Wingdings" pitchFamily="2" charset="2"/>
              <a:buChar char="Ø"/>
            </a:pPr>
            <a:r>
              <a:rPr lang="en-US" sz="1800" dirty="0" smtClean="0">
                <a:solidFill>
                  <a:schemeClr val="tx1"/>
                </a:solidFill>
              </a:rPr>
              <a:t>How to identify a neighbor AP?</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85800"/>
          </a:xfrm>
        </p:spPr>
        <p:txBody>
          <a:bodyPr/>
          <a:lstStyle/>
          <a:p>
            <a:pPr lvl="0" algn="l"/>
            <a:r>
              <a:rPr lang="en-US" sz="2400" dirty="0" smtClean="0"/>
              <a:t>Neighbor AP’s TBTT Info Item in FILS Discovery Frame </a:t>
            </a:r>
            <a:br>
              <a:rPr lang="en-US" sz="2400" dirty="0" smtClean="0"/>
            </a:br>
            <a:r>
              <a:rPr lang="en-US" sz="2400" dirty="0" smtClean="0"/>
              <a:t>– </a:t>
            </a:r>
            <a:r>
              <a:rPr lang="en-US" sz="2400" dirty="0" err="1" smtClean="0"/>
              <a:t>con’t</a:t>
            </a:r>
            <a:endParaRPr lang="en-US" sz="2400" dirty="0"/>
          </a:p>
        </p:txBody>
      </p:sp>
      <p:sp>
        <p:nvSpPr>
          <p:cNvPr id="3" name="Content Placeholder 2"/>
          <p:cNvSpPr>
            <a:spLocks noGrp="1"/>
          </p:cNvSpPr>
          <p:nvPr>
            <p:ph idx="1"/>
          </p:nvPr>
        </p:nvSpPr>
        <p:spPr>
          <a:xfrm>
            <a:off x="342900" y="1409700"/>
            <a:ext cx="8267700" cy="5029200"/>
          </a:xfrm>
        </p:spPr>
        <p:txBody>
          <a:bodyPr>
            <a:normAutofit lnSpcReduction="10000"/>
          </a:bodyPr>
          <a:lstStyle/>
          <a:p>
            <a:pPr>
              <a:spcBef>
                <a:spcPts val="400"/>
              </a:spcBef>
              <a:spcAft>
                <a:spcPts val="400"/>
              </a:spcAft>
              <a:buFont typeface="Arial" pitchFamily="34" charset="0"/>
              <a:buChar char="•"/>
            </a:pPr>
            <a:r>
              <a:rPr lang="en-US" dirty="0" smtClean="0">
                <a:solidFill>
                  <a:schemeClr val="tx1"/>
                </a:solidFill>
              </a:rPr>
              <a:t>Proposal:</a:t>
            </a:r>
          </a:p>
          <a:p>
            <a:pPr marL="684213" lvl="1" indent="-342900">
              <a:spcBef>
                <a:spcPts val="400"/>
              </a:spcBef>
              <a:spcAft>
                <a:spcPts val="400"/>
              </a:spcAft>
              <a:buFont typeface="Wingdings" pitchFamily="2" charset="2"/>
              <a:buChar char="Ø"/>
            </a:pPr>
            <a:r>
              <a:rPr lang="en-GB" dirty="0" smtClean="0">
                <a:solidFill>
                  <a:schemeClr val="tx1"/>
                </a:solidFill>
              </a:rPr>
              <a:t>Use a 3-byte info field in the FD frame to provide a </a:t>
            </a:r>
            <a:r>
              <a:rPr lang="en-GB" dirty="0" err="1" smtClean="0">
                <a:solidFill>
                  <a:schemeClr val="tx1"/>
                </a:solidFill>
              </a:rPr>
              <a:t>neighbor</a:t>
            </a:r>
            <a:r>
              <a:rPr lang="en-GB" dirty="0" smtClean="0">
                <a:solidFill>
                  <a:schemeClr val="tx1"/>
                </a:solidFill>
              </a:rPr>
              <a:t> AP’s TBTT info, consisting of 3 subfields, 1-byte each,</a:t>
            </a:r>
          </a:p>
          <a:p>
            <a:pPr marL="1028700" lvl="2" indent="-342900">
              <a:spcBef>
                <a:spcPts val="400"/>
              </a:spcBef>
              <a:spcAft>
                <a:spcPts val="400"/>
              </a:spcAft>
              <a:buFont typeface="Courier New" pitchFamily="49" charset="0"/>
              <a:buChar char="o"/>
            </a:pPr>
            <a:r>
              <a:rPr lang="en-GB" dirty="0" smtClean="0">
                <a:solidFill>
                  <a:schemeClr val="tx1"/>
                </a:solidFill>
              </a:rPr>
              <a:t>Operating Class subfield: 1 byte, an enumerated value defined in Annex E  in 802.11-2012 specifying the operating class of the neighbour AP;</a:t>
            </a:r>
          </a:p>
          <a:p>
            <a:pPr marL="1028700" lvl="2" indent="-342900">
              <a:spcBef>
                <a:spcPts val="400"/>
              </a:spcBef>
              <a:spcAft>
                <a:spcPts val="400"/>
              </a:spcAft>
              <a:buFont typeface="Courier New" pitchFamily="49" charset="0"/>
              <a:buChar char="o"/>
            </a:pPr>
            <a:r>
              <a:rPr lang="en-GB" dirty="0" smtClean="0">
                <a:solidFill>
                  <a:schemeClr val="tx1"/>
                </a:solidFill>
              </a:rPr>
              <a:t>Channel Number subfield: 1 byte, an enumerated value defined in Annex E  in 802.11-2012 specifying the operating class within the Operating Class of the </a:t>
            </a:r>
            <a:r>
              <a:rPr lang="en-GB" dirty="0" err="1" smtClean="0">
                <a:solidFill>
                  <a:schemeClr val="tx1"/>
                </a:solidFill>
              </a:rPr>
              <a:t>neighbor</a:t>
            </a:r>
            <a:r>
              <a:rPr lang="en-GB" dirty="0" smtClean="0">
                <a:solidFill>
                  <a:schemeClr val="tx1"/>
                </a:solidFill>
              </a:rPr>
              <a:t> AP;</a:t>
            </a:r>
          </a:p>
          <a:p>
            <a:pPr marL="1028700" lvl="2" indent="-342900">
              <a:spcBef>
                <a:spcPts val="400"/>
              </a:spcBef>
              <a:spcAft>
                <a:spcPts val="400"/>
              </a:spcAft>
              <a:buFont typeface="Courier New" pitchFamily="49" charset="0"/>
              <a:buChar char="o"/>
            </a:pPr>
            <a:r>
              <a:rPr lang="en-GB" dirty="0" smtClean="0">
                <a:solidFill>
                  <a:schemeClr val="tx1"/>
                </a:solidFill>
              </a:rPr>
              <a:t>Next TBTT subfield: 1-byte, an offset value in unit of TU, specifying the time between the FD frame </a:t>
            </a:r>
            <a:r>
              <a:rPr lang="en-GB" dirty="0" err="1" smtClean="0">
                <a:solidFill>
                  <a:schemeClr val="tx1"/>
                </a:solidFill>
              </a:rPr>
              <a:t>Tx</a:t>
            </a:r>
            <a:r>
              <a:rPr lang="en-GB" dirty="0" smtClean="0">
                <a:solidFill>
                  <a:schemeClr val="tx1"/>
                </a:solidFill>
              </a:rPr>
              <a:t> time and the Neighbour AP’s next TBTT.</a:t>
            </a:r>
          </a:p>
          <a:p>
            <a:pPr marL="684213" lvl="1" indent="-342900">
              <a:spcBef>
                <a:spcPts val="400"/>
              </a:spcBef>
              <a:spcAft>
                <a:spcPts val="400"/>
              </a:spcAft>
              <a:buFont typeface="Wingdings" pitchFamily="2" charset="2"/>
              <a:buChar char="Ø"/>
            </a:pPr>
            <a:r>
              <a:rPr lang="en-US" dirty="0" smtClean="0">
                <a:solidFill>
                  <a:schemeClr val="tx1"/>
                </a:solidFill>
              </a:rPr>
              <a:t>Allow up to 2 neighbor AP’s TBTT info fields in a FD frame, i.e., provide info of up to 2 neighbor APs;</a:t>
            </a:r>
          </a:p>
          <a:p>
            <a:pPr marL="1028700" lvl="2" indent="-342900">
              <a:spcBef>
                <a:spcPts val="400"/>
              </a:spcBef>
              <a:spcAft>
                <a:spcPts val="400"/>
              </a:spcAft>
              <a:buFont typeface="Courier New" pitchFamily="49" charset="0"/>
              <a:buChar char="o"/>
            </a:pPr>
            <a:r>
              <a:rPr lang="en-US" dirty="0" smtClean="0">
                <a:solidFill>
                  <a:schemeClr val="tx1"/>
                </a:solidFill>
              </a:rPr>
              <a:t>The included </a:t>
            </a:r>
            <a:r>
              <a:rPr lang="en-US" dirty="0" err="1" smtClean="0">
                <a:solidFill>
                  <a:schemeClr val="tx1"/>
                </a:solidFill>
              </a:rPr>
              <a:t>neigbhor</a:t>
            </a:r>
            <a:r>
              <a:rPr lang="en-US" dirty="0" smtClean="0">
                <a:solidFill>
                  <a:schemeClr val="tx1"/>
                </a:solidFill>
              </a:rPr>
              <a:t> APs may be selected among all the neighbors, based on their next TBTTs relatively to the current AP’s next TBTT.</a:t>
            </a:r>
          </a:p>
          <a:p>
            <a:pPr marL="684213" lvl="1" indent="-342900">
              <a:spcBef>
                <a:spcPts val="400"/>
              </a:spcBef>
              <a:spcAft>
                <a:spcPts val="400"/>
              </a:spcAft>
              <a:buFont typeface="Wingdings" pitchFamily="2" charset="2"/>
              <a:buChar char="Ø"/>
            </a:pPr>
            <a:r>
              <a:rPr lang="en-US" dirty="0" smtClean="0">
                <a:solidFill>
                  <a:schemeClr val="tx1"/>
                </a:solidFill>
              </a:rPr>
              <a:t>Use a 2-bit indicator in the FD frame control field to indicate the presence of Neighbor APs’ TBTT info in the FD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85800"/>
          </a:xfrm>
        </p:spPr>
        <p:txBody>
          <a:bodyPr/>
          <a:lstStyle/>
          <a:p>
            <a:pPr lvl="0" algn="l"/>
            <a:r>
              <a:rPr lang="en-US" sz="2400" dirty="0" smtClean="0"/>
              <a:t>Neighbor AP’s TBTT Info Item in FILS Discovery Frame </a:t>
            </a:r>
            <a:br>
              <a:rPr lang="en-US" sz="2400" dirty="0" smtClean="0"/>
            </a:br>
            <a:r>
              <a:rPr lang="en-US" sz="2400" dirty="0" smtClean="0"/>
              <a:t>– </a:t>
            </a:r>
            <a:r>
              <a:rPr lang="en-US" sz="2400" dirty="0" err="1" smtClean="0"/>
              <a:t>con’t</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240642" name="Object 2"/>
          <p:cNvGraphicFramePr>
            <a:graphicFrameLocks noChangeAspect="1"/>
          </p:cNvGraphicFramePr>
          <p:nvPr/>
        </p:nvGraphicFramePr>
        <p:xfrm>
          <a:off x="381000" y="1905000"/>
          <a:ext cx="8331200" cy="4178300"/>
        </p:xfrm>
        <a:graphic>
          <a:graphicData uri="http://schemas.openxmlformats.org/presentationml/2006/ole">
            <p:oleObj spid="_x0000_s240642" name="Visio" r:id="rId3" imgW="7216599" imgH="3943190" progId="Visio.Drawing.11">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2012</a:t>
            </a:r>
            <a:endParaRPr lang="en-GB" dirty="0"/>
          </a:p>
        </p:txBody>
      </p:sp>
      <p:sp>
        <p:nvSpPr>
          <p:cNvPr id="5" name="Footer Placeholder 4"/>
          <p:cNvSpPr>
            <a:spLocks noGrp="1"/>
          </p:cNvSpPr>
          <p:nvPr>
            <p:ph type="ftr" idx="14"/>
          </p:nvPr>
        </p:nvSpPr>
        <p:spPr>
          <a:xfrm>
            <a:off x="5600700" y="6477000"/>
            <a:ext cx="2941638" cy="179388"/>
          </a:xfrm>
        </p:spPr>
        <p:txBody>
          <a:bodyPr/>
          <a:lstStyle/>
          <a:p>
            <a:r>
              <a:rPr lang="en-GB" dirty="0" smtClean="0"/>
              <a:t>Lei Wang, </a:t>
            </a:r>
            <a:r>
              <a:rPr lang="en-GB" dirty="0" err="1" smtClean="0"/>
              <a:t>InterDigital</a:t>
            </a:r>
            <a:r>
              <a:rPr lang="en-GB" dirty="0" smtClean="0"/>
              <a:t> Communications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itel 1"/>
          <p:cNvSpPr txBox="1">
            <a:spLocks/>
          </p:cNvSpPr>
          <p:nvPr/>
        </p:nvSpPr>
        <p:spPr bwMode="auto">
          <a:xfrm>
            <a:off x="6477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mj-lt"/>
                <a:ea typeface="+mj-ea"/>
                <a:cs typeface="+mj-cs"/>
              </a:rPr>
              <a:t>Conformance w/ </a:t>
            </a:r>
            <a:r>
              <a:rPr kumimoji="0" lang="en-US" sz="3200" b="1" i="0" u="none" strike="noStrike" kern="0" cap="none" spc="0" normalizeH="0" baseline="0" noProof="0" dirty="0" err="1" smtClean="0">
                <a:ln>
                  <a:noFill/>
                </a:ln>
                <a:solidFill>
                  <a:srgbClr val="000000"/>
                </a:solidFill>
                <a:effectLst/>
                <a:uLnTx/>
                <a:uFillTx/>
                <a:latin typeface="+mj-lt"/>
                <a:ea typeface="+mj-ea"/>
                <a:cs typeface="+mj-cs"/>
              </a:rPr>
              <a:t>TGai</a:t>
            </a:r>
            <a:r>
              <a:rPr kumimoji="0" lang="en-US" sz="3200" b="1" i="0" u="none" strike="noStrike" kern="0" cap="none" spc="0" normalizeH="0" baseline="0" noProof="0" dirty="0" smtClean="0">
                <a:ln>
                  <a:noFill/>
                </a:ln>
                <a:solidFill>
                  <a:srgbClr val="000000"/>
                </a:solidFill>
                <a:effectLst/>
                <a:uLnTx/>
                <a:uFillTx/>
                <a:latin typeface="+mj-lt"/>
                <a:ea typeface="+mj-ea"/>
                <a:cs typeface="+mj-cs"/>
              </a:rPr>
              <a:t> PAR &amp; 5C </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elle 6"/>
          <p:cNvGraphicFramePr>
            <a:graphicFrameLocks noGrp="1"/>
          </p:cNvGraphicFramePr>
          <p:nvPr/>
        </p:nvGraphicFramePr>
        <p:xfrm>
          <a:off x="762000" y="1600200"/>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
        <p:nvSpPr>
          <p:cNvPr id="7" name="Title 1"/>
          <p:cNvSpPr txBox="1">
            <a:spLocks/>
          </p:cNvSpPr>
          <p:nvPr/>
        </p:nvSpPr>
        <p:spPr bwMode="auto">
          <a:xfrm>
            <a:off x="228600" y="609600"/>
            <a:ext cx="8343900" cy="533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sz="2800" b="1" kern="0" dirty="0" smtClean="0">
                <a:solidFill>
                  <a:srgbClr val="000000"/>
                </a:solidFill>
                <a:latin typeface="+mj-lt"/>
                <a:ea typeface="+mj-ea"/>
                <a:cs typeface="+mj-cs"/>
              </a:rPr>
              <a:t>Summary of FD Frame Control Field</a:t>
            </a:r>
            <a:endParaRPr kumimoji="0" lang="en-US" sz="28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271362" name="Object 2"/>
          <p:cNvGraphicFramePr>
            <a:graphicFrameLocks noChangeAspect="1"/>
          </p:cNvGraphicFramePr>
          <p:nvPr/>
        </p:nvGraphicFramePr>
        <p:xfrm>
          <a:off x="152400" y="1257300"/>
          <a:ext cx="8788400" cy="5168900"/>
        </p:xfrm>
        <a:graphic>
          <a:graphicData uri="http://schemas.openxmlformats.org/presentationml/2006/ole">
            <p:oleObj spid="_x0000_s271362" name="Visio" r:id="rId3" imgW="7648505" imgH="4878510" progId="Visio.Drawing.11">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400" dirty="0" smtClean="0">
                <a:solidFill>
                  <a:schemeClr val="tx1"/>
                </a:solidFill>
              </a:rPr>
              <a:t>Discussion on </a:t>
            </a:r>
            <a:r>
              <a:rPr lang="en-US" sz="2400" dirty="0" smtClean="0"/>
              <a:t>FILS Discovery Frame Body Size</a:t>
            </a:r>
            <a:endParaRPr lang="en-US" sz="2400" dirty="0"/>
          </a:p>
        </p:txBody>
      </p:sp>
      <p:sp>
        <p:nvSpPr>
          <p:cNvPr id="3" name="Content Placeholder 2"/>
          <p:cNvSpPr>
            <a:spLocks noGrp="1"/>
          </p:cNvSpPr>
          <p:nvPr>
            <p:ph idx="1"/>
          </p:nvPr>
        </p:nvSpPr>
        <p:spPr>
          <a:xfrm>
            <a:off x="533400" y="1295400"/>
            <a:ext cx="8039100" cy="5181600"/>
          </a:xfrm>
        </p:spPr>
        <p:txBody>
          <a:bodyPr>
            <a:normAutofit fontScale="92500" lnSpcReduction="10000"/>
          </a:bodyPr>
          <a:lstStyle/>
          <a:p>
            <a:pPr marL="284163">
              <a:spcBef>
                <a:spcPts val="400"/>
              </a:spcBef>
              <a:spcAft>
                <a:spcPts val="400"/>
              </a:spcAft>
              <a:buFont typeface="Arial" pitchFamily="34" charset="0"/>
              <a:buChar char="•"/>
            </a:pPr>
            <a:r>
              <a:rPr lang="en-US" sz="2200" dirty="0" smtClean="0">
                <a:solidFill>
                  <a:schemeClr val="tx1"/>
                </a:solidFill>
              </a:rPr>
              <a:t>Typical FD Frame Body Sizes</a:t>
            </a:r>
          </a:p>
          <a:p>
            <a:pPr marL="684213" lvl="1" indent="-342900">
              <a:spcBef>
                <a:spcPts val="400"/>
              </a:spcBef>
              <a:spcAft>
                <a:spcPts val="400"/>
              </a:spcAft>
              <a:buFont typeface="Wingdings" pitchFamily="2" charset="2"/>
              <a:buChar char="Ø"/>
            </a:pPr>
            <a:r>
              <a:rPr lang="en-GB" dirty="0" smtClean="0">
                <a:solidFill>
                  <a:schemeClr val="tx1"/>
                </a:solidFill>
              </a:rPr>
              <a:t>Assume a typical SSID is of 8 bytes, then,</a:t>
            </a:r>
          </a:p>
          <a:p>
            <a:pPr marL="1033463" lvl="2" indent="-342900">
              <a:spcBef>
                <a:spcPts val="400"/>
              </a:spcBef>
              <a:spcAft>
                <a:spcPts val="400"/>
              </a:spcAft>
              <a:buFont typeface="Courier New" pitchFamily="49" charset="0"/>
              <a:buChar char="o"/>
            </a:pPr>
            <a:r>
              <a:rPr lang="en-US" dirty="0" smtClean="0">
                <a:solidFill>
                  <a:schemeClr val="tx1"/>
                </a:solidFill>
              </a:rPr>
              <a:t>Without any optional info items, the FD frame body size is 10 bytes;</a:t>
            </a:r>
          </a:p>
          <a:p>
            <a:pPr marL="1033463" lvl="2" indent="-342900">
              <a:spcBef>
                <a:spcPts val="400"/>
              </a:spcBef>
              <a:spcAft>
                <a:spcPts val="400"/>
              </a:spcAft>
              <a:buFont typeface="Courier New" pitchFamily="49" charset="0"/>
              <a:buChar char="o"/>
            </a:pPr>
            <a:r>
              <a:rPr lang="en-US" dirty="0" smtClean="0">
                <a:solidFill>
                  <a:schemeClr val="tx1"/>
                </a:solidFill>
              </a:rPr>
              <a:t>With all the optional info items, the FD frame body size is 26 bytes, which is also the maximum FDM frame body size for a typical SSID.</a:t>
            </a:r>
          </a:p>
          <a:p>
            <a:pPr marL="284163">
              <a:spcBef>
                <a:spcPts val="400"/>
              </a:spcBef>
              <a:spcAft>
                <a:spcPts val="400"/>
              </a:spcAft>
              <a:buFont typeface="Arial" pitchFamily="34" charset="0"/>
              <a:buChar char="•"/>
            </a:pPr>
            <a:r>
              <a:rPr lang="en-US" sz="2200" dirty="0" smtClean="0">
                <a:solidFill>
                  <a:schemeClr val="tx1"/>
                </a:solidFill>
              </a:rPr>
              <a:t>Beacon Frame Sizes</a:t>
            </a:r>
          </a:p>
          <a:p>
            <a:pPr marL="684213" lvl="1" indent="-341313">
              <a:spcBef>
                <a:spcPts val="400"/>
              </a:spcBef>
              <a:spcAft>
                <a:spcPts val="400"/>
              </a:spcAft>
              <a:buFont typeface="Wingdings" pitchFamily="2" charset="2"/>
              <a:buChar char="Ø"/>
            </a:pPr>
            <a:r>
              <a:rPr lang="en-US" sz="1800" dirty="0" smtClean="0">
                <a:solidFill>
                  <a:schemeClr val="tx1"/>
                </a:solidFill>
              </a:rPr>
              <a:t>Based on a 11g-based system traffic measurement (11/1031r0)</a:t>
            </a:r>
          </a:p>
          <a:p>
            <a:pPr marL="1033463" lvl="2" indent="-341313">
              <a:spcBef>
                <a:spcPts val="400"/>
              </a:spcBef>
              <a:spcAft>
                <a:spcPts val="400"/>
              </a:spcAft>
              <a:buFont typeface="Courier New" pitchFamily="49" charset="0"/>
              <a:buChar char="o"/>
            </a:pPr>
            <a:r>
              <a:rPr lang="en-US" sz="1600" dirty="0" smtClean="0">
                <a:solidFill>
                  <a:schemeClr val="tx1"/>
                </a:solidFill>
              </a:rPr>
              <a:t>About 75% Beacon frames have the size of 158 bytes;</a:t>
            </a:r>
          </a:p>
          <a:p>
            <a:pPr marL="1033463" lvl="2" indent="-341313">
              <a:spcBef>
                <a:spcPts val="400"/>
              </a:spcBef>
              <a:spcAft>
                <a:spcPts val="400"/>
              </a:spcAft>
              <a:buFont typeface="Courier New" pitchFamily="49" charset="0"/>
              <a:buChar char="o"/>
            </a:pPr>
            <a:r>
              <a:rPr lang="en-US" sz="1600" dirty="0" smtClean="0">
                <a:solidFill>
                  <a:schemeClr val="tx1"/>
                </a:solidFill>
              </a:rPr>
              <a:t>11g-based MAC framing overhead is 28 bytes, including management frame MAC header and FCS;</a:t>
            </a:r>
          </a:p>
          <a:p>
            <a:pPr marL="1033463" lvl="2" indent="-341313">
              <a:spcBef>
                <a:spcPts val="400"/>
              </a:spcBef>
              <a:spcAft>
                <a:spcPts val="400"/>
              </a:spcAft>
              <a:buFont typeface="Courier New" pitchFamily="49" charset="0"/>
              <a:buChar char="o"/>
            </a:pPr>
            <a:r>
              <a:rPr lang="en-US" sz="1600" dirty="0" smtClean="0">
                <a:solidFill>
                  <a:schemeClr val="tx1"/>
                </a:solidFill>
              </a:rPr>
              <a:t>Then, a typical Beacon frame body size is about 130 bytes.</a:t>
            </a:r>
          </a:p>
          <a:p>
            <a:pPr marL="284163">
              <a:spcBef>
                <a:spcPts val="400"/>
              </a:spcBef>
              <a:spcAft>
                <a:spcPts val="400"/>
              </a:spcAft>
              <a:buFont typeface="Arial" pitchFamily="34" charset="0"/>
              <a:buChar char="•"/>
            </a:pPr>
            <a:r>
              <a:rPr lang="en-US" sz="2200" dirty="0" smtClean="0">
                <a:solidFill>
                  <a:schemeClr val="tx1"/>
                </a:solidFill>
              </a:rPr>
              <a:t>Comparisons</a:t>
            </a:r>
          </a:p>
          <a:p>
            <a:pPr marL="684213" lvl="1" indent="-341313">
              <a:spcBef>
                <a:spcPts val="400"/>
              </a:spcBef>
              <a:spcAft>
                <a:spcPts val="400"/>
              </a:spcAft>
              <a:buFont typeface="Wingdings" pitchFamily="2" charset="2"/>
              <a:buChar char="Ø"/>
            </a:pPr>
            <a:r>
              <a:rPr lang="en-US" sz="1800" dirty="0" smtClean="0">
                <a:solidFill>
                  <a:schemeClr val="tx1"/>
                </a:solidFill>
              </a:rPr>
              <a:t>The proposed FD frame body without optional info items is of only 7.7% of a typical Beacon frame body size (130 bytes).</a:t>
            </a:r>
          </a:p>
          <a:p>
            <a:pPr marL="684213" lvl="1" indent="-341313">
              <a:spcBef>
                <a:spcPts val="400"/>
              </a:spcBef>
              <a:spcAft>
                <a:spcPts val="400"/>
              </a:spcAft>
              <a:buFont typeface="Wingdings" pitchFamily="2" charset="2"/>
              <a:buChar char="Ø"/>
            </a:pPr>
            <a:r>
              <a:rPr lang="en-US" sz="1800" dirty="0" smtClean="0">
                <a:solidFill>
                  <a:schemeClr val="tx1"/>
                </a:solidFill>
              </a:rPr>
              <a:t>The proposed FD frame body with the all optional info items is of 20% of a typical Beacon frame body (130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533400"/>
          </a:xfrm>
        </p:spPr>
        <p:txBody>
          <a:bodyPr/>
          <a:lstStyle/>
          <a:p>
            <a:pPr lvl="0"/>
            <a:r>
              <a:rPr lang="en-US" sz="2400" dirty="0" smtClean="0">
                <a:solidFill>
                  <a:schemeClr val="tx1"/>
                </a:solidFill>
              </a:rPr>
              <a:t>Discussion on FD Frame </a:t>
            </a:r>
            <a:r>
              <a:rPr lang="en-US" sz="2400" dirty="0" smtClean="0"/>
              <a:t>Body Extensibility</a:t>
            </a:r>
            <a:endParaRPr lang="en-US" sz="2400" dirty="0"/>
          </a:p>
        </p:txBody>
      </p:sp>
      <p:sp>
        <p:nvSpPr>
          <p:cNvPr id="3" name="Content Placeholder 2"/>
          <p:cNvSpPr>
            <a:spLocks noGrp="1"/>
          </p:cNvSpPr>
          <p:nvPr>
            <p:ph idx="1"/>
          </p:nvPr>
        </p:nvSpPr>
        <p:spPr>
          <a:xfrm>
            <a:off x="533400" y="1219200"/>
            <a:ext cx="8039100" cy="2095500"/>
          </a:xfrm>
        </p:spPr>
        <p:txBody>
          <a:bodyPr>
            <a:normAutofit/>
          </a:bodyPr>
          <a:lstStyle/>
          <a:p>
            <a:pPr>
              <a:spcBef>
                <a:spcPts val="400"/>
              </a:spcBef>
              <a:spcAft>
                <a:spcPts val="400"/>
              </a:spcAft>
              <a:buFont typeface="Arial" pitchFamily="34" charset="0"/>
              <a:buChar char="•"/>
            </a:pPr>
            <a:r>
              <a:rPr lang="en-US" sz="2200" dirty="0" smtClean="0">
                <a:solidFill>
                  <a:schemeClr val="tx1"/>
                </a:solidFill>
              </a:rPr>
              <a:t>The proposed FD frame body design is extendible, when needed;</a:t>
            </a:r>
          </a:p>
          <a:p>
            <a:pPr>
              <a:spcBef>
                <a:spcPts val="400"/>
              </a:spcBef>
              <a:spcAft>
                <a:spcPts val="400"/>
              </a:spcAft>
              <a:buFont typeface="Arial" pitchFamily="34" charset="0"/>
              <a:buChar char="•"/>
            </a:pPr>
            <a:r>
              <a:rPr lang="en-US" sz="2200" dirty="0" smtClean="0">
                <a:solidFill>
                  <a:schemeClr val="tx1"/>
                </a:solidFill>
              </a:rPr>
              <a:t>Two basic mechanisms: </a:t>
            </a:r>
          </a:p>
          <a:p>
            <a:pPr marL="684213" lvl="1" indent="-342900">
              <a:spcBef>
                <a:spcPts val="400"/>
              </a:spcBef>
              <a:spcAft>
                <a:spcPts val="400"/>
              </a:spcAft>
              <a:buFont typeface="Wingdings" pitchFamily="2" charset="2"/>
              <a:buChar char="Ø"/>
            </a:pPr>
            <a:r>
              <a:rPr lang="en-GB" dirty="0" smtClean="0">
                <a:solidFill>
                  <a:schemeClr val="tx1"/>
                </a:solidFill>
              </a:rPr>
              <a:t>Use the available bits in the FD frame control field;</a:t>
            </a:r>
          </a:p>
          <a:p>
            <a:pPr marL="684213" lvl="1" indent="-342900">
              <a:spcBef>
                <a:spcPts val="400"/>
              </a:spcBef>
              <a:spcAft>
                <a:spcPts val="400"/>
              </a:spcAft>
              <a:buFont typeface="Wingdings" pitchFamily="2" charset="2"/>
              <a:buChar char="Ø"/>
            </a:pPr>
            <a:r>
              <a:rPr lang="en-GB" dirty="0" smtClean="0">
                <a:solidFill>
                  <a:schemeClr val="tx1"/>
                </a:solidFill>
              </a:rPr>
              <a:t>Use information elements.</a:t>
            </a: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graphicFrame>
        <p:nvGraphicFramePr>
          <p:cNvPr id="272386" name="Object 2"/>
          <p:cNvGraphicFramePr>
            <a:graphicFrameLocks noChangeAspect="1"/>
          </p:cNvGraphicFramePr>
          <p:nvPr/>
        </p:nvGraphicFramePr>
        <p:xfrm>
          <a:off x="419100" y="3657600"/>
          <a:ext cx="8066087" cy="2660650"/>
        </p:xfrm>
        <a:graphic>
          <a:graphicData uri="http://schemas.openxmlformats.org/presentationml/2006/ole">
            <p:oleObj spid="_x0000_s272386" name="Visio" r:id="rId3" imgW="6964744" imgH="2505523" progId="Visio.Drawing.11">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Straw-Poll-1: </a:t>
            </a:r>
          </a:p>
          <a:p>
            <a:pPr marL="0" indent="0">
              <a:spcAft>
                <a:spcPts val="600"/>
              </a:spcAft>
            </a:pPr>
            <a:r>
              <a:rPr lang="en-US" dirty="0" smtClean="0">
                <a:solidFill>
                  <a:schemeClr val="tx1"/>
                </a:solidFill>
              </a:rPr>
              <a:t>Do you support the proposal of introducing the FILS Discovery (FD) frame control field as described in Slide 11 of this contribution?</a:t>
            </a:r>
          </a:p>
          <a:p>
            <a:pPr marL="0" indent="0">
              <a:spcAft>
                <a:spcPts val="600"/>
              </a:spcAft>
            </a:pPr>
            <a:r>
              <a:rPr lang="en-US" sz="2000" i="1" dirty="0" smtClean="0">
                <a:solidFill>
                  <a:schemeClr val="tx1"/>
                </a:solidFill>
              </a:rPr>
              <a:t>(Notes: The FD frame control field is proposed to indicate the presences of the optional info items in the FD frame and also to accommodate variable size info items in the FD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19100" y="1143000"/>
            <a:ext cx="8343900" cy="5143500"/>
          </a:xfrm>
        </p:spPr>
        <p:txBody>
          <a:bodyPr>
            <a:normAutofit/>
          </a:bodyPr>
          <a:lstStyle/>
          <a:p>
            <a:pPr marL="1201738" indent="-1201738">
              <a:spcAft>
                <a:spcPts val="600"/>
              </a:spcAft>
            </a:pPr>
            <a:r>
              <a:rPr lang="en-US" dirty="0" smtClean="0">
                <a:solidFill>
                  <a:schemeClr val="tx1"/>
                </a:solidFill>
              </a:rPr>
              <a:t>Straw-Poll-2: </a:t>
            </a:r>
          </a:p>
          <a:p>
            <a:pPr marL="0" indent="0">
              <a:spcAft>
                <a:spcPts val="600"/>
              </a:spcAft>
            </a:pPr>
            <a:r>
              <a:rPr lang="en-US" dirty="0" smtClean="0">
                <a:solidFill>
                  <a:schemeClr val="tx1"/>
                </a:solidFill>
              </a:rPr>
              <a:t>Which option of SSID info item encoding proposals do you support as presented on Slide 12 of this contribution? </a:t>
            </a:r>
          </a:p>
          <a:p>
            <a:pPr marL="1201738" indent="-1201738">
              <a:spcAft>
                <a:spcPts val="600"/>
              </a:spcAft>
            </a:pPr>
            <a:r>
              <a:rPr lang="en-US" sz="2000" i="1" dirty="0" smtClean="0">
                <a:solidFill>
                  <a:schemeClr val="tx1"/>
                </a:solidFill>
              </a:rPr>
              <a:t>(Notes: </a:t>
            </a:r>
          </a:p>
          <a:p>
            <a:pPr marL="1201738" indent="-1201738">
              <a:spcAft>
                <a:spcPts val="600"/>
              </a:spcAft>
            </a:pPr>
            <a:r>
              <a:rPr lang="en-US" sz="2000" i="1" dirty="0" smtClean="0">
                <a:solidFill>
                  <a:schemeClr val="tx1"/>
                </a:solidFill>
              </a:rPr>
              <a:t>Option-1: 0 to 32 bytes SSID, with a 6-bit subfield in FD frame control field to indicate its length;</a:t>
            </a:r>
          </a:p>
          <a:p>
            <a:pPr marL="1201738" indent="-1201738">
              <a:spcAft>
                <a:spcPts val="600"/>
              </a:spcAft>
            </a:pPr>
            <a:r>
              <a:rPr lang="en-US" sz="2000" i="1" dirty="0" smtClean="0">
                <a:solidFill>
                  <a:schemeClr val="tx1"/>
                </a:solidFill>
              </a:rPr>
              <a:t>Option-2: 0 to 8 bytes SSID, with a 4-bit length subfield and an 1-bit full/truncated SSID indicator.)</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Option-1               </a:t>
            </a:r>
            <a:r>
              <a:rPr lang="en-US" sz="2000" dirty="0" smtClean="0">
                <a:solidFill>
                  <a:schemeClr val="tx1"/>
                </a:solidFill>
              </a:rPr>
              <a:t>    </a:t>
            </a:r>
            <a:r>
              <a:rPr lang="en-US" sz="2000" u="sng" dirty="0" smtClean="0">
                <a:solidFill>
                  <a:schemeClr val="tx1"/>
                </a:solidFill>
              </a:rPr>
              <a:t>Option-2             </a:t>
            </a:r>
            <a:r>
              <a:rPr lang="en-US" sz="2000" dirty="0" smtClean="0">
                <a:solidFill>
                  <a:schemeClr val="tx1"/>
                </a:solidFill>
              </a:rPr>
              <a:t>    </a:t>
            </a:r>
            <a:r>
              <a:rPr lang="en-US" sz="2000" u="sng" dirty="0" smtClean="0">
                <a:solidFill>
                  <a:schemeClr val="tx1"/>
                </a:solidFill>
              </a:rPr>
              <a:t>None of them</a:t>
            </a:r>
            <a:r>
              <a:rPr lang="en-US" sz="2000" dirty="0" smtClean="0">
                <a:solidFill>
                  <a:schemeClr val="tx1"/>
                </a:solidFill>
              </a:rPr>
              <a:t>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Straw-Poll-3: </a:t>
            </a:r>
          </a:p>
          <a:p>
            <a:pPr marL="0" indent="0">
              <a:spcAft>
                <a:spcPts val="600"/>
              </a:spcAft>
            </a:pPr>
            <a:r>
              <a:rPr lang="en-US" dirty="0" smtClean="0">
                <a:solidFill>
                  <a:schemeClr val="tx1"/>
                </a:solidFill>
              </a:rPr>
              <a:t>Do you support the proposal  of the FILS Discovery (FD) capability  info item encoding as described in Slide 15 of this contribution?</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Straw-Poll-4: </a:t>
            </a:r>
          </a:p>
          <a:p>
            <a:pPr marL="0" indent="0">
              <a:spcAft>
                <a:spcPts val="600"/>
              </a:spcAft>
            </a:pPr>
            <a:r>
              <a:rPr lang="en-US" dirty="0" smtClean="0">
                <a:solidFill>
                  <a:schemeClr val="tx1"/>
                </a:solidFill>
              </a:rPr>
              <a:t>Do you support the proposal  of the FILS Discovery (FD) Access Network Options (ANO) info item encoding as described in Slide 17 of this contribution?</a:t>
            </a:r>
          </a:p>
          <a:p>
            <a:pPr marL="0" indent="0">
              <a:spcAft>
                <a:spcPts val="600"/>
              </a:spcAft>
            </a:pPr>
            <a:endParaRPr lang="en-US" sz="2000" i="1" dirty="0" smtClean="0">
              <a:solidFill>
                <a:schemeClr val="tx1"/>
              </a:solidFill>
            </a:endParaRPr>
          </a:p>
          <a:p>
            <a:pPr marL="0" indent="0">
              <a:spcBef>
                <a:spcPts val="0"/>
              </a:spcBef>
              <a:spcAft>
                <a:spcPts val="600"/>
              </a:spcAft>
            </a:pPr>
            <a:r>
              <a:rPr lang="en-US" sz="2000" i="1" dirty="0" smtClean="0">
                <a:solidFill>
                  <a:schemeClr val="tx1"/>
                </a:solidFill>
              </a:rPr>
              <a:t>(Notes: The only difference between  the proposal on Slide 17 and the decision made in July meeting about FD ANO is that, on Slide 17, one control subfield is used in the FD frame control to indicate if FD ANO is present.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Straw-Poll-5: </a:t>
            </a:r>
          </a:p>
          <a:p>
            <a:pPr marL="0" indent="0">
              <a:spcAft>
                <a:spcPts val="600"/>
              </a:spcAft>
            </a:pPr>
            <a:r>
              <a:rPr lang="en-US" dirty="0" smtClean="0">
                <a:solidFill>
                  <a:schemeClr val="tx1"/>
                </a:solidFill>
              </a:rPr>
              <a:t>Do you support the proposal  of the FILS Discovery (FD) Security info item encoding as described in Slide 20 of this contribution?</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Straw-Poll-6: </a:t>
            </a:r>
          </a:p>
          <a:p>
            <a:pPr marL="0" indent="0">
              <a:spcAft>
                <a:spcPts val="600"/>
              </a:spcAft>
            </a:pPr>
            <a:r>
              <a:rPr lang="en-US" dirty="0" smtClean="0">
                <a:solidFill>
                  <a:schemeClr val="tx1"/>
                </a:solidFill>
              </a:rPr>
              <a:t>Do you support the proposal  of the FILS Discovery (FD) AP Configuration Change Count (AP-CCC) info item encoding as described in Slide 23 of this contribution?</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Straw-Poll-7: </a:t>
            </a:r>
          </a:p>
          <a:p>
            <a:pPr marL="0" indent="0">
              <a:spcAft>
                <a:spcPts val="600"/>
              </a:spcAft>
            </a:pPr>
            <a:r>
              <a:rPr lang="en-US" dirty="0" smtClean="0">
                <a:solidFill>
                  <a:schemeClr val="tx1"/>
                </a:solidFill>
              </a:rPr>
              <a:t>Do you support the proposal  of the FILS Discovery (FD) AP’s Next TBTT info item encoding as described in Slide 26 of this contribution?</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2012</a:t>
            </a:r>
            <a:endParaRPr lang="en-GB" dirty="0"/>
          </a:p>
        </p:txBody>
      </p:sp>
      <p:sp>
        <p:nvSpPr>
          <p:cNvPr id="3" name="Footer Placeholder 2"/>
          <p:cNvSpPr>
            <a:spLocks noGrp="1"/>
          </p:cNvSpPr>
          <p:nvPr>
            <p:ph type="ftr" idx="11"/>
          </p:nvPr>
        </p:nvSpPr>
        <p:spPr/>
        <p:txBody>
          <a:body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Background</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49911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indent="-342900" defTabSz="914400">
              <a:spcBef>
                <a:spcPts val="500"/>
              </a:spcBef>
              <a:spcAft>
                <a:spcPts val="500"/>
              </a:spcAft>
              <a:buClrTx/>
              <a:buSzTx/>
              <a:buFontTx/>
              <a:buChar char="•"/>
              <a:defRPr/>
            </a:pPr>
            <a:r>
              <a:rPr lang="en-US" b="1" kern="0" dirty="0" smtClean="0">
                <a:solidFill>
                  <a:schemeClr val="tx1"/>
                </a:solidFill>
                <a:latin typeface="Times New Roman"/>
                <a:ea typeface="+mn-ea"/>
              </a:rPr>
              <a:t>Progress has been made regarding the FILS Discovery Frame content design in both the 2012 May and July meetings;</a:t>
            </a:r>
          </a:p>
          <a:p>
            <a:pPr marL="342900" indent="-342900" defTabSz="914400">
              <a:spcBef>
                <a:spcPts val="500"/>
              </a:spcBef>
              <a:spcAft>
                <a:spcPts val="500"/>
              </a:spcAft>
              <a:buClrTx/>
              <a:buSzTx/>
              <a:buFontTx/>
              <a:buChar char="•"/>
              <a:defRPr/>
            </a:pPr>
            <a:r>
              <a:rPr lang="en-US" b="1" kern="0" dirty="0" smtClean="0">
                <a:solidFill>
                  <a:schemeClr val="tx1"/>
                </a:solidFill>
                <a:latin typeface="Times New Roman"/>
                <a:ea typeface="+mn-ea"/>
              </a:rPr>
              <a:t>However, the FILS Discovery frame content design is not complete;</a:t>
            </a:r>
          </a:p>
          <a:p>
            <a:pPr marL="342900" indent="-342900" defTabSz="914400">
              <a:spcBef>
                <a:spcPts val="500"/>
              </a:spcBef>
              <a:spcAft>
                <a:spcPts val="500"/>
              </a:spcAft>
              <a:buClrTx/>
              <a:buSzTx/>
              <a:buFontTx/>
              <a:buChar char="•"/>
              <a:defRPr/>
            </a:pPr>
            <a:r>
              <a:rPr lang="en-US" b="1" kern="0" dirty="0" smtClean="0">
                <a:solidFill>
                  <a:schemeClr val="tx1"/>
                </a:solidFill>
                <a:latin typeface="Times New Roman"/>
                <a:ea typeface="+mn-ea"/>
              </a:rPr>
              <a:t>This contribution continues the discussions to further define the 11ai FILS Discovery frame contents</a:t>
            </a:r>
            <a:r>
              <a:rPr lang="en-US" b="1" kern="0" dirty="0" smtClean="0">
                <a:solidFill>
                  <a:srgbClr val="000000"/>
                </a:solidFill>
                <a:latin typeface="Times New Roman"/>
                <a:ea typeface="+mn-ea"/>
              </a:rPr>
              <a: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800" dirty="0" smtClean="0"/>
              <a:t>Straw-Polls</a:t>
            </a:r>
            <a:endParaRPr lang="en-US" sz="2800"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dirty="0" smtClean="0">
                <a:solidFill>
                  <a:schemeClr val="tx1"/>
                </a:solidFill>
              </a:rPr>
              <a:t>Straw-Poll-8: </a:t>
            </a:r>
          </a:p>
          <a:p>
            <a:pPr marL="0" indent="0">
              <a:spcAft>
                <a:spcPts val="600"/>
              </a:spcAft>
            </a:pPr>
            <a:r>
              <a:rPr lang="en-US" dirty="0" smtClean="0">
                <a:solidFill>
                  <a:schemeClr val="tx1"/>
                </a:solidFill>
              </a:rPr>
              <a:t>Do you support the proposal  of the FILS Discovery (FD) Neighbor AP info item encoding as described in Slide 29 of this contribution?</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2012</a:t>
            </a:r>
            <a:endParaRPr lang="en-GB" dirty="0"/>
          </a:p>
        </p:txBody>
      </p:sp>
      <p:sp>
        <p:nvSpPr>
          <p:cNvPr id="3" name="Footer Placeholder 2"/>
          <p:cNvSpPr>
            <a:spLocks noGrp="1"/>
          </p:cNvSpPr>
          <p:nvPr>
            <p:ph type="ftr" idx="11"/>
          </p:nvPr>
        </p:nvSpPr>
        <p:spPr/>
        <p:txBody>
          <a:body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41</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References: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49911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0000" lnSpcReduction="20000"/>
          </a:bodyPr>
          <a:lstStyle/>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IEEE Std 802.11™-2012</a:t>
            </a:r>
            <a:endParaRPr kumimoji="0" lang="en-US" b="1" i="0" u="none" strike="noStrike" kern="0" cap="none" spc="0" normalizeH="0" noProof="0" dirty="0" smtClean="0">
              <a:ln>
                <a:noFill/>
              </a:ln>
              <a:solidFill>
                <a:srgbClr val="000000"/>
              </a:solidFill>
              <a:effectLst/>
              <a:uLnTx/>
              <a:uFillTx/>
              <a:latin typeface="Times New Roman"/>
              <a:ea typeface="+mn-ea"/>
              <a:cs typeface="+mn-cs"/>
            </a:endParaRP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11-12-0151-12-00ai-proposed-specification-framework-for-tgai</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11-12-0913-03-00ai-paasive-scanning-discussions</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11-12-0741-01-00ai-discussions-about-fils-discovery-frame-content-design</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11-12-0406-05-00ai-passive-scanning-improvements-draft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11-12-0669-01-00ai-passive-scanning-improvements-ad-hoc-report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11-12-0742-00-00ai-FILS-Discovery-Frame-Format-Discussions</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11-11-1137-09-00ah-specification-framework-for-tgah</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11-11-1503-02-00ah-short-beacon</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11-12-0129-03-00ah-short-beacon</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11-11-1031-00-00ai-air-time-consumption-by-beacon-and-probe</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11-12-0053-01-00ai-gas-version-control-including-normative-text</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11-12-0158-03-00ai-proposed-additions-to-sfd</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11-12-1029-00-00ai-FILS-Discovery-Frame-Format-Discussions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September 2012</a:t>
            </a:r>
            <a:endParaRPr lang="en-GB" dirty="0"/>
          </a:p>
        </p:txBody>
      </p:sp>
      <p:sp>
        <p:nvSpPr>
          <p:cNvPr id="3" name="Footer Placeholder 2"/>
          <p:cNvSpPr>
            <a:spLocks noGrp="1"/>
          </p:cNvSpPr>
          <p:nvPr>
            <p:ph type="ftr" idx="11"/>
          </p:nvPr>
        </p:nvSpPr>
        <p:spPr/>
        <p:txBody>
          <a:body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3200" b="1" kern="0" dirty="0" smtClean="0">
                <a:solidFill>
                  <a:srgbClr val="000000"/>
                </a:solidFill>
                <a:latin typeface="Times New Roman"/>
                <a:ea typeface="+mj-ea"/>
                <a:cs typeface="+mj-cs"/>
              </a:rPr>
              <a:t>The focus of this Contribution</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2171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10000"/>
          </a:bodyPr>
          <a:lstStyle/>
          <a:p>
            <a:pPr marL="342900" indent="-342900" defTabSz="914400">
              <a:spcBef>
                <a:spcPts val="500"/>
              </a:spcBef>
              <a:spcAft>
                <a:spcPts val="500"/>
              </a:spcAft>
              <a:buClrTx/>
              <a:buSzTx/>
              <a:buFontTx/>
              <a:buChar char="•"/>
              <a:defRPr/>
            </a:pPr>
            <a:r>
              <a:rPr lang="en-US" b="1" kern="0" dirty="0" smtClean="0">
                <a:solidFill>
                  <a:schemeClr val="tx1"/>
                </a:solidFill>
                <a:latin typeface="Times New Roman"/>
                <a:ea typeface="+mn-ea"/>
              </a:rPr>
              <a:t>The focus of this contribution will be the FD frame content design, including the detailed information items and their encoding;</a:t>
            </a:r>
          </a:p>
          <a:p>
            <a:pPr marL="342900" indent="-342900" defTabSz="914400">
              <a:spcBef>
                <a:spcPts val="500"/>
              </a:spcBef>
              <a:spcAft>
                <a:spcPts val="500"/>
              </a:spcAft>
              <a:buClrTx/>
              <a:buSzTx/>
              <a:buFontTx/>
              <a:buChar char="•"/>
              <a:defRPr/>
            </a:pPr>
            <a:r>
              <a:rPr lang="en-US" b="1" kern="0" dirty="0" smtClean="0">
                <a:solidFill>
                  <a:schemeClr val="tx1"/>
                </a:solidFill>
                <a:latin typeface="Times New Roman"/>
                <a:ea typeface="+mn-ea"/>
              </a:rPr>
              <a:t>Another related but separate contribution, 12/1029, will focus on the discussions related to the 11ai FILS Discovery frame format design, i.e., the MAC framing issues.</a:t>
            </a:r>
          </a:p>
        </p:txBody>
      </p:sp>
      <p:graphicFrame>
        <p:nvGraphicFramePr>
          <p:cNvPr id="9" name="Object 8"/>
          <p:cNvGraphicFramePr>
            <a:graphicFrameLocks noChangeAspect="1"/>
          </p:cNvGraphicFramePr>
          <p:nvPr/>
        </p:nvGraphicFramePr>
        <p:xfrm>
          <a:off x="838200" y="3276600"/>
          <a:ext cx="7429500" cy="3086100"/>
        </p:xfrm>
        <a:graphic>
          <a:graphicData uri="http://schemas.openxmlformats.org/presentationml/2006/ole">
            <p:oleObj spid="_x0000_s121858" name="Visio" r:id="rId3" imgW="6655122" imgH="2908534" progId="Visio.Drawing.11">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FD Frame Content Design Status</a:t>
            </a:r>
            <a:endParaRPr lang="en-US" sz="2800" dirty="0"/>
          </a:p>
        </p:txBody>
      </p:sp>
      <p:sp>
        <p:nvSpPr>
          <p:cNvPr id="3" name="Content Placeholder 2"/>
          <p:cNvSpPr>
            <a:spLocks noGrp="1"/>
          </p:cNvSpPr>
          <p:nvPr>
            <p:ph idx="1"/>
          </p:nvPr>
        </p:nvSpPr>
        <p:spPr>
          <a:xfrm>
            <a:off x="533400" y="1257300"/>
            <a:ext cx="7770813" cy="5029200"/>
          </a:xfrm>
        </p:spPr>
        <p:txBody>
          <a:bodyPr>
            <a:normAutofit/>
          </a:bodyPr>
          <a:lstStyle/>
          <a:p>
            <a:pPr>
              <a:spcBef>
                <a:spcPts val="400"/>
              </a:spcBef>
              <a:spcAft>
                <a:spcPts val="400"/>
              </a:spcAft>
              <a:buFont typeface="Arial" pitchFamily="34" charset="0"/>
              <a:buChar char="•"/>
            </a:pPr>
            <a:r>
              <a:rPr lang="en-US" dirty="0" smtClean="0">
                <a:solidFill>
                  <a:schemeClr val="tx1"/>
                </a:solidFill>
              </a:rPr>
              <a:t>Decisions made in 2012-July meeting (12/0913r3):</a:t>
            </a:r>
          </a:p>
          <a:p>
            <a:pPr marL="684213" lvl="1" indent="-342900">
              <a:spcBef>
                <a:spcPts val="400"/>
              </a:spcBef>
              <a:spcAft>
                <a:spcPts val="400"/>
              </a:spcAft>
              <a:buFont typeface="+mj-lt"/>
              <a:buAutoNum type="arabicParenR"/>
            </a:pPr>
            <a:r>
              <a:rPr lang="en-GB" dirty="0" smtClean="0">
                <a:solidFill>
                  <a:schemeClr val="tx1"/>
                </a:solidFill>
              </a:rPr>
              <a:t>Mandatory info item in FILS Discover frame: </a:t>
            </a:r>
          </a:p>
          <a:p>
            <a:pPr marL="1084263" lvl="2" indent="-342900">
              <a:spcBef>
                <a:spcPts val="400"/>
              </a:spcBef>
              <a:spcAft>
                <a:spcPts val="400"/>
              </a:spcAft>
              <a:buFont typeface="Wingdings" pitchFamily="2" charset="2"/>
              <a:buChar char="Ø"/>
            </a:pPr>
            <a:r>
              <a:rPr lang="en-GB" dirty="0" smtClean="0">
                <a:solidFill>
                  <a:schemeClr val="tx1"/>
                </a:solidFill>
              </a:rPr>
              <a:t>SSID</a:t>
            </a:r>
          </a:p>
          <a:p>
            <a:pPr marL="684213" lvl="1" indent="-342900">
              <a:spcBef>
                <a:spcPts val="400"/>
              </a:spcBef>
              <a:spcAft>
                <a:spcPts val="400"/>
              </a:spcAft>
              <a:buFont typeface="+mj-lt"/>
              <a:buAutoNum type="arabicParenR"/>
            </a:pPr>
            <a:r>
              <a:rPr lang="en-GB" dirty="0" smtClean="0">
                <a:solidFill>
                  <a:schemeClr val="tx1"/>
                </a:solidFill>
              </a:rPr>
              <a:t>Optional info items in FILS Discovery frame: </a:t>
            </a:r>
          </a:p>
          <a:p>
            <a:pPr marL="1084263" lvl="2" indent="-342900">
              <a:spcBef>
                <a:spcPts val="400"/>
              </a:spcBef>
              <a:spcAft>
                <a:spcPts val="400"/>
              </a:spcAft>
              <a:buFont typeface="Wingdings" pitchFamily="2" charset="2"/>
              <a:buChar char="Ø"/>
            </a:pPr>
            <a:r>
              <a:rPr lang="en-US" dirty="0" smtClean="0">
                <a:solidFill>
                  <a:schemeClr val="tx1"/>
                </a:solidFill>
              </a:rPr>
              <a:t>Capability </a:t>
            </a:r>
          </a:p>
          <a:p>
            <a:pPr marL="1084263" lvl="2" indent="-342900">
              <a:spcBef>
                <a:spcPts val="400"/>
              </a:spcBef>
              <a:spcAft>
                <a:spcPts val="400"/>
              </a:spcAft>
              <a:buFont typeface="Wingdings" pitchFamily="2" charset="2"/>
              <a:buChar char="Ø"/>
            </a:pPr>
            <a:r>
              <a:rPr lang="en-US" dirty="0" smtClean="0">
                <a:solidFill>
                  <a:schemeClr val="tx1"/>
                </a:solidFill>
              </a:rPr>
              <a:t>Access network options </a:t>
            </a:r>
          </a:p>
          <a:p>
            <a:pPr marL="1084263" lvl="2" indent="-342900">
              <a:spcBef>
                <a:spcPts val="400"/>
              </a:spcBef>
              <a:spcAft>
                <a:spcPts val="400"/>
              </a:spcAft>
              <a:buFont typeface="Wingdings" pitchFamily="2" charset="2"/>
              <a:buChar char="Ø"/>
            </a:pPr>
            <a:r>
              <a:rPr lang="en-US" dirty="0" smtClean="0">
                <a:solidFill>
                  <a:schemeClr val="tx1"/>
                </a:solidFill>
              </a:rPr>
              <a:t>Security </a:t>
            </a:r>
          </a:p>
          <a:p>
            <a:pPr marL="1084263" lvl="2" indent="-342900">
              <a:spcBef>
                <a:spcPts val="400"/>
              </a:spcBef>
              <a:spcAft>
                <a:spcPts val="400"/>
              </a:spcAft>
              <a:buFont typeface="Wingdings" pitchFamily="2" charset="2"/>
              <a:buChar char="Ø"/>
            </a:pPr>
            <a:r>
              <a:rPr lang="en-US" dirty="0" smtClean="0">
                <a:solidFill>
                  <a:schemeClr val="tx1"/>
                </a:solidFill>
              </a:rPr>
              <a:t>AP Configuration change count</a:t>
            </a:r>
          </a:p>
          <a:p>
            <a:pPr marL="1084263" lvl="2" indent="-342900">
              <a:spcBef>
                <a:spcPts val="400"/>
              </a:spcBef>
              <a:spcAft>
                <a:spcPts val="400"/>
              </a:spcAft>
              <a:buFont typeface="Wingdings" pitchFamily="2" charset="2"/>
              <a:buChar char="Ø"/>
            </a:pPr>
            <a:r>
              <a:rPr lang="en-US" dirty="0" smtClean="0">
                <a:solidFill>
                  <a:schemeClr val="tx1"/>
                </a:solidFill>
              </a:rPr>
              <a:t>AP’s next TBTT</a:t>
            </a:r>
          </a:p>
          <a:p>
            <a:pPr marL="1084263" lvl="2" indent="-342900">
              <a:spcBef>
                <a:spcPts val="400"/>
              </a:spcBef>
              <a:spcAft>
                <a:spcPts val="400"/>
              </a:spcAft>
              <a:buFont typeface="Wingdings" pitchFamily="2" charset="2"/>
              <a:buChar char="Ø"/>
            </a:pPr>
            <a:r>
              <a:rPr lang="en-US" dirty="0" smtClean="0">
                <a:solidFill>
                  <a:schemeClr val="tx1"/>
                </a:solidFill>
              </a:rPr>
              <a:t>Neighbor AP’s next TBTT</a:t>
            </a:r>
            <a:endParaRPr lang="en-GB" dirty="0" smtClean="0">
              <a:solidFill>
                <a:schemeClr val="tx1"/>
              </a:solidFill>
            </a:endParaRPr>
          </a:p>
          <a:p>
            <a:pPr marL="684213" lvl="1" indent="-342900">
              <a:spcBef>
                <a:spcPts val="400"/>
              </a:spcBef>
              <a:spcAft>
                <a:spcPts val="400"/>
              </a:spcAft>
              <a:buFont typeface="+mj-lt"/>
              <a:buAutoNum type="arabicParenR"/>
            </a:pPr>
            <a:r>
              <a:rPr lang="en-GB" dirty="0" smtClean="0">
                <a:solidFill>
                  <a:schemeClr val="tx1"/>
                </a:solidFill>
              </a:rPr>
              <a:t>Format of  “Access Network Options” info item: re-use the </a:t>
            </a:r>
            <a:r>
              <a:rPr lang="en-US" dirty="0" smtClean="0">
                <a:solidFill>
                  <a:schemeClr val="tx1"/>
                </a:solidFill>
              </a:rPr>
              <a:t>1-byte information as defined in Figure 8-352 in 802.11-2012. </a:t>
            </a:r>
            <a:endParaRPr lang="en-GB"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Recap of FD Frame Content Design Status – </a:t>
            </a:r>
            <a:r>
              <a:rPr lang="en-US" sz="2800" dirty="0" err="1" smtClean="0"/>
              <a:t>con’t</a:t>
            </a:r>
            <a:endParaRPr lang="en-US" sz="2800" dirty="0"/>
          </a:p>
        </p:txBody>
      </p:sp>
      <p:sp>
        <p:nvSpPr>
          <p:cNvPr id="3" name="Content Placeholder 2"/>
          <p:cNvSpPr>
            <a:spLocks noGrp="1"/>
          </p:cNvSpPr>
          <p:nvPr>
            <p:ph idx="1"/>
          </p:nvPr>
        </p:nvSpPr>
        <p:spPr>
          <a:xfrm>
            <a:off x="533400" y="1257300"/>
            <a:ext cx="7770813" cy="5029200"/>
          </a:xfrm>
        </p:spPr>
        <p:txBody>
          <a:bodyPr>
            <a:normAutofit/>
          </a:bodyPr>
          <a:lstStyle/>
          <a:p>
            <a:pPr>
              <a:spcBef>
                <a:spcPts val="400"/>
              </a:spcBef>
              <a:spcAft>
                <a:spcPts val="400"/>
              </a:spcAft>
              <a:buFont typeface="Arial" pitchFamily="34" charset="0"/>
              <a:buChar char="•"/>
            </a:pPr>
            <a:r>
              <a:rPr lang="en-US" dirty="0" smtClean="0">
                <a:solidFill>
                  <a:schemeClr val="tx1"/>
                </a:solidFill>
              </a:rPr>
              <a:t>Open issues regarding FILS Discover Frame content design:</a:t>
            </a:r>
          </a:p>
          <a:p>
            <a:pPr marL="684213" lvl="1" indent="-342900">
              <a:spcBef>
                <a:spcPts val="400"/>
              </a:spcBef>
              <a:spcAft>
                <a:spcPts val="400"/>
              </a:spcAft>
              <a:buFont typeface="Wingdings" pitchFamily="2" charset="2"/>
              <a:buChar char="Ø"/>
            </a:pPr>
            <a:r>
              <a:rPr lang="en-GB" dirty="0" smtClean="0">
                <a:solidFill>
                  <a:schemeClr val="tx1"/>
                </a:solidFill>
              </a:rPr>
              <a:t>Detailed contents and encodings for info items:</a:t>
            </a:r>
          </a:p>
          <a:p>
            <a:pPr marL="1084263" lvl="2" indent="-342900">
              <a:spcBef>
                <a:spcPts val="400"/>
              </a:spcBef>
              <a:spcAft>
                <a:spcPts val="400"/>
              </a:spcAft>
              <a:buFont typeface="Courier New" pitchFamily="49" charset="0"/>
              <a:buChar char="o"/>
            </a:pPr>
            <a:r>
              <a:rPr lang="en-GB" dirty="0" smtClean="0">
                <a:solidFill>
                  <a:schemeClr val="tx1"/>
                </a:solidFill>
              </a:rPr>
              <a:t>SSID, </a:t>
            </a:r>
          </a:p>
          <a:p>
            <a:pPr marL="1084263" lvl="2" indent="-342900">
              <a:spcBef>
                <a:spcPts val="400"/>
              </a:spcBef>
              <a:spcAft>
                <a:spcPts val="400"/>
              </a:spcAft>
              <a:buFont typeface="Courier New" pitchFamily="49" charset="0"/>
              <a:buChar char="o"/>
            </a:pPr>
            <a:r>
              <a:rPr lang="en-US" dirty="0" smtClean="0">
                <a:solidFill>
                  <a:schemeClr val="tx1"/>
                </a:solidFill>
              </a:rPr>
              <a:t>Capability,  </a:t>
            </a:r>
          </a:p>
          <a:p>
            <a:pPr marL="1084263" lvl="2" indent="-342900">
              <a:spcBef>
                <a:spcPts val="400"/>
              </a:spcBef>
              <a:spcAft>
                <a:spcPts val="400"/>
              </a:spcAft>
              <a:buFont typeface="Courier New" pitchFamily="49" charset="0"/>
              <a:buChar char="o"/>
            </a:pPr>
            <a:r>
              <a:rPr lang="en-US" dirty="0" smtClean="0">
                <a:solidFill>
                  <a:schemeClr val="tx1"/>
                </a:solidFill>
              </a:rPr>
              <a:t>security, </a:t>
            </a:r>
          </a:p>
          <a:p>
            <a:pPr marL="1084263" lvl="2" indent="-342900">
              <a:spcBef>
                <a:spcPts val="400"/>
              </a:spcBef>
              <a:spcAft>
                <a:spcPts val="400"/>
              </a:spcAft>
              <a:buFont typeface="Courier New" pitchFamily="49" charset="0"/>
              <a:buChar char="o"/>
            </a:pPr>
            <a:r>
              <a:rPr lang="en-US" dirty="0" smtClean="0">
                <a:solidFill>
                  <a:schemeClr val="tx1"/>
                </a:solidFill>
              </a:rPr>
              <a:t>AP Configuration change count, </a:t>
            </a:r>
          </a:p>
          <a:p>
            <a:pPr marL="1084263" lvl="2" indent="-342900">
              <a:spcBef>
                <a:spcPts val="400"/>
              </a:spcBef>
              <a:spcAft>
                <a:spcPts val="400"/>
              </a:spcAft>
              <a:buFont typeface="Courier New" pitchFamily="49" charset="0"/>
              <a:buChar char="o"/>
            </a:pPr>
            <a:r>
              <a:rPr lang="en-US" dirty="0" smtClean="0">
                <a:solidFill>
                  <a:schemeClr val="tx1"/>
                </a:solidFill>
              </a:rPr>
              <a:t>AP’s next TBTT, </a:t>
            </a:r>
          </a:p>
          <a:p>
            <a:pPr marL="1084263" lvl="2" indent="-342900">
              <a:spcBef>
                <a:spcPts val="400"/>
              </a:spcBef>
              <a:spcAft>
                <a:spcPts val="400"/>
              </a:spcAft>
              <a:buFont typeface="Courier New" pitchFamily="49" charset="0"/>
              <a:buChar char="o"/>
            </a:pPr>
            <a:r>
              <a:rPr lang="en-US" dirty="0" smtClean="0">
                <a:solidFill>
                  <a:schemeClr val="tx1"/>
                </a:solidFill>
              </a:rPr>
              <a:t>Neighbor AP’s next TBTT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SSID Info Item in FILS Discovery Frame</a:t>
            </a:r>
            <a:endParaRPr lang="en-US" sz="2800" dirty="0"/>
          </a:p>
        </p:txBody>
      </p:sp>
      <p:sp>
        <p:nvSpPr>
          <p:cNvPr id="3" name="Content Placeholder 2"/>
          <p:cNvSpPr>
            <a:spLocks noGrp="1"/>
          </p:cNvSpPr>
          <p:nvPr>
            <p:ph idx="1"/>
          </p:nvPr>
        </p:nvSpPr>
        <p:spPr>
          <a:xfrm>
            <a:off x="533400" y="1257300"/>
            <a:ext cx="8039100" cy="5257800"/>
          </a:xfrm>
        </p:spPr>
        <p:txBody>
          <a:bodyPr>
            <a:normAutofit fontScale="77500" lnSpcReduction="20000"/>
          </a:bodyPr>
          <a:lstStyle/>
          <a:p>
            <a:pPr>
              <a:spcBef>
                <a:spcPts val="400"/>
              </a:spcBef>
              <a:spcAft>
                <a:spcPts val="400"/>
              </a:spcAft>
              <a:buFont typeface="Arial" pitchFamily="34" charset="0"/>
              <a:buChar char="•"/>
            </a:pPr>
            <a:r>
              <a:rPr lang="en-US" dirty="0" smtClean="0">
                <a:solidFill>
                  <a:schemeClr val="tx1"/>
                </a:solidFill>
              </a:rPr>
              <a:t>Purpose of SSID info item in FD frame</a:t>
            </a:r>
          </a:p>
          <a:p>
            <a:pPr marL="682625" lvl="1" indent="-341313">
              <a:spcBef>
                <a:spcPts val="400"/>
              </a:spcBef>
              <a:spcAft>
                <a:spcPts val="400"/>
              </a:spcAft>
              <a:buFont typeface="Wingdings" pitchFamily="2" charset="2"/>
              <a:buChar char="Ø"/>
            </a:pPr>
            <a:r>
              <a:rPr lang="en-US" dirty="0" smtClean="0">
                <a:solidFill>
                  <a:schemeClr val="tx1"/>
                </a:solidFill>
              </a:rPr>
              <a:t>Advertise the presence of ESS &amp; AP on the channel</a:t>
            </a:r>
          </a:p>
          <a:p>
            <a:pPr>
              <a:spcBef>
                <a:spcPts val="400"/>
              </a:spcBef>
              <a:spcAft>
                <a:spcPts val="400"/>
              </a:spcAft>
              <a:buFont typeface="Arial" pitchFamily="34" charset="0"/>
              <a:buChar char="•"/>
            </a:pPr>
            <a:r>
              <a:rPr lang="en-US" dirty="0" smtClean="0">
                <a:solidFill>
                  <a:schemeClr val="tx1"/>
                </a:solidFill>
              </a:rPr>
              <a:t>Reference materials</a:t>
            </a:r>
          </a:p>
          <a:p>
            <a:pPr marL="735013" lvl="1" indent="-393700" defTabSz="914400">
              <a:spcBef>
                <a:spcPts val="300"/>
              </a:spcBef>
              <a:spcAft>
                <a:spcPts val="200"/>
              </a:spcAft>
              <a:buClrTx/>
              <a:buSzTx/>
              <a:buFont typeface="Wingdings" pitchFamily="2" charset="2"/>
              <a:buChar char="Ø"/>
              <a:defRPr/>
            </a:pPr>
            <a:r>
              <a:rPr lang="en-US" dirty="0" smtClean="0"/>
              <a:t>802.11-2012: SSID IE with 0 to 32 bytes</a:t>
            </a:r>
          </a:p>
          <a:p>
            <a:pPr marL="735013" lvl="1" indent="-393700" defTabSz="914400">
              <a:spcBef>
                <a:spcPts val="300"/>
              </a:spcBef>
              <a:spcAft>
                <a:spcPts val="200"/>
              </a:spcAft>
              <a:buClrTx/>
              <a:buSzTx/>
              <a:buFont typeface="Wingdings" pitchFamily="2" charset="2"/>
              <a:buChar char="Ø"/>
              <a:defRPr/>
            </a:pPr>
            <a:r>
              <a:rPr lang="en-US" dirty="0" smtClean="0"/>
              <a:t>11ah short beacon: compressed SSID 4 bytes  (11/1503r2, 12/0129r3)</a:t>
            </a:r>
            <a:endParaRPr lang="en-US" dirty="0" smtClean="0">
              <a:solidFill>
                <a:schemeClr val="tx1"/>
              </a:solidFill>
            </a:endParaRPr>
          </a:p>
          <a:p>
            <a:pPr>
              <a:spcBef>
                <a:spcPts val="400"/>
              </a:spcBef>
              <a:spcAft>
                <a:spcPts val="400"/>
              </a:spcAft>
              <a:buFont typeface="Arial" pitchFamily="34" charset="0"/>
              <a:buChar char="•"/>
            </a:pPr>
            <a:r>
              <a:rPr lang="en-US" dirty="0" smtClean="0">
                <a:solidFill>
                  <a:schemeClr val="tx1"/>
                </a:solidFill>
              </a:rPr>
              <a:t>Re-cap of the Discussions in 2012-July meeting (12/0913r3)</a:t>
            </a:r>
          </a:p>
          <a:p>
            <a:pPr marL="684213" lvl="1" indent="-342900">
              <a:spcBef>
                <a:spcPts val="400"/>
              </a:spcBef>
              <a:spcAft>
                <a:spcPts val="400"/>
              </a:spcAft>
              <a:buFont typeface="Wingdings" pitchFamily="2" charset="2"/>
              <a:buChar char="Ø"/>
            </a:pPr>
            <a:r>
              <a:rPr lang="en-US" dirty="0" smtClean="0">
                <a:solidFill>
                  <a:schemeClr val="tx1"/>
                </a:solidFill>
              </a:rPr>
              <a:t>About compressed SSID:</a:t>
            </a:r>
          </a:p>
          <a:p>
            <a:pPr marL="1030288" lvl="2" indent="-342900">
              <a:spcBef>
                <a:spcPts val="400"/>
              </a:spcBef>
              <a:spcAft>
                <a:spcPts val="400"/>
              </a:spcAft>
              <a:buFont typeface="Courier New" pitchFamily="49" charset="0"/>
              <a:buChar char="o"/>
            </a:pPr>
            <a:r>
              <a:rPr lang="en-US" dirty="0" smtClean="0">
                <a:solidFill>
                  <a:schemeClr val="tx1"/>
                </a:solidFill>
              </a:rPr>
              <a:t>Compressed SSID is not enough to initiate association based on current 802.11 spec!</a:t>
            </a:r>
          </a:p>
          <a:p>
            <a:pPr marL="1030288" lvl="2" indent="-342900">
              <a:spcBef>
                <a:spcPts val="400"/>
              </a:spcBef>
              <a:spcAft>
                <a:spcPts val="400"/>
              </a:spcAft>
              <a:buFont typeface="Courier New" pitchFamily="49" charset="0"/>
              <a:buChar char="o"/>
            </a:pPr>
            <a:r>
              <a:rPr lang="en-US" dirty="0" smtClean="0">
                <a:solidFill>
                  <a:schemeClr val="tx1"/>
                </a:solidFill>
              </a:rPr>
              <a:t>Can FILS Discovery frame use compressed SSID?</a:t>
            </a:r>
          </a:p>
          <a:p>
            <a:pPr marL="1030288" lvl="2" indent="-342900">
              <a:spcBef>
                <a:spcPts val="400"/>
              </a:spcBef>
              <a:spcAft>
                <a:spcPts val="400"/>
              </a:spcAft>
              <a:buFont typeface="Courier New" pitchFamily="49" charset="0"/>
              <a:buChar char="o"/>
            </a:pPr>
            <a:r>
              <a:rPr lang="en-US" dirty="0" smtClean="0">
                <a:solidFill>
                  <a:schemeClr val="tx1"/>
                </a:solidFill>
              </a:rPr>
              <a:t>Does compressed SSID provide enough info to advertise AP’s presence in the channel?</a:t>
            </a:r>
          </a:p>
          <a:p>
            <a:pPr marL="1030288" lvl="2" indent="-342900">
              <a:spcBef>
                <a:spcPts val="400"/>
              </a:spcBef>
              <a:spcAft>
                <a:spcPts val="400"/>
              </a:spcAft>
              <a:buFont typeface="Courier New" pitchFamily="49" charset="0"/>
              <a:buChar char="o"/>
            </a:pPr>
            <a:r>
              <a:rPr lang="en-US" dirty="0" smtClean="0">
                <a:solidFill>
                  <a:schemeClr val="tx1"/>
                </a:solidFill>
              </a:rPr>
              <a:t>11ah compressed SSID only provides one-way mapping</a:t>
            </a:r>
          </a:p>
          <a:p>
            <a:pPr marL="1030288" lvl="2" indent="-342900">
              <a:spcBef>
                <a:spcPts val="400"/>
              </a:spcBef>
              <a:spcAft>
                <a:spcPts val="400"/>
              </a:spcAft>
              <a:buFont typeface="Courier New" pitchFamily="49" charset="0"/>
              <a:buChar char="o"/>
            </a:pPr>
            <a:r>
              <a:rPr lang="en-US" dirty="0" smtClean="0">
                <a:solidFill>
                  <a:schemeClr val="tx1"/>
                </a:solidFill>
              </a:rPr>
              <a:t>Compressed SSID could be useful to STAs that have associated with the AP previously</a:t>
            </a:r>
          </a:p>
          <a:p>
            <a:pPr marL="684213" lvl="1" indent="-342900">
              <a:spcBef>
                <a:spcPts val="400"/>
              </a:spcBef>
              <a:spcAft>
                <a:spcPts val="400"/>
              </a:spcAft>
              <a:buFont typeface="Wingdings" pitchFamily="2" charset="2"/>
              <a:buChar char="Ø"/>
            </a:pPr>
            <a:r>
              <a:rPr lang="en-US" dirty="0" smtClean="0">
                <a:solidFill>
                  <a:schemeClr val="tx1"/>
                </a:solidFill>
              </a:rPr>
              <a:t>Should the FILS discovery frame information items be designed to keep backward compatible?</a:t>
            </a:r>
          </a:p>
          <a:p>
            <a:pPr marL="684213" lvl="1" indent="-342900">
              <a:spcBef>
                <a:spcPts val="400"/>
              </a:spcBef>
              <a:spcAft>
                <a:spcPts val="400"/>
              </a:spcAft>
              <a:buFont typeface="Wingdings" pitchFamily="2" charset="2"/>
              <a:buChar char="Ø"/>
            </a:pPr>
            <a:r>
              <a:rPr lang="en-US" dirty="0" smtClean="0">
                <a:solidFill>
                  <a:schemeClr val="tx1"/>
                </a:solidFill>
              </a:rPr>
              <a:t>Truncated SSID</a:t>
            </a:r>
          </a:p>
          <a:p>
            <a:pPr marL="684213" lvl="1" indent="-342900">
              <a:spcBef>
                <a:spcPts val="400"/>
              </a:spcBef>
              <a:spcAft>
                <a:spcPts val="400"/>
              </a:spcAft>
              <a:buFont typeface="Wingdings" pitchFamily="2" charset="2"/>
              <a:buChar char="Ø"/>
            </a:pPr>
            <a:r>
              <a:rPr lang="en-US" dirty="0" smtClean="0">
                <a:solidFill>
                  <a:schemeClr val="tx1"/>
                </a:solidFill>
              </a:rPr>
              <a:t>Use full SSID</a:t>
            </a:r>
          </a:p>
          <a:p>
            <a:pPr marL="684213" lvl="1" indent="-342900">
              <a:spcBef>
                <a:spcPts val="400"/>
              </a:spcBef>
              <a:spcAft>
                <a:spcPts val="400"/>
              </a:spcAft>
              <a:buFont typeface="Wingdings" pitchFamily="2" charset="2"/>
              <a:buChar char="Ø"/>
            </a:pPr>
            <a:r>
              <a:rPr lang="en-US" dirty="0" smtClean="0">
                <a:solidFill>
                  <a:schemeClr val="tx1"/>
                </a:solidFill>
              </a:rPr>
              <a:t>Use condensed SSID with 8 bytes, as the current commonly used SSIDs are from 6 to 8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533400"/>
          </a:xfrm>
        </p:spPr>
        <p:txBody>
          <a:bodyPr/>
          <a:lstStyle/>
          <a:p>
            <a:pPr lvl="0"/>
            <a:r>
              <a:rPr lang="en-US" sz="2800" dirty="0" smtClean="0"/>
              <a:t>SSID Info Item in FILS Discovery Frame – </a:t>
            </a:r>
            <a:r>
              <a:rPr lang="en-US" sz="2800" dirty="0" err="1" smtClean="0"/>
              <a:t>con’t</a:t>
            </a:r>
            <a:endParaRPr lang="en-US" sz="2800" dirty="0"/>
          </a:p>
        </p:txBody>
      </p:sp>
      <p:sp>
        <p:nvSpPr>
          <p:cNvPr id="3" name="Content Placeholder 2"/>
          <p:cNvSpPr>
            <a:spLocks noGrp="1"/>
          </p:cNvSpPr>
          <p:nvPr>
            <p:ph idx="1"/>
          </p:nvPr>
        </p:nvSpPr>
        <p:spPr>
          <a:xfrm>
            <a:off x="419100" y="1257300"/>
            <a:ext cx="8343900" cy="5181600"/>
          </a:xfrm>
        </p:spPr>
        <p:txBody>
          <a:bodyPr>
            <a:normAutofit fontScale="92500" lnSpcReduction="20000"/>
          </a:bodyPr>
          <a:lstStyle/>
          <a:p>
            <a:pPr>
              <a:spcBef>
                <a:spcPts val="400"/>
              </a:spcBef>
              <a:spcAft>
                <a:spcPts val="400"/>
              </a:spcAft>
              <a:buFont typeface="Arial" pitchFamily="34" charset="0"/>
              <a:buChar char="•"/>
            </a:pPr>
            <a:r>
              <a:rPr lang="en-US" dirty="0" smtClean="0">
                <a:solidFill>
                  <a:schemeClr val="tx1"/>
                </a:solidFill>
              </a:rPr>
              <a:t>Key Open Issues and Discussions:</a:t>
            </a:r>
          </a:p>
          <a:p>
            <a:pPr marL="682625" lvl="1" indent="-341313">
              <a:spcBef>
                <a:spcPts val="400"/>
              </a:spcBef>
              <a:spcAft>
                <a:spcPts val="400"/>
              </a:spcAft>
              <a:buFont typeface="Wingdings" pitchFamily="2" charset="2"/>
              <a:buChar char="Ø"/>
            </a:pPr>
            <a:r>
              <a:rPr lang="en-US" dirty="0" smtClean="0">
                <a:solidFill>
                  <a:schemeClr val="tx1"/>
                </a:solidFill>
              </a:rPr>
              <a:t>Should the FILS discovery frame information items be designed to keep backward compatible?</a:t>
            </a:r>
          </a:p>
          <a:p>
            <a:pPr marL="1082675" lvl="2" indent="-341313">
              <a:spcBef>
                <a:spcPts val="400"/>
              </a:spcBef>
              <a:spcAft>
                <a:spcPts val="400"/>
              </a:spcAft>
              <a:buFont typeface="Courier New" pitchFamily="49" charset="0"/>
              <a:buChar char="o"/>
            </a:pPr>
            <a:r>
              <a:rPr lang="en-US" dirty="0" smtClean="0">
                <a:solidFill>
                  <a:schemeClr val="tx1"/>
                </a:solidFill>
              </a:rPr>
              <a:t>Not Necessary! FD frame is intended to be used by 11ai-capable STAs.</a:t>
            </a:r>
          </a:p>
          <a:p>
            <a:pPr marL="1082675" lvl="2" indent="-341313">
              <a:spcBef>
                <a:spcPts val="400"/>
              </a:spcBef>
              <a:spcAft>
                <a:spcPts val="400"/>
              </a:spcAft>
              <a:buFont typeface="Courier New" pitchFamily="49" charset="0"/>
              <a:buChar char="o"/>
            </a:pPr>
            <a:r>
              <a:rPr lang="en-US" dirty="0" smtClean="0">
                <a:solidFill>
                  <a:schemeClr val="tx1"/>
                </a:solidFill>
              </a:rPr>
              <a:t>Also, suggest not to enforce it, as optimized encodings are needed!</a:t>
            </a:r>
          </a:p>
          <a:p>
            <a:pPr marL="682625" lvl="1" indent="-341313">
              <a:spcBef>
                <a:spcPts val="400"/>
              </a:spcBef>
              <a:spcAft>
                <a:spcPts val="400"/>
              </a:spcAft>
              <a:buFont typeface="Wingdings" pitchFamily="2" charset="2"/>
              <a:buChar char="Ø"/>
            </a:pPr>
            <a:r>
              <a:rPr lang="en-US" dirty="0" smtClean="0">
                <a:solidFill>
                  <a:schemeClr val="tx1"/>
                </a:solidFill>
              </a:rPr>
              <a:t>Full SSID is needed to initiate association based on current 802.11 spec! </a:t>
            </a:r>
          </a:p>
          <a:p>
            <a:pPr marL="682625" lvl="1" indent="-341313">
              <a:spcBef>
                <a:spcPts val="400"/>
              </a:spcBef>
              <a:spcAft>
                <a:spcPts val="400"/>
              </a:spcAft>
              <a:buFont typeface="Wingdings" pitchFamily="2" charset="2"/>
              <a:buChar char="Ø"/>
            </a:pPr>
            <a:r>
              <a:rPr lang="en-US" dirty="0" smtClean="0">
                <a:solidFill>
                  <a:schemeClr val="tx1"/>
                </a:solidFill>
              </a:rPr>
              <a:t>Seems not acceptable in </a:t>
            </a:r>
            <a:r>
              <a:rPr lang="en-US" dirty="0" err="1" smtClean="0">
                <a:solidFill>
                  <a:schemeClr val="tx1"/>
                </a:solidFill>
              </a:rPr>
              <a:t>TGai</a:t>
            </a:r>
            <a:r>
              <a:rPr lang="en-US" dirty="0" smtClean="0">
                <a:solidFill>
                  <a:schemeClr val="tx1"/>
                </a:solidFill>
              </a:rPr>
              <a:t> to impose any constraints to SSID selection.</a:t>
            </a:r>
          </a:p>
          <a:p>
            <a:pPr marL="682625" lvl="1" indent="-341313">
              <a:spcBef>
                <a:spcPts val="400"/>
              </a:spcBef>
              <a:spcAft>
                <a:spcPts val="400"/>
              </a:spcAft>
              <a:buFont typeface="Wingdings" pitchFamily="2" charset="2"/>
              <a:buChar char="Ø"/>
            </a:pPr>
            <a:r>
              <a:rPr lang="en-US" dirty="0" smtClean="0">
                <a:solidFill>
                  <a:schemeClr val="tx1"/>
                </a:solidFill>
              </a:rPr>
              <a:t>Can the condensed SSID be deterministically mapped back to the full SSID?</a:t>
            </a:r>
          </a:p>
          <a:p>
            <a:pPr marL="914400" lvl="2" indent="-227013">
              <a:spcBef>
                <a:spcPts val="400"/>
              </a:spcBef>
              <a:spcAft>
                <a:spcPts val="400"/>
              </a:spcAft>
              <a:buFont typeface="Courier New" pitchFamily="49" charset="0"/>
              <a:buChar char="o"/>
            </a:pPr>
            <a:r>
              <a:rPr lang="en-US" dirty="0" smtClean="0">
                <a:solidFill>
                  <a:schemeClr val="tx1"/>
                </a:solidFill>
              </a:rPr>
              <a:t>Compressed SSID: </a:t>
            </a:r>
          </a:p>
          <a:p>
            <a:pPr marL="1146175" lvl="3" indent="-233363">
              <a:spcAft>
                <a:spcPts val="400"/>
              </a:spcAft>
              <a:buFont typeface="Wingdings" pitchFamily="2" charset="2"/>
              <a:buChar char="q"/>
              <a:tabLst>
                <a:tab pos="1146175" algn="l"/>
              </a:tabLst>
            </a:pPr>
            <a:r>
              <a:rPr lang="en-US" dirty="0" smtClean="0">
                <a:solidFill>
                  <a:schemeClr val="tx1"/>
                </a:solidFill>
              </a:rPr>
              <a:t>Possible, if the STA has associated with the AP previously, otherwise;</a:t>
            </a:r>
          </a:p>
          <a:p>
            <a:pPr marL="1146175" lvl="3" indent="-233363">
              <a:spcAft>
                <a:spcPts val="400"/>
              </a:spcAft>
              <a:buFont typeface="Wingdings" pitchFamily="2" charset="2"/>
              <a:buChar char="q"/>
              <a:tabLst>
                <a:tab pos="1146175" algn="l"/>
              </a:tabLst>
            </a:pPr>
            <a:r>
              <a:rPr lang="en-US" dirty="0" smtClean="0">
                <a:solidFill>
                  <a:schemeClr val="tx1"/>
                </a:solidFill>
              </a:rPr>
              <a:t>No, if using the 11ah Compressed SSID;</a:t>
            </a:r>
          </a:p>
          <a:p>
            <a:pPr marL="1146175" lvl="3" indent="-233363">
              <a:spcAft>
                <a:spcPts val="400"/>
              </a:spcAft>
              <a:buFont typeface="Wingdings" pitchFamily="2" charset="2"/>
              <a:buChar char="q"/>
              <a:tabLst>
                <a:tab pos="1146175" algn="l"/>
              </a:tabLst>
            </a:pPr>
            <a:r>
              <a:rPr lang="en-US" dirty="0" smtClean="0">
                <a:solidFill>
                  <a:schemeClr val="tx1"/>
                </a:solidFill>
              </a:rPr>
              <a:t>TBD (although very difficult), open for any new proposals about compressed SSID.</a:t>
            </a:r>
          </a:p>
          <a:p>
            <a:pPr marL="914400" lvl="2" indent="-227013">
              <a:spcBef>
                <a:spcPts val="400"/>
              </a:spcBef>
              <a:spcAft>
                <a:spcPts val="400"/>
              </a:spcAft>
              <a:buFont typeface="Courier New" pitchFamily="49" charset="0"/>
              <a:buChar char="o"/>
            </a:pPr>
            <a:r>
              <a:rPr lang="en-US" dirty="0" smtClean="0">
                <a:solidFill>
                  <a:schemeClr val="tx1"/>
                </a:solidFill>
              </a:rPr>
              <a:t>Truncated SSID</a:t>
            </a:r>
          </a:p>
          <a:p>
            <a:pPr marL="1146175" lvl="3" indent="-233363">
              <a:spcAft>
                <a:spcPts val="400"/>
              </a:spcAft>
              <a:buFont typeface="Wingdings" pitchFamily="2" charset="2"/>
              <a:buChar char="q"/>
            </a:pPr>
            <a:r>
              <a:rPr lang="en-US" dirty="0" smtClean="0">
                <a:solidFill>
                  <a:schemeClr val="tx1"/>
                </a:solidFill>
              </a:rPr>
              <a:t>No, if the “truncation” really occurs;</a:t>
            </a:r>
          </a:p>
          <a:p>
            <a:pPr marL="1146175" lvl="3" indent="-233363">
              <a:spcAft>
                <a:spcPts val="400"/>
              </a:spcAft>
              <a:buFont typeface="Wingdings" pitchFamily="2" charset="2"/>
              <a:buChar char="q"/>
            </a:pPr>
            <a:r>
              <a:rPr lang="en-US" dirty="0" smtClean="0">
                <a:solidFill>
                  <a:schemeClr val="tx1"/>
                </a:solidFill>
              </a:rPr>
              <a:t>Yes, if  actually no truncation occurs, for the cases where the full SSID is within the retention-size, e.g., Use 8 bytes as the retention-size, considering the current commonly used SSIDs are from 6 to 8 bytes.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Lei Wang, InterDigital Communications</a:t>
            </a:r>
            <a:endParaRPr lang="en-GB" dirty="0"/>
          </a:p>
        </p:txBody>
      </p:sp>
      <p:sp>
        <p:nvSpPr>
          <p:cNvPr id="6" name="Date Placeholder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2.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43620</TotalTime>
  <Words>3472</Words>
  <Application>Microsoft Office PowerPoint</Application>
  <PresentationFormat>On-screen Show (4:3)</PresentationFormat>
  <Paragraphs>451</Paragraphs>
  <Slides>41</Slides>
  <Notes>3</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41</vt:i4>
      </vt:variant>
    </vt:vector>
  </HeadingPairs>
  <TitlesOfParts>
    <vt:vector size="45" baseType="lpstr">
      <vt:lpstr>802-11-Submission</vt:lpstr>
      <vt:lpstr>Document</vt:lpstr>
      <vt:lpstr>Visio</vt:lpstr>
      <vt:lpstr>Microsoft Office Visio Drawing</vt:lpstr>
      <vt:lpstr>Discussions about 802.11ai FILS Discovery (FD) Frame  Content Design </vt:lpstr>
      <vt:lpstr>Abstract</vt:lpstr>
      <vt:lpstr>Slide 3</vt:lpstr>
      <vt:lpstr>Slide 4</vt:lpstr>
      <vt:lpstr>Slide 5</vt:lpstr>
      <vt:lpstr>Recap of FD Frame Content Design Status</vt:lpstr>
      <vt:lpstr>Recap of FD Frame Content Design Status – con’t</vt:lpstr>
      <vt:lpstr>SSID Info Item in FILS Discovery Frame</vt:lpstr>
      <vt:lpstr>SSID Info Item in FILS Discovery Frame – con’t</vt:lpstr>
      <vt:lpstr>SSID Info Item in FILS Discovery Frame – con’t</vt:lpstr>
      <vt:lpstr>Introduction of FD Frame Control Field</vt:lpstr>
      <vt:lpstr>Proposed SSID Info Item Details in FD Frame </vt:lpstr>
      <vt:lpstr>Capability Info Item in FILS Discovery Frame</vt:lpstr>
      <vt:lpstr>Capability Info Item in FILS Discovery Frame – con’t</vt:lpstr>
      <vt:lpstr>Capability Info Item in FILS Discovery Frame – con’t</vt:lpstr>
      <vt:lpstr>Access Network Options Info Item in FILS Discovery Frame</vt:lpstr>
      <vt:lpstr>Access Network Options Info Item in FILS Discovery Frame  – con’t</vt:lpstr>
      <vt:lpstr>Security Info Item in FILS Discovery Frame</vt:lpstr>
      <vt:lpstr>Security Info Item in FILS Discovery Frame – con’t</vt:lpstr>
      <vt:lpstr>Security Info Item in FILS Discovery Frame – con’t</vt:lpstr>
      <vt:lpstr>AP Configuration Change Count (AP-CCC) Info Item  in FILS Discovery Frame</vt:lpstr>
      <vt:lpstr>AP Configuration Change Count (AP-CCC) Info Item  in FILS Discovery Frame – con’t</vt:lpstr>
      <vt:lpstr>AP Configuration Change Count (AP-CCC) Info Item  in FILS Discovery Frame – con’t</vt:lpstr>
      <vt:lpstr>AP’s Next TBTT Info Item in FILS Discovery Frame</vt:lpstr>
      <vt:lpstr>AP’s Next TBTT Info Item in FILS Discovery Frame – con’t</vt:lpstr>
      <vt:lpstr>AP’s Next TBTT Info Item in FILS Discovery Frame – con’t</vt:lpstr>
      <vt:lpstr>Neighbor AP’s TBTT Info Item in FILS Discovery Frame</vt:lpstr>
      <vt:lpstr>Neighbor AP’s TBTT Info Item in FILS Discovery Frame  – con’t</vt:lpstr>
      <vt:lpstr>Neighbor AP’s TBTT Info Item in FILS Discovery Frame  – con’t</vt:lpstr>
      <vt:lpstr>Slide 30</vt:lpstr>
      <vt:lpstr>Discussion on FILS Discovery Frame Body Size</vt:lpstr>
      <vt:lpstr>Discussion on FD Frame Body Extensibility</vt:lpstr>
      <vt:lpstr>Straw-Polls</vt:lpstr>
      <vt:lpstr>Straw-Polls</vt:lpstr>
      <vt:lpstr>Straw-Polls</vt:lpstr>
      <vt:lpstr>Straw-Polls</vt:lpstr>
      <vt:lpstr>Straw-Polls</vt:lpstr>
      <vt:lpstr>Straw-Polls</vt:lpstr>
      <vt:lpstr>Straw-Polls</vt:lpstr>
      <vt:lpstr>Straw-Polls</vt:lpstr>
      <vt:lpstr>Slide 41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LeiW</cp:lastModifiedBy>
  <cp:revision>544</cp:revision>
  <cp:lastPrinted>1601-01-01T00:00:00Z</cp:lastPrinted>
  <dcterms:created xsi:type="dcterms:W3CDTF">2012-01-06T05:35:07Z</dcterms:created>
  <dcterms:modified xsi:type="dcterms:W3CDTF">2012-09-06T17:13:11Z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