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36"/>
  </p:notesMasterIdLst>
  <p:handoutMasterIdLst>
    <p:handoutMasterId r:id="rId37"/>
  </p:handoutMasterIdLst>
  <p:sldIdLst>
    <p:sldId id="256" r:id="rId5"/>
    <p:sldId id="257" r:id="rId6"/>
    <p:sldId id="262" r:id="rId7"/>
    <p:sldId id="265" r:id="rId8"/>
    <p:sldId id="332" r:id="rId9"/>
    <p:sldId id="293" r:id="rId10"/>
    <p:sldId id="301" r:id="rId11"/>
    <p:sldId id="295" r:id="rId12"/>
    <p:sldId id="323" r:id="rId13"/>
    <p:sldId id="302" r:id="rId14"/>
    <p:sldId id="278" r:id="rId15"/>
    <p:sldId id="298" r:id="rId16"/>
    <p:sldId id="299" r:id="rId17"/>
    <p:sldId id="294" r:id="rId18"/>
    <p:sldId id="333" r:id="rId19"/>
    <p:sldId id="334" r:id="rId20"/>
    <p:sldId id="304" r:id="rId21"/>
    <p:sldId id="307" r:id="rId22"/>
    <p:sldId id="314" r:id="rId23"/>
    <p:sldId id="335" r:id="rId24"/>
    <p:sldId id="316" r:id="rId25"/>
    <p:sldId id="317" r:id="rId26"/>
    <p:sldId id="312" r:id="rId27"/>
    <p:sldId id="292" r:id="rId28"/>
    <p:sldId id="337" r:id="rId29"/>
    <p:sldId id="336" r:id="rId30"/>
    <p:sldId id="341" r:id="rId31"/>
    <p:sldId id="342" r:id="rId32"/>
    <p:sldId id="343" r:id="rId33"/>
    <p:sldId id="339" r:id="rId34"/>
    <p:sldId id="340" r:id="rId3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8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60" d="100"/>
          <a:sy n="60" d="100"/>
        </p:scale>
        <p:origin x="-660" y="-19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420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11-12-1029-02-00ai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952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Frame Format Design Considerations for </a:t>
            </a:r>
            <a:br>
              <a:rPr lang="en-GB" sz="2800" dirty="0" smtClean="0"/>
            </a:br>
            <a:r>
              <a:rPr lang="en-GB" sz="2800" dirty="0" smtClean="0"/>
              <a:t>802.11ai FILS Discovery Frame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2012-09-14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90538" y="2813050"/>
          <a:ext cx="7916862" cy="2635250"/>
        </p:xfrm>
        <a:graphic>
          <a:graphicData uri="http://schemas.openxmlformats.org/presentationml/2006/ole">
            <p:oleObj spid="_x0000_s3075" name="Document" r:id="rId4" imgW="8648873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</a:t>
            </a:r>
            <a:br>
              <a:rPr lang="en-US" sz="2400" dirty="0" smtClean="0"/>
            </a:br>
            <a:r>
              <a:rPr lang="en-US" sz="2400" dirty="0" smtClean="0"/>
              <a:t>and 11ai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anything in the 11ah Short Beacon frame design that can be learnt for the 11ai FILS Discovery frame design?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Yes!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sz="1800" dirty="0" smtClean="0">
                <a:solidFill>
                  <a:schemeClr val="tx1"/>
                </a:solidFill>
              </a:rPr>
              <a:t>Examples: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Identifications of the essential info;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Flexibility of info field inclusions by using indication bitmap;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GB" sz="1600" dirty="0" smtClean="0">
                <a:solidFill>
                  <a:schemeClr val="tx1"/>
                </a:solidFill>
              </a:rPr>
              <a:t>Reduction of MAC header overhead.</a:t>
            </a:r>
          </a:p>
          <a:p>
            <a:pPr marL="0" lvl="2" indent="0">
              <a:spcBef>
                <a:spcPts val="600"/>
              </a:spcBef>
              <a:spcAft>
                <a:spcPts val="600"/>
              </a:spcAft>
            </a:pPr>
            <a:endParaRPr lang="en-GB" sz="1600" dirty="0" smtClean="0">
              <a:solidFill>
                <a:schemeClr val="tx1"/>
              </a:solidFill>
            </a:endParaRPr>
          </a:p>
          <a:p>
            <a:pPr marL="0" lvl="2" indent="0">
              <a:spcBef>
                <a:spcPts val="600"/>
              </a:spcBef>
              <a:spcAft>
                <a:spcPts val="600"/>
              </a:spcAft>
              <a:buFont typeface="Wingdings"/>
              <a:buChar char="à"/>
            </a:pPr>
            <a:r>
              <a:rPr lang="en-GB" sz="2400" b="1" dirty="0" smtClean="0">
                <a:solidFill>
                  <a:schemeClr val="tx1"/>
                </a:solidFill>
                <a:sym typeface="Wingdings" pitchFamily="2" charset="2"/>
              </a:rPr>
              <a:t> Recommendations</a:t>
            </a:r>
            <a:r>
              <a:rPr lang="en-GB" sz="2400" dirty="0" smtClean="0">
                <a:solidFill>
                  <a:schemeClr val="tx1"/>
                </a:solidFill>
                <a:sym typeface="Wingdings" pitchFamily="2" charset="2"/>
              </a:rPr>
              <a:t>: </a:t>
            </a:r>
          </a:p>
          <a:p>
            <a:pPr marL="56673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400" dirty="0" smtClean="0">
                <a:solidFill>
                  <a:schemeClr val="tx1"/>
                </a:solidFill>
              </a:rPr>
              <a:t>Not to use  a modified 11ah short beacon frame as 11ai FILS Discovery frame;</a:t>
            </a:r>
          </a:p>
          <a:p>
            <a:pPr marL="566738" lvl="2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arenR"/>
            </a:pPr>
            <a:r>
              <a:rPr lang="en-GB" sz="2400" dirty="0" smtClean="0">
                <a:solidFill>
                  <a:schemeClr val="tx1"/>
                </a:solidFill>
              </a:rPr>
              <a:t>Learn some of the 11ah short beacon design ideas.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800" dirty="0" smtClean="0"/>
              <a:t>12/0742: Recap of Measurement Pilot (MP) Frame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Based on 802.11-2012, t</a:t>
            </a:r>
            <a:r>
              <a:rPr lang="en-US" dirty="0" smtClean="0"/>
              <a:t>he Measurement Pilot (MP) frame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 is a compact Action frame transmitted pseudo-periodically by an AP at a small interval relative </a:t>
            </a:r>
            <a:r>
              <a:rPr lang="en-US" sz="2000" dirty="0" smtClean="0"/>
              <a:t>to a Beacon Interval</a:t>
            </a:r>
            <a:r>
              <a:rPr lang="en-US" dirty="0" smtClean="0"/>
              <a:t>;</a:t>
            </a:r>
            <a:endParaRPr lang="en-US" sz="2000" dirty="0" smtClean="0"/>
          </a:p>
          <a:p>
            <a:pPr marL="633413" lvl="1">
              <a:buFont typeface="Wingdings" pitchFamily="2" charset="2"/>
              <a:buChar char="§"/>
            </a:pPr>
            <a:r>
              <a:rPr lang="en-US" sz="2000" dirty="0" smtClean="0"/>
              <a:t>provides reduced information relative to a Beacon frame to allow for the required small interval.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The purpose of the Measurement Pilot </a:t>
            </a:r>
            <a:r>
              <a:rPr lang="en-US" dirty="0" smtClean="0"/>
              <a:t>frame </a:t>
            </a:r>
            <a:r>
              <a:rPr lang="en-US" dirty="0" smtClean="0">
                <a:solidFill>
                  <a:schemeClr val="tx1"/>
                </a:solidFill>
              </a:rPr>
              <a:t>is to assist a STA with the following functions: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discovery of the existence of a BSS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Rapid collection of neighbor AP signal strength measurements via passive scanning;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Enable transmission of a Probe Request.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Configuration parameters about MP frame: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dot11RMMeasurementPilotActivated: specifies the level of support for measurement pilot;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sz="2100" dirty="0" smtClean="0"/>
              <a:t>dot11RMMeasurementPilotPeriod: specifies the MP frame interval.</a:t>
            </a:r>
            <a:endParaRPr lang="en-GB" sz="21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Measurement Pilot (MP)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Frame Format and Contents of </a:t>
            </a:r>
            <a:r>
              <a:rPr lang="en-US" sz="2000" dirty="0" smtClean="0"/>
              <a:t>Measurement Pilot (MP) frame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5363" name="Object 3"/>
          <p:cNvGraphicFramePr>
            <a:graphicFrameLocks noChangeAspect="1"/>
          </p:cNvGraphicFramePr>
          <p:nvPr/>
        </p:nvGraphicFramePr>
        <p:xfrm>
          <a:off x="571500" y="1714500"/>
          <a:ext cx="7734300" cy="4914900"/>
        </p:xfrm>
        <a:graphic>
          <a:graphicData uri="http://schemas.openxmlformats.org/presentationml/2006/ole">
            <p:oleObj spid="_x0000_s15363" name="Visio" r:id="rId3" imgW="5558400" imgH="454428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Measurement Pilot (MP)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Transmission of t</a:t>
            </a:r>
            <a:r>
              <a:rPr lang="en-US" dirty="0" smtClean="0"/>
              <a:t>he Measurement Pilot (MP) frame: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by an AP;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to the broadcast address;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according to dot11RMMeasurementPilotActivated;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transmitted pseudo-periodically </a:t>
            </a:r>
            <a:r>
              <a:rPr lang="en-US" sz="2000" dirty="0" smtClean="0"/>
              <a:t>: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dirty="0" smtClean="0"/>
              <a:t>The basic MP interval is </a:t>
            </a:r>
            <a:r>
              <a:rPr lang="en-US" sz="1800" dirty="0" smtClean="0"/>
              <a:t>defined by dot11RMMeasurementPilotPeriod, </a:t>
            </a:r>
            <a:r>
              <a:rPr lang="en-US" dirty="0" smtClean="0"/>
              <a:t>a smaller interval relative to a Beacon Interval;</a:t>
            </a:r>
            <a:endParaRPr lang="en-US" sz="1800" dirty="0" smtClean="0"/>
          </a:p>
          <a:p>
            <a:pPr marL="914400" lvl="2" indent="-287338">
              <a:buFont typeface="Wingdings" pitchFamily="2" charset="2"/>
              <a:buChar char="Ø"/>
            </a:pPr>
            <a:r>
              <a:rPr lang="en-US" sz="1800" dirty="0" smtClean="0"/>
              <a:t>At each TMPTT meeting the minimum gap from TBTT, the AP schedules a MP frame as the next frame for transmission ahead of other queued frame using AC_VO EDCA parameters;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dirty="0" smtClean="0"/>
              <a:t>The minimum gap between TMPTT and TBTT is one half of the MP interval;</a:t>
            </a:r>
          </a:p>
          <a:p>
            <a:pPr marL="914400" lvl="2" indent="-287338">
              <a:buFont typeface="Wingdings" pitchFamily="2" charset="2"/>
              <a:buChar char="Ø"/>
            </a:pPr>
            <a:r>
              <a:rPr lang="en-US" sz="1800" dirty="0" smtClean="0"/>
              <a:t>At the TMPTT, if the medium is not available for the AP to transmit a MP frame, the AP defers the actual MP transmission, for a maximum period of one MP interval, and drop the delayed MP frame transmission at the next TMPTT.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Special transmission for an AP in a Multiple BSSID Set with 2 or more members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Multiple BSSID </a:t>
            </a:r>
            <a:r>
              <a:rPr lang="en-US" dirty="0" err="1" smtClean="0"/>
              <a:t>Subelement</a:t>
            </a:r>
            <a:r>
              <a:rPr lang="en-US" dirty="0" smtClean="0"/>
              <a:t> shall be included, containing the BSSIDs of all members of the Multiple BSSID Set;</a:t>
            </a:r>
          </a:p>
          <a:p>
            <a:pPr marL="633413" lvl="1">
              <a:buFont typeface="Wingdings" pitchFamily="2" charset="2"/>
              <a:buChar char="§"/>
            </a:pPr>
            <a:r>
              <a:rPr lang="en-US" dirty="0" smtClean="0"/>
              <a:t>The minimum gap requirement between TMPTT and TBTT applies to any TBTT of all the members of the Multiple BSSID Set.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MP Frame and FILS Discovery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1447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MP frame and FILS Discovery frame have similar or same design purpose, i.e., assist STAs with rapid AP/network discovery;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Then, could MP frame be used as FILS Discovery frame in 11ai? </a:t>
            </a:r>
            <a:r>
              <a:rPr lang="en-US" sz="2000" dirty="0" smtClean="0">
                <a:solidFill>
                  <a:schemeClr val="tx1"/>
                </a:solidFill>
                <a:sym typeface="Wingdings" pitchFamily="2" charset="2"/>
              </a:rPr>
              <a:t> Could be! but needs to carefully compare the detailed contents 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00100" y="2819400"/>
          <a:ext cx="7848600" cy="3592258"/>
        </p:xfrm>
        <a:graphic>
          <a:graphicData uri="http://schemas.openxmlformats.org/drawingml/2006/table">
            <a:tbl>
              <a:tblPr/>
              <a:tblGrid>
                <a:gridCol w="3889133"/>
                <a:gridCol w="3959467"/>
              </a:tblGrid>
              <a:tr h="426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Measurement Pilot Frame Content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j-lt"/>
                        </a:rPr>
                        <a:t>FILS Discovery Frame Content Items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C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Capability  (1 byte, mandatory)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SSID (mandatory)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Condensed Country String  (2 bytes,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C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C00000"/>
                          </a:solidFill>
                          <a:latin typeface="+mj-lt"/>
                        </a:rPr>
                        <a:t>Capability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Operating Class  (1 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j-lt"/>
                        </a:rPr>
                        <a:t>Access Network Options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Channel  (1 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Security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MP Interval (1-byte, mandatory)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AP Configuration Change Count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49">
                <a:tc>
                  <a:txBody>
                    <a:bodyPr/>
                    <a:lstStyle/>
                    <a:p>
                      <a:pPr marL="109538" indent="0" algn="l" rtl="0" fontAlgn="ctr"/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Optional </a:t>
                      </a:r>
                      <a:r>
                        <a:rPr lang="en-US" sz="1600" b="0" i="0" u="none" strike="noStrike" kern="1200" dirty="0" err="1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Subelements</a:t>
                      </a:r>
                      <a:r>
                        <a:rPr lang="en-US" sz="1600" b="0" i="0" u="none" strike="noStrike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(Variable)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rtl="0" fontAlgn="ctr">
                        <a:buClr>
                          <a:srgbClr val="000000"/>
                        </a:buClr>
                        <a:buSzPts val="1200"/>
                        <a:buFont typeface="Times New Roman"/>
                        <a:buNone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AP’s next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latin typeface="+mj-lt"/>
                        </a:rPr>
                        <a:t> TBTT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69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Neighbor AP’s next TBTT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" y="685800"/>
            <a:ext cx="86487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Discussions about MP Frame and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8077200" cy="5181600"/>
          </a:xfrm>
        </p:spPr>
        <p:txBody>
          <a:bodyPr>
            <a:normAutofit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Comparisons  of content items between MP frame and FD frame: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Very different! Only one common item, i.e., Capability!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MP frame: two bits are used for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Spectrum Management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Short Slot time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FD frame: based on 12/0913r3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Used for facilitating initial AP/Network de-selection;</a:t>
            </a:r>
          </a:p>
          <a:p>
            <a:pPr marL="1027113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Expected to contain the info of supported rates;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Capability in FD frame is also different from Capability in MP frame!</a:t>
            </a:r>
          </a:p>
          <a:p>
            <a:pPr marL="2270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Should be FILS Discovery frame in 11ai designed based on MP frame ? 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Not a good idea!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Too much differences in the contents!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Discussion about FILS Discovery Frame Format Choices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50292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Summary of the three candidates listed in 11ai SFD:</a:t>
            </a: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Modified 802.11ah short beacon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not recommended!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Reasons: Slide 8 and 9/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Modified Measurement Pilot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not recommended!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Reason: big differences in the contents!</a:t>
            </a:r>
            <a:endParaRPr lang="en-US" dirty="0" smtClean="0">
              <a:solidFill>
                <a:schemeClr val="tx1"/>
              </a:solidFill>
            </a:endParaRPr>
          </a:p>
          <a:p>
            <a:pPr marL="800100" lvl="1" indent="-342900">
              <a:spcBef>
                <a:spcPts val="400"/>
              </a:spcBef>
              <a:spcAft>
                <a:spcPts val="400"/>
              </a:spcAft>
              <a:buFont typeface="+mj-lt"/>
              <a:buAutoNum type="arabicParenR"/>
            </a:pPr>
            <a:r>
              <a:rPr lang="en-US" dirty="0" smtClean="0">
                <a:solidFill>
                  <a:schemeClr val="tx1"/>
                </a:solidFill>
              </a:rPr>
              <a:t> new public action frame </a:t>
            </a:r>
          </a:p>
          <a:p>
            <a:pPr marL="120015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sym typeface="Wingdings" pitchFamily="2" charset="2"/>
              </a:rPr>
              <a:t>only choice left  in current 11ai SFD!</a:t>
            </a: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495300"/>
          </a:xfrm>
        </p:spPr>
        <p:txBody>
          <a:bodyPr/>
          <a:lstStyle/>
          <a:p>
            <a:pPr lvl="0"/>
            <a:r>
              <a:rPr lang="en-US" sz="2400" dirty="0" smtClean="0"/>
              <a:t>An Example of FILS Discovery Frame Detailed Contents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219200"/>
            <a:ext cx="8267700" cy="1143000"/>
          </a:xfrm>
        </p:spPr>
        <p:txBody>
          <a:bodyPr>
            <a:normAutofit/>
          </a:bodyPr>
          <a:lstStyle/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Content Items are from 802.11ai SFD, 12/0151r12;</a:t>
            </a:r>
          </a:p>
          <a:p>
            <a:pPr marL="228600" indent="-2286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200" dirty="0" smtClean="0">
                <a:solidFill>
                  <a:schemeClr val="tx1"/>
                </a:solidFill>
              </a:rPr>
              <a:t>The sizes are based on </a:t>
            </a:r>
            <a:r>
              <a:rPr lang="en-GB" sz="2200" smtClean="0">
                <a:solidFill>
                  <a:schemeClr val="tx1"/>
                </a:solidFill>
              </a:rPr>
              <a:t>the suggestions in Contribution 12/1030.</a:t>
            </a:r>
            <a:endParaRPr lang="en-GB" sz="2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514600"/>
          <a:ext cx="8191501" cy="3886197"/>
        </p:xfrm>
        <a:graphic>
          <a:graphicData uri="http://schemas.openxmlformats.org/drawingml/2006/table">
            <a:tbl>
              <a:tblPr/>
              <a:tblGrid>
                <a:gridCol w="706493"/>
                <a:gridCol w="3065407"/>
                <a:gridCol w="1943100"/>
                <a:gridCol w="2476501"/>
              </a:tblGrid>
              <a:tr h="4508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Index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Information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size (bytes)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frame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FD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SSID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 to 32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mandatory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Capability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Access Network Options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FD Security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 Configuration Change Count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AP’s next TBTT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Neighbor AP Info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 or 6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9538" indent="0"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optional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71500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423863" y="1446213"/>
          <a:ext cx="8093075" cy="4940300"/>
        </p:xfrm>
        <a:graphic>
          <a:graphicData uri="http://schemas.openxmlformats.org/presentationml/2006/ole">
            <p:oleObj spid="_x0000_s56321" name="Visio" r:id="rId3" imgW="6265328" imgH="4352409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67700" cy="48768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FD Frame Size Discussion, assuming 8-byte typical SSID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Header: 24 bytes (in 11g-based WLAN system)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Public Action frame overhead: 2 bytes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content size: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10 bytes, without any optional items, i.e., the minimum size;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26 bytes, with all optional items, i.e., the maximum size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FCS: 4 bytes</a:t>
            </a:r>
          </a:p>
          <a:p>
            <a:pPr marL="628650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sizes: 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Min: 24+2+10+4 = 40 bytes; </a:t>
            </a:r>
          </a:p>
          <a:p>
            <a:pPr marL="977900" lvl="2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Max: 24+2+26+4 = 56 bytes.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>
            <a:normAutofit lnSpcReduction="10000"/>
          </a:bodyPr>
          <a:lstStyle/>
          <a:p>
            <a:pPr marL="0" indent="0" algn="just"/>
            <a:r>
              <a:rPr lang="en-US" dirty="0" smtClean="0"/>
              <a:t>This document is intended to facilitate further discussions about the design of the FILS Discovery Frame format, through an analysis among the three candidates as agreed in 802.11ai SFD, including: modified 802.11ah short beacon, modified Measurement Pilot (MP) frame, and new public action frame.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contribution proposes further detailed text  that is intended to be adopted to the </a:t>
            </a:r>
            <a:r>
              <a:rPr lang="en-US" dirty="0" err="1" smtClean="0"/>
              <a:t>TGai</a:t>
            </a:r>
            <a:r>
              <a:rPr lang="en-US" dirty="0" smtClean="0"/>
              <a:t> Specification document, for the functionality of FILS Discovery Frame,  as specified Section 6.3.1 in the </a:t>
            </a:r>
            <a:r>
              <a:rPr lang="en-US" dirty="0" err="1" smtClean="0"/>
              <a:t>TGai</a:t>
            </a:r>
            <a:r>
              <a:rPr lang="en-US" dirty="0" smtClean="0"/>
              <a:t> SFD (Specification Framework Document, 12/0151r12).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FILS Discovery Frame Format as a New Public Action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67700" cy="4876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MAC framing overhead in FD frame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FD frame MAC framing overhead: anything other than FD frame content items;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Relatively very large MAC framing overhead, e.g., </a:t>
            </a:r>
          </a:p>
          <a:p>
            <a:pPr marL="973138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30 out of 40, i.e., 75%,  in a typical FD frame without optional items;</a:t>
            </a:r>
          </a:p>
          <a:p>
            <a:pPr marL="973138" lvl="2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30 out of 56, i.e., 53.57%,  in a typical FD frame with all optional items.</a:t>
            </a:r>
            <a:endParaRPr lang="en-GB" dirty="0" smtClean="0">
              <a:solidFill>
                <a:schemeClr val="tx1"/>
              </a:solidFill>
            </a:endParaRPr>
          </a:p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Potential ways to reduce MAC header overhead: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Similar to 802.11ah short beacon design, e.g.,  reduce the address fields from three 6-byte fields to one 6-byte field, i.e., 12bytes reduction;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Define a new MAC management frame subtype, i.e., remove the 2 bytes for Category and Public Action Field;</a:t>
            </a:r>
          </a:p>
          <a:p>
            <a:pPr marL="1023938" lvl="2" indent="-396875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Further discussions in Appendix of this contribution.</a:t>
            </a:r>
          </a:p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GB" dirty="0" smtClean="0">
                <a:solidFill>
                  <a:schemeClr val="tx1"/>
                </a:solidFill>
              </a:rPr>
              <a:t>Question: Should the MAC header overhead reduction be considered in the 11ai FILS Discovery frame format design?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endParaRPr lang="en-GB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Straw-Poll-1: </a:t>
            </a:r>
            <a:r>
              <a:rPr lang="en-US" sz="2000" dirty="0" smtClean="0">
                <a:solidFill>
                  <a:schemeClr val="tx1"/>
                </a:solidFill>
              </a:rPr>
              <a:t>Which of the following options do you prefer to being the starting point of the </a:t>
            </a:r>
            <a:r>
              <a:rPr lang="en-US" sz="2000" dirty="0" smtClean="0">
                <a:solidFill>
                  <a:schemeClr val="tx1"/>
                </a:solidFill>
              </a:rPr>
              <a:t>FILS Discovery frame format </a:t>
            </a:r>
            <a:r>
              <a:rPr lang="en-US" sz="2000" dirty="0" smtClean="0">
                <a:solidFill>
                  <a:schemeClr val="tx1"/>
                </a:solidFill>
              </a:rPr>
              <a:t>design? 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u="sng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a) 11ah short beacon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u="sng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b) a new Extension frame with Type =0b11</a:t>
            </a:r>
          </a:p>
          <a:p>
            <a:pPr marL="1541463" indent="-1541463">
              <a:spcAft>
                <a:spcPts val="600"/>
              </a:spcAft>
            </a:pPr>
            <a:r>
              <a:rPr lang="en-US" sz="2000" u="sng" dirty="0" smtClean="0">
                <a:solidFill>
                  <a:schemeClr val="tx1"/>
                </a:solidFill>
              </a:rPr>
              <a:t>	</a:t>
            </a:r>
            <a:r>
              <a:rPr lang="en-US" sz="2000" u="sng" dirty="0" smtClean="0">
                <a:solidFill>
                  <a:schemeClr val="tx1"/>
                </a:solidFill>
              </a:rPr>
              <a:t>c) neither, need more info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a)</a:t>
            </a:r>
            <a:r>
              <a:rPr lang="en-US" sz="2000" u="sng" dirty="0" smtClean="0">
                <a:solidFill>
                  <a:schemeClr val="tx1"/>
                </a:solidFill>
              </a:rPr>
              <a:t>      3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b)</a:t>
            </a:r>
            <a:r>
              <a:rPr lang="en-US" sz="2000" u="sng" dirty="0" smtClean="0">
                <a:solidFill>
                  <a:schemeClr val="tx1"/>
                </a:solidFill>
              </a:rPr>
              <a:t>       6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c)</a:t>
            </a:r>
            <a:r>
              <a:rPr lang="en-US" sz="2000" dirty="0" smtClean="0">
                <a:solidFill>
                  <a:schemeClr val="tx1"/>
                </a:solidFill>
              </a:rPr>
              <a:t>________10_______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541463" indent="-1541463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Straw-Poll-2: Do you agree that the FILS Discovery frame format design should not consider the option of modifying the Measurement Pilot frame, due to the big differences in the content items?</a:t>
            </a:r>
          </a:p>
          <a:p>
            <a:pPr marL="1541463" indent="-339725">
              <a:spcAft>
                <a:spcPts val="600"/>
              </a:spcAft>
              <a:buFont typeface="Arial" pitchFamily="34" charset="0"/>
              <a:buChar char="•"/>
            </a:pP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</a:t>
            </a:r>
            <a:r>
              <a:rPr lang="en-US" sz="2000" u="sng" dirty="0" smtClean="0">
                <a:solidFill>
                  <a:schemeClr val="tx1"/>
                </a:solidFill>
              </a:rPr>
              <a:t>11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</a:t>
            </a:r>
            <a:r>
              <a:rPr lang="en-US" sz="2000" u="sng" dirty="0" smtClean="0">
                <a:solidFill>
                  <a:schemeClr val="tx1"/>
                </a:solidFill>
              </a:rPr>
              <a:t>0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_______3________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400" dirty="0" smtClean="0"/>
              <a:t>Straw Polls about FILS Discovery Frame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487488" indent="-1487488"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Straw-Poll-3: Do you think that the MAC header overhead reduction should be considered in the FILS Discovery frame format design?</a:t>
            </a:r>
            <a:endParaRPr lang="en-US" u="sng" dirty="0" smtClean="0">
              <a:solidFill>
                <a:srgbClr val="0000FF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</a:t>
            </a:r>
            <a:r>
              <a:rPr lang="en-US" sz="2000" u="sng" dirty="0" smtClean="0">
                <a:solidFill>
                  <a:schemeClr val="tx1"/>
                </a:solidFill>
              </a:rPr>
              <a:t>8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</a:t>
            </a:r>
            <a:r>
              <a:rPr lang="en-US" sz="2000" u="sng" dirty="0" smtClean="0">
                <a:solidFill>
                  <a:schemeClr val="tx1"/>
                </a:solidFill>
              </a:rPr>
              <a:t>0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____9___________</a:t>
            </a:r>
            <a:endParaRPr lang="en-US" sz="20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Draft-P802.11ad_D9.0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11-12-0191-03-00ai-call-for-contributions-to-the-tgai-specification-framework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11-12-0151-07-00ai-proposed-specification-framework-for-tgai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11-12-0741-00-00ai-FILS-Discovery-Frame-Content-Discussions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11-11-1137-10-00ah-specification-framework-for-tgah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11-11-1031-00-00ai-air-time-consumption-by-beacon-and-probe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11-12-0276-00-00ai-passive-scanning-comparison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11-12-1030-00-00ai-FILS-Discovery-Frame-Content-Discussions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25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29337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Appendix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295400"/>
            <a:ext cx="8267700" cy="5181600"/>
          </a:xfrm>
        </p:spPr>
        <p:txBody>
          <a:bodyPr>
            <a:normAutofit lnSpcReduction="1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If FD frame is designed as a public action frame,</a:t>
            </a:r>
            <a:r>
              <a:rPr lang="en-GB" b="0" dirty="0" smtClean="0">
                <a:solidFill>
                  <a:schemeClr val="tx1"/>
                </a:solidFill>
              </a:rPr>
              <a:t> 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MAC framing overhead is relatively high, e.g., about 53% to 75% of the entire MAC frame;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24-byte MAC header contains some info fields that are not needed for FD frame, similar to 11ah short beacon (11/1503r2, 12/0129r3), e.g., 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Duration: not needed for FD frame;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DA: unnecessary, FD frame is always broadcasted;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BSSID: same as SA, just keep one of the two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sz="1800" dirty="0" smtClean="0">
                <a:solidFill>
                  <a:schemeClr val="tx1"/>
                </a:solidFill>
              </a:rPr>
              <a:t>Sequence  control: not needed for FD frame.</a:t>
            </a:r>
          </a:p>
          <a:p>
            <a:pPr marL="682625" lvl="2" indent="-396875"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In addition, in the 2-byte FC (frame control) Field, only the following subfields applies to FD frame:</a:t>
            </a:r>
          </a:p>
          <a:p>
            <a:pPr marL="1139825" lvl="3" indent="-396875"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Protocol Version, Type, Subtype, and Order (for HTC presence indication).</a:t>
            </a:r>
            <a:endParaRPr lang="en-GB" dirty="0" smtClean="0">
              <a:solidFill>
                <a:schemeClr val="tx1"/>
              </a:solidFill>
            </a:endParaRPr>
          </a:p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Can 11ai tolerate any MAC header changes?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How about backward compatible in a BSS with FILS-capable AP and both FILS-capable and non-FILS-capable non-AP STAs?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 fontScale="92500" lnSpcReduction="2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What’s backward compatible?</a:t>
            </a:r>
          </a:p>
          <a:p>
            <a:pPr marL="635000" lvl="1" indent="-2936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The new things do not break how the old things work, when introducing new things into an existing system!</a:t>
            </a:r>
          </a:p>
          <a:p>
            <a:pPr marL="635000" lvl="1" indent="-293688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 does it mean in 11ai-based systems?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Coexistence of FILS-capable  non-AP STAs and non-FILS-capable  non-AP STAs;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AP STA is FILS capable;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Non-FILS-capable non-AP STAs work as before, but may  not benefit any enhancements introduced by 11ai;</a:t>
            </a:r>
          </a:p>
          <a:p>
            <a:pPr marL="914400" lvl="2" indent="-28892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FILS-Capable non-AP STAs work as 11ai specifies, will benefit the enhancements introduced by 11ai.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How do non-FILS-capable non-AP STAs deal with any new MAC frames, new information elements in existing MAC frames?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Identify as something unknown;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Skip over properly!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Do not impact on any legacy procedures/ state machine transitions!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What’re needed for non-FILS-capable non-AP STAs to deal with new MAC frames / new info elements?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Identify as something unknown  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MAC frame identification information, e.g., Type, Subtype, etc.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Element ID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Skip over properly after the identification!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Length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location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 To impact on any legacy procedures/ state machine transitions!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Not to replace  existing MAC Frames, elements!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 algn="l"/>
            <a:r>
              <a:rPr lang="en-GB" sz="2400" dirty="0" smtClean="0">
                <a:solidFill>
                  <a:schemeClr val="tx1"/>
                </a:solidFill>
              </a:rPr>
              <a:t>MAC Framing Overhead Reduction Discussions for FD Frame – </a:t>
            </a:r>
            <a:r>
              <a:rPr lang="en-GB" sz="2400" dirty="0" err="1" smtClean="0">
                <a:solidFill>
                  <a:schemeClr val="tx1"/>
                </a:solidFill>
              </a:rPr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47800"/>
            <a:ext cx="8267700" cy="5029200"/>
          </a:xfrm>
        </p:spPr>
        <p:txBody>
          <a:bodyPr>
            <a:normAutofit fontScale="92500" lnSpcReduction="20000"/>
          </a:bodyPr>
          <a:lstStyle/>
          <a:p>
            <a:pPr marL="282575" indent="-34131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Can FILS Discovery frame has a new MAC header which non-FILS-capable non-AP STAs can deal with properly?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Identify as something unknown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Define a new Type/Subtype combination to identify FD frame;</a:t>
            </a:r>
          </a:p>
          <a:p>
            <a:pPr marL="1035050" lvl="2" indent="-349250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Example: defined a new Extension frame, i.e., </a:t>
            </a:r>
          </a:p>
          <a:p>
            <a:pPr marL="1371600" lvl="3" indent="-349250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Type=0b11, defined as “Extension” frame type in 802.11ad; </a:t>
            </a:r>
          </a:p>
          <a:p>
            <a:pPr marL="1371600" lvl="3" indent="-349250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Pick one currently reserved Subtype, e.g., 0b0010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To Skip over properly!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Length: </a:t>
            </a:r>
          </a:p>
          <a:p>
            <a:pPr marL="1371600" lvl="3" indent="-333375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the Length field / the Rate field in PLCP header; </a:t>
            </a:r>
          </a:p>
          <a:p>
            <a:pPr marL="1371600" lvl="3" indent="-333375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The length field in the MPDU delimiter in Aggregate MPDU (A-MPDU) format.</a:t>
            </a:r>
          </a:p>
          <a:p>
            <a:pPr marL="1035050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Location: same as  any other MAC frames!</a:t>
            </a:r>
          </a:p>
          <a:p>
            <a:pPr marL="68262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Not To impact on any legacy procedures/ state machine transitions!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FILS Discovery frame is not designed to replace Beacon frames!</a:t>
            </a:r>
          </a:p>
          <a:p>
            <a:pPr marL="1082675" lvl="2" indent="-333375"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If a STA does not understand a FD frame, just skip it, continue waiting for Beacon frame during passive scanning!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71500"/>
          </a:xfrm>
        </p:spPr>
        <p:txBody>
          <a:bodyPr/>
          <a:lstStyle/>
          <a:p>
            <a:r>
              <a:rPr lang="en-GB" sz="2400" dirty="0" smtClean="0">
                <a:solidFill>
                  <a:schemeClr val="tx1"/>
                </a:solidFill>
              </a:rPr>
              <a:t>An Example: FD Frame Format as a New Extension Frame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graphicFrame>
        <p:nvGraphicFramePr>
          <p:cNvPr id="56321" name="Object 1"/>
          <p:cNvGraphicFramePr>
            <a:graphicFrameLocks noChangeAspect="1"/>
          </p:cNvGraphicFramePr>
          <p:nvPr/>
        </p:nvGraphicFramePr>
        <p:xfrm>
          <a:off x="355600" y="3098800"/>
          <a:ext cx="8529638" cy="3384550"/>
        </p:xfrm>
        <a:graphic>
          <a:graphicData uri="http://schemas.openxmlformats.org/presentationml/2006/ole">
            <p:oleObj spid="_x0000_s102402" name="Visio" r:id="rId3" imgW="6662411" imgH="2973858" progId="Visio.Drawing.11">
              <p:embed/>
            </p:oleObj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19100" y="1333500"/>
            <a:ext cx="8267700" cy="1714500"/>
          </a:xfrm>
        </p:spPr>
        <p:txBody>
          <a:bodyPr>
            <a:normAutofit fontScale="70000" lnSpcReduction="20000"/>
          </a:bodyPr>
          <a:lstStyle/>
          <a:p>
            <a:pPr marL="228600" indent="-215900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  <a:tabLst>
                <a:tab pos="625475" algn="l"/>
              </a:tabLst>
            </a:pPr>
            <a:r>
              <a:rPr lang="en-GB" dirty="0" smtClean="0">
                <a:solidFill>
                  <a:schemeClr val="tx1"/>
                </a:solidFill>
              </a:rPr>
              <a:t>Example as shown in the diagram below: FD frame as a new Extension Frame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2-byte FC field, first byte formatted the same as the first byte of existing MAC frames;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Define a new Type/Subtype combination to identify FD frame; i.e., Type =0b11; Subtype = 0b0010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FILS-capable STAs: decode the first byte; identify as FD frame; decode the rest of the frame accordingly!</a:t>
            </a:r>
          </a:p>
          <a:p>
            <a:pPr marL="574675" lvl="1" indent="-333375"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Non-FILS-capable STAs: decode the first byte; identify as an unknown frame; skip over!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458200" cy="571500"/>
          </a:xfrm>
        </p:spPr>
        <p:txBody>
          <a:bodyPr/>
          <a:lstStyle/>
          <a:p>
            <a:pPr lvl="0"/>
            <a:r>
              <a:rPr lang="en-GB" sz="2400" dirty="0" smtClean="0">
                <a:solidFill>
                  <a:schemeClr val="tx1"/>
                </a:solidFill>
              </a:rPr>
              <a:t>Discussions of FD Frame Format as a New Extension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409700"/>
            <a:ext cx="8267700" cy="5029200"/>
          </a:xfrm>
        </p:spPr>
        <p:txBody>
          <a:bodyPr>
            <a:normAutofit fontScale="85000" lnSpcReduction="20000"/>
          </a:bodyPr>
          <a:lstStyle/>
          <a:p>
            <a:pPr marL="288925" indent="-276225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dirty="0" smtClean="0">
                <a:solidFill>
                  <a:schemeClr val="tx1"/>
                </a:solidFill>
              </a:rPr>
              <a:t>Comparison of FD frame as New Extension Frame and as New Public Action frame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What’s common? </a:t>
            </a: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who can decode/understand it!</a:t>
            </a:r>
            <a:endParaRPr lang="en-GB" dirty="0" smtClean="0">
              <a:solidFill>
                <a:schemeClr val="tx1"/>
              </a:solidFill>
            </a:endParaRP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Only FILS-capable STAs can properly decode and understand;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Non-FILS-capable STAs just skip it over!</a:t>
            </a:r>
          </a:p>
          <a:p>
            <a:pPr marL="682625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What’s different?  </a:t>
            </a: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 frame size with the same frame body!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  <a:sym typeface="Wingdings" pitchFamily="2" charset="2"/>
              </a:rPr>
              <a:t>As a new Extension Frame:</a:t>
            </a:r>
            <a:endParaRPr lang="en-GB" dirty="0" smtClean="0">
              <a:solidFill>
                <a:schemeClr val="tx1"/>
              </a:solidFill>
            </a:endParaRP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framing overhead:  7+4 = 11 bytes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size: 21 bytes to 37 bytes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As new Public Action frame: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MAC framing overhead: 24+2+4=30 bytes</a:t>
            </a:r>
          </a:p>
          <a:p>
            <a:pPr marL="1539875" lvl="3" indent="-341313">
              <a:spcAft>
                <a:spcPts val="4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Typical FD frame size: 40 bytes to 56 bytes.</a:t>
            </a:r>
          </a:p>
          <a:p>
            <a:pPr marL="1082675" lvl="2" indent="-341313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Extension Frame brings in about 63% reduction in MAC framing overhead;</a:t>
            </a:r>
          </a:p>
          <a:p>
            <a:pPr marL="288925" indent="-287338">
              <a:spcBef>
                <a:spcPts val="400"/>
              </a:spcBef>
              <a:spcAft>
                <a:spcPts val="400"/>
              </a:spcAft>
            </a:pPr>
            <a:endParaRPr lang="en-GB" dirty="0" smtClean="0">
              <a:solidFill>
                <a:schemeClr val="tx1"/>
              </a:solidFill>
            </a:endParaRPr>
          </a:p>
          <a:p>
            <a:pPr marL="288925" indent="-287338">
              <a:spcBef>
                <a:spcPts val="400"/>
              </a:spcBef>
              <a:spcAft>
                <a:spcPts val="400"/>
              </a:spcAft>
            </a:pPr>
            <a:r>
              <a:rPr lang="en-GB" dirty="0" smtClean="0">
                <a:solidFill>
                  <a:srgbClr val="0000FF"/>
                </a:solidFill>
              </a:rPr>
              <a:t>Recommendation: </a:t>
            </a:r>
          </a:p>
          <a:p>
            <a:pPr marL="349250" indent="-3476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GB" sz="2000" dirty="0" err="1" smtClean="0">
                <a:solidFill>
                  <a:srgbClr val="0000FF"/>
                </a:solidFill>
              </a:rPr>
              <a:t>TGai</a:t>
            </a:r>
            <a:r>
              <a:rPr lang="en-GB" sz="2000" dirty="0" smtClean="0">
                <a:solidFill>
                  <a:srgbClr val="0000FF"/>
                </a:solidFill>
              </a:rPr>
              <a:t>  should carefully evaluate the possibility of defining the FILS Discover frame as a new  Extension frame!</a:t>
            </a:r>
            <a:endParaRPr lang="en-GB" sz="1800" dirty="0" smtClean="0">
              <a:solidFill>
                <a:srgbClr val="0000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9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Based on 802.11ai SFD (11/151r12), there are three possible formats for FILS Discovery Frame: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Modified 802.11ah short beacon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Modified Measurement Pilot frame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 newly designed public action frame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Further work is needed to narrow down the FILS Discovery frame format from 3 possible formats to 1 format.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One previous contribution in July meeting:  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</a:rPr>
              <a:t>11-12-0742-00-00ai-FILS-Discovery-Frame-Format-Discussions;</a:t>
            </a:r>
          </a:p>
          <a:p>
            <a:pPr marL="676275" lvl="1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No decisions made about FILS Discovery Format in July meeting.</a:t>
            </a:r>
            <a:endParaRPr lang="en-US" b="1" kern="0" dirty="0" smtClean="0">
              <a:solidFill>
                <a:schemeClr val="tx1"/>
              </a:solidFill>
              <a:latin typeface="Times New Roman"/>
              <a:ea typeface="+mn-ea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Another related contribution: 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about detailed content design of the FILS Discovery frame body.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kern="0" dirty="0" smtClean="0">
                <a:solidFill>
                  <a:srgbClr val="000000"/>
                </a:solidFill>
                <a:latin typeface="Times New Roman"/>
                <a:ea typeface="+mj-ea"/>
                <a:cs typeface="+mj-cs"/>
              </a:rPr>
              <a:t>The focus of this Contribution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The focus of this contribution will be the FD frame format design, i.e., the MAC framing issues;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Another related but separate contribution, </a:t>
            </a:r>
            <a:r>
              <a:rPr lang="en-US" b="1" kern="0" dirty="0" smtClean="0">
                <a:solidFill>
                  <a:schemeClr val="tx1"/>
                </a:solidFill>
                <a:latin typeface="Times New Roman"/>
                <a:ea typeface="+mn-ea"/>
              </a:rPr>
              <a:t>12/1030, </a:t>
            </a: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focuses on the discussions about the 11ai FILS Discovery frame detailed content design.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838200" y="3276600"/>
          <a:ext cx="7429500" cy="3086100"/>
        </p:xfrm>
        <a:graphic>
          <a:graphicData uri="http://schemas.openxmlformats.org/presentationml/2006/ole">
            <p:oleObj spid="_x0000_s74754" name="Visio" r:id="rId3" imgW="6655122" imgH="29085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802.11ah Short Beacon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2959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802.11ah has introduced a Short Beacon Frame into 11ah SFD (11/1137r9)</a:t>
            </a:r>
          </a:p>
          <a:p>
            <a:pPr lvl="1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</a:rPr>
              <a:t>based on proposals presented in contributions, </a:t>
            </a:r>
            <a:r>
              <a:rPr lang="en-US" sz="1600" dirty="0" smtClean="0"/>
              <a:t>11/1503r2 and 12/129r3;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Overview of 11ah short beacon: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A short beacon allows for reduced medium occupancy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reduced power consumption for TX at AP and RX at STAs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Or, for the same overhead as a ‘normal’ beacon, allows for shorter Beacon Intervals, improving synchronization and power save at the STAs 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Asynchronous STAs waking up at a random time can get in synch quickly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>
                <a:solidFill>
                  <a:schemeClr val="tx1"/>
                </a:solidFill>
              </a:rPr>
              <a:t>The short beacon is not meant to displace the normal beacon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AP may e.g. send a normal ‘full’ beacon every N short beacons</a:t>
            </a:r>
          </a:p>
          <a:p>
            <a:pPr marL="914400" lvl="2" indent="-287338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Short beacon is an additional frame for optimized operation</a:t>
            </a:r>
          </a:p>
          <a:p>
            <a:pPr marL="62706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§"/>
            </a:pPr>
            <a:r>
              <a:rPr lang="en-US" sz="1800" dirty="0" smtClean="0"/>
              <a:t>The short beacon is defined to carry only the essential info for the primary functions of a beacon, where the primary functions of a beacon are: 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Advertize AP presence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Synchronize the STAs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Know the minimal necessary set of information to make a transmission</a:t>
            </a:r>
          </a:p>
          <a:p>
            <a:pPr marL="860425" lvl="2" indent="-23336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600" dirty="0" smtClean="0"/>
              <a:t>Indications on power save (TIM)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533400"/>
          </a:xfrm>
        </p:spPr>
        <p:txBody>
          <a:bodyPr/>
          <a:lstStyle/>
          <a:p>
            <a:pPr lvl="0"/>
            <a:r>
              <a:rPr lang="en-US" sz="2400" dirty="0" smtClean="0"/>
              <a:t>12/0742: Recap of 802.11ah Short Beacon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57300"/>
            <a:ext cx="7770813" cy="60960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400"/>
              </a:spcBef>
              <a:spcAft>
                <a:spcPts val="4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Frame Format and Contents of 802.11ah Short Beacon Frame (11/1137r10 , </a:t>
            </a:r>
            <a:r>
              <a:rPr lang="en-US" sz="2000" dirty="0" smtClean="0"/>
              <a:t>11/1503r2, and 12/129r3)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endParaRPr lang="en-GB" sz="16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/>
          <a:stretch>
            <a:fillRect/>
          </a:stretch>
        </p:blipFill>
        <p:spPr bwMode="auto">
          <a:xfrm>
            <a:off x="762000" y="1914525"/>
            <a:ext cx="7353300" cy="216217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7200" y="4229100"/>
            <a:ext cx="8077200" cy="2209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New MAC frame design, including new MAC header design;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New Extension Frame, i.e., Type = 0b11, subtype = 0b0001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kumimoji="0" lang="en-US" sz="2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Minimum frame size: 17 bytes, including</a:t>
            </a:r>
            <a:r>
              <a:rPr kumimoji="0" lang="en-US" sz="26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 fields: 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FC, SA, Timestamp, Change Sequence, and CRC;</a:t>
            </a:r>
          </a:p>
          <a:p>
            <a:pPr marL="231775" marR="0" lvl="0" indent="-231775" algn="l" defTabSz="449263" rtl="0" eaLnBrk="1" fontAlgn="base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Clr>
                <a:srgbClr val="000000"/>
              </a:buClr>
              <a:buSzPct val="100000"/>
              <a:buFont typeface="Arial" pitchFamily="34" charset="0"/>
              <a:buChar char="•"/>
              <a:tabLst/>
              <a:defRPr/>
            </a:pPr>
            <a:r>
              <a:rPr lang="en-US" sz="2600" b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Two</a:t>
            </a:r>
            <a:r>
              <a:rPr lang="en-US" sz="2600" b="1" kern="0" dirty="0" smtClean="0">
                <a:solidFill>
                  <a:schemeClr val="tx1"/>
                </a:solidFill>
                <a:latin typeface="+mn-lt"/>
                <a:ea typeface="+mn-ea"/>
              </a:rPr>
              <a:t> levels of flexibilities for including additional info: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Optional</a:t>
            </a:r>
            <a:r>
              <a:rPr kumimoji="0" lang="en-US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info fields: use 3 bits as indications in the FC field to indicate the presence of 3 optional fields, Time of Next Full Beacon, Compressed SSID, and Access network options;</a:t>
            </a:r>
          </a:p>
          <a:p>
            <a:pPr marL="573088" lvl="1" indent="-341313" eaLnBrk="1" hangingPunct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2000" b="1" kern="0" baseline="0" dirty="0" smtClean="0">
                <a:solidFill>
                  <a:schemeClr val="tx1"/>
                </a:solidFill>
                <a:latin typeface="+mn-lt"/>
                <a:ea typeface="+mn-ea"/>
              </a:rPr>
              <a:t>Optional</a:t>
            </a:r>
            <a:r>
              <a:rPr lang="en-US" sz="2000" b="1" kern="0" dirty="0" smtClean="0">
                <a:solidFill>
                  <a:schemeClr val="tx1"/>
                </a:solidFill>
                <a:latin typeface="+mn-lt"/>
                <a:ea typeface="+mn-ea"/>
              </a:rPr>
              <a:t> IEs: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variable.</a:t>
            </a:r>
            <a:endParaRPr kumimoji="0" lang="en-GB" sz="16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and </a:t>
            </a:r>
            <a:br>
              <a:rPr lang="en-US" sz="2400" dirty="0" smtClean="0"/>
            </a:br>
            <a:r>
              <a:rPr lang="en-US" sz="2400" dirty="0" smtClean="0"/>
              <a:t>11ai FILS Discovery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US" sz="1800" dirty="0" smtClean="0">
                <a:solidFill>
                  <a:schemeClr val="tx1"/>
                </a:solidFill>
              </a:rPr>
              <a:t>Can 11ai FILS Discovery frame re-use 11ah Short Beacon frame design with certain modifications?  </a:t>
            </a:r>
            <a:r>
              <a:rPr lang="en-US" sz="1800" dirty="0" smtClean="0">
                <a:solidFill>
                  <a:schemeClr val="tx1"/>
                </a:solidFill>
                <a:sym typeface="Wingdings" pitchFamily="2" charset="2"/>
              </a:rPr>
              <a:t> </a:t>
            </a:r>
            <a:r>
              <a:rPr lang="en-GB" sz="1800" dirty="0" smtClean="0">
                <a:solidFill>
                  <a:schemeClr val="tx1"/>
                </a:solidFill>
              </a:rPr>
              <a:t>Not a good idea! But certainly debatable!</a:t>
            </a:r>
          </a:p>
          <a:p>
            <a:pPr marL="287338" lvl="1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chemeClr val="tx1"/>
                </a:solidFill>
              </a:rPr>
              <a:t>Why?</a:t>
            </a:r>
          </a:p>
          <a:p>
            <a:pPr marL="519113" lvl="2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000" dirty="0" smtClean="0">
                <a:solidFill>
                  <a:schemeClr val="tx1"/>
                </a:solidFill>
              </a:rPr>
              <a:t>Different Use cases</a:t>
            </a:r>
          </a:p>
          <a:p>
            <a:pPr marL="736600" lvl="3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tx1"/>
                </a:solidFill>
              </a:rPr>
              <a:t>11ah: 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for un-associated STAs and for associated STAs (e.g., meters/sensor with long sleep cycle);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 no legacy STAs in the system;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relatively high WM occupancy due to much lower </a:t>
            </a:r>
            <a:r>
              <a:rPr lang="en-US" dirty="0" err="1" smtClean="0"/>
              <a:t>Tx</a:t>
            </a:r>
            <a:r>
              <a:rPr lang="en-US" dirty="0" smtClean="0"/>
              <a:t> rates,  as low as ~100Kbps, with much smaller channel sizes; and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US" dirty="0" smtClean="0"/>
              <a:t>Expected to support a longer full beacon interval, e.g., 500ms;</a:t>
            </a:r>
            <a:endParaRPr lang="en-GB" dirty="0" smtClean="0">
              <a:solidFill>
                <a:schemeClr val="tx1"/>
              </a:solidFill>
            </a:endParaRPr>
          </a:p>
          <a:p>
            <a:pPr marL="736600" lvl="3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GB" sz="1800" dirty="0" smtClean="0">
                <a:solidFill>
                  <a:schemeClr val="tx1"/>
                </a:solidFill>
              </a:rPr>
              <a:t>11ai: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primarily for un-associated STAs;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with legacy STAs in the system;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working with normal channel sizes; and </a:t>
            </a:r>
          </a:p>
          <a:p>
            <a:pPr marL="1030288" lvl="4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no intention to introduce longer full beacon interval.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Discussions about 11ah Short Beacon Frame </a:t>
            </a:r>
            <a:br>
              <a:rPr lang="en-US" sz="2400" dirty="0" smtClean="0"/>
            </a:br>
            <a:r>
              <a:rPr lang="en-US" sz="2400" dirty="0" smtClean="0"/>
              <a:t>and 11ai FILS Discovery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85900"/>
            <a:ext cx="8115300" cy="4914900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300"/>
              </a:spcBef>
              <a:spcAft>
                <a:spcPts val="300"/>
              </a:spcAft>
            </a:pPr>
            <a:r>
              <a:rPr lang="en-US" sz="2200" dirty="0" smtClean="0">
                <a:solidFill>
                  <a:schemeClr val="tx1"/>
                </a:solidFill>
              </a:rPr>
              <a:t>Why is it not a good idea to re-use 11ah Short Beacon frame design with certain modifications?  -- </a:t>
            </a:r>
            <a:r>
              <a:rPr lang="en-US" sz="2200" dirty="0" err="1" smtClean="0">
                <a:solidFill>
                  <a:schemeClr val="tx1"/>
                </a:solidFill>
              </a:rPr>
              <a:t>Con’t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119063" lvl="1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1"/>
                </a:solidFill>
              </a:rPr>
              <a:t>Different frame contents: e.g., </a:t>
            </a:r>
          </a:p>
          <a:p>
            <a:pPr marL="627063" lvl="3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1"/>
                </a:solidFill>
              </a:rPr>
              <a:t>11ah short beacon (11/1137r10)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Timestamp: not needed in 11ai FD frame;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Change Sequence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Time of Next Full Beacon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Compressed SSID: may not meet 11ai’s needs;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rgbClr val="008000"/>
                </a:solidFill>
              </a:rPr>
              <a:t>Access Network Options</a:t>
            </a:r>
          </a:p>
          <a:p>
            <a:pPr marL="968375" lvl="4" indent="-295275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Optional IEs, e.g., TIM (not needed in 11ai FD frame)</a:t>
            </a:r>
          </a:p>
          <a:p>
            <a:pPr marL="627063" lvl="3" indent="-287338">
              <a:spcBef>
                <a:spcPts val="300"/>
              </a:spcBef>
              <a:spcAft>
                <a:spcPts val="300"/>
              </a:spcAft>
              <a:buFont typeface="Courier New" pitchFamily="49" charset="0"/>
              <a:buChar char="o"/>
            </a:pPr>
            <a:r>
              <a:rPr lang="en-GB" sz="2000" dirty="0" smtClean="0">
                <a:solidFill>
                  <a:schemeClr val="tx1"/>
                </a:solidFill>
              </a:rPr>
              <a:t>11ai FILS discovery frame (12/0151r12)</a:t>
            </a:r>
          </a:p>
          <a:p>
            <a:pPr marL="974725" lvl="4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§"/>
            </a:pPr>
            <a:r>
              <a:rPr lang="en-GB" sz="2000" dirty="0" smtClean="0">
                <a:solidFill>
                  <a:schemeClr val="tx1"/>
                </a:solidFill>
              </a:rPr>
              <a:t>SSID; Capability; </a:t>
            </a:r>
            <a:r>
              <a:rPr lang="en-GB" sz="2000" dirty="0" smtClean="0">
                <a:solidFill>
                  <a:srgbClr val="008000"/>
                </a:solidFill>
              </a:rPr>
              <a:t>Access network Options; </a:t>
            </a:r>
            <a:r>
              <a:rPr lang="en-GB" sz="2000" dirty="0" smtClean="0">
                <a:solidFill>
                  <a:schemeClr val="tx1"/>
                </a:solidFill>
              </a:rPr>
              <a:t>Security; </a:t>
            </a:r>
            <a:r>
              <a:rPr lang="en-GB" sz="2000" dirty="0" smtClean="0">
                <a:solidFill>
                  <a:srgbClr val="008000"/>
                </a:solidFill>
              </a:rPr>
              <a:t>AP configuration change count; AP next TBTT; </a:t>
            </a:r>
            <a:r>
              <a:rPr lang="en-GB" sz="2000" dirty="0" err="1" smtClean="0">
                <a:solidFill>
                  <a:schemeClr val="tx1"/>
                </a:solidFill>
              </a:rPr>
              <a:t>Neighbor</a:t>
            </a:r>
            <a:r>
              <a:rPr lang="en-GB" sz="2000" dirty="0" smtClean="0">
                <a:solidFill>
                  <a:schemeClr val="tx1"/>
                </a:solidFill>
              </a:rPr>
              <a:t> AP info</a:t>
            </a:r>
          </a:p>
          <a:p>
            <a:pPr marL="61913" lvl="2" indent="-287338"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GB" sz="2200" dirty="0" smtClean="0">
                <a:solidFill>
                  <a:schemeClr val="tx1"/>
                </a:solidFill>
              </a:rPr>
              <a:t>Chasing a moving target!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September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27831</TotalTime>
  <Words>3273</Words>
  <Application>Microsoft Office PowerPoint</Application>
  <PresentationFormat>On-screen Show (4:3)</PresentationFormat>
  <Paragraphs>443</Paragraphs>
  <Slides>31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31</vt:i4>
      </vt:variant>
    </vt:vector>
  </HeadingPairs>
  <TitlesOfParts>
    <vt:vector size="34" baseType="lpstr">
      <vt:lpstr>802-11-Submission</vt:lpstr>
      <vt:lpstr>Document</vt:lpstr>
      <vt:lpstr>Visio</vt:lpstr>
      <vt:lpstr>Frame Format Design Considerations for  802.11ai FILS Discovery Frame</vt:lpstr>
      <vt:lpstr>Abstract</vt:lpstr>
      <vt:lpstr>Slide 3</vt:lpstr>
      <vt:lpstr>Slide 4</vt:lpstr>
      <vt:lpstr>Slide 5</vt:lpstr>
      <vt:lpstr>12/0742: Recap of 802.11ah Short Beacon Frame</vt:lpstr>
      <vt:lpstr>12/0742: Recap of 802.11ah Short Beacon Frame – Con’t</vt:lpstr>
      <vt:lpstr>Discussions about 11ah Short Beacon Frame and  11ai FILS Discovery Frame</vt:lpstr>
      <vt:lpstr>Discussions about 11ah Short Beacon Frame  and 11ai FILS Discovery Frame – Con’t</vt:lpstr>
      <vt:lpstr>Discussions about 11ah Short Beacon Frame  and 11ai FILS Discovery Frame – Con’t</vt:lpstr>
      <vt:lpstr>12/0742: Recap of Measurement Pilot (MP) Frame</vt:lpstr>
      <vt:lpstr>12/0742: Recap of Measurement Pilot (MP) Frame – con’t</vt:lpstr>
      <vt:lpstr>12/0742: Recap of Measurement Pilot (MP) Frame – con’t</vt:lpstr>
      <vt:lpstr>Discussions about MP Frame and FILS Discovery Frame</vt:lpstr>
      <vt:lpstr>Discussions about MP Frame and FILS Discovery Frame – con’t</vt:lpstr>
      <vt:lpstr>Discussion about FILS Discovery Frame Format Choices</vt:lpstr>
      <vt:lpstr>An Example of FILS Discovery Frame Detailed Contents</vt:lpstr>
      <vt:lpstr>FILS Discovery Frame Format as a New Public Action Frame</vt:lpstr>
      <vt:lpstr>FILS Discovery Frame Format as a New Public Action Frame – con’t</vt:lpstr>
      <vt:lpstr>FILS Discovery Frame Format as a New Public Action Frame – con’t</vt:lpstr>
      <vt:lpstr>Straw Polls about FILS Discovery Frame Format</vt:lpstr>
      <vt:lpstr>Straw Polls about FILS Discovery Frame Format</vt:lpstr>
      <vt:lpstr>Straw Polls about FILS Discovery Frame Format</vt:lpstr>
      <vt:lpstr>Slide 24</vt:lpstr>
      <vt:lpstr>Slide 25</vt:lpstr>
      <vt:lpstr>MAC Framing Overhead Reduction Discussions for FD Frame</vt:lpstr>
      <vt:lpstr>MAC Framing Overhead Reduction Discussions for FD Frame – con’t</vt:lpstr>
      <vt:lpstr>MAC Framing Overhead Reduction Discussions for FD Frame – con’t</vt:lpstr>
      <vt:lpstr>MAC Framing Overhead Reduction Discussions for FD Frame – con’t</vt:lpstr>
      <vt:lpstr>An Example: FD Frame Format as a New Extension Frame</vt:lpstr>
      <vt:lpstr>Discussions of FD Frame Format as a New Extension Frame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420</cp:revision>
  <cp:lastPrinted>1601-01-01T00:00:00Z</cp:lastPrinted>
  <dcterms:created xsi:type="dcterms:W3CDTF">2012-01-06T05:35:07Z</dcterms:created>
  <dcterms:modified xsi:type="dcterms:W3CDTF">2012-09-18T03:46:07Z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