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69" r:id="rId2"/>
    <p:sldId id="270" r:id="rId3"/>
    <p:sldId id="273" r:id="rId4"/>
    <p:sldId id="271" r:id="rId5"/>
    <p:sldId id="272" r:id="rId6"/>
    <p:sldId id="285" r:id="rId7"/>
    <p:sldId id="274" r:id="rId8"/>
    <p:sldId id="275" r:id="rId9"/>
    <p:sldId id="276" r:id="rId10"/>
    <p:sldId id="277" r:id="rId11"/>
    <p:sldId id="278" r:id="rId12"/>
    <p:sldId id="279" r:id="rId13"/>
    <p:sldId id="280" r:id="rId14"/>
    <p:sldId id="281" r:id="rId15"/>
    <p:sldId id="282" r:id="rId16"/>
    <p:sldId id="283" r:id="rId17"/>
    <p:sldId id="284" r:id="rId18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99"/>
    <a:srgbClr val="FF9966"/>
    <a:srgbClr val="FF9933"/>
    <a:srgbClr val="FFFF00"/>
    <a:srgbClr val="66FFFF"/>
    <a:srgbClr val="FF33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574" autoAdjust="0"/>
    <p:restoredTop sz="86380" autoAdjust="0"/>
  </p:normalViewPr>
  <p:slideViewPr>
    <p:cSldViewPr>
      <p:cViewPr>
        <p:scale>
          <a:sx n="100" d="100"/>
          <a:sy n="100" d="100"/>
        </p:scale>
        <p:origin x="-78" y="-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33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1728" y="42"/>
      </p:cViewPr>
      <p:guideLst>
        <p:guide orient="horz" pos="2163"/>
        <p:guide pos="28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29263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/>
              <a:t>doc.: IEEE 802.11-06/0528r0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7388" y="177800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/>
              <a:t>May 2006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81675" y="8997950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/>
              <a:t>Bruce Kraemer, Marvell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95625" y="89979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F771502A-6538-410D-9F92-7BE935D2C4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198" name="Line 6"/>
          <p:cNvSpPr>
            <a:spLocks noChangeShapeType="1"/>
          </p:cNvSpPr>
          <p:nvPr/>
        </p:nvSpPr>
        <p:spPr bwMode="auto">
          <a:xfrm>
            <a:off x="685800" y="38735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685800" y="8997950"/>
            <a:ext cx="70326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8213"/>
            <a:r>
              <a:rPr lang="en-US" sz="1200" b="0"/>
              <a:t>Submission</a:t>
            </a:r>
          </a:p>
        </p:txBody>
      </p:sp>
      <p:sp>
        <p:nvSpPr>
          <p:cNvPr id="8200" name="Line 8"/>
          <p:cNvSpPr>
            <a:spLocks noChangeShapeType="1"/>
          </p:cNvSpPr>
          <p:nvPr/>
        </p:nvSpPr>
        <p:spPr bwMode="auto">
          <a:xfrm>
            <a:off x="685800" y="8986838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08077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72125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/>
              <a:t>doc.: IEEE 802.11-06/0528r0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6113" y="98425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/>
              <a:t>May 2006</a:t>
            </a:r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2838" y="701675"/>
            <a:ext cx="4635500" cy="3476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12" tIns="46259" rIns="94112" bIns="462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87963" y="9001125"/>
            <a:ext cx="925512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8213">
              <a:defRPr sz="1200" b="0"/>
            </a:lvl5pPr>
          </a:lstStyle>
          <a:p>
            <a:pPr lvl="4">
              <a:defRPr/>
            </a:pPr>
            <a:r>
              <a:rPr lang="en-US"/>
              <a:t>Bruce Kraemer, Marvell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81350" y="900112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715963" y="9001125"/>
            <a:ext cx="703262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19163"/>
            <a:r>
              <a:rPr lang="en-US" sz="1200" b="0"/>
              <a:t>Submission</a:t>
            </a:r>
          </a:p>
        </p:txBody>
      </p:sp>
      <p:sp>
        <p:nvSpPr>
          <p:cNvPr id="5129" name="Line 9"/>
          <p:cNvSpPr>
            <a:spLocks noChangeShapeType="1"/>
          </p:cNvSpPr>
          <p:nvPr/>
        </p:nvSpPr>
        <p:spPr bwMode="auto">
          <a:xfrm>
            <a:off x="715963" y="8999538"/>
            <a:ext cx="54260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130" name="Line 10"/>
          <p:cNvSpPr>
            <a:spLocks noChangeShapeType="1"/>
          </p:cNvSpPr>
          <p:nvPr/>
        </p:nvSpPr>
        <p:spPr bwMode="auto">
          <a:xfrm>
            <a:off x="639763" y="296863"/>
            <a:ext cx="55784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28568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802.11-06/0528r0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May 2006</a:t>
            </a:r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 smtClean="0"/>
              <a:t>Bruce Kraemer, Marvell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D0B8B295-F92D-467A-B866-1ED57ECAAB6C}" type="slidenum">
              <a:rPr lang="en-US" sz="1200" b="0" smtClean="0"/>
              <a:pPr/>
              <a:t>1</a:t>
            </a:fld>
            <a:endParaRPr lang="en-US" sz="1200" b="0" smtClean="0"/>
          </a:p>
        </p:txBody>
      </p:sp>
      <p:sp>
        <p:nvSpPr>
          <p:cNvPr id="61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802.11-06/0528r0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May 2006</a:t>
            </a:r>
          </a:p>
        </p:txBody>
      </p:sp>
      <p:sp>
        <p:nvSpPr>
          <p:cNvPr id="717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 smtClean="0"/>
              <a:t>Bruce Kraemer, Marvell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E7628765-BB07-4236-84F8-D507B9C5330C}" type="slidenum">
              <a:rPr lang="en-US" sz="1200" b="0" smtClean="0"/>
              <a:pPr/>
              <a:t>2</a:t>
            </a:fld>
            <a:endParaRPr lang="en-US" sz="1200" b="0" smtClean="0"/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802.11-06/0528r0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May 2006</a:t>
            </a:r>
          </a:p>
        </p:txBody>
      </p:sp>
      <p:sp>
        <p:nvSpPr>
          <p:cNvPr id="512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 smtClean="0"/>
              <a:t>Bruce Kraemer, Marvell</a:t>
            </a:r>
          </a:p>
        </p:txBody>
      </p:sp>
      <p:sp>
        <p:nvSpPr>
          <p:cNvPr id="51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743E5B57-6A8F-45EA-A378-573A532AE747}" type="slidenum">
              <a:rPr lang="en-US" sz="1200" b="0" smtClean="0"/>
              <a:pPr/>
              <a:t>8</a:t>
            </a:fld>
            <a:endParaRPr lang="en-US" sz="1200" b="0" smtClean="0"/>
          </a:p>
        </p:txBody>
      </p:sp>
      <p:sp>
        <p:nvSpPr>
          <p:cNvPr id="51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16402" y="96616"/>
            <a:ext cx="2195858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802.11-12/0996r3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7344" y="96616"/>
            <a:ext cx="1041952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January 2012</a:t>
            </a:r>
          </a:p>
        </p:txBody>
      </p:sp>
      <p:sp>
        <p:nvSpPr>
          <p:cNvPr id="5124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057503" y="9000687"/>
            <a:ext cx="2154756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Michael Montemurro, RIM</a:t>
            </a:r>
          </a:p>
        </p:txBody>
      </p:sp>
      <p:sp>
        <p:nvSpPr>
          <p:cNvPr id="512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8209" y="9000687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375F0AEB-0683-4AF7-B9F6-85A4CCA746AA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51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16402" y="96616"/>
            <a:ext cx="2195858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802.11-12/0996r3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7344" y="96616"/>
            <a:ext cx="1041952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January 2012</a:t>
            </a:r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057503" y="9000687"/>
            <a:ext cx="2154756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Michael Montemurro, RIM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8209" y="9000687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26F070A6-AFF2-428A-8487-7EA176EFE7B4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61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xfrm>
            <a:off x="4027492" y="95706"/>
            <a:ext cx="2185983" cy="215444"/>
          </a:xfrm>
          <a:ln/>
        </p:spPr>
        <p:txBody>
          <a:bodyPr/>
          <a:lstStyle/>
          <a:p>
            <a:r>
              <a:rPr lang="en-US" smtClean="0"/>
              <a:t>doc.: IEEE 802.11-12/1183r0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xfrm>
            <a:off x="646113" y="95706"/>
            <a:ext cx="1227837" cy="215444"/>
          </a:xfrm>
          <a:ln/>
        </p:spPr>
        <p:txBody>
          <a:bodyPr/>
          <a:lstStyle/>
          <a:p>
            <a:r>
              <a:rPr lang="en-US" smtClean="0"/>
              <a:t>September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xfrm>
            <a:off x="5287963" y="9001125"/>
            <a:ext cx="3326232" cy="369332"/>
          </a:xfrm>
          <a:ln/>
        </p:spPr>
        <p:txBody>
          <a:bodyPr/>
          <a:lstStyle/>
          <a:p>
            <a:r>
              <a:rPr lang="en-US" smtClean="0"/>
              <a:t>Donald Eastlake, Huawei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xfrm>
            <a:off x="3278936" y="9001125"/>
            <a:ext cx="415177" cy="184666"/>
          </a:xfrm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16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14425" y="703263"/>
            <a:ext cx="4629150" cy="3473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3772" y="4416029"/>
            <a:ext cx="5030456" cy="427768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xfrm>
            <a:off x="4027492" y="95706"/>
            <a:ext cx="2185983" cy="215444"/>
          </a:xfrm>
          <a:ln/>
        </p:spPr>
        <p:txBody>
          <a:bodyPr/>
          <a:lstStyle/>
          <a:p>
            <a:r>
              <a:rPr lang="en-US" smtClean="0"/>
              <a:t>doc.: IEEE 802.11-12/1183r0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xfrm>
            <a:off x="646113" y="95706"/>
            <a:ext cx="1227837" cy="215444"/>
          </a:xfrm>
          <a:ln/>
        </p:spPr>
        <p:txBody>
          <a:bodyPr/>
          <a:lstStyle/>
          <a:p>
            <a:r>
              <a:rPr lang="en-US" smtClean="0"/>
              <a:t>September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xfrm>
            <a:off x="5287963" y="9001125"/>
            <a:ext cx="3326232" cy="369332"/>
          </a:xfrm>
          <a:ln/>
        </p:spPr>
        <p:txBody>
          <a:bodyPr/>
          <a:lstStyle/>
          <a:p>
            <a:r>
              <a:rPr lang="en-US" smtClean="0"/>
              <a:t>Donald Eastlake, Huawei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xfrm>
            <a:off x="3278936" y="9001125"/>
            <a:ext cx="415177" cy="184666"/>
          </a:xfrm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17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14425" y="703263"/>
            <a:ext cx="4629150" cy="3473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3772" y="4416029"/>
            <a:ext cx="5030456" cy="427768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E5CBE4F-402A-49FC-A06A-9C974296C4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2542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 2012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2E031F0-8644-40AC-ABB2-532CF6186C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4187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 2012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49AE03E-796B-4873-946A-B6AA9F6A91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6243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 2012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035A483-3080-47E4-BD07-3D33495BC2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2754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 2012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3650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 2012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FDD5300-2866-4D79-87F5-BB55E78B96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2390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 2012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338C2F6-F105-433A-AAB6-76B0B679D4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442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 2012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9B25F80-8C11-467D-8E41-C1B0ECCD19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6167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 2012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F89681A-9631-497E-ACB4-B757B377D4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0152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 2012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979DB56-C54D-4700-A77E-3F886BE74F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3124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 2012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EA2AD29-FE18-41FA-84E3-53BD235C03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0474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 2012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5375AF5-85D9-46A1-B7D8-F799CB6B23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9777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3375"/>
            <a:ext cx="157956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smtClean="0"/>
            </a:lvl1pPr>
          </a:lstStyle>
          <a:p>
            <a:pPr>
              <a:defRPr/>
            </a:pPr>
            <a:r>
              <a:rPr lang="en-US" smtClean="0"/>
              <a:t>Sept 2012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b="0"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200" b="0"/>
            </a:lvl1pPr>
          </a:lstStyle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dirty="0"/>
              <a:t>doc.: IEEE </a:t>
            </a:r>
            <a:r>
              <a:rPr lang="en-US" sz="1800" dirty="0" smtClean="0"/>
              <a:t>802.11-12/0991r3</a:t>
            </a:r>
            <a:endParaRPr lang="en-US" sz="1800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200" b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5" r:id="rId1"/>
    <p:sldLayoutId id="2147483974" r:id="rId2"/>
    <p:sldLayoutId id="2147483975" r:id="rId3"/>
    <p:sldLayoutId id="2147483976" r:id="rId4"/>
    <p:sldLayoutId id="2147483977" r:id="rId5"/>
    <p:sldLayoutId id="2147483978" r:id="rId6"/>
    <p:sldLayoutId id="2147483979" r:id="rId7"/>
    <p:sldLayoutId id="2147483980" r:id="rId8"/>
    <p:sldLayoutId id="2147483981" r:id="rId9"/>
    <p:sldLayoutId id="2147483982" r:id="rId10"/>
    <p:sldLayoutId id="2147483983" r:id="rId11"/>
    <p:sldLayoutId id="2147483984" r:id="rId1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Sept 2012</a:t>
            </a:r>
            <a:endParaRPr lang="en-US" sz="1800"/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Adrian Stephens, Intel Corporation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Slide </a:t>
            </a:r>
            <a:fld id="{7F5B2C40-42CD-4067-8FE4-2A631163A022}" type="slidenum">
              <a:rPr lang="en-US" sz="1200" b="0" smtClean="0"/>
              <a:pPr/>
              <a:t>1</a:t>
            </a:fld>
            <a:endParaRPr lang="en-US" sz="1200" b="0" smtClean="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802.11 Sept 2012 Motions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</a:t>
            </a:r>
            <a:r>
              <a:rPr lang="en-US" sz="2000" b="0" dirty="0" smtClean="0"/>
              <a:t>2012-09-21</a:t>
            </a:r>
            <a:endParaRPr lang="en-US" sz="2000" b="0" dirty="0" smtClean="0"/>
          </a:p>
          <a:p>
            <a:pPr algn="ctr">
              <a:lnSpc>
                <a:spcPct val="90000"/>
              </a:lnSpc>
              <a:buFontTx/>
              <a:buNone/>
            </a:pPr>
            <a:endParaRPr lang="en-US" sz="2000" b="0" dirty="0" smtClean="0"/>
          </a:p>
        </p:txBody>
      </p:sp>
      <p:graphicFrame>
        <p:nvGraphicFramePr>
          <p:cNvPr id="3079" name="Object 11"/>
          <p:cNvGraphicFramePr>
            <a:graphicFrameLocks noChangeAspect="1"/>
          </p:cNvGraphicFramePr>
          <p:nvPr/>
        </p:nvGraphicFramePr>
        <p:xfrm>
          <a:off x="523875" y="2276475"/>
          <a:ext cx="7772400" cy="2609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68" name="Document" r:id="rId4" imgW="8274368" imgH="2780300" progId="Word.Document.8">
                  <p:embed/>
                </p:oleObj>
              </mc:Choice>
              <mc:Fallback>
                <p:oleObj name="Document" r:id="rId4" imgW="8274368" imgH="2780300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3875" y="2276475"/>
                        <a:ext cx="7772400" cy="2609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80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/>
              <a:t>Authors:</a:t>
            </a:r>
            <a:endParaRPr lang="en-US" sz="2000" b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Motion #1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114800"/>
          </a:xfrm>
        </p:spPr>
        <p:txBody>
          <a:bodyPr/>
          <a:lstStyle/>
          <a:p>
            <a:r>
              <a:rPr lang="en-US" sz="2000" dirty="0" smtClean="0"/>
              <a:t>Having approved comment resolutions for all of the comments received from LB188 on </a:t>
            </a:r>
            <a:r>
              <a:rPr lang="en-US" sz="2000" dirty="0" err="1" smtClean="0"/>
              <a:t>TGac</a:t>
            </a:r>
            <a:r>
              <a:rPr lang="en-US" sz="2000" dirty="0" smtClean="0"/>
              <a:t> D3.0 as contained in document 11-12/752r17,</a:t>
            </a:r>
            <a:endParaRPr lang="en-CA" sz="2000" dirty="0" smtClean="0"/>
          </a:p>
          <a:p>
            <a:r>
              <a:rPr lang="en-US" sz="2000" dirty="0" smtClean="0"/>
              <a:t>Instruct the editor to prepare Draft D4.0 incorporating these resolutions and,</a:t>
            </a:r>
            <a:endParaRPr lang="en-CA" sz="2000" dirty="0" smtClean="0"/>
          </a:p>
          <a:p>
            <a:r>
              <a:rPr lang="en-US" sz="2000" dirty="0" smtClean="0"/>
              <a:t>Approve a 15 day Working Group Recirculation Ballot asking the question “Should </a:t>
            </a:r>
            <a:r>
              <a:rPr lang="en-US" sz="2000" dirty="0" err="1" smtClean="0"/>
              <a:t>TGac</a:t>
            </a:r>
            <a:r>
              <a:rPr lang="en-US" sz="2000" dirty="0" smtClean="0"/>
              <a:t> D4.0 be forwarded to Sponsor Ballot?”</a:t>
            </a:r>
            <a:endParaRPr lang="en-CA" sz="2000" dirty="0" smtClean="0"/>
          </a:p>
          <a:p>
            <a:r>
              <a:rPr lang="en-US" sz="2000" dirty="0" smtClean="0"/>
              <a:t> </a:t>
            </a:r>
            <a:endParaRPr lang="en-CA" sz="2000" dirty="0" smtClean="0"/>
          </a:p>
          <a:p>
            <a:r>
              <a:rPr lang="en-GB" sz="2000" dirty="0" smtClean="0"/>
              <a:t>Moved: Osama </a:t>
            </a:r>
            <a:r>
              <a:rPr lang="en-GB" sz="2000" dirty="0" err="1" smtClean="0"/>
              <a:t>Aboul-Magd</a:t>
            </a:r>
            <a:r>
              <a:rPr lang="en-GB" sz="2000" dirty="0" smtClean="0"/>
              <a:t> on behalf of </a:t>
            </a:r>
            <a:r>
              <a:rPr lang="en-GB" sz="2000" dirty="0" err="1" smtClean="0"/>
              <a:t>TGac</a:t>
            </a:r>
            <a:endParaRPr lang="en-GB" sz="2000" dirty="0" smtClean="0"/>
          </a:p>
          <a:p>
            <a:r>
              <a:rPr lang="en-GB" sz="2000" dirty="0" smtClean="0"/>
              <a:t>Result: 54,0,0 - passes</a:t>
            </a:r>
            <a:endParaRPr lang="en-CA" sz="2000" dirty="0" smtClean="0"/>
          </a:p>
          <a:p>
            <a:r>
              <a:rPr lang="en-GB" sz="2000" dirty="0" err="1" smtClean="0"/>
              <a:t>TGac</a:t>
            </a:r>
            <a:r>
              <a:rPr lang="en-GB" sz="2000" dirty="0" smtClean="0"/>
              <a:t> vote: </a:t>
            </a:r>
            <a:endParaRPr lang="en-CA" sz="2000" dirty="0" smtClean="0"/>
          </a:p>
          <a:p>
            <a:r>
              <a:rPr lang="en-GB" sz="2000" dirty="0" smtClean="0"/>
              <a:t>Moved: Menzo Wentink,  Seconded: Joonsuk Kim, Result: </a:t>
            </a:r>
            <a:r>
              <a:rPr lang="en-GB" sz="2000" dirty="0" smtClean="0"/>
              <a:t>31-0-1</a:t>
            </a:r>
            <a:endParaRPr lang="en-CA" sz="2000" dirty="0" smtClean="0"/>
          </a:p>
          <a:p>
            <a:endParaRPr lang="en-CA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March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Osama Aboul-Magd (Huawei Technologies)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8F0EBB86-9A6E-624A-AD6E-853377CCE4C2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917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latin typeface="Times New Roman" charset="0"/>
              </a:rPr>
              <a:t>Motion for Ad Hoc Meeting</a:t>
            </a:r>
          </a:p>
        </p:txBody>
      </p:sp>
      <p:sp>
        <p:nvSpPr>
          <p:cNvPr id="6861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Authorize </a:t>
            </a:r>
            <a:r>
              <a:rPr lang="en-GB" dirty="0" err="1" smtClean="0"/>
              <a:t>TGac</a:t>
            </a:r>
            <a:r>
              <a:rPr lang="en-GB" dirty="0" smtClean="0"/>
              <a:t> to hold an ad-hoc meeting on January 9-11, 2013 in the Bay Area, for the purpose of advancing D4.0 Comment Resolution.</a:t>
            </a:r>
            <a:endParaRPr lang="en-CA" dirty="0" smtClean="0"/>
          </a:p>
          <a:p>
            <a:r>
              <a:rPr lang="en-GB" dirty="0" smtClean="0"/>
              <a:t> </a:t>
            </a:r>
            <a:endParaRPr lang="en-CA" dirty="0" smtClean="0"/>
          </a:p>
          <a:p>
            <a:r>
              <a:rPr lang="en-GB" dirty="0" smtClean="0"/>
              <a:t>Moved:  Osama </a:t>
            </a:r>
            <a:r>
              <a:rPr lang="en-GB" dirty="0" err="1" smtClean="0"/>
              <a:t>Aboul-Magd</a:t>
            </a:r>
            <a:r>
              <a:rPr lang="en-GB" dirty="0" smtClean="0"/>
              <a:t> on behalf of </a:t>
            </a:r>
            <a:r>
              <a:rPr lang="en-GB" dirty="0" err="1" smtClean="0"/>
              <a:t>TGac</a:t>
            </a:r>
            <a:endParaRPr lang="en-GB" dirty="0" smtClean="0"/>
          </a:p>
          <a:p>
            <a:r>
              <a:rPr lang="en-GB" dirty="0" smtClean="0"/>
              <a:t>Result:  passed with unanimous consent</a:t>
            </a:r>
            <a:endParaRPr lang="en-CA" dirty="0" smtClean="0"/>
          </a:p>
          <a:p>
            <a:r>
              <a:rPr lang="en-GB" dirty="0" err="1" smtClean="0"/>
              <a:t>TGac</a:t>
            </a:r>
            <a:r>
              <a:rPr lang="en-GB" dirty="0" smtClean="0"/>
              <a:t> vote: </a:t>
            </a:r>
            <a:endParaRPr lang="en-CA" dirty="0" smtClean="0"/>
          </a:p>
          <a:p>
            <a:pPr lvl="1"/>
            <a:r>
              <a:rPr lang="en-GB" dirty="0" smtClean="0"/>
              <a:t>Moved: Menzo Wentink,  Seconded: Eldad </a:t>
            </a:r>
            <a:r>
              <a:rPr lang="en-GB" dirty="0" err="1" smtClean="0"/>
              <a:t>Perahia</a:t>
            </a:r>
            <a:r>
              <a:rPr lang="en-GB" dirty="0" smtClean="0"/>
              <a:t> Result: </a:t>
            </a:r>
            <a:r>
              <a:rPr lang="en-GB" dirty="0" smtClean="0"/>
              <a:t>26-0-3</a:t>
            </a:r>
            <a:endParaRPr lang="en-CA" dirty="0" smtClean="0"/>
          </a:p>
          <a:p>
            <a:endParaRPr lang="en-CA" dirty="0">
              <a:latin typeface="Times New Roman" charset="0"/>
            </a:endParaRPr>
          </a:p>
          <a:p>
            <a:endParaRPr lang="en-CA" dirty="0">
              <a:latin typeface="Times New Roman" charset="0"/>
            </a:endParaRPr>
          </a:p>
        </p:txBody>
      </p:sp>
      <p:sp>
        <p:nvSpPr>
          <p:cNvPr id="68611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800" dirty="0"/>
              <a:t>March 2012</a:t>
            </a:r>
          </a:p>
        </p:txBody>
      </p:sp>
      <p:sp>
        <p:nvSpPr>
          <p:cNvPr id="68612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/>
              <a:t>Osama Aboul-Magd (Huawei Technologies)</a:t>
            </a:r>
          </a:p>
        </p:txBody>
      </p:sp>
      <p:sp>
        <p:nvSpPr>
          <p:cNvPr id="6861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/>
              <a:t>Slide </a:t>
            </a:r>
            <a:fld id="{41A92E80-077D-B644-8556-09655CFA0D6B}" type="slidenum">
              <a:rPr lang="en-US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7063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PAD SG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E5CBE4F-402A-49FC-A06A-9C974296C46D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5621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842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September 2012</a:t>
            </a:r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Stephen McCann, RIM</a:t>
            </a:r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A8B33D56-110A-4907-BCE0-DF1C7B4CA3BC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 Motion </a:t>
            </a:r>
          </a:p>
        </p:txBody>
      </p:sp>
      <p:sp>
        <p:nvSpPr>
          <p:cNvPr id="215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1676400"/>
            <a:ext cx="7847012" cy="4572000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Believing that the PAR content contained in the document referenced below meets IEEE-SA guidelines, request that the PAR content contained in 802.11-12/1081r4 be posted to the IEEE 802 Executive Committee (EC) agenda for WG 802 preview and EC approval to submit to </a:t>
            </a:r>
            <a:r>
              <a:rPr lang="en-GB" dirty="0" err="1" smtClean="0"/>
              <a:t>NesCom</a:t>
            </a:r>
            <a:r>
              <a:rPr lang="en-GB" dirty="0" smtClean="0"/>
              <a:t>.</a:t>
            </a:r>
          </a:p>
          <a:p>
            <a:pPr>
              <a:defRPr/>
            </a:pPr>
            <a:endParaRPr lang="en-GB" dirty="0" smtClean="0"/>
          </a:p>
          <a:p>
            <a:pPr>
              <a:defRPr/>
            </a:pPr>
            <a:r>
              <a:rPr lang="en-GB" dirty="0" smtClean="0"/>
              <a:t>Moved on behalf of PAD SG by Stephen McCann</a:t>
            </a:r>
          </a:p>
          <a:p>
            <a:pPr>
              <a:defRPr/>
            </a:pPr>
            <a:r>
              <a:rPr lang="en-GB" dirty="0" smtClean="0"/>
              <a:t>Second</a:t>
            </a:r>
            <a:r>
              <a:rPr lang="en-GB" dirty="0" smtClean="0"/>
              <a:t>: Dwight Smith</a:t>
            </a:r>
          </a:p>
          <a:p>
            <a:pPr>
              <a:defRPr/>
            </a:pPr>
            <a:r>
              <a:rPr lang="en-GB" dirty="0" smtClean="0"/>
              <a:t>Result: 51,3,6 - passes</a:t>
            </a:r>
            <a:endParaRPr lang="en-GB" dirty="0" smtClean="0"/>
          </a:p>
          <a:p>
            <a:pPr>
              <a:buFontTx/>
              <a:buNone/>
              <a:defRPr/>
            </a:pPr>
            <a:endParaRPr lang="en-GB" dirty="0" smtClean="0"/>
          </a:p>
          <a:p>
            <a:pPr marL="0" indent="0">
              <a:buFontTx/>
              <a:buNone/>
              <a:defRPr/>
            </a:pPr>
            <a:r>
              <a:rPr lang="en-GB" sz="1600" b="0" dirty="0" smtClean="0"/>
              <a:t>[PAD SG Motion: Moved:  Harry Worstell, Second:  Marc Emmelmann, Result: 30/0/0]</a:t>
            </a:r>
          </a:p>
        </p:txBody>
      </p:sp>
    </p:spTree>
    <p:extLst>
      <p:ext uri="{BB962C8B-B14F-4D97-AF65-F5344CB8AC3E}">
        <p14:creationId xmlns:p14="http://schemas.microsoft.com/office/powerpoint/2010/main" val="1949738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842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September 2012</a:t>
            </a:r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Stephen McCann, RIM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20B4564F-530A-47B3-9379-055C018AC627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5C Motion </a:t>
            </a:r>
          </a:p>
        </p:txBody>
      </p:sp>
      <p:sp>
        <p:nvSpPr>
          <p:cNvPr id="215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572000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Believing that the Five Criteria contained in the document referenced below meets IEEE 802 guidelines, request that the Five Criteria contained in 802.11-12/1137r4 be posted to the IEEE 802 Executive Committee (EC) agenda for WG 802 preview and EC approval.</a:t>
            </a:r>
          </a:p>
          <a:p>
            <a:pPr>
              <a:defRPr/>
            </a:pPr>
            <a:endParaRPr lang="en-GB" dirty="0" smtClean="0"/>
          </a:p>
          <a:p>
            <a:pPr>
              <a:defRPr/>
            </a:pPr>
            <a:r>
              <a:rPr lang="en-GB" dirty="0" smtClean="0"/>
              <a:t>Moved on behalf of PAD SG by Stephen McCann</a:t>
            </a:r>
          </a:p>
          <a:p>
            <a:pPr>
              <a:defRPr/>
            </a:pPr>
            <a:r>
              <a:rPr lang="en-GB" dirty="0" smtClean="0"/>
              <a:t>Second</a:t>
            </a:r>
            <a:r>
              <a:rPr lang="en-GB" dirty="0" smtClean="0"/>
              <a:t>: Dwight Smith</a:t>
            </a:r>
          </a:p>
          <a:p>
            <a:pPr>
              <a:defRPr/>
            </a:pPr>
            <a:r>
              <a:rPr lang="en-GB" dirty="0" smtClean="0"/>
              <a:t>Result: 49,3,6 - passes</a:t>
            </a:r>
            <a:endParaRPr lang="en-GB" dirty="0" smtClean="0"/>
          </a:p>
          <a:p>
            <a:pPr marL="0" indent="0">
              <a:buFontTx/>
              <a:buNone/>
              <a:defRPr/>
            </a:pPr>
            <a:r>
              <a:rPr lang="en-GB" sz="1600" b="0" dirty="0" smtClean="0"/>
              <a:t>[PAD SG Motion:  Moved: Mike Montemurro, Second:  Dwight Smith, Result: 29/0/0]</a:t>
            </a:r>
          </a:p>
        </p:txBody>
      </p:sp>
    </p:spTree>
    <p:extLst>
      <p:ext uri="{BB962C8B-B14F-4D97-AF65-F5344CB8AC3E}">
        <p14:creationId xmlns:p14="http://schemas.microsoft.com/office/powerpoint/2010/main" val="3363314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GLK SG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E5CBE4F-402A-49FC-A06A-9C974296C46D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550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4294967295"/>
          </p:nvPr>
        </p:nvSpPr>
        <p:spPr>
          <a:xfrm>
            <a:off x="714348" y="357166"/>
            <a:ext cx="2374889" cy="27305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September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6143636" y="6475413"/>
            <a:ext cx="2398702" cy="180975"/>
          </a:xfrm>
          <a:prstGeom prst="rect">
            <a:avLst/>
          </a:prstGeom>
        </p:spPr>
        <p:txBody>
          <a:bodyPr/>
          <a:lstStyle/>
          <a:p>
            <a:r>
              <a:rPr lang="en-GB" smtClean="0"/>
              <a:t>Donald Eastlake,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16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PAR Motion</a:t>
            </a:r>
            <a:endParaRPr lang="en-US" dirty="0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4208463"/>
          </a:xfrm>
          <a:ln/>
        </p:spPr>
        <p:txBody>
          <a:bodyPr/>
          <a:lstStyle/>
          <a:p>
            <a:pPr lvl="0"/>
            <a:r>
              <a:rPr lang="en-GB" dirty="0"/>
              <a:t>Believing that the PAR contained in the document referenced below meets IEEE-SA guidelines,</a:t>
            </a:r>
            <a:endParaRPr lang="en-US" dirty="0"/>
          </a:p>
          <a:p>
            <a:pPr lvl="0"/>
            <a:r>
              <a:rPr lang="en-GB" dirty="0"/>
              <a:t>Request that the PAR contained in 11-12/1077r4 be posted to the IEEE 802 Executive Committee (EC) agenda for WG 802 preview and EC approval to submit to </a:t>
            </a:r>
            <a:r>
              <a:rPr lang="en-GB" dirty="0" err="1"/>
              <a:t>NesCom</a:t>
            </a:r>
            <a:r>
              <a:rPr lang="en-GB" dirty="0"/>
              <a:t>.</a:t>
            </a:r>
            <a:endParaRPr lang="en-US" dirty="0"/>
          </a:p>
          <a:p>
            <a:pPr lvl="0"/>
            <a:r>
              <a:rPr lang="en-GB" dirty="0"/>
              <a:t>Moved by </a:t>
            </a:r>
            <a:r>
              <a:rPr lang="en-GB" dirty="0" smtClean="0"/>
              <a:t>Donald Eastlake 3</a:t>
            </a:r>
            <a:r>
              <a:rPr lang="en-GB" baseline="30000" dirty="0" smtClean="0"/>
              <a:t>rd</a:t>
            </a:r>
            <a:r>
              <a:rPr lang="en-GB" dirty="0" smtClean="0"/>
              <a:t> on </a:t>
            </a:r>
            <a:r>
              <a:rPr lang="en-GB" dirty="0"/>
              <a:t>behalf of </a:t>
            </a:r>
            <a:r>
              <a:rPr lang="en-US" dirty="0"/>
              <a:t>GLK </a:t>
            </a:r>
            <a:r>
              <a:rPr lang="en-US" dirty="0" smtClean="0"/>
              <a:t>SG</a:t>
            </a:r>
          </a:p>
          <a:p>
            <a:pPr lvl="0"/>
            <a:r>
              <a:rPr lang="en-US" dirty="0" smtClean="0"/>
              <a:t>Second:  Mark </a:t>
            </a:r>
            <a:r>
              <a:rPr lang="en-US" dirty="0" smtClean="0"/>
              <a:t>Hamilton</a:t>
            </a:r>
          </a:p>
          <a:p>
            <a:pPr lvl="0"/>
            <a:r>
              <a:rPr lang="en-US" dirty="0" smtClean="0"/>
              <a:t>Result: 51,0,4 - passes</a:t>
            </a:r>
            <a:endParaRPr lang="en-US" dirty="0"/>
          </a:p>
          <a:p>
            <a:pPr lvl="0"/>
            <a:r>
              <a:rPr lang="en-GB" dirty="0" smtClean="0"/>
              <a:t>GLK SG vote</a:t>
            </a:r>
            <a:r>
              <a:rPr lang="en-GB" dirty="0"/>
              <a:t>: </a:t>
            </a:r>
            <a:endParaRPr lang="en-US" dirty="0"/>
          </a:p>
          <a:p>
            <a:pPr lvl="1"/>
            <a:r>
              <a:rPr lang="en-GB" dirty="0" smtClean="0"/>
              <a:t>	Moved</a:t>
            </a:r>
            <a:r>
              <a:rPr lang="en-GB" dirty="0"/>
              <a:t>: Mark Hamilton,  Seconded: Stuart Kerry</a:t>
            </a:r>
          </a:p>
          <a:p>
            <a:pPr lvl="1"/>
            <a:r>
              <a:rPr lang="en-GB" dirty="0"/>
              <a:t>Result: Yes: 15   No: 0    Abstain: 3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772365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4294967295"/>
          </p:nvPr>
        </p:nvSpPr>
        <p:spPr>
          <a:xfrm>
            <a:off x="714348" y="357166"/>
            <a:ext cx="2374889" cy="27305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September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6143636" y="6475413"/>
            <a:ext cx="2398702" cy="180975"/>
          </a:xfrm>
          <a:prstGeom prst="rect">
            <a:avLst/>
          </a:prstGeom>
        </p:spPr>
        <p:txBody>
          <a:bodyPr/>
          <a:lstStyle/>
          <a:p>
            <a:r>
              <a:rPr lang="en-GB" smtClean="0"/>
              <a:t>Donald Eastlake,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17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Five Criteria Motion</a:t>
            </a:r>
            <a:endParaRPr lang="en-US" dirty="0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208463"/>
          </a:xfrm>
          <a:ln/>
        </p:spPr>
        <p:txBody>
          <a:bodyPr/>
          <a:lstStyle/>
          <a:p>
            <a:pPr lvl="0"/>
            <a:r>
              <a:rPr lang="en-GB" dirty="0"/>
              <a:t>Believing that the Five Criteria contained in the document referenced below meets IEEE 802 guidelines,</a:t>
            </a:r>
            <a:endParaRPr lang="en-US" dirty="0"/>
          </a:p>
          <a:p>
            <a:pPr lvl="0"/>
            <a:r>
              <a:rPr lang="en-GB" dirty="0"/>
              <a:t>Request that the Five Criteria contained in 11-12/1077r4 be posted to the IEEE 802 Executive Committee (EC) agenda for WG 802 preview and EC approval.</a:t>
            </a:r>
            <a:endParaRPr lang="en-US" dirty="0"/>
          </a:p>
          <a:p>
            <a:pPr lvl="0"/>
            <a:r>
              <a:rPr lang="en-GB" dirty="0"/>
              <a:t>Moved by Donald Eastlake 3</a:t>
            </a:r>
            <a:r>
              <a:rPr lang="en-GB" baseline="30000" dirty="0"/>
              <a:t>rd</a:t>
            </a:r>
            <a:r>
              <a:rPr lang="en-GB" dirty="0"/>
              <a:t> on behalf of </a:t>
            </a:r>
            <a:r>
              <a:rPr lang="en-US" dirty="0"/>
              <a:t>GLK </a:t>
            </a:r>
            <a:r>
              <a:rPr lang="en-US" dirty="0" smtClean="0"/>
              <a:t>SG</a:t>
            </a:r>
          </a:p>
          <a:p>
            <a:pPr lvl="0"/>
            <a:r>
              <a:rPr lang="en-US" dirty="0" smtClean="0"/>
              <a:t>Seconded: Mark </a:t>
            </a:r>
            <a:r>
              <a:rPr lang="en-US" dirty="0" smtClean="0"/>
              <a:t>Hamilton</a:t>
            </a:r>
          </a:p>
          <a:p>
            <a:pPr lvl="0"/>
            <a:r>
              <a:rPr lang="en-US" dirty="0" smtClean="0"/>
              <a:t>Result: 46,0,1 </a:t>
            </a:r>
            <a:r>
              <a:rPr lang="en-US" smtClean="0"/>
              <a:t>- passes</a:t>
            </a:r>
            <a:endParaRPr lang="en-US" dirty="0"/>
          </a:p>
          <a:p>
            <a:pPr lvl="0"/>
            <a:r>
              <a:rPr lang="en-GB" dirty="0" smtClean="0"/>
              <a:t>GLK SG vote</a:t>
            </a:r>
            <a:r>
              <a:rPr lang="en-GB" dirty="0"/>
              <a:t>: </a:t>
            </a:r>
          </a:p>
          <a:p>
            <a:pPr lvl="1"/>
            <a:r>
              <a:rPr lang="en-GB" dirty="0"/>
              <a:t>Moved: Mark Hamilton,  Seconded: Stuart Kerry</a:t>
            </a:r>
          </a:p>
          <a:p>
            <a:pPr lvl="1"/>
            <a:r>
              <a:rPr lang="en-GB" dirty="0"/>
              <a:t>Result: Yes: 18   No: 0    Abstain: 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104277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Sept 2012</a:t>
            </a:r>
            <a:endParaRPr lang="en-US" sz="1800"/>
          </a:p>
        </p:txBody>
      </p:sp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Adrian Stephens, Intel Corporation</a:t>
            </a:r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Slide </a:t>
            </a:r>
            <a:fld id="{53349FF6-67AE-4871-A670-E3D21006EF30}" type="slidenum">
              <a:rPr lang="en-US" sz="1200" b="0" smtClean="0"/>
              <a:pPr/>
              <a:t>2</a:t>
            </a:fld>
            <a:endParaRPr lang="en-US" sz="1200" b="0" smtClean="0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</a:t>
            </a:r>
          </a:p>
        </p:txBody>
      </p:sp>
      <p:sp>
        <p:nvSpPr>
          <p:cNvPr id="410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0" dirty="0" smtClean="0"/>
              <a:t>This document is a composite of all 802.11 sub-group motions that may be brought at the Sept 2012 midweek and closing plenaries.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Wednesday</a:t>
            </a:r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34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Motion #1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Motion</a:t>
            </a:r>
          </a:p>
          <a:p>
            <a:pPr lvl="1"/>
            <a:r>
              <a:rPr lang="en-US" dirty="0" smtClean="0"/>
              <a:t>To approve the changes to M.1450 incorporated in document 18-12/0085r3, and present them to 802.18 for approval and submittal to ITU-R WP-5A</a:t>
            </a:r>
          </a:p>
          <a:p>
            <a:pPr lvl="1"/>
            <a:endParaRPr lang="en-US" dirty="0" smtClean="0"/>
          </a:p>
          <a:p>
            <a:pPr lvl="1"/>
            <a:r>
              <a:rPr lang="en-US" b="1" dirty="0" smtClean="0"/>
              <a:t>Moved by</a:t>
            </a:r>
            <a:r>
              <a:rPr lang="en-US" dirty="0" smtClean="0"/>
              <a:t> Richard Kennedy on behalf of the Regulatory SC</a:t>
            </a:r>
          </a:p>
          <a:p>
            <a:pPr lvl="1"/>
            <a:r>
              <a:rPr lang="en-US" b="1" dirty="0" smtClean="0"/>
              <a:t>Seconded by: Al </a:t>
            </a:r>
            <a:r>
              <a:rPr lang="en-US" b="1" dirty="0" err="1" smtClean="0"/>
              <a:t>Petric</a:t>
            </a:r>
            <a:endParaRPr lang="en-US" b="1" dirty="0" smtClean="0"/>
          </a:p>
          <a:p>
            <a:pPr lvl="1"/>
            <a:r>
              <a:rPr lang="en-US" b="1" dirty="0" smtClean="0"/>
              <a:t>Discussion:</a:t>
            </a:r>
          </a:p>
          <a:p>
            <a:pPr lvl="1"/>
            <a:r>
              <a:rPr lang="en-US" b="1" dirty="0" smtClean="0"/>
              <a:t>Vote: 67,0,1 - passes</a:t>
            </a:r>
          </a:p>
          <a:p>
            <a:pPr lvl="1"/>
            <a:endParaRPr lang="en-US" sz="1800" dirty="0" smtClean="0"/>
          </a:p>
          <a:p>
            <a:pPr lvl="1"/>
            <a:r>
              <a:rPr lang="en-US" sz="1800" b="1" dirty="0" smtClean="0"/>
              <a:t>Approved by the Regulatory SC</a:t>
            </a:r>
          </a:p>
          <a:p>
            <a:pPr lvl="1"/>
            <a:r>
              <a:rPr lang="en-US" sz="1800" b="1" dirty="0" smtClean="0"/>
              <a:t>Vote:  </a:t>
            </a:r>
            <a:r>
              <a:rPr lang="en-US" sz="1800" dirty="0" smtClean="0"/>
              <a:t>14 Y  0 N  0 A</a:t>
            </a:r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Research In Motion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948E771-4AC6-4A6E-A7DF-3C432D148D1F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80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 #2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Motion</a:t>
            </a:r>
          </a:p>
          <a:p>
            <a:pPr lvl="1"/>
            <a:r>
              <a:rPr lang="en-US" dirty="0" smtClean="0"/>
              <a:t>To approve the changes to M.1801 incorporated in document 18-12/0084r3, and present them to 802.18 for approval and submittal to ITU-R WP-5A</a:t>
            </a:r>
          </a:p>
          <a:p>
            <a:pPr lvl="1"/>
            <a:endParaRPr lang="en-US" dirty="0" smtClean="0"/>
          </a:p>
          <a:p>
            <a:pPr lvl="1"/>
            <a:r>
              <a:rPr lang="en-US" b="1" dirty="0" smtClean="0"/>
              <a:t>Moved by</a:t>
            </a:r>
            <a:r>
              <a:rPr lang="en-US" dirty="0" smtClean="0"/>
              <a:t> Richard Kennedy on behalf of the Regulatory SC</a:t>
            </a:r>
          </a:p>
          <a:p>
            <a:pPr lvl="1"/>
            <a:r>
              <a:rPr lang="en-US" b="1" dirty="0" smtClean="0"/>
              <a:t>Seconded by: Stuart Kerry</a:t>
            </a:r>
          </a:p>
          <a:p>
            <a:pPr lvl="1"/>
            <a:r>
              <a:rPr lang="en-US" b="1" dirty="0" smtClean="0"/>
              <a:t>Discussion:</a:t>
            </a:r>
          </a:p>
          <a:p>
            <a:pPr lvl="1"/>
            <a:r>
              <a:rPr lang="en-US" b="1" dirty="0" smtClean="0"/>
              <a:t>Vote: 71,0,0 </a:t>
            </a:r>
            <a:r>
              <a:rPr lang="en-US" b="1" smtClean="0"/>
              <a:t>- passes</a:t>
            </a:r>
            <a:endParaRPr lang="en-US" b="1" dirty="0" smtClean="0"/>
          </a:p>
          <a:p>
            <a:pPr lvl="1"/>
            <a:endParaRPr lang="en-US" sz="1800" dirty="0" smtClean="0"/>
          </a:p>
          <a:p>
            <a:pPr lvl="1"/>
            <a:r>
              <a:rPr lang="en-US" sz="1800" b="1" dirty="0" smtClean="0"/>
              <a:t>Approved by the Regulatory SC</a:t>
            </a:r>
          </a:p>
          <a:p>
            <a:pPr lvl="1"/>
            <a:r>
              <a:rPr lang="en-US" sz="1800" b="1" dirty="0" smtClean="0"/>
              <a:t>Vote:  </a:t>
            </a:r>
            <a:r>
              <a:rPr lang="en-US" sz="1800" dirty="0" smtClean="0"/>
              <a:t>14 Y  0 N  0 A</a:t>
            </a:r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Research In Motion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7FC8BC-1442-495B-9C9D-C85C466B42C2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599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Friday</a:t>
            </a:r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654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WG </a:t>
            </a:r>
            <a:r>
              <a:rPr lang="en-GB" dirty="0" err="1" smtClean="0"/>
              <a:t>telecons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E5CBE4F-402A-49FC-A06A-9C974296C46D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099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182687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July 2011</a:t>
            </a:r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Adrian Stephens, Intel Corporation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Slide </a:t>
            </a:r>
            <a:fld id="{56F38AC5-624C-4168-BD39-591F8E21A6CC}" type="slidenum">
              <a:rPr lang="en-US" sz="1200" b="0" smtClean="0"/>
              <a:pPr/>
              <a:t>8</a:t>
            </a:fld>
            <a:endParaRPr lang="en-US" sz="1200" b="0" smtClean="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6477000" cy="304800"/>
          </a:xfrm>
        </p:spPr>
        <p:txBody>
          <a:bodyPr/>
          <a:lstStyle/>
          <a:p>
            <a:r>
              <a:rPr lang="en-US" sz="2800" smtClean="0"/>
              <a:t>Teleconferences</a:t>
            </a:r>
          </a:p>
        </p:txBody>
      </p:sp>
      <p:graphicFrame>
        <p:nvGraphicFramePr>
          <p:cNvPr id="2266115" name="Group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93161840"/>
              </p:ext>
            </p:extLst>
          </p:nvPr>
        </p:nvGraphicFramePr>
        <p:xfrm>
          <a:off x="381000" y="914400"/>
          <a:ext cx="8458200" cy="4292820"/>
        </p:xfrm>
        <a:graphic>
          <a:graphicData uri="http://schemas.openxmlformats.org/drawingml/2006/table">
            <a:tbl>
              <a:tblPr/>
              <a:tblGrid>
                <a:gridCol w="1371600"/>
                <a:gridCol w="4724400"/>
                <a:gridCol w="1143000"/>
                <a:gridCol w="1219200"/>
              </a:tblGrid>
              <a:tr h="2408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200" b="1" kern="12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Group</a:t>
                      </a:r>
                    </a:p>
                  </a:txBody>
                  <a:tcPr marL="18000" marR="18000" marT="17997" marB="1799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200" b="1" kern="12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Dates</a:t>
                      </a:r>
                    </a:p>
                  </a:txBody>
                  <a:tcPr marL="18000" marR="18000" marT="17997" marB="179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200" b="1" kern="12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Start Time</a:t>
                      </a:r>
                    </a:p>
                  </a:txBody>
                  <a:tcPr marL="18000" marR="18000" marT="17997" marB="179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200" b="1" kern="12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Duration</a:t>
                      </a:r>
                    </a:p>
                  </a:txBody>
                  <a:tcPr marL="18000" marR="18000" marT="17997" marB="179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8737">
                <a:tc>
                  <a:txBody>
                    <a:bodyPr/>
                    <a:lstStyle/>
                    <a:p>
                      <a:pPr fontAlgn="base" hangingPunct="0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GB" sz="2200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en-GB" sz="2200" kern="1200" dirty="0" err="1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TGmc</a:t>
                      </a:r>
                      <a:endParaRPr lang="en-GB" sz="2200" kern="12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17780" marB="1778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GB" sz="2200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Friday Sept 28, Oct 5, 12, 26, Nov 2</a:t>
                      </a:r>
                    </a:p>
                    <a:p>
                      <a:pPr fontAlgn="base" hangingPunct="0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GB" sz="2200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17780" marR="17780" marT="17780" marB="177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ase" hangingPunct="0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GB" sz="2200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10:00 ET</a:t>
                      </a:r>
                    </a:p>
                  </a:txBody>
                  <a:tcPr marL="17780" marR="17780" marT="17780" marB="177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ase" hangingPunct="0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GB" sz="2200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 hours</a:t>
                      </a:r>
                    </a:p>
                  </a:txBody>
                  <a:tcPr marL="17780" marR="17780" marT="17780" marB="177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873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200" kern="1200" dirty="0" err="1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TGai</a:t>
                      </a:r>
                      <a:endParaRPr lang="en-US" sz="2200" kern="1200" dirty="0" smtClean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00" marR="18000" marT="17997" marB="1799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2200" kern="12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Tuesdays from Oct 2 until Nov 20</a:t>
                      </a:r>
                    </a:p>
                    <a:p>
                      <a:endParaRPr lang="en-GB" sz="2200" kern="12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00" marR="18000" marT="17997" marB="179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kern="12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09:00 ET</a:t>
                      </a:r>
                      <a:endParaRPr lang="en-GB" sz="2200" kern="12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00" marR="18000" marT="17997" marB="179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GB" sz="2200" kern="12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 Hour</a:t>
                      </a:r>
                    </a:p>
                  </a:txBody>
                  <a:tcPr marL="18000" marR="18000" marT="17997" marB="179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0966">
                <a:tc>
                  <a:txBody>
                    <a:bodyPr/>
                    <a:lstStyle/>
                    <a:p>
                      <a:pPr fontAlgn="base">
                        <a:spcAft>
                          <a:spcPts val="0"/>
                        </a:spcAft>
                      </a:pPr>
                      <a:r>
                        <a:rPr lang="en-GB" sz="2200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TGah</a:t>
                      </a:r>
                    </a:p>
                  </a:txBody>
                  <a:tcPr marL="17780" marR="17780" marT="17780" marB="1778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fontAlgn="base">
                        <a:spcAft>
                          <a:spcPts val="0"/>
                        </a:spcAft>
                      </a:pPr>
                      <a:r>
                        <a:rPr lang="en-GB" sz="2200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Wed Oct 31 at 10 AM ET 1 hour</a:t>
                      </a:r>
                    </a:p>
                  </a:txBody>
                  <a:tcPr marL="17780" marR="17780" marT="17780" marB="177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en-GB" sz="2200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10:00 ET </a:t>
                      </a:r>
                    </a:p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en-GB" sz="2200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17780" marR="17780" marT="17780" marB="177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en-GB" sz="2200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 Hour</a:t>
                      </a:r>
                    </a:p>
                  </a:txBody>
                  <a:tcPr marL="17780" marR="17780" marT="17780" marB="177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5783">
                <a:tc>
                  <a:txBody>
                    <a:bodyPr/>
                    <a:lstStyle/>
                    <a:p>
                      <a:pPr fontAlgn="base" hangingPunct="0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GB" sz="2200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TGac </a:t>
                      </a:r>
                    </a:p>
                  </a:txBody>
                  <a:tcPr marL="17780" marR="17780" marT="17780" marB="1778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fontAlgn="base" hangingPunct="0"/>
                      <a:r>
                        <a:rPr lang="en-US" sz="2200" kern="12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Oct 25, Nov 29, Dec 13</a:t>
                      </a:r>
                      <a:endParaRPr lang="en-GB" sz="2200" kern="1200" dirty="0" smtClean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r>
                        <a:rPr lang="en-GB" sz="2200" kern="12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Oct 18, Nov 1, Dec 6</a:t>
                      </a:r>
                      <a:endParaRPr lang="en-GB" sz="2200" kern="12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17780" marB="177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ase" hangingPunct="0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GB" sz="2200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10:00 ET</a:t>
                      </a:r>
                    </a:p>
                    <a:p>
                      <a:pPr algn="ctr" fontAlgn="base" hangingPunct="0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GB" sz="2200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 algn="ctr" fontAlgn="base" hangingPunct="0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GB" sz="2200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20:00 ET</a:t>
                      </a:r>
                    </a:p>
                  </a:txBody>
                  <a:tcPr marL="17780" marR="17780" marT="17780" marB="177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ase" hangingPunct="0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GB" sz="2200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 Hours</a:t>
                      </a:r>
                    </a:p>
                    <a:p>
                      <a:pPr algn="ctr" fontAlgn="base" hangingPunct="0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GB" sz="2200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 algn="ctr" fontAlgn="base" hangingPunct="0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GB" sz="2200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 Hours</a:t>
                      </a:r>
                    </a:p>
                  </a:txBody>
                  <a:tcPr marL="17780" marR="17780" marT="17780" marB="177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408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2200" kern="1200" dirty="0" err="1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TGaf</a:t>
                      </a:r>
                      <a:endParaRPr lang="en-GB" sz="2200" kern="12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17781" marB="17781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200" kern="12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Tuesdays to November 20th</a:t>
                      </a:r>
                    </a:p>
                  </a:txBody>
                  <a:tcPr marL="17780" marR="17780" marT="17781" marB="1778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200" kern="120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21:00 </a:t>
                      </a:r>
                      <a:r>
                        <a:rPr lang="en-GB" sz="2200" kern="120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ET</a:t>
                      </a:r>
                      <a:endParaRPr lang="en-GB" sz="2200" kern="1200" dirty="0" smtClean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17781" marB="1778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200" kern="1200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 </a:t>
                      </a:r>
                      <a:r>
                        <a:rPr lang="en-GB" sz="2200" kern="12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Hours</a:t>
                      </a:r>
                    </a:p>
                  </a:txBody>
                  <a:tcPr marL="17780" marR="17780" marT="17781" marB="1778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635">
                <a:tc>
                  <a:txBody>
                    <a:bodyPr/>
                    <a:lstStyle/>
                    <a:p>
                      <a:pPr fontAlgn="base" hangingPunct="0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GB" sz="2200" kern="12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PAD SG</a:t>
                      </a:r>
                      <a:endParaRPr lang="en-GB" sz="2200" kern="12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17780" marB="1778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fontAlgn="base" hangingPunct="0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GB" sz="2200" kern="12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none</a:t>
                      </a:r>
                      <a:endParaRPr lang="en-GB" sz="2200" kern="12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17780" marB="177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ase" hangingPunct="0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endParaRPr lang="en-GB" sz="2200" kern="12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17780" marB="177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ase" hangingPunct="0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endParaRPr lang="en-GB" sz="2200" kern="12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17780" marB="177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635">
                <a:tc>
                  <a:txBody>
                    <a:bodyPr/>
                    <a:lstStyle/>
                    <a:p>
                      <a:pPr fontAlgn="base" hangingPunct="0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GB" sz="2200" kern="12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GLK SG</a:t>
                      </a:r>
                      <a:endParaRPr lang="en-GB" sz="2200" kern="12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17780" marB="1778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fontAlgn="base" hangingPunct="0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GB" sz="2200" kern="12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October 1, 15, 19</a:t>
                      </a:r>
                      <a:endParaRPr lang="en-GB" sz="2200" kern="12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17780" marB="177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ase" hangingPunct="0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GB" sz="2200" kern="12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11:00 ET</a:t>
                      </a:r>
                      <a:endParaRPr lang="en-GB" sz="2200" kern="12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17780" marB="177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ase" hangingPunct="0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GB" sz="2200" kern="1200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 Hour</a:t>
                      </a:r>
                      <a:endParaRPr lang="en-GB" sz="2200" kern="12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17780" marB="177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03925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mtClean="0"/>
              <a:t>TGac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E5CBE4F-402A-49FC-A06A-9C974296C46D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3609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75408</TotalTime>
  <Words>906</Words>
  <Application>Microsoft Office PowerPoint</Application>
  <PresentationFormat>On-screen Show (4:3)</PresentationFormat>
  <Paragraphs>195</Paragraphs>
  <Slides>17</Slides>
  <Notes>7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9" baseType="lpstr">
      <vt:lpstr>Default Design</vt:lpstr>
      <vt:lpstr>Document</vt:lpstr>
      <vt:lpstr>802.11 Sept 2012 Motions</vt:lpstr>
      <vt:lpstr>Abstract</vt:lpstr>
      <vt:lpstr>Wednesday</vt:lpstr>
      <vt:lpstr>Motion #1</vt:lpstr>
      <vt:lpstr>Motion #2</vt:lpstr>
      <vt:lpstr>Friday</vt:lpstr>
      <vt:lpstr>WG telecons</vt:lpstr>
      <vt:lpstr>Teleconferences</vt:lpstr>
      <vt:lpstr>TGac</vt:lpstr>
      <vt:lpstr>Motion #1</vt:lpstr>
      <vt:lpstr>Motion for Ad Hoc Meeting</vt:lpstr>
      <vt:lpstr>PAD SG</vt:lpstr>
      <vt:lpstr>PAR Motion </vt:lpstr>
      <vt:lpstr>5C Motion </vt:lpstr>
      <vt:lpstr>GLK SG</vt:lpstr>
      <vt:lpstr>PAR Motion</vt:lpstr>
      <vt:lpstr>Five Criteria Motion</vt:lpstr>
    </vt:vector>
  </TitlesOfParts>
  <Company>Intel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Closing Plenary Motions</dc:title>
  <dc:creator>Adrian Stephens</dc:creator>
  <cp:lastModifiedBy>Adrian Stephens, 206</cp:lastModifiedBy>
  <cp:revision>1273</cp:revision>
  <cp:lastPrinted>1998-02-10T13:28:06Z</cp:lastPrinted>
  <dcterms:created xsi:type="dcterms:W3CDTF">1998-02-10T13:07:52Z</dcterms:created>
  <dcterms:modified xsi:type="dcterms:W3CDTF">2012-09-21T16:14:02Z</dcterms:modified>
</cp:coreProperties>
</file>