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0" r:id="rId63"/>
    <p:sldId id="331" r:id="rId64"/>
    <p:sldId id="332" r:id="rId65"/>
    <p:sldId id="333" r:id="rId66"/>
    <p:sldId id="334" r:id="rId67"/>
    <p:sldId id="335" r:id="rId68"/>
    <p:sldId id="336" r:id="rId69"/>
    <p:sldId id="337" r:id="rId70"/>
    <p:sldId id="338" r:id="rId71"/>
    <p:sldId id="339" r:id="rId72"/>
    <p:sldId id="340" r:id="rId7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4" autoAdjust="0"/>
    <p:restoredTop sz="86380" autoAdjust="0"/>
  </p:normalViewPr>
  <p:slideViewPr>
    <p:cSldViewPr>
      <p:cViewPr>
        <p:scale>
          <a:sx n="60" d="100"/>
          <a:sy n="60" d="100"/>
        </p:scale>
        <p:origin x="-1320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2" y="15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38CC2637-1985-412C-994C-3901D4FC1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224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C4CDFAE-F895-48F6-BF6B-C54B41AC9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681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983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983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193729FD-A0E3-43F9-BAB1-A5241DF7C04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983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ln/>
        </p:spPr>
        <p:txBody>
          <a:bodyPr/>
          <a:lstStyle/>
          <a:p>
            <a:r>
              <a:rPr lang="en-GB"/>
              <a:t>doc.: IEEE 802.11-12/1169r0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227837" cy="215444"/>
          </a:xfrm>
          <a:ln/>
        </p:spPr>
        <p:txBody>
          <a:bodyPr/>
          <a:lstStyle/>
          <a:p>
            <a:r>
              <a:rPr lang="en-GB"/>
              <a:t>September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B39047CA-9766-4FEE-96B1-BD591D649925}" type="slidenum">
              <a:rPr lang="en-GB"/>
              <a:pPr/>
              <a:t>14</a:t>
            </a:fld>
            <a:endParaRPr lang="en-GB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cap="flat"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ln/>
        </p:spPr>
        <p:txBody>
          <a:bodyPr/>
          <a:lstStyle/>
          <a:p>
            <a:r>
              <a:rPr lang="en-GB"/>
              <a:t>doc.: IEEE 802.11-12/1169r0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227837" cy="215444"/>
          </a:xfrm>
          <a:ln/>
        </p:spPr>
        <p:txBody>
          <a:bodyPr/>
          <a:lstStyle/>
          <a:p>
            <a:r>
              <a:rPr lang="en-GB"/>
              <a:t>September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4D70007E-3AF9-4A07-80D4-4023EC2CABF9}" type="slidenum">
              <a:rPr lang="en-GB"/>
              <a:pPr/>
              <a:t>15</a:t>
            </a:fld>
            <a:endParaRPr lang="en-GB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ln/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472981" y="9001125"/>
            <a:ext cx="2740494" cy="184666"/>
          </a:xfrm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682879" cy="215444"/>
          </a:xfrm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472981" y="9001125"/>
            <a:ext cx="2740494" cy="184666"/>
          </a:xfrm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0F3F74F1-E07C-431D-B1D2-54FFC9A88222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87BD9DD-BBD0-47A6-B536-B5C823358EF2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0A1E676-DEBB-46FA-BCAE-842D5A7B52E7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85219" y="9001125"/>
            <a:ext cx="2528256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99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99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682FE07-470C-4031-9E56-D8466BE2566B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99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00717" y="9001125"/>
            <a:ext cx="2112758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899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2449682-A50B-460E-A8B3-40F849B70B5A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DE9FD5F0-4353-4003-AEA9-B6E6CBAC3C14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52AC6E3-E959-471A-8F10-55D9C9E75B28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D2BF97C3-4CB7-4DEC-81AE-9FBC3C51A205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1AFC8DC2-3BF8-4F1F-B05F-AFFCE1B0AEF8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BE89BE3-49C3-4A53-9649-C69D61A7D51F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BC7550B-76D0-4607-AAA2-BFBBCE50B78D}" type="slidenum">
              <a:rPr lang="en-US" smtClean="0"/>
              <a:pPr>
                <a:defRPr/>
              </a:pPr>
              <a:t>43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8718" y="9001125"/>
            <a:ext cx="2154757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Michael Montemurro, RIM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193EA5F-DDEB-4951-A8CA-2D788D4C1109}" type="slidenum">
              <a:rPr lang="en-US" smtClean="0"/>
              <a:pPr>
                <a:defRPr/>
              </a:pPr>
              <a:t>47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85219" y="9001125"/>
            <a:ext cx="2528256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>
            <a:lvl1pPr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Page </a:t>
            </a:r>
            <a:fld id="{1F002D36-E880-429D-B1A6-0307038B17AC}" type="slidenum">
              <a:rPr kumimoji="0" lang="en-US" altLang="ja-JP"/>
              <a:pPr/>
              <a:t>54</a:t>
            </a:fld>
            <a:endParaRPr kumimoji="0" lang="en-US" altLang="ja-JP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ja-JP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>
            <a:lvl1pPr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Page </a:t>
            </a:r>
            <a:fld id="{EE2A9E65-5B5B-4518-B33D-75022B626D9C}" type="slidenum">
              <a:rPr kumimoji="0" lang="en-US" altLang="ja-JP"/>
              <a:pPr/>
              <a:t>55</a:t>
            </a:fld>
            <a:endParaRPr kumimoji="0" lang="en-US" altLang="ja-JP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kumimoji="0" lang="ja-JP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850" y="96238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1765" y="9000620"/>
            <a:ext cx="2040943" cy="184666"/>
          </a:xfrm>
        </p:spPr>
        <p:txBody>
          <a:bodyPr/>
          <a:lstStyle/>
          <a:p>
            <a:pPr lvl="4">
              <a:defRPr/>
            </a:pPr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2" y="9000620"/>
            <a:ext cx="415178" cy="184666"/>
          </a:xfrm>
        </p:spPr>
        <p:txBody>
          <a:bodyPr/>
          <a:lstStyle>
            <a:lvl1pPr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Page </a:t>
            </a:r>
            <a:fld id="{BC73F071-8F2B-4E9C-B1B9-3C711D0C799C}" type="slidenum">
              <a:rPr kumimoji="0" lang="en-US" altLang="ja-JP"/>
              <a:pPr/>
              <a:t>56</a:t>
            </a:fld>
            <a:endParaRPr kumimoji="0" lang="en-US" altLang="ja-JP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8200" cy="3486150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544" y="4414439"/>
            <a:ext cx="5488912" cy="418385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ゴシック" pitchFamily="34" charset="-128"/>
            </a:endParaRPr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>
            <a:lvl1pPr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 smtClean="0"/>
              <a:t>doc.: IEEE 802.19-09/xxxxr0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>
            <a:lvl1pPr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 smtClean="0"/>
              <a:t>April 2009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573713" y="9001125"/>
            <a:ext cx="2639762" cy="184666"/>
          </a:xfrm>
        </p:spPr>
        <p:txBody>
          <a:bodyPr/>
          <a:lstStyle>
            <a:lvl1pPr marL="24161750" indent="-24161750"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defTabSz="93345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defTabSz="93345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defTabSz="93345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defTabSz="93345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kumimoji="0" lang="en-US" altLang="ja-JP" smtClean="0"/>
              <a:t>Rich Kennedy, Research In Motion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>
            <a:lvl1pPr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Page </a:t>
            </a:r>
            <a:fld id="{47DD53E5-D5C3-4A08-BC39-16AE3BCD2E58}" type="slidenum">
              <a:rPr kumimoji="0" lang="en-US" altLang="ja-JP"/>
              <a:pPr/>
              <a:t>60</a:t>
            </a:fld>
            <a:endParaRPr kumimoji="0" lang="en-US" altLang="ja-JP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765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ゴシック" pitchFamily="3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>
            <a:lvl1pPr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Page </a:t>
            </a:r>
            <a:fld id="{B5A00914-D590-434C-9606-EF18853682E4}" type="slidenum">
              <a:rPr kumimoji="0" lang="en-US" altLang="ja-JP"/>
              <a:pPr/>
              <a:t>61</a:t>
            </a:fld>
            <a:endParaRPr kumimoji="0"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27492" y="95706"/>
            <a:ext cx="2185983" cy="215444"/>
          </a:xfrm>
          <a:ln/>
        </p:spPr>
        <p:txBody>
          <a:bodyPr/>
          <a:lstStyle/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227837" cy="215444"/>
          </a:xfrm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3326232" cy="369332"/>
          </a:xfrm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67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702875"/>
            <a:ext cx="457514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27492" y="95706"/>
            <a:ext cx="2185983" cy="215444"/>
          </a:xfrm>
          <a:ln/>
        </p:spPr>
        <p:txBody>
          <a:bodyPr/>
          <a:lstStyle/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227837" cy="215444"/>
          </a:xfrm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3326232" cy="369332"/>
          </a:xfrm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702875"/>
            <a:ext cx="457514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27492" y="95706"/>
            <a:ext cx="2185983" cy="215444"/>
          </a:xfrm>
          <a:ln/>
        </p:spPr>
        <p:txBody>
          <a:bodyPr/>
          <a:lstStyle/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227837" cy="215444"/>
          </a:xfrm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3326232" cy="369332"/>
          </a:xfrm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27492" y="95706"/>
            <a:ext cx="2185983" cy="215444"/>
          </a:xfrm>
          <a:ln/>
        </p:spPr>
        <p:txBody>
          <a:bodyPr/>
          <a:lstStyle/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227837" cy="215444"/>
          </a:xfrm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3326232" cy="369332"/>
          </a:xfrm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27492" y="95706"/>
            <a:ext cx="2185983" cy="215444"/>
          </a:xfrm>
          <a:ln/>
        </p:spPr>
        <p:txBody>
          <a:bodyPr/>
          <a:lstStyle/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227837" cy="215444"/>
          </a:xfrm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3326232" cy="369332"/>
          </a:xfrm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27492" y="95706"/>
            <a:ext cx="2185983" cy="215444"/>
          </a:xfrm>
          <a:ln/>
        </p:spPr>
        <p:txBody>
          <a:bodyPr/>
          <a:lstStyle/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227837" cy="215444"/>
          </a:xfrm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3326232" cy="369332"/>
          </a:xfrm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1675"/>
            <a:ext cx="4630738" cy="3475038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1630492" y="9000621"/>
            <a:ext cx="4582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2831924" y="9000621"/>
            <a:ext cx="8624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ln/>
        </p:spPr>
        <p:txBody>
          <a:bodyPr/>
          <a:lstStyle/>
          <a:p>
            <a:r>
              <a:rPr lang="en-GB"/>
              <a:t>doc.: IEEE 802.11-12/1169r0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227837" cy="215444"/>
          </a:xfrm>
          <a:ln/>
        </p:spPr>
        <p:txBody>
          <a:bodyPr/>
          <a:lstStyle/>
          <a:p>
            <a:r>
              <a:rPr lang="en-GB"/>
              <a:t>September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750ECC87-E9E0-4001-A62A-01923795820F}" type="slidenum">
              <a:rPr lang="en-GB"/>
              <a:pPr/>
              <a:t>13</a:t>
            </a:fld>
            <a:endParaRPr lang="en-GB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FF75A2-6F5B-4D4B-A1CF-EDEEA4E4B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0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EE1C41-13CA-4068-AF87-F2963A445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B1EE72-AEBD-4C27-8447-805D14E1A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C10F9D-9D4C-4E46-A08D-B0355AB7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14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1AA584-A631-41C6-AA28-A674FF16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0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19CDBFA-76A2-4597-AA38-8543ED035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2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81101DF-3CCF-4DBE-9F6F-C2C8287AA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9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DB990D-5677-42C3-8409-B86316F68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9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E0127D-EA26-47D7-BEDD-43594B1CA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2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8A6EB5-1BF3-4B79-A25A-A80C2579D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2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3E2874-852B-40F2-A72B-30C3B22A2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3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B4D0AE-50A3-4374-B97B-94DD77DA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0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5BC343-D255-4229-A3C1-C2A825309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F5DBBF94-17B0-4983-A36A-09B6DE690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802.11-12/0990r0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2.doc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itehouse.gov/sites/default/files/microsites/ostp/pcast_spectrum_report_final_july_20_2012.pdf" TargetMode="External"/><Relationship Id="rId2" Type="http://schemas.openxmlformats.org/officeDocument/2006/relationships/hyperlink" Target="http://transition.fcc.gov/Daily_Releases/Daily_Business/2012/db0613/FCC-12-61A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2/18-12-0084-02-0000-draft-contribution-to-m-1801-revision.docx" TargetMode="External"/><Relationship Id="rId5" Type="http://schemas.openxmlformats.org/officeDocument/2006/relationships/hyperlink" Target="https://mentor.ieee.org/802.18/dcn/12/18-12-0085-00-0000-draft-contribution-to-m-1450-revision.docx" TargetMode="External"/><Relationship Id="rId4" Type="http://schemas.openxmlformats.org/officeDocument/2006/relationships/hyperlink" Target="http://ec.europa.eu/information_society/policy/ecomm/radio_spectrum/_document_storage/com/com-ssa.pdf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s.bldrdoc.gov/publications/2548.aspx" TargetMode="External"/><Relationship Id="rId2" Type="http://schemas.openxmlformats.org/officeDocument/2006/relationships/hyperlink" Target="http://www.faa.gov/news/press_releases/news_story.cfm?newsId=1383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llular-news.com/story/56464.php?s=h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ia.doc.gov/files/ntia/publications/second_interim_progress_report_on_the_ten_year_plan_and_timetable.pdf" TargetMode="External"/><Relationship Id="rId2" Type="http://schemas.openxmlformats.org/officeDocument/2006/relationships/hyperlink" Target="http://reboot.fcc.gov/spectrumdashboard/resultSpectrumBands.seam?conversationId=15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irca.europa.eu/Public/irc/infso/radiospectrum/library?l=/public_documents/public_documents_2012/rsc39/rscom12-11_rsc39pdf/_EN_1.0_&amp;a=d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3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4.doc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37-10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995-03-00ai-july-september-teleconference-minutes.doc" TargetMode="External"/><Relationship Id="rId2" Type="http://schemas.openxmlformats.org/officeDocument/2006/relationships/hyperlink" Target="https://mentor.ieee.org/802.11/dcn/12/11-12-0989-00-00ai-july-2012-san-diego-session-minutes.doc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SponsorBallots.html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127-01-00ai-tgai-motion-straw-poll-july-2012-palm-sprigs.pptx" TargetMode="External"/><Relationship Id="rId2" Type="http://schemas.openxmlformats.org/officeDocument/2006/relationships/hyperlink" Target="https://mentor.ieee.org/802.11/dcn/12/11-12-1064-06-00ai-tgai-submission-list-for-palm-springs-meeting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2/11-12-0151-12-00ai-proposed-specification-framework-for-tgai.docx" TargetMode="Externa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tom.siep@csr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minyoung.park@inte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mailto:carlos.cordeiro@intel.com" TargetMode="External"/><Relationship Id="rId10" Type="http://schemas.openxmlformats.org/officeDocument/2006/relationships/hyperlink" Target="mailto:henry@LOGOUT.COM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alex.ashley@hotmail.co.uk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8F294A5-CC29-4CD0-9292-1798B8623704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 2012 Closing Reports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2012-09-xx</a:t>
            </a:r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11-09-1034-05-0000-wg11-style-guide.doc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11-12/1060r2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85121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233426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Sept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11-12/1060r2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44651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815916"/>
              </p:ext>
            </p:extLst>
          </p:nvPr>
        </p:nvGraphicFramePr>
        <p:xfrm>
          <a:off x="457200" y="1371600"/>
          <a:ext cx="7086600" cy="352044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9-Sep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TBD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12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Sep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11-12/1060r2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222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D0515B2-0D65-429E-AF8F-2203A0FD20E7}" type="slidenum">
              <a:rPr lang="en-GB"/>
              <a:pPr/>
              <a:t>13</a:t>
            </a:fld>
            <a:endParaRPr lang="en-GB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dirty="0"/>
              <a:t>Closing Report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GB" sz="2000"/>
              <a:t>Date:</a:t>
            </a:r>
            <a:r>
              <a:rPr lang="en-GB" sz="2000" b="0"/>
              <a:t> 2012-09-21</a:t>
            </a:r>
          </a:p>
        </p:txBody>
      </p:sp>
      <p:graphicFrame>
        <p:nvGraphicFramePr>
          <p:cNvPr id="221189" name="Object 5"/>
          <p:cNvGraphicFramePr>
            <a:graphicFrameLocks noChangeAspect="1"/>
          </p:cNvGraphicFramePr>
          <p:nvPr/>
        </p:nvGraphicFramePr>
        <p:xfrm>
          <a:off x="539750" y="2276475"/>
          <a:ext cx="7799388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ocument" r:id="rId4" imgW="8130449" imgH="2301994" progId="Word.Document.8">
                  <p:embed/>
                </p:oleObj>
              </mc:Choice>
              <mc:Fallback>
                <p:oleObj name="Document" r:id="rId4" imgW="8130449" imgH="23019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276475"/>
                        <a:ext cx="7799388" cy="220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1/3 of 11-12/1169r0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3046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2107A75-9768-44F8-8622-9107A9973179}" type="slidenum">
              <a:rPr lang="en-GB"/>
              <a:pPr/>
              <a:t>14</a:t>
            </a:fld>
            <a:endParaRPr lang="en-GB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GB" sz="3200"/>
              <a:t> Closing report for WNG SC for September 2012, Indian Wells, California, USA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2/3 of 11-12/1169r0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12701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A9AF3C-C3EE-4118-BDAF-C0F59EC03661}" type="slidenum">
              <a:rPr lang="en-GB"/>
              <a:pPr/>
              <a:t>15</a:t>
            </a:fld>
            <a:endParaRPr lang="en-GB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  <a:noFill/>
          <a:ln/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US" sz="2000"/>
              <a:t>Presentations at September 2012 meeting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/>
              <a:t>6-10GHz Rate-Range and Link Budget (11-12-1143-00-0wng-6-10ghz-rate-range-and-link-budget.ppt) – Jim Lansford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/>
              <a:t>Secure Key Storage and True Random Number Generation (11-12-1120-00-0wng-secure-key-storage-and-true-random-number-generation.pptx) – Rene Struik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/>
              <a:t>Carrier-Oriented Wi-Fi for Cellular Offload (https://mentor.ieee.org/802.11/dcn/12/11-12-1123-00-0wng-carrier-oriented-wifi-for-cellular-offload.ppt) – Laurent Cariou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/>
              <a:t>IEEE 802 OmniRAN for Cellular Offload (11-12-1150-00-0wng-ieee-802-omniran-for-cellular-offload.pdf) – Roger Marks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/>
              <a:t>Requirements on WLAN Cellular Offload (11-12-1063-00-0wng-requirements-on-wlan-celllular-offload.pptx) - Yasuhiko Inoue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/>
              <a:t>WiFi techniques for hotspot deployments and cellular offload (https://mentor.ieee.org/802.11/dcn/12/11-12-1126-00-0wng-wifi-for-hotspot-deployments-and-cellular-offload.ppt) - Krishna Sayana</a:t>
            </a:r>
          </a:p>
          <a:p>
            <a:pPr marL="838200" lvl="1" indent="-3810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sz="1800"/>
              <a:t>WLAN Standardization in 3GPP A Tutorial (11-12-1149-02-0wng-wlan-standardization-in-3gpp.pptx) – Stephen Rayment</a:t>
            </a:r>
          </a:p>
          <a:p>
            <a:pPr marL="457200" indent="-457200">
              <a:lnSpc>
                <a:spcPct val="80000"/>
              </a:lnSpc>
            </a:pPr>
            <a:r>
              <a:rPr lang="en-GB" sz="2000"/>
              <a:t>Minutes</a:t>
            </a:r>
          </a:p>
          <a:p>
            <a:pPr marL="838200" lvl="1" indent="-381000">
              <a:lnSpc>
                <a:spcPct val="80000"/>
              </a:lnSpc>
            </a:pPr>
            <a:r>
              <a:rPr lang="en-GB"/>
              <a:t>11-12-1156-00-0wng-meeting-minutes-sept-2012-indian-wells.doc</a:t>
            </a:r>
          </a:p>
          <a:p>
            <a:pPr marL="457200" indent="-457200">
              <a:lnSpc>
                <a:spcPct val="80000"/>
              </a:lnSpc>
            </a:pPr>
            <a:r>
              <a:rPr lang="en-GB" altLang="ko-KR" sz="2000">
                <a:ea typeface="Gulim" pitchFamily="34" charset="-127"/>
              </a:rPr>
              <a:t>Plans for November 2012</a:t>
            </a:r>
          </a:p>
          <a:p>
            <a:pPr marL="838200" lvl="1" indent="-381000">
              <a:lnSpc>
                <a:spcPct val="80000"/>
              </a:lnSpc>
            </a:pPr>
            <a:r>
              <a:rPr lang="en-US"/>
              <a:t>1 2 hour session</a:t>
            </a:r>
            <a:endParaRPr lang="en-GB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11-12/1169r0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83329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2286000"/>
          <a:ext cx="8001000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ocument" r:id="rId4" imgW="8253286" imgH="2751163" progId="Word.Document.8">
                  <p:embed/>
                </p:oleObj>
              </mc:Choice>
              <mc:Fallback>
                <p:oleObj name="Document" r:id="rId4" imgW="8253286" imgH="275116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286000"/>
                        <a:ext cx="8001000" cy="266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11-12/1181r0 by Mark Hamilton, 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681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September 2012, Indian Wells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11-12/1181r0 by Mark Hamilton, 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24717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 Overview and Architecture Draft 1.5 letter ballot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Update on status: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802.1 Letter Ballot will close Sept 23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802.11 collected ballot comments via </a:t>
            </a:r>
            <a:r>
              <a:rPr lang="en-US" dirty="0" err="1" smtClean="0"/>
              <a:t>ePoll</a:t>
            </a:r>
            <a:r>
              <a:rPr lang="en-US" dirty="0" smtClean="0"/>
              <a:t>, closed Sept 18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Agreed to supply editorial issues directly to the editor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Started into an interesting discussion on where the MAC-SAP appears within the architecture, for an AP.  This will be continued.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Brief update on General Links (GLK SC) and 802.1 bridging discussions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Noted that P1905.1 is out for a ballot, and 802 has purchases a limited license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Volunteers requested to help review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Noted 802.1AC (MAC Service Definition) revision is complete; suggest </a:t>
            </a:r>
            <a:r>
              <a:rPr lang="en-US" dirty="0" err="1" smtClean="0"/>
              <a:t>REVmc</a:t>
            </a:r>
            <a:r>
              <a:rPr lang="en-US" dirty="0" smtClean="0"/>
              <a:t> should review for alignment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Noted 802.1Q has out-of-date references to 802.11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Volunteers requested to submit 802.1 maintenance requests on the 802.1 web site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Minutes are in 11-12/1125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11-12/1181r0 by Mark Hamilton, 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4563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FD111E0-D59E-4076-9560-166B07D396E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Teleconferences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None expected, if needed, will schedule with 10 days notice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11-12/1181r0 by Mark Hamilton, 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12201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1F1C73C8-2275-44E9-B341-5CDD5B9F6099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document is a digest of the closing reports of all 802.11 sub-groups for presentation at the September 2012 closing plenary meeting.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2012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Continue discussion on architectural model for AP (and DS and Portal) and where MAC-SAP interface(s) appear, and how this relates to the 802.1 station model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ballot, as appropriate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802.1Q maintenance, corrigenda or revision ballots, as appropriate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11-12/1181r0 by Mark Hamilton, Polycom, Inc.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443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046AC4-DF6E-4321-9294-8F2589841F8B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 smtClean="0"/>
              <a:t>IEEE 802.11 Regulatory SC</a:t>
            </a:r>
            <a:br>
              <a:rPr lang="en-US" sz="2800" dirty="0" smtClean="0"/>
            </a:br>
            <a:r>
              <a:rPr lang="en-US" sz="2800" dirty="0" smtClean="0"/>
              <a:t>Indian Wells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2012-09-21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9588" y="3067050"/>
          <a:ext cx="8021637" cy="2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Document" r:id="rId4" imgW="8360559" imgH="2653632" progId="Word.Document.8">
                  <p:embed/>
                </p:oleObj>
              </mc:Choice>
              <mc:Fallback>
                <p:oleObj name="Document" r:id="rId4" imgW="8360559" imgH="26536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3067050"/>
                        <a:ext cx="8021637" cy="2535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1/8 of 11-12/1171r0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14222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7CA2839-BE60-4A77-BB8E-3BEF00D3B3E4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This presentation is the closing report for the September 2012 IEEE 802.11 Regulatory Standing Committee meeting in Indian Wells.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2/8 of 11-12/1171r0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2702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Regulatory Summaries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I want to thank Peter E. for acting as Recording Secretary</a:t>
            </a:r>
          </a:p>
          <a:p>
            <a:pPr eaLnBrk="1" hangingPunct="1"/>
            <a:r>
              <a:rPr lang="en-US" smtClean="0"/>
              <a:t>US</a:t>
            </a:r>
          </a:p>
          <a:p>
            <a:pPr lvl="1" eaLnBrk="1" hangingPunct="1"/>
            <a:r>
              <a:rPr lang="en-US" smtClean="0"/>
              <a:t>Opening the 5350 – 5470 MHz and 5850 to 5925 MHz bands</a:t>
            </a:r>
          </a:p>
          <a:p>
            <a:pPr lvl="1" eaLnBrk="1" hangingPunct="1"/>
            <a:r>
              <a:rPr lang="en-US" smtClean="0"/>
              <a:t>Sharing the 4940 to 4990 MHz spectrum</a:t>
            </a:r>
          </a:p>
          <a:p>
            <a:pPr lvl="1" eaLnBrk="1" hangingPunct="1"/>
            <a:r>
              <a:rPr lang="en-US" smtClean="0"/>
              <a:t>NPRM to resolve TDWR issue still in process (January?)</a:t>
            </a:r>
          </a:p>
          <a:p>
            <a:pPr lvl="1" eaLnBrk="1" hangingPunct="1"/>
            <a:r>
              <a:rPr lang="en-US" smtClean="0"/>
              <a:t>Proceeding to enable sharing of 3550 to 3650 MHz due this year</a:t>
            </a:r>
          </a:p>
          <a:p>
            <a:pPr lvl="1" eaLnBrk="1" hangingPunct="1"/>
            <a:r>
              <a:rPr lang="en-US" smtClean="0"/>
              <a:t>FCC Commissioners to vote on auctions, TVWS</a:t>
            </a:r>
          </a:p>
          <a:p>
            <a:pPr lvl="1" eaLnBrk="1" hangingPunct="1"/>
            <a:r>
              <a:rPr lang="en-US" smtClean="0"/>
              <a:t>FAA Announces Plans for Industry Working Group to Study Portable Electronics Usage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2B0D7F-2C02-4C81-B6D2-8BC9807A457A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3/8 of 11-12/1171r0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09512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Summaries [2]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EU</a:t>
            </a:r>
            <a:endParaRPr lang="en-US" sz="1600" smtClean="0"/>
          </a:p>
          <a:p>
            <a:pPr lvl="1" eaLnBrk="1" hangingPunct="1"/>
            <a:r>
              <a:rPr lang="en-US" smtClean="0"/>
              <a:t>Promoting the shared use of radio spectrum resources </a:t>
            </a:r>
          </a:p>
          <a:p>
            <a:pPr lvl="1" eaLnBrk="1" hangingPunct="1"/>
            <a:r>
              <a:rPr lang="en-US" smtClean="0"/>
              <a:t>Latest ETSI TC BRAN TVWS meeting was held September 10</a:t>
            </a:r>
            <a:r>
              <a:rPr lang="en-US" baseline="30000" smtClean="0"/>
              <a:t>th</a:t>
            </a:r>
            <a:r>
              <a:rPr lang="en-US" smtClean="0"/>
              <a:t>  – 12</a:t>
            </a:r>
            <a:r>
              <a:rPr lang="en-US" baseline="30000" smtClean="0"/>
              <a:t>th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ERM TG11 meeting was held September 12</a:t>
            </a:r>
            <a:r>
              <a:rPr lang="en-US" baseline="30000" smtClean="0"/>
              <a:t>th</a:t>
            </a:r>
            <a:r>
              <a:rPr lang="en-US" smtClean="0"/>
              <a:t> – 14</a:t>
            </a:r>
            <a:r>
              <a:rPr lang="en-US" baseline="30000" smtClean="0"/>
              <a:t>th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Ofcom TVWS conference calls to provide input to BRAN and VNS plan</a:t>
            </a:r>
          </a:p>
          <a:p>
            <a:pPr eaLnBrk="1" hangingPunct="1"/>
            <a:r>
              <a:rPr lang="en-US" smtClean="0"/>
              <a:t>Asia</a:t>
            </a:r>
          </a:p>
          <a:p>
            <a:pPr lvl="1" eaLnBrk="1" hangingPunct="1"/>
            <a:r>
              <a:rPr lang="en-US" smtClean="0"/>
              <a:t>Singapore and Korea moving ahead with TVWS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15E98A2-EC9A-46F1-806D-CF342387433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4/8 of 11-12/1171r0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001520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5EA7557-75DC-40E6-A8C6-D1427D8327F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Motions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4343400"/>
          </a:xfrm>
        </p:spPr>
        <p:txBody>
          <a:bodyPr/>
          <a:lstStyle/>
          <a:p>
            <a:r>
              <a:rPr lang="en-US" sz="2000" smtClean="0"/>
              <a:t>Prepared inputs to ITU-R WP-5A on documents M.1450 and M.1801</a:t>
            </a:r>
          </a:p>
          <a:p>
            <a:pPr lvl="1"/>
            <a:r>
              <a:rPr lang="en-US" sz="1800" smtClean="0"/>
              <a:t>Approved by the SC on Tuesday</a:t>
            </a:r>
          </a:p>
          <a:p>
            <a:pPr lvl="1"/>
            <a:r>
              <a:rPr lang="en-US" sz="1800" smtClean="0"/>
              <a:t>Approved by the WG on Wednesday</a:t>
            </a:r>
          </a:p>
          <a:p>
            <a:pPr lvl="1"/>
            <a:r>
              <a:rPr lang="en-US" sz="1800" smtClean="0"/>
              <a:t>Brought to 802.18 for final review, approval and submittal</a:t>
            </a:r>
          </a:p>
          <a:p>
            <a:r>
              <a:rPr lang="en-US" sz="2000" smtClean="0"/>
              <a:t>Motion #1</a:t>
            </a:r>
          </a:p>
          <a:p>
            <a:pPr lvl="1"/>
            <a:r>
              <a:rPr lang="en-US" sz="1800" smtClean="0"/>
              <a:t>To approve the changes to M.1450 incorporated in document 18-12/0085r3, and present them to 802.18 for approval and submittal to ITU-R WP-5A</a:t>
            </a:r>
          </a:p>
          <a:p>
            <a:r>
              <a:rPr lang="en-US" sz="2000" smtClean="0"/>
              <a:t>Motion #2</a:t>
            </a:r>
          </a:p>
          <a:p>
            <a:pPr lvl="1"/>
            <a:r>
              <a:rPr lang="en-US" sz="1800" smtClean="0"/>
              <a:t>To approve the changes to M.1801 incorporated in document 18-12/0084r3, and present them to 802.18 for approval and submittal to ITU-R WP-5A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5/8 of 11-12/1171r0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56918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1800" b="1" smtClean="0"/>
              <a:t>FOURTH REPORT AND ORDER AND FIFTH FURTHER NOTICE OF PROPOSED RULEMAKING (including changes in the 4.9 GHz band): </a:t>
            </a:r>
            <a:r>
              <a:rPr lang="en-US" sz="1800" smtClean="0">
                <a:hlinkClick r:id="rId2"/>
              </a:rPr>
              <a:t>http://transition.fcc.gov/Daily_Releases/Daily_Business/2012/db0613/FCC-12-61A1.pdf</a:t>
            </a:r>
            <a:endParaRPr lang="en-US" sz="180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/>
              <a:t>PCAST Report: </a:t>
            </a:r>
            <a:r>
              <a:rPr lang="en-US" sz="1800" smtClean="0">
                <a:hlinkClick r:id="rId3"/>
              </a:rPr>
              <a:t>http://www.whitehouse.gov/sites/default/files/microsites/ostp/pcast_spectrum_report_final_july_20_2012.pdf</a:t>
            </a:r>
            <a:r>
              <a:rPr lang="en-US" sz="1800" smtClean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/>
              <a:t>EC Report on spectrum sharing: </a:t>
            </a:r>
            <a:r>
              <a:rPr lang="en-US" sz="1800" smtClean="0">
                <a:hlinkClick r:id="rId4"/>
              </a:rPr>
              <a:t>http://ec.europa.eu/information_society/policy/ecomm/radio_spectrum/_document_storage/com/com-ssa.pdf</a:t>
            </a:r>
            <a:endParaRPr lang="en-US" sz="1800" b="1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/>
              <a:t>Input to ITU-R M.1450: </a:t>
            </a:r>
            <a:r>
              <a:rPr lang="en-US" sz="1800" smtClean="0">
                <a:hlinkClick r:id="rId5"/>
              </a:rPr>
              <a:t>https://mentor.ieee.org/802.18/dcn/12/18-12-0085-02-0000-draft-contribution-to-m-1450-revision.docx</a:t>
            </a:r>
            <a:r>
              <a:rPr lang="en-US" sz="1800" b="1" smtClean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800" b="1" smtClean="0"/>
              <a:t>Input to ITU-R M.1801: </a:t>
            </a:r>
            <a:r>
              <a:rPr lang="en-US" sz="1800" smtClean="0">
                <a:hlinkClick r:id="rId6"/>
              </a:rPr>
              <a:t>https://mentor.ieee.org/802.18/dcn/12/18-12-0084-02-0000-draft-contribution-to-m-1801-revision.docx</a:t>
            </a:r>
            <a:r>
              <a:rPr lang="en-US" sz="1800" smtClean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825C139-37A0-4271-9E30-6B0D99EF2F5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6/8 of 11-12/1171r0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01294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[2]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FAA Announces Plans for Industry Working Group to Study Portable Electronics Usage: </a:t>
            </a:r>
            <a:r>
              <a:rPr lang="en-US" sz="2000" u="sng" smtClean="0">
                <a:hlinkClick r:id="rId2"/>
              </a:rPr>
              <a:t> </a:t>
            </a:r>
            <a:r>
              <a:rPr lang="en-US" sz="2000" b="0" u="sng" smtClean="0">
                <a:hlinkClick r:id="rId2"/>
              </a:rPr>
              <a:t>http://www.faa.gov/news/press_releases/news_story.cfm?newsId=13835</a:t>
            </a:r>
            <a:r>
              <a:rPr lang="en-US" sz="2000" b="0" smtClean="0"/>
              <a:t> </a:t>
            </a:r>
          </a:p>
          <a:p>
            <a:r>
              <a:rPr lang="en-US" sz="2000" smtClean="0"/>
              <a:t>NTIA Technical Report TR-11-473: </a:t>
            </a:r>
            <a:r>
              <a:rPr lang="en-US" sz="2000" b="0" smtClean="0">
                <a:hlinkClick r:id="rId3"/>
              </a:rPr>
              <a:t>http://www.its.bldrdoc.gov/publications/2548.aspx</a:t>
            </a:r>
            <a:r>
              <a:rPr lang="en-US" sz="2000" b="0" smtClean="0"/>
              <a:t> </a:t>
            </a:r>
          </a:p>
          <a:p>
            <a:r>
              <a:rPr lang="en-US" sz="2000" smtClean="0"/>
              <a:t>Anti-Wireless Activist Loses Lawsuit Claiming Wi-Fi Signals Made Him Homeless:</a:t>
            </a:r>
            <a:r>
              <a:rPr lang="en-US" sz="2000" b="0" smtClean="0"/>
              <a:t> </a:t>
            </a:r>
            <a:r>
              <a:rPr lang="en-US" sz="2000" b="0" u="sng" smtClean="0">
                <a:hlinkClick r:id="rId4"/>
              </a:rPr>
              <a:t>http://www.cellular-news.com/story/56464.php?s=h</a:t>
            </a:r>
            <a:endParaRPr lang="en-US" sz="2000" b="0" smtClean="0"/>
          </a:p>
          <a:p>
            <a:endParaRPr lang="en-US" sz="2000" b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C3BF0DF-21B8-4A8F-A81D-CC301204082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7/8 of 11-12/1171r0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415623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Websites and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b="1" smtClean="0"/>
              <a:t>FCC Spectrum Dashboard </a:t>
            </a:r>
            <a:r>
              <a:rPr lang="en-US" smtClean="0"/>
              <a:t>(</a:t>
            </a:r>
            <a:r>
              <a:rPr lang="en-US" smtClean="0">
                <a:hlinkClick r:id="rId2"/>
              </a:rPr>
              <a:t>http://reboot.fcc.gov/spectrumdashboard/resultSpectrumBands.seam?conversationId=1533</a:t>
            </a:r>
            <a:r>
              <a:rPr lang="en-US" smtClean="0"/>
              <a:t>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b="1" smtClean="0"/>
              <a:t>Second Interim Progress Report on the Ten-Year Plan and Timetable </a:t>
            </a:r>
            <a:r>
              <a:rPr lang="en-US" smtClean="0"/>
              <a:t>(</a:t>
            </a:r>
            <a:r>
              <a:rPr lang="en-US" smtClean="0">
                <a:hlinkClick r:id="rId3"/>
              </a:rPr>
              <a:t>http://www.ntia.doc.gov/files/ntia/publications/second_interim_progress_report_on_the_ten_year_plan_and_timetable.pdf</a:t>
            </a:r>
            <a:r>
              <a:rPr lang="en-US" smtClean="0"/>
              <a:t>)</a:t>
            </a:r>
          </a:p>
          <a:p>
            <a:pPr marL="342900" lvl="1" indent="-342900">
              <a:buFontTx/>
              <a:buChar char="•"/>
            </a:pPr>
            <a:r>
              <a:rPr lang="en-US" sz="1800" b="1" smtClean="0"/>
              <a:t>ETSI Report of the 39</a:t>
            </a:r>
            <a:r>
              <a:rPr lang="en-US" sz="1800" b="1" baseline="30000" smtClean="0"/>
              <a:t>th</a:t>
            </a:r>
            <a:r>
              <a:rPr lang="en-US" sz="1800" b="1" smtClean="0"/>
              <a:t> Radio Spectrum Committee meeting: </a:t>
            </a:r>
            <a:r>
              <a:rPr lang="en-US" sz="1600" smtClean="0">
                <a:hlinkClick r:id="rId4"/>
              </a:rPr>
              <a:t>http://circa.europa.eu/Public/irc/infso/radiospectrum/library?l=/public_documents/public_documents_2012/rsc39/rscom12-11_rsc39pdf/_EN_1.0_&amp;a=d</a:t>
            </a:r>
            <a:r>
              <a:rPr lang="en-US" sz="1600" smtClean="0"/>
              <a:t> 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34E1637-57FC-43A2-ABB1-8BF31F6CE74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8/8 of 11-12/1171r0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65204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September 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2012-9-20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447471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1/7 of 11-12/1182r0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98324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2425"/>
            <a:ext cx="6096000" cy="304800"/>
          </a:xfrm>
        </p:spPr>
        <p:txBody>
          <a:bodyPr/>
          <a:lstStyle/>
          <a:p>
            <a:r>
              <a:rPr lang="en-GB" dirty="0" smtClean="0"/>
              <a:t>Attendance Summary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81000"/>
            <a:ext cx="15795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523038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591438"/>
              </p:ext>
            </p:extLst>
          </p:nvPr>
        </p:nvGraphicFramePr>
        <p:xfrm>
          <a:off x="990600" y="762000"/>
          <a:ext cx="7239000" cy="5649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1030475"/>
                <a:gridCol w="950725"/>
                <a:gridCol w="914400"/>
                <a:gridCol w="1211215"/>
                <a:gridCol w="1760585"/>
              </a:tblGrid>
              <a:tr h="5814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Breakout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Meetings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Avg Attendance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Sum Attendance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Max Attendance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Min Attendance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</a:tr>
              <a:tr h="64849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802.11 Newcomer Training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</a:tr>
              <a:tr h="2161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ARC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</a:tr>
              <a:tr h="43232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Editors Meeting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</a:tr>
              <a:tr h="2161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GLK SG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20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62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28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</a:tr>
              <a:tr h="2161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PAD SG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38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115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44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34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</a:tr>
              <a:tr h="2161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Reg SC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22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</a:tr>
              <a:tr h="2161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Smart Grid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</a:tr>
              <a:tr h="2161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TGac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45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503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62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29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</a:tr>
              <a:tr h="2161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TGaf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35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282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59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20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</a:tr>
              <a:tr h="2161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TGah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70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353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81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56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</a:tr>
              <a:tr h="2161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TGai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58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647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74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45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</a:tr>
              <a:tr h="2161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TGmc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58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21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</a:tr>
              <a:tr h="2161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WG CAC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27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</a:tr>
              <a:tr h="64849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WG Mid-Session Plenary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143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</a:tr>
              <a:tr h="64849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WG Opening Plenary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131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09" marR="10809" marT="10809" marB="0" anchor="ctr"/>
                </a:tc>
              </a:tr>
              <a:tr h="2161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WNG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127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255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156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99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809" marR="10809" marT="1080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8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September 2012.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2/7 of 11-12/1182r0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629992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The </a:t>
            </a:r>
            <a:r>
              <a:rPr lang="en-US" dirty="0"/>
              <a:t>September session was the first meeting of </a:t>
            </a:r>
            <a:r>
              <a:rPr lang="en-US" dirty="0" err="1"/>
              <a:t>TGmc</a:t>
            </a:r>
            <a:r>
              <a:rPr lang="en-US" dirty="0"/>
              <a:t> (3 timeslots)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Officer elections: </a:t>
            </a:r>
          </a:p>
          <a:p>
            <a:pPr lvl="1"/>
            <a:r>
              <a:rPr lang="en-US" dirty="0" smtClean="0"/>
              <a:t>Chair Dorothy Stanley</a:t>
            </a:r>
          </a:p>
          <a:p>
            <a:pPr lvl="1"/>
            <a:r>
              <a:rPr lang="en-US" dirty="0" smtClean="0"/>
              <a:t>Vice Chairs: Mark Hamilton, Jon Rosdahl (will serve as secretary)</a:t>
            </a:r>
          </a:p>
          <a:p>
            <a:pPr lvl="1"/>
            <a:r>
              <a:rPr lang="en-US" dirty="0" smtClean="0"/>
              <a:t>Editor: Adrian Stephens</a:t>
            </a:r>
          </a:p>
          <a:p>
            <a:r>
              <a:rPr lang="en-US" dirty="0" smtClean="0"/>
              <a:t>Initial timeline developed</a:t>
            </a:r>
          </a:p>
          <a:p>
            <a:r>
              <a:rPr lang="en-US" dirty="0" smtClean="0"/>
              <a:t>Began processing comments received in recent Call for Comments on IEEE </a:t>
            </a:r>
            <a:r>
              <a:rPr lang="en-US" dirty="0" err="1" smtClean="0"/>
              <a:t>Std</a:t>
            </a:r>
            <a:r>
              <a:rPr lang="en-US" dirty="0" smtClean="0"/>
              <a:t> 802.11™-2012</a:t>
            </a:r>
          </a:p>
          <a:p>
            <a:pPr lvl="1"/>
            <a:r>
              <a:rPr lang="en-US" dirty="0" smtClean="0"/>
              <a:t>372 comments (106 editorial)</a:t>
            </a:r>
          </a:p>
          <a:p>
            <a:pPr lvl="1"/>
            <a:r>
              <a:rPr lang="en-US" dirty="0" smtClean="0"/>
              <a:t>Resolutions to 8 comments motioned, 8 comments ready for motion, ~10 comments discussed-text </a:t>
            </a:r>
            <a:r>
              <a:rPr lang="en-US" dirty="0"/>
              <a:t>submission </a:t>
            </a:r>
            <a:r>
              <a:rPr lang="en-US" dirty="0" smtClean="0"/>
              <a:t>needed, ~30 </a:t>
            </a:r>
            <a:r>
              <a:rPr lang="en-US" dirty="0" err="1" smtClean="0"/>
              <a:t>addn’l</a:t>
            </a:r>
            <a:r>
              <a:rPr lang="en-US" dirty="0" smtClean="0"/>
              <a:t> resolutions prepared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11-12/1182r0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45404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Draft 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Editor has prepared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TGmc</a:t>
            </a:r>
            <a:r>
              <a:rPr lang="en-US" dirty="0" smtClean="0"/>
              <a:t> </a:t>
            </a:r>
            <a:r>
              <a:rPr lang="en-US" dirty="0"/>
              <a:t>D0.0 = 802.11-2012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D0.1 = 802.11-2012ae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D0.2 = 802.11-2012aa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D0.3 = D0.2+editorial defect fixes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All drafts are posted </a:t>
            </a:r>
            <a:r>
              <a:rPr lang="en-US" dirty="0"/>
              <a:t>on members area of the </a:t>
            </a:r>
            <a:r>
              <a:rPr lang="en-US" dirty="0" smtClean="0"/>
              <a:t>802.11 website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4/7 of 11-12/1182r0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6695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Timeline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200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20 </a:t>
            </a:r>
            <a:r>
              <a:rPr lang="en-US" sz="2000" dirty="0"/>
              <a:t>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29-30 Aug 2012 – </a:t>
            </a:r>
            <a:r>
              <a:rPr lang="en-US" sz="2000" dirty="0" err="1"/>
              <a:t>NesCom</a:t>
            </a:r>
            <a:r>
              <a:rPr lang="en-US" sz="2000" dirty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First WG Letter ballot 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Nov or Jan, without 11ad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Dec 2012 – March 2013  – 11ad integration – March/May ballot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Mandatory Draft Review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Form Sponsor Pool (45 days)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Initial Sponsor Ballot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Dec 2013 – March 2014 – 11ac integration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TBD – integration of additional completed amendments (e.g. 11af)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March 2015 – </a:t>
            </a:r>
            <a:r>
              <a:rPr lang="en-US" sz="2000" dirty="0" err="1"/>
              <a:t>RevCom</a:t>
            </a:r>
            <a:r>
              <a:rPr lang="en-US" sz="2000" dirty="0"/>
              <a:t>/SASB Approval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5/7 of 11-12/1182r0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41562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Eastern  2 hours</a:t>
            </a:r>
          </a:p>
          <a:p>
            <a:pPr lvl="1"/>
            <a:r>
              <a:rPr lang="en-US" dirty="0"/>
              <a:t>Sept 28 </a:t>
            </a:r>
          </a:p>
          <a:p>
            <a:pPr lvl="1"/>
            <a:r>
              <a:rPr lang="en-US" dirty="0"/>
              <a:t>Oct 5, 12, 26</a:t>
            </a:r>
          </a:p>
          <a:p>
            <a:pPr lvl="1"/>
            <a:r>
              <a:rPr lang="en-US" dirty="0"/>
              <a:t>Nov 2</a:t>
            </a:r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6/7 of 11-12/1182r0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73271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Continued Comment Resolution</a:t>
            </a:r>
          </a:p>
          <a:p>
            <a:r>
              <a:rPr lang="en-US" dirty="0" smtClean="0"/>
              <a:t>Detailed </a:t>
            </a:r>
            <a:r>
              <a:rPr lang="en-US" dirty="0"/>
              <a:t>s</a:t>
            </a:r>
            <a:r>
              <a:rPr lang="en-US" dirty="0" smtClean="0"/>
              <a:t>chedule planning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7/7 of 11-12/1182r0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147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AC23A71-6E98-478B-BBAB-B52DCDC6A3E2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TGac</a:t>
            </a:r>
            <a:r>
              <a:rPr lang="en-US" dirty="0" smtClean="0"/>
              <a:t> September 2012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2012-09-20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301875"/>
          <a:ext cx="774065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Document" r:id="rId4" imgW="8601826" imgH="2607574" progId="Word.Document.8">
                  <p:embed/>
                </p:oleObj>
              </mc:Choice>
              <mc:Fallback>
                <p:oleObj name="Document" r:id="rId4" imgW="8601826" imgH="26075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301875"/>
                        <a:ext cx="7740650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11-12/1184r0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69832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81D4A51-92A0-44BD-9069-8DF7D9B36C0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This document is the closing report for the TGac for the September 2012 session.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2/6 of 11-12/1184r0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62770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Completed resolutions of LB188 comments received on draft D3.0.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Passed a TG motion to produce draft D4.0 and start a 15-day recirculation ballot.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 lvl="1">
              <a:lnSpc>
                <a:spcPct val="90000"/>
              </a:lnSpc>
              <a:defRPr/>
            </a:pPr>
            <a:endParaRPr lang="en-US" sz="2800" dirty="0" smtClean="0"/>
          </a:p>
          <a:p>
            <a:pPr marL="381000" indent="-381000">
              <a:defRPr/>
            </a:pPr>
            <a:endParaRPr lang="en-US" sz="3200" dirty="0" smtClean="0"/>
          </a:p>
          <a:p>
            <a:pPr marL="381000" indent="-381000">
              <a:defRPr/>
            </a:pPr>
            <a:endParaRPr lang="en-US" sz="3200" dirty="0" smtClean="0"/>
          </a:p>
          <a:p>
            <a:pPr>
              <a:lnSpc>
                <a:spcPct val="80000"/>
              </a:lnSpc>
              <a:defRPr/>
            </a:pPr>
            <a:endParaRPr lang="en-US" sz="3200" dirty="0" smtClean="0">
              <a:sym typeface="Wingdings" pitchFamily="2" charset="2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82EDEFE-8F34-43D7-8499-EB37DE0CD600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11-12/1184r0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92028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Ad Hoc Meeting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November 8-9, 2012 in the Bay area to be hosted by Cisco.</a:t>
            </a:r>
          </a:p>
          <a:p>
            <a:r>
              <a:rPr lang="en-CA" smtClean="0"/>
              <a:t>The main focus of the ad hoc is on comment resolution on draft D4.0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14B227B-2FA5-4BEA-95C4-53522EE27D7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11-12/1184r0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55402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Attendance Histogram (Thu pm2)</a:t>
            </a:r>
            <a:r>
              <a:rPr lang="en-GB" dirty="0"/>
              <a:t/>
            </a:r>
            <a:br>
              <a:rPr lang="en-GB" dirty="0"/>
            </a:b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7804282" cy="5445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0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5FAE253-3CD7-4E6C-B208-EB46B2788A4C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2012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smtClean="0"/>
              <a:t>Comments resolution on Draft 4.0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11-12/1184r0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6635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21CE5B9-88C3-4B66-B6CA-AFADF0DFFB48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00B050"/>
                </a:solidFill>
              </a:rPr>
              <a:t>Previously Approved</a:t>
            </a:r>
          </a:p>
          <a:p>
            <a:pPr lvl="1"/>
            <a:r>
              <a:rPr lang="en-US" sz="2400" smtClean="0">
                <a:solidFill>
                  <a:srgbClr val="00B050"/>
                </a:solidFill>
              </a:rPr>
              <a:t>10:00 – 12:00	Sept 27, Oct 11</a:t>
            </a:r>
          </a:p>
          <a:p>
            <a:pPr lvl="1"/>
            <a:r>
              <a:rPr lang="en-US" sz="2400" smtClean="0">
                <a:solidFill>
                  <a:srgbClr val="00B050"/>
                </a:solidFill>
              </a:rPr>
              <a:t>20:00 – 22:00	 Oct. 4</a:t>
            </a:r>
          </a:p>
          <a:p>
            <a:r>
              <a:rPr lang="en-US" sz="3200" smtClean="0"/>
              <a:t>Oct 18, Nov 1, Dec. 6</a:t>
            </a:r>
          </a:p>
          <a:p>
            <a:pPr lvl="1"/>
            <a:r>
              <a:rPr lang="en-US" sz="2800" smtClean="0"/>
              <a:t>20:00 – 22:00 ET</a:t>
            </a:r>
          </a:p>
          <a:p>
            <a:r>
              <a:rPr lang="en-US" sz="3200" smtClean="0"/>
              <a:t>Oct 25, Nov. 29, Dec. 13</a:t>
            </a:r>
          </a:p>
          <a:p>
            <a:pPr lvl="1"/>
            <a:r>
              <a:rPr lang="en-US" sz="2800" smtClean="0"/>
              <a:t>10:00 – 12:00 ET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11-12/1184r0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9452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3A5026E-2C21-44DB-8828-2BAB8CF82E60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Indian Wells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2012-09-21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3067050"/>
          <a:ext cx="7891462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Document" r:id="rId4" imgW="8360368" imgH="2880524" progId="Word.Document.8">
                  <p:embed/>
                </p:oleObj>
              </mc:Choice>
              <mc:Fallback>
                <p:oleObj name="Document" r:id="rId4" imgW="8360368" imgH="28805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067050"/>
                        <a:ext cx="7891462" cy="271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1/7 of 11-12/1170r0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19465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9A311EE-B12C-4295-8821-4AA9DB207D75}" type="slidenum">
              <a:rPr lang="en-US" smtClean="0"/>
              <a:pPr>
                <a:defRPr/>
              </a:pPr>
              <a:t>43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This presentation is the closing report for the 17th face-to-face meeting of IEEE 802.11 TGaf, taking place the week of September 17, 2012 at the IEEE 802 Wireless Interim in Indian Wells.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2/7 of 11-12/1170r0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6892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Plan for the Week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Regulatory update – lots of news!</a:t>
            </a:r>
          </a:p>
          <a:p>
            <a:r>
              <a:rPr lang="en-US" altLang="ja-JP" smtClean="0">
                <a:ea typeface="MS PGothic" pitchFamily="34" charset="-128"/>
              </a:rPr>
              <a:t>Review the results of LB189</a:t>
            </a:r>
          </a:p>
          <a:p>
            <a:r>
              <a:rPr lang="en-US" altLang="ja-JP" smtClean="0">
                <a:ea typeface="MS PGothic" pitchFamily="34" charset="-128"/>
              </a:rPr>
              <a:t>Review of the progress since July</a:t>
            </a:r>
          </a:p>
          <a:p>
            <a:r>
              <a:rPr lang="en-US" altLang="ja-JP" smtClean="0">
                <a:ea typeface="MS PGothic" pitchFamily="34" charset="-128"/>
              </a:rPr>
              <a:t>Editorial review; spreadsheet 11-12/1017r5</a:t>
            </a:r>
          </a:p>
          <a:p>
            <a:r>
              <a:rPr lang="en-US" altLang="ja-JP" smtClean="0">
                <a:ea typeface="MS PGothic" pitchFamily="34" charset="-128"/>
              </a:rPr>
              <a:t>Review and Approve comment resolution submissions</a:t>
            </a:r>
          </a:p>
          <a:p>
            <a:r>
              <a:rPr lang="en-US" altLang="ja-JP" smtClean="0">
                <a:ea typeface="MS PGothic" pitchFamily="34" charset="-128"/>
              </a:rPr>
              <a:t>Update the draft and comment resolution spreadsheet with approved changes</a:t>
            </a:r>
          </a:p>
          <a:p>
            <a:r>
              <a:rPr lang="en-US" altLang="ja-JP" smtClean="0">
                <a:ea typeface="MS PGothic" pitchFamily="34" charset="-128"/>
              </a:rPr>
              <a:t>Plan for November meeting and teleconferences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E1322C6-B63C-4940-825B-EE94FAFF2C96}" type="slidenum">
              <a:rPr lang="en-US" smtClean="0"/>
              <a:pPr>
                <a:defRPr/>
              </a:pPr>
              <a:t>44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11-12/1170r0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401760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TGaf</a:t>
            </a:r>
            <a:r>
              <a:rPr lang="en-US" sz="4000" dirty="0" smtClean="0"/>
              <a:t> Accomplishments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sz="2800" smtClean="0"/>
              <a:t>Reviewed the comment spreadsheet and resolved 499 of 998 comments</a:t>
            </a:r>
          </a:p>
          <a:p>
            <a:pPr lvl="1"/>
            <a:r>
              <a:rPr lang="en-US" sz="2400" smtClean="0"/>
              <a:t>316 Editorial</a:t>
            </a:r>
          </a:p>
          <a:p>
            <a:pPr lvl="1"/>
            <a:r>
              <a:rPr lang="en-US" sz="2400" smtClean="0"/>
              <a:t>183 Technical</a:t>
            </a:r>
          </a:p>
          <a:p>
            <a:r>
              <a:rPr lang="en-US" sz="2800" smtClean="0"/>
              <a:t>Reviewed our timeline and made no changes</a:t>
            </a:r>
          </a:p>
          <a:p>
            <a:r>
              <a:rPr lang="en-US" sz="2800" smtClean="0"/>
              <a:t>Planned for November meeting, and weekly teleconferences</a:t>
            </a:r>
          </a:p>
          <a:p>
            <a:pPr lvl="1"/>
            <a:r>
              <a:rPr lang="en-US" sz="2800" smtClean="0"/>
              <a:t>Tuesdays at 21:00 ET for 2 hours</a:t>
            </a:r>
            <a:endParaRPr lang="en-US" sz="240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B69740-78FE-4FA6-A564-87F0680E6237}" type="slidenum">
              <a:rPr lang="en-US" smtClean="0"/>
              <a:pPr>
                <a:defRPr/>
              </a:pPr>
              <a:t>45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4/7 of 11-12/1170r0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86985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November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Approve Indian Wells and Teleconference minutes</a:t>
            </a:r>
          </a:p>
          <a:p>
            <a:r>
              <a:rPr lang="en-US" smtClean="0"/>
              <a:t>Complete resolution of comments from Letter Ballot 189</a:t>
            </a:r>
          </a:p>
          <a:p>
            <a:r>
              <a:rPr lang="en-US" smtClean="0"/>
              <a:t>Produce Draft 3.0 and request recirculation letter ballot</a:t>
            </a:r>
          </a:p>
          <a:p>
            <a:r>
              <a:rPr lang="en-US" smtClean="0"/>
              <a:t>Plan for January and Teleconferences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C306ED-4F59-405E-9347-1EDB9D254AAB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5/7 of 11-12/1170r0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0236865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007ECD-E1D7-4CF3-92B7-3D9AEF950537}" type="slidenum">
              <a:rPr lang="en-US" smtClean="0"/>
              <a:pPr>
                <a:defRPr/>
              </a:pPr>
              <a:t>47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TGaf Timeline – Updated July 2012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smtClean="0"/>
              <a:t>Initial Working Group Letter Ballot: January 2011</a:t>
            </a:r>
          </a:p>
          <a:p>
            <a:r>
              <a:rPr lang="en-GB" smtClean="0"/>
              <a:t>Second Working Group Letter Ballot: </a:t>
            </a:r>
            <a:r>
              <a:rPr lang="en-GB" smtClean="0">
                <a:solidFill>
                  <a:srgbClr val="FF0000"/>
                </a:solidFill>
              </a:rPr>
              <a:t>July 2012</a:t>
            </a:r>
          </a:p>
          <a:p>
            <a:r>
              <a:rPr lang="en-GB" smtClean="0"/>
              <a:t>Recirculation Letter Ballot: </a:t>
            </a:r>
            <a:r>
              <a:rPr lang="en-GB" smtClean="0">
                <a:solidFill>
                  <a:srgbClr val="FF0000"/>
                </a:solidFill>
              </a:rPr>
              <a:t>November 2012</a:t>
            </a:r>
          </a:p>
          <a:p>
            <a:r>
              <a:rPr lang="en-GB" smtClean="0"/>
              <a:t>Form Sponsor Ballot Pool: </a:t>
            </a:r>
            <a:r>
              <a:rPr lang="en-GB" smtClean="0">
                <a:solidFill>
                  <a:srgbClr val="FF0000"/>
                </a:solidFill>
              </a:rPr>
              <a:t>June 2013</a:t>
            </a:r>
            <a:endParaRPr lang="en-GB" b="0" smtClean="0">
              <a:solidFill>
                <a:srgbClr val="FF0000"/>
              </a:solidFill>
            </a:endParaRPr>
          </a:p>
          <a:p>
            <a:r>
              <a:rPr lang="en-GB" smtClean="0"/>
              <a:t>Initial Sponsor Ballot: </a:t>
            </a:r>
            <a:r>
              <a:rPr lang="en-GB" smtClean="0">
                <a:solidFill>
                  <a:srgbClr val="FF0000"/>
                </a:solidFill>
              </a:rPr>
              <a:t>July 2013</a:t>
            </a:r>
          </a:p>
          <a:p>
            <a:r>
              <a:rPr lang="en-GB" smtClean="0"/>
              <a:t>Recirculate Sponsor Ballot: </a:t>
            </a:r>
            <a:r>
              <a:rPr lang="en-GB" smtClean="0">
                <a:solidFill>
                  <a:srgbClr val="FF0000"/>
                </a:solidFill>
              </a:rPr>
              <a:t>November</a:t>
            </a:r>
            <a:r>
              <a:rPr lang="en-GB" smtClean="0"/>
              <a:t> </a:t>
            </a:r>
            <a:r>
              <a:rPr lang="en-GB" smtClean="0">
                <a:solidFill>
                  <a:srgbClr val="FF0000"/>
                </a:solidFill>
              </a:rPr>
              <a:t>2013</a:t>
            </a:r>
          </a:p>
          <a:p>
            <a:r>
              <a:rPr lang="en-GB" smtClean="0"/>
              <a:t>Final WG/EC Approval: </a:t>
            </a:r>
            <a:r>
              <a:rPr lang="en-GB" smtClean="0">
                <a:solidFill>
                  <a:srgbClr val="FF0000"/>
                </a:solidFill>
              </a:rPr>
              <a:t>March</a:t>
            </a:r>
            <a:r>
              <a:rPr lang="en-GB" smtClean="0"/>
              <a:t> </a:t>
            </a:r>
            <a:r>
              <a:rPr lang="en-GB" smtClean="0">
                <a:solidFill>
                  <a:srgbClr val="FF0000"/>
                </a:solidFill>
              </a:rPr>
              <a:t>2014</a:t>
            </a:r>
          </a:p>
          <a:p>
            <a:r>
              <a:rPr lang="en-GB" smtClean="0"/>
              <a:t>RevCom/Standards Board Approval: </a:t>
            </a:r>
            <a:r>
              <a:rPr lang="en-GB" smtClean="0">
                <a:solidFill>
                  <a:srgbClr val="FF0000"/>
                </a:solidFill>
              </a:rPr>
              <a:t>June</a:t>
            </a:r>
            <a:r>
              <a:rPr lang="en-GB" smtClean="0"/>
              <a:t> </a:t>
            </a:r>
            <a:r>
              <a:rPr lang="en-GB" smtClean="0">
                <a:solidFill>
                  <a:srgbClr val="FF0000"/>
                </a:solidFill>
              </a:rPr>
              <a:t>2014</a:t>
            </a:r>
            <a:endParaRPr lang="en-GB" altLang="ja-JP" smtClean="0">
              <a:solidFill>
                <a:srgbClr val="FF0000"/>
              </a:solidFill>
              <a:ea typeface="MS PGothic" pitchFamily="3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6/7 of 11-12/1170r0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75715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Teleconferences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smtClean="0">
                <a:ea typeface="MS PGothic" pitchFamily="34" charset="-128"/>
              </a:rPr>
              <a:t>Weekly on Tuesdays through November 20</a:t>
            </a:r>
            <a:r>
              <a:rPr lang="en-US" altLang="ja-JP" sz="2800" baseline="30000" smtClean="0">
                <a:ea typeface="MS PGothic" pitchFamily="34" charset="-128"/>
              </a:rPr>
              <a:t>th</a:t>
            </a:r>
          </a:p>
          <a:p>
            <a:pPr lvl="1"/>
            <a:r>
              <a:rPr lang="en-US" altLang="ja-JP" sz="2800" smtClean="0">
                <a:ea typeface="MS PGothic" pitchFamily="34" charset="-128"/>
              </a:rPr>
              <a:t>There will be no call on September 25</a:t>
            </a:r>
            <a:r>
              <a:rPr lang="en-US" altLang="ja-JP" sz="2800" baseline="30000" smtClean="0">
                <a:ea typeface="MS PGothic" pitchFamily="34" charset="-128"/>
              </a:rPr>
              <a:t>th</a:t>
            </a:r>
            <a:r>
              <a:rPr lang="en-US" altLang="ja-JP" sz="2800" smtClean="0">
                <a:ea typeface="MS PGothic" pitchFamily="34" charset="-128"/>
              </a:rPr>
              <a:t> </a:t>
            </a:r>
          </a:p>
          <a:p>
            <a:r>
              <a:rPr lang="en-US" altLang="ja-JP" sz="2800" smtClean="0">
                <a:ea typeface="MS PGothic" pitchFamily="34" charset="-128"/>
              </a:rPr>
              <a:t>Time:  21:00 ET for up to 2 hours</a:t>
            </a:r>
          </a:p>
          <a:p>
            <a:pPr lvl="1"/>
            <a:endParaRPr lang="en-US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819578-4FCB-48E1-B198-2D859734C28C}" type="slidenum">
              <a:rPr lang="en-US" smtClean="0"/>
              <a:pPr>
                <a:defRPr/>
              </a:pPr>
              <a:t>48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7/7 of 11-12/1170r0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8758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September 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2012-9-20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010919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Document" r:id="rId4" imgW="8700545" imgH="4136595" progId="Word.Document.8">
                  <p:embed/>
                </p:oleObj>
              </mc:Choice>
              <mc:Fallback>
                <p:oleObj name="Document" r:id="rId4" imgW="8700545" imgH="41365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11-12/1178r0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47723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of Groups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93290"/>
              </p:ext>
            </p:extLst>
          </p:nvPr>
        </p:nvGraphicFramePr>
        <p:xfrm>
          <a:off x="1600200" y="266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6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framework</a:t>
            </a:r>
          </a:p>
          <a:p>
            <a:pPr lvl="1"/>
            <a:r>
              <a:rPr lang="en-US" dirty="0" smtClean="0"/>
              <a:t>Passed 30 motions for updates to the specification framework doc</a:t>
            </a:r>
          </a:p>
          <a:p>
            <a:pPr lvl="1"/>
            <a:r>
              <a:rPr lang="en-US" dirty="0" smtClean="0"/>
              <a:t>Update to the spec framework adopted</a:t>
            </a:r>
          </a:p>
          <a:p>
            <a:pPr lvl="1"/>
            <a:r>
              <a:rPr lang="en-US" dirty="0" smtClean="0">
                <a:hlinkClick r:id="rId2"/>
              </a:rPr>
              <a:t>11-11-1137-11-00ah-specification-framework-for-tgah.docx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11-12/1178r0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81468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 to wrap up on specification framework</a:t>
            </a:r>
          </a:p>
          <a:p>
            <a:r>
              <a:rPr lang="en-US" dirty="0" smtClean="0"/>
              <a:t>Draft text to get started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11-12/1178r0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2463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October 31 at 10 AM ET 1 hour</a:t>
            </a:r>
          </a:p>
          <a:p>
            <a:pPr marL="1009650" lvl="1" indent="-609600"/>
            <a:r>
              <a:rPr lang="en-US" dirty="0" smtClean="0"/>
              <a:t>Prepare for November face-to-face meeting</a:t>
            </a:r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11-12/1178r0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14047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smtClean="0"/>
              <a:t>No change</a:t>
            </a:r>
            <a:endParaRPr lang="en-US" dirty="0" smtClean="0"/>
          </a:p>
          <a:p>
            <a:pPr lvl="1"/>
            <a:r>
              <a:rPr lang="en-US" dirty="0"/>
              <a:t>Internal Task Group Ballot : </a:t>
            </a:r>
            <a:r>
              <a:rPr lang="en-US" dirty="0" smtClean="0"/>
              <a:t>January 2013</a:t>
            </a:r>
            <a:endParaRPr lang="en-US" dirty="0"/>
          </a:p>
          <a:p>
            <a:pPr lvl="1"/>
            <a:r>
              <a:rPr lang="en-US" dirty="0"/>
              <a:t>Initial Letter Ballot : </a:t>
            </a:r>
            <a:r>
              <a:rPr lang="en-US" dirty="0" smtClean="0"/>
              <a:t>May 2013</a:t>
            </a:r>
            <a:endParaRPr lang="en-US" dirty="0"/>
          </a:p>
          <a:p>
            <a:pPr lvl="1"/>
            <a:r>
              <a:rPr lang="en-US" dirty="0"/>
              <a:t>Initial Sponsor Ballot : </a:t>
            </a:r>
            <a:r>
              <a:rPr lang="en-US" dirty="0" smtClean="0"/>
              <a:t>May 2014</a:t>
            </a:r>
            <a:endParaRPr lang="en-US" dirty="0"/>
          </a:p>
          <a:p>
            <a:pPr lvl="1"/>
            <a:r>
              <a:rPr lang="en-US" dirty="0"/>
              <a:t>EC Approval : </a:t>
            </a:r>
            <a:r>
              <a:rPr lang="en-US" dirty="0" smtClean="0"/>
              <a:t>March 2015</a:t>
            </a:r>
            <a:endParaRPr lang="en-US" dirty="0"/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11-12/1178r0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9405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69DD810E-A5BA-43BF-AF1A-D6C35F6E4577}" type="slidenum">
              <a:rPr kumimoji="0" lang="en-US" altLang="ja-JP"/>
              <a:pPr/>
              <a:t>54</a:t>
            </a:fld>
            <a:endParaRPr kumimoji="0" lang="en-US" altLang="ja-JP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IEEE 802.11TGai</a:t>
            </a:r>
            <a:br>
              <a:rPr lang="en-US" altLang="ja-JP" dirty="0" smtClean="0">
                <a:ea typeface="ＭＳ Ｐゴシック" pitchFamily="34" charset="-128"/>
              </a:rPr>
            </a:br>
            <a:r>
              <a:rPr lang="en-US" altLang="ja-JP" dirty="0" smtClean="0">
                <a:ea typeface="ＭＳ Ｐゴシック" pitchFamily="3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smtClean="0">
                <a:ea typeface="ＭＳ Ｐゴシック" pitchFamily="34" charset="-128"/>
              </a:rPr>
              <a:t>Date:</a:t>
            </a:r>
            <a:r>
              <a:rPr lang="en-US" altLang="ja-JP" sz="2000" b="0" smtClean="0">
                <a:ea typeface="ＭＳ Ｐゴシック" pitchFamily="34" charset="-128"/>
              </a:rPr>
              <a:t> 2012-9-21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180911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8"/>
                <a:gridCol w="1384300"/>
                <a:gridCol w="1770062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Hiroshi MANO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AlliedtelesisR&amp;D center,K.K.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8F TOC2 Bldg. 7-21-11 Nishi-Gotanda, Shinagawa-ku, Tokyo 141-0031 JAPAN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+81-3-5719-7630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hmano@root-hq.com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</a:rPr>
                        <a:t>Marc Emmelmann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</a:rPr>
                        <a:t>Fraunhofer FOKUS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  <a:cs typeface="Times New Roman" pitchFamily="18" charset="0"/>
                        </a:rPr>
                        <a:t>Fraunhofer FOKUS</a:t>
                      </a: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  <a:cs typeface="Times New Roman" pitchFamily="18" charset="0"/>
                        </a:rPr>
                        <a:t>Kaiserin-Augusta-Alle 31</a:t>
                      </a:r>
                      <a:b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  <a:cs typeface="Times New Roman" pitchFamily="18" charset="0"/>
                        </a:rPr>
                      </a:b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  <a:cs typeface="Times New Roman" pitchFamily="18" charset="0"/>
                        </a:rPr>
                        <a:t>10589 Berlin</a:t>
                      </a:r>
                      <a:b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  <a:cs typeface="Times New Roman" pitchFamily="18" charset="0"/>
                        </a:rPr>
                      </a:b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  <a:cs typeface="Times New Roman" pitchFamily="18" charset="0"/>
                        </a:rPr>
                        <a:t>Germany</a:t>
                      </a: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  <a:cs typeface="Times New Roman" pitchFamily="18" charset="0"/>
                        </a:rPr>
                        <a:t>+49-30-3463 7268</a:t>
                      </a: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  <a:cs typeface="Times New Roman" pitchFamily="18" charset="0"/>
                        </a:rPr>
                        <a:t>emmelmann@ieee.org</a:t>
                      </a: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1/10 of 11-12/1185r0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53659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E243990F-7825-451C-A8FF-DF78D0CC7131}" type="slidenum">
              <a:rPr kumimoji="0" lang="en-US" altLang="ja-JP"/>
              <a:pPr/>
              <a:t>55</a:t>
            </a:fld>
            <a:endParaRPr kumimoji="0" lang="en-US" altLang="ja-JP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>
                <a:ea typeface="ＭＳ Ｐゴシック" pitchFamily="3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mtClean="0">
                <a:ea typeface="ＭＳ Ｐゴシック" pitchFamily="34" charset="-128"/>
              </a:rPr>
              <a:t>This presentation is the closing report for the Indian Wells  meeting of the IEEE 802.11 TGai.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2/10 of 11-12/1185r0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89382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34" charset="-128"/>
              </a:rPr>
              <a:t>IEEE 802.11 FILS </a:t>
            </a:r>
            <a:r>
              <a:rPr lang="en-US" altLang="ja-JP" sz="2900" dirty="0" err="1" smtClean="0">
                <a:ea typeface="ＭＳ Ｐゴシック" pitchFamily="34" charset="-128"/>
              </a:rPr>
              <a:t>TGai</a:t>
            </a:r>
            <a:r>
              <a:rPr lang="en-US" altLang="ja-JP" sz="2900" dirty="0" smtClean="0">
                <a:ea typeface="ＭＳ Ｐゴシック" pitchFamily="34" charset="-128"/>
              </a:rPr>
              <a:t> – </a:t>
            </a:r>
            <a:r>
              <a:rPr lang="en-US" altLang="ja-JP" sz="2800" dirty="0" smtClean="0">
                <a:latin typeface="ArialMT" charset="-128"/>
                <a:ea typeface="ＭＳ Ｐゴシック" pitchFamily="34" charset="-128"/>
              </a:rPr>
              <a:t>Indian Wells</a:t>
            </a:r>
            <a:r>
              <a:rPr lang="en-US" altLang="ja-JP" sz="2900" dirty="0" smtClean="0">
                <a:ea typeface="ＭＳ Ｐゴシック" pitchFamily="34" charset="-128"/>
              </a:rPr>
              <a:t/>
            </a:r>
            <a:br>
              <a:rPr lang="en-US" altLang="ja-JP" sz="2900" dirty="0" smtClean="0">
                <a:ea typeface="ＭＳ Ｐゴシック" pitchFamily="34" charset="-128"/>
              </a:rPr>
            </a:br>
            <a:r>
              <a:rPr lang="en-US" altLang="ja-JP" sz="2900" dirty="0" smtClean="0">
                <a:ea typeface="ＭＳ Ｐゴシック" pitchFamily="34" charset="-128"/>
              </a:rPr>
              <a:t>Sep 2012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34" charset="-128"/>
              </a:rPr>
              <a:t>Goals for the  Meeting: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minutes of past meeting and teleconference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Spec Text discussion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Draft Spec Text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Timeline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Teleconference schedule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Plan for November</a:t>
            </a:r>
          </a:p>
          <a:p>
            <a:pPr lvl="1"/>
            <a:endParaRPr lang="en-US" altLang="ja-JP" sz="2600" smtClean="0">
              <a:ea typeface="ＭＳ Ｐゴシック" pitchFamily="34" charset="-128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A42B708C-52CA-4FA3-A2FC-AEEA531052AB}" type="slidenum">
              <a:rPr kumimoji="0" lang="en-US" altLang="ja-JP"/>
              <a:pPr/>
              <a:t>56</a:t>
            </a:fld>
            <a:endParaRPr kumimoji="0"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3/10 of 11-12/1185r0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13351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09600"/>
          </a:xfrm>
        </p:spPr>
        <p:txBody>
          <a:bodyPr/>
          <a:lstStyle/>
          <a:p>
            <a:r>
              <a:rPr lang="en-US" altLang="ja-JP" smtClean="0">
                <a:ea typeface="ＭＳ Ｐゴシック" pitchFamily="34" charset="-128"/>
              </a:rPr>
              <a:t>Accomplishments  TGai  1/2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66700" y="1371600"/>
            <a:ext cx="8610600" cy="5486400"/>
          </a:xfrm>
        </p:spPr>
        <p:txBody>
          <a:bodyPr/>
          <a:lstStyle/>
          <a:p>
            <a:r>
              <a:rPr lang="en-US" altLang="ja-JP" smtClean="0">
                <a:ea typeface="ＭＳ Ｐゴシック" pitchFamily="34" charset="-128"/>
              </a:rPr>
              <a:t>Review and approve San Diego and Teleconference  meeting minutes.</a:t>
            </a:r>
          </a:p>
          <a:p>
            <a:r>
              <a:rPr lang="en-GB" altLang="ja-JP" smtClean="0">
                <a:ea typeface="ＭＳ Ｐゴシック" pitchFamily="34" charset="-128"/>
              </a:rPr>
              <a:t>Approve </a:t>
            </a:r>
            <a:r>
              <a:rPr lang="en-US" altLang="ja-JP" smtClean="0">
                <a:ea typeface="ＭＳ Ｐゴシック" pitchFamily="34" charset="-128"/>
              </a:rPr>
              <a:t>TGai Meeting Minutes for the IEEE 802.11 July 2012 </a:t>
            </a:r>
            <a:r>
              <a:rPr lang="en-GB" altLang="ja-JP" smtClean="0">
                <a:ea typeface="ＭＳ Ｐゴシック" pitchFamily="34" charset="-128"/>
              </a:rPr>
              <a:t> :   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July 2012 San Diego Session Minutes (12/0989r0)</a:t>
            </a:r>
          </a:p>
          <a:p>
            <a:pPr lvl="1"/>
            <a:r>
              <a:rPr lang="en-US" altLang="ja-JP" smtClean="0">
                <a:ea typeface="ＭＳ Ｐゴシック" pitchFamily="34" charset="-128"/>
                <a:hlinkClick r:id="rId2"/>
              </a:rPr>
              <a:t>https://mentor.ieee.org/802.11/dcn/12/11-12-0989-00-00ai-july-2012-san-diego-session-minutes.doc</a:t>
            </a:r>
            <a:endParaRPr lang="en-US" altLang="ja-JP" smtClean="0">
              <a:ea typeface="ＭＳ Ｐゴシック" pitchFamily="34" charset="-128"/>
            </a:endParaRPr>
          </a:p>
          <a:p>
            <a:r>
              <a:rPr lang="en-US" altLang="ja-JP" smtClean="0">
                <a:ea typeface="ＭＳ Ｐゴシック" pitchFamily="34" charset="-128"/>
              </a:rPr>
              <a:t>Approve TGai teleconference meeting minutes of San Diego to Palm Springs meeting.</a:t>
            </a:r>
            <a:endParaRPr lang="en-GB" altLang="ja-JP" smtClean="0">
              <a:ea typeface="ＭＳ Ｐゴシック" pitchFamily="34" charset="-128"/>
            </a:endParaRPr>
          </a:p>
          <a:p>
            <a:pPr lvl="1"/>
            <a:r>
              <a:rPr lang="en-US" altLang="ja-JP" smtClean="0">
                <a:ea typeface="ＭＳ Ｐゴシック" pitchFamily="34" charset="-128"/>
              </a:rPr>
              <a:t>July - Sep Teleconference Minutes (12/0995r3)</a:t>
            </a:r>
          </a:p>
          <a:p>
            <a:pPr lvl="1"/>
            <a:r>
              <a:rPr lang="en-US" altLang="ja-JP" smtClean="0">
                <a:ea typeface="ＭＳ Ｐゴシック" pitchFamily="34" charset="-128"/>
                <a:hlinkClick r:id="rId3"/>
              </a:rPr>
              <a:t>https://mentor.ieee.org/802.11/dcn/12/11-12-0995-03-00ai-july-september-teleconference-minutes.doc</a:t>
            </a:r>
            <a:endParaRPr lang="en-US" altLang="ja-JP" smtClean="0">
              <a:ea typeface="ＭＳ Ｐゴシック" pitchFamily="34" charset="-128"/>
            </a:endParaRPr>
          </a:p>
          <a:p>
            <a:pPr lvl="1"/>
            <a:endParaRPr lang="en-US" altLang="ja-JP" smtClean="0">
              <a:ea typeface="ＭＳ Ｐゴシック" pitchFamily="34" charset="-128"/>
            </a:endParaRPr>
          </a:p>
          <a:p>
            <a:endParaRPr lang="en-US" altLang="ja-JP" smtClean="0">
              <a:ea typeface="ＭＳ Ｐゴシック" pitchFamily="34" charset="-128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C0C65254-17E4-43D0-B23C-62A2F09669B9}" type="slidenum">
              <a:rPr kumimoji="0" lang="en-US" altLang="ja-JP"/>
              <a:pPr/>
              <a:t>57</a:t>
            </a:fld>
            <a:endParaRPr kumimoji="0"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4/10 of 11-12/1185r0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58629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Accomplishments  </a:t>
            </a:r>
            <a:r>
              <a:rPr lang="en-US" altLang="ja-JP" dirty="0" err="1" smtClean="0">
                <a:ea typeface="ＭＳ Ｐゴシック" pitchFamily="34" charset="-128"/>
              </a:rPr>
              <a:t>TGai</a:t>
            </a:r>
            <a:r>
              <a:rPr lang="en-US" altLang="ja-JP" dirty="0" smtClean="0">
                <a:ea typeface="ＭＳ Ｐゴシック" pitchFamily="34" charset="-128"/>
              </a:rPr>
              <a:t>  2/2</a:t>
            </a:r>
            <a:endParaRPr lang="ja-JP" altLang="en-US" dirty="0" smtClean="0">
              <a:ea typeface="ＭＳ Ｐゴシック" pitchFamily="34" charset="-128"/>
            </a:endParaRPr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572000"/>
          </a:xfrm>
        </p:spPr>
        <p:txBody>
          <a:bodyPr/>
          <a:lstStyle/>
          <a:p>
            <a:r>
              <a:rPr lang="en-US" altLang="ja-JP" smtClean="0">
                <a:ea typeface="ＭＳ Ｐゴシック" pitchFamily="34" charset="-128"/>
              </a:rPr>
              <a:t>9 regular slots and 2 adhoc slots were held.</a:t>
            </a:r>
          </a:p>
          <a:p>
            <a:r>
              <a:rPr lang="en-US" altLang="ja-JP" smtClean="0">
                <a:ea typeface="ＭＳ Ｐゴシック" pitchFamily="34" charset="-128"/>
              </a:rPr>
              <a:t>18 Contributions for Spec Text &amp; Presentations</a:t>
            </a:r>
          </a:p>
          <a:p>
            <a:r>
              <a:rPr lang="en-US" altLang="ja-JP" smtClean="0">
                <a:ea typeface="ＭＳ Ｐゴシック" pitchFamily="34" charset="-128"/>
              </a:rPr>
              <a:t>12 Technical motions ( 9 passed/ 3 failed)</a:t>
            </a:r>
          </a:p>
          <a:p>
            <a:r>
              <a:rPr lang="en-US" altLang="ja-JP" smtClean="0">
                <a:ea typeface="ＭＳ Ｐゴシック" pitchFamily="34" charset="-128"/>
              </a:rPr>
              <a:t>Approximately 30 pages draft of spec-text-documentation  were approved.</a:t>
            </a:r>
          </a:p>
          <a:p>
            <a:r>
              <a:rPr lang="en-US" altLang="ja-JP" smtClean="0">
                <a:ea typeface="ＭＳ Ｐゴシック" pitchFamily="34" charset="-128"/>
              </a:rPr>
              <a:t>Appointed  Lee Armstrong as Technical Editor of TGai</a:t>
            </a:r>
          </a:p>
          <a:p>
            <a:r>
              <a:rPr lang="en-US" altLang="ja-JP" smtClean="0">
                <a:ea typeface="ＭＳ Ｐゴシック" pitchFamily="34" charset="-128"/>
              </a:rPr>
              <a:t>Appointed Ping Fang as Co Technical Editor of TGai</a:t>
            </a:r>
          </a:p>
          <a:p>
            <a:endParaRPr lang="en-US" altLang="ja-JP" smtClean="0">
              <a:ea typeface="ＭＳ Ｐゴシック" pitchFamily="34" charset="-128"/>
            </a:endParaRPr>
          </a:p>
          <a:p>
            <a:endParaRPr lang="en-US" altLang="ja-JP" smtClean="0">
              <a:ea typeface="ＭＳ Ｐゴシック" pitchFamily="34" charset="-128"/>
            </a:endParaRPr>
          </a:p>
          <a:p>
            <a:endParaRPr lang="en-US" altLang="ja-JP" smtClean="0">
              <a:ea typeface="ＭＳ Ｐゴシック" pitchFamily="34" charset="-128"/>
            </a:endParaRPr>
          </a:p>
          <a:p>
            <a:pPr lvl="1"/>
            <a:endParaRPr lang="en-US" altLang="ja-JP" smtClean="0">
              <a:ea typeface="ＭＳ Ｐゴシック" pitchFamily="34" charset="-128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/>
              <a:t>Sep 2012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158726D9-CA90-4869-9244-81B1522F82B8}" type="slidenum">
              <a:rPr kumimoji="0" lang="en-US" altLang="ja-JP"/>
              <a:pPr/>
              <a:t>58</a:t>
            </a:fld>
            <a:endParaRPr kumimoji="0"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5/10 of 11-12/1185r0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98506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Teleconference Schedule </a:t>
            </a:r>
            <a:endParaRPr lang="ja-JP" altLang="en-US" dirty="0" smtClean="0">
              <a:ea typeface="ＭＳ Ｐゴシック" pitchFamily="3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205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altLang="ja-JP" sz="2200" smtClean="0">
                <a:ea typeface="ＭＳ Ｐゴシック" pitchFamily="34" charset="-128"/>
              </a:rPr>
              <a:t>Motion: </a:t>
            </a:r>
            <a:endParaRPr lang="ja-JP" altLang="en-US" sz="2200" smtClean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GB" altLang="ja-JP" sz="1900" smtClean="0">
                <a:ea typeface="ＭＳ Ｐゴシック" pitchFamily="34" charset="-128"/>
              </a:rPr>
              <a:t>Approve the following schedule of weekly teleconferences.</a:t>
            </a:r>
            <a:r>
              <a:rPr lang="ja-JP" altLang="en-US" sz="1900" smtClean="0">
                <a:ea typeface="ＭＳ Ｐゴシック" pitchFamily="34" charset="-128"/>
              </a:rPr>
              <a:t> </a:t>
            </a:r>
            <a:endParaRPr lang="en-US" altLang="ja-JP" sz="1900" smtClean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ja-JP" sz="1900" smtClean="0">
                <a:ea typeface="ＭＳ Ｐゴシック" pitchFamily="34" charset="-128"/>
              </a:rPr>
              <a:t> Tuesdays  09:00ET continue from  2</a:t>
            </a:r>
            <a:r>
              <a:rPr lang="en-US" altLang="ja-JP" sz="1900" baseline="30000" smtClean="0">
                <a:ea typeface="ＭＳ Ｐゴシック" pitchFamily="34" charset="-128"/>
              </a:rPr>
              <a:t>nd</a:t>
            </a:r>
            <a:r>
              <a:rPr lang="en-US" altLang="ja-JP" sz="1900" smtClean="0">
                <a:ea typeface="ＭＳ Ｐゴシック" pitchFamily="34" charset="-128"/>
              </a:rPr>
              <a:t> Oct 2012  until 20</a:t>
            </a:r>
            <a:r>
              <a:rPr lang="en-US" altLang="ja-JP" sz="1900" baseline="30000" smtClean="0">
                <a:ea typeface="ＭＳ Ｐゴシック" pitchFamily="34" charset="-128"/>
              </a:rPr>
              <a:t>th</a:t>
            </a:r>
            <a:r>
              <a:rPr lang="en-US" altLang="ja-JP" sz="1900" smtClean="0">
                <a:ea typeface="ＭＳ Ｐゴシック" pitchFamily="34" charset="-128"/>
              </a:rPr>
              <a:t> Nov 2012.</a:t>
            </a:r>
            <a:endParaRPr lang="ja-JP" altLang="en-US" sz="1900" smtClean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ja-JP" sz="1900" smtClean="0">
                <a:ea typeface="ＭＳ Ｐゴシック" pitchFamily="34" charset="-128"/>
              </a:rPr>
              <a:t>Duration 1Hour</a:t>
            </a:r>
          </a:p>
          <a:p>
            <a:pPr lvl="1">
              <a:lnSpc>
                <a:spcPct val="90000"/>
              </a:lnSpc>
            </a:pPr>
            <a:r>
              <a:rPr lang="en-US" altLang="ja-JP" sz="1900" smtClean="0">
                <a:ea typeface="ＭＳ Ｐゴシック" pitchFamily="34" charset="-128"/>
              </a:rPr>
              <a:t>Using WEB-EX that will be provided by Task Group Chair</a:t>
            </a:r>
          </a:p>
          <a:p>
            <a:pPr>
              <a:lnSpc>
                <a:spcPct val="90000"/>
              </a:lnSpc>
            </a:pPr>
            <a:r>
              <a:rPr lang="en-US" altLang="ja-JP" sz="2200" smtClean="0">
                <a:ea typeface="ＭＳ Ｐゴシック" pitchFamily="34" charset="-128"/>
              </a:rPr>
              <a:t>Approved  by unanimous consent</a:t>
            </a:r>
          </a:p>
          <a:p>
            <a:pPr>
              <a:lnSpc>
                <a:spcPct val="90000"/>
              </a:lnSpc>
            </a:pPr>
            <a:endParaRPr lang="en-GB" altLang="ja-JP" sz="22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GB" altLang="ja-JP" sz="22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ja-JP" altLang="en-US" sz="22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2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ja-JP" sz="2200" smtClean="0">
              <a:ea typeface="ＭＳ Ｐゴシック" pitchFamily="34" charset="-128"/>
            </a:endParaRPr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84" charset="0"/>
                <a:ea typeface="+mn-ea"/>
              </a:rPr>
              <a:t>Sep 2012</a:t>
            </a: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84" charset="0"/>
                <a:ea typeface="+mn-ea"/>
              </a:rPr>
              <a:t>Adrian Stephens, Intel Corporation</a:t>
            </a:r>
            <a:endParaRPr lang="en-US" altLang="ja-JP">
              <a:latin typeface="Times New Roman" pitchFamily="-84" charset="0"/>
              <a:ea typeface="+mn-ea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69639B8F-D7D5-490C-950D-A70906CC5C25}" type="slidenum">
              <a:rPr kumimoji="0" lang="en-US" altLang="ja-JP"/>
              <a:pPr/>
              <a:t>59</a:t>
            </a:fld>
            <a:endParaRPr kumimoji="0" lang="en-US" altLang="ja-JP"/>
          </a:p>
        </p:txBody>
      </p:sp>
      <p:pic>
        <p:nvPicPr>
          <p:cNvPr id="23559" name="図 11" descr="スクリーンショット 2012-09-17 3.36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71800"/>
            <a:ext cx="363220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6/10 of 11-12/1185r0 by Hiroshi Mano (ATRD, Root,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48875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dirty="0" smtClean="0"/>
              <a:t>Groups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668078"/>
              </p:ext>
            </p:extLst>
          </p:nvPr>
        </p:nvGraphicFramePr>
        <p:xfrm>
          <a:off x="609600" y="762000"/>
          <a:ext cx="7924800" cy="5628148"/>
        </p:xfrm>
        <a:graphic>
          <a:graphicData uri="http://schemas.openxmlformats.org/drawingml/2006/table">
            <a:tbl>
              <a:tblPr/>
              <a:tblGrid>
                <a:gridCol w="762000"/>
                <a:gridCol w="1066800"/>
                <a:gridCol w="3810000"/>
                <a:gridCol w="228600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(Revision C)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 (pro-tem)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Millimeter Wave (CMMW)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Peng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(pro-tem)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Infrastructure Service Discovery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GLK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69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Plan for Nov</a:t>
            </a:r>
            <a:endParaRPr lang="ja-JP" altLang="en-US" dirty="0" smtClean="0">
              <a:ea typeface="ＭＳ Ｐゴシック" pitchFamily="34" charset="-128"/>
            </a:endParaRPr>
          </a:p>
        </p:txBody>
      </p:sp>
      <p:sp>
        <p:nvSpPr>
          <p:cNvPr id="2457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pitchFamily="34" charset="-128"/>
              </a:rPr>
              <a:t>Goal 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Approve minutes of past meeting and teleconference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Spec Text discussion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Draft Spec Text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Approve Timeline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Approve Teleconference schedule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Approve Plan for January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/>
              <a:t>Sep 2012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41B64B21-2997-42A0-8160-C3F65021A523}" type="slidenum">
              <a:rPr kumimoji="0" lang="en-US" altLang="ja-JP"/>
              <a:pPr/>
              <a:t>60</a:t>
            </a:fld>
            <a:endParaRPr kumimoji="0"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7/10 of 11-12/1185r0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60111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Time line of </a:t>
            </a:r>
            <a:r>
              <a:rPr lang="en-US" altLang="ja-JP" dirty="0" err="1" smtClean="0">
                <a:ea typeface="ＭＳ Ｐゴシック" pitchFamily="34" charset="-128"/>
              </a:rPr>
              <a:t>Tgai</a:t>
            </a:r>
            <a:r>
              <a:rPr lang="en-US" altLang="ja-JP" dirty="0" smtClean="0">
                <a:ea typeface="ＭＳ Ｐゴシック" pitchFamily="34" charset="-128"/>
              </a:rPr>
              <a:t> ( </a:t>
            </a:r>
            <a:r>
              <a:rPr lang="en-US" altLang="ja-JP" dirty="0" smtClean="0">
                <a:solidFill>
                  <a:srgbClr val="3366FF"/>
                </a:solidFill>
                <a:ea typeface="ＭＳ Ｐゴシック" pitchFamily="34" charset="-128"/>
              </a:rPr>
              <a:t>No change</a:t>
            </a:r>
            <a:r>
              <a:rPr lang="en-US" altLang="ja-JP" dirty="0" smtClean="0">
                <a:ea typeface="ＭＳ Ｐゴシック" pitchFamily="34" charset="-128"/>
              </a:rPr>
              <a:t> 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smtClean="0">
              <a:ea typeface="ＭＳ Ｐゴシック" pitchFamily="34" charset="-128"/>
            </a:endParaRPr>
          </a:p>
          <a:p>
            <a:pPr lvl="1">
              <a:buFontTx/>
              <a:buNone/>
            </a:pPr>
            <a:r>
              <a:rPr lang="en-US" altLang="ja-JP" smtClean="0">
                <a:ea typeface="ＭＳ Ｐゴシック" pitchFamily="34" charset="-128"/>
              </a:rPr>
              <a:t>PAR Approved, Modified, or Extended 		2010-12-08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WG Letter Ballots Initial / Recirc		Jan13 / Mar 13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Form Sponsor Ballot Pool / Reform	            	Jul 13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MEC Done				Jul 13		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IEEE-SA Sponsor Ballots Initial / Recirc        	Nov13/ Jan14		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Final 802.11 WG Approval	                          	Mar 14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final or Conditional 802 EC Approval           	Mar 14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RevCom &amp; Standards Board Final or</a:t>
            </a:r>
            <a:br>
              <a:rPr lang="en-US" altLang="ja-JP" smtClean="0">
                <a:ea typeface="ＭＳ Ｐゴシック" pitchFamily="34" charset="-128"/>
              </a:rPr>
            </a:br>
            <a:r>
              <a:rPr lang="en-US" altLang="ja-JP" smtClean="0">
                <a:ea typeface="ＭＳ Ｐゴシック" pitchFamily="34" charset="-128"/>
              </a:rPr>
              <a:t> Continuous Process Approval 		Mar14</a:t>
            </a:r>
          </a:p>
          <a:p>
            <a:pPr lvl="1"/>
            <a:r>
              <a:rPr lang="en-US" altLang="ja-JP" smtClean="0">
                <a:ea typeface="ＭＳ Ｐゴシック" pitchFamily="34" charset="-128"/>
              </a:rPr>
              <a:t>ANSI Approved				N/A</a:t>
            </a:r>
            <a:endParaRPr lang="en-US" altLang="ja-JP" smtClean="0">
              <a:ea typeface="ＭＳ Ｐゴシック" pitchFamily="34" charset="-128"/>
              <a:hlinkClick r:id="rId3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F3E9BFC4-C9FD-408B-BC42-C6C5AC89E818}" type="slidenum">
              <a:rPr kumimoji="0" lang="en-US" altLang="ja-JP"/>
              <a:pPr/>
              <a:t>61</a:t>
            </a:fld>
            <a:endParaRPr kumimoji="0"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8/10 of 11-12/1185r0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29501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Reference </a:t>
            </a:r>
            <a:endParaRPr lang="ja-JP" altLang="en-US" dirty="0" smtClean="0">
              <a:ea typeface="ＭＳ Ｐゴシック" pitchFamily="34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495800"/>
          </a:xfrm>
        </p:spPr>
        <p:txBody>
          <a:bodyPr>
            <a:normAutofit/>
          </a:bodyPr>
          <a:lstStyle/>
          <a:p>
            <a:r>
              <a:rPr lang="en-US" altLang="ja-JP" smtClean="0">
                <a:ea typeface="ＭＳ Ｐゴシック" pitchFamily="34" charset="-128"/>
              </a:rPr>
              <a:t>Submission list 12-1064r06</a:t>
            </a:r>
          </a:p>
          <a:p>
            <a:pPr lvl="1"/>
            <a:r>
              <a:rPr lang="en-US" altLang="ja-JP" smtClean="0">
                <a:ea typeface="ＭＳ Ｐゴシック" pitchFamily="34" charset="-128"/>
                <a:hlinkClick r:id="rId2"/>
              </a:rPr>
              <a:t>https://mentor.ieee.org/802.11/dcn/12/11-12-1064-06-00ai-tgai-submission-list-for-palm-springs-meeting.xls</a:t>
            </a:r>
            <a:endParaRPr lang="en-US" altLang="ja-JP" smtClean="0">
              <a:ea typeface="ＭＳ Ｐゴシック" pitchFamily="34" charset="-128"/>
            </a:endParaRPr>
          </a:p>
          <a:p>
            <a:r>
              <a:rPr lang="en-US" altLang="ja-JP" smtClean="0">
                <a:ea typeface="ＭＳ Ｐゴシック" pitchFamily="34" charset="-128"/>
              </a:rPr>
              <a:t>Technical Motions 12-1127r01</a:t>
            </a:r>
          </a:p>
          <a:p>
            <a:pPr lvl="1"/>
            <a:r>
              <a:rPr lang="en-US" altLang="ja-JP" smtClean="0">
                <a:ea typeface="ＭＳ Ｐゴシック" pitchFamily="34" charset="-128"/>
                <a:hlinkClick r:id="rId3"/>
              </a:rPr>
              <a:t>https://mentor.ieee.org/802.11/dcn/12/11-12-1127-01-00ai-tgai-motion-straw-poll-july-2012-palm-sprigs.pptx</a:t>
            </a:r>
            <a:endParaRPr lang="en-US" altLang="ja-JP" smtClean="0">
              <a:ea typeface="ＭＳ Ｐゴシック" pitchFamily="34" charset="-128"/>
            </a:endParaRPr>
          </a:p>
          <a:p>
            <a:r>
              <a:rPr lang="en-US" altLang="ja-JP" smtClean="0">
                <a:ea typeface="ＭＳ Ｐゴシック" pitchFamily="34" charset="-128"/>
              </a:rPr>
              <a:t>Specification Framework Documentation 12-0151r12</a:t>
            </a:r>
          </a:p>
          <a:p>
            <a:pPr lvl="1"/>
            <a:r>
              <a:rPr lang="en-US" altLang="ja-JP" smtClean="0">
                <a:ea typeface="ＭＳ Ｐゴシック" pitchFamily="34" charset="-128"/>
                <a:hlinkClick r:id="rId4"/>
              </a:rPr>
              <a:t>https://mentor.ieee.org/802.11/dcn/12/11-12-0151-12-00ai-proposed-specification-framework-for-tgai.docx</a:t>
            </a:r>
            <a:endParaRPr lang="en-US" altLang="ja-JP" smtClean="0">
              <a:ea typeface="ＭＳ Ｐゴシック" pitchFamily="34" charset="-128"/>
            </a:endParaRPr>
          </a:p>
          <a:p>
            <a:pPr lvl="1"/>
            <a:endParaRPr lang="en-US" altLang="ja-JP" smtClean="0">
              <a:ea typeface="ＭＳ Ｐゴシック" pitchFamily="34" charset="-128"/>
            </a:endParaRPr>
          </a:p>
          <a:p>
            <a:pPr lvl="1">
              <a:buFontTx/>
              <a:buChar char="•"/>
            </a:pPr>
            <a:endParaRPr lang="en-US" altLang="ja-JP" smtClean="0">
              <a:ea typeface="ＭＳ Ｐゴシック" pitchFamily="34" charset="-128"/>
            </a:endParaRPr>
          </a:p>
          <a:p>
            <a:endParaRPr lang="en-US" altLang="ja-JP" smtClean="0">
              <a:ea typeface="ＭＳ Ｐゴシック" pitchFamily="34" charset="-128"/>
            </a:endParaRPr>
          </a:p>
          <a:p>
            <a:endParaRPr lang="ja-JP" altLang="en-US" smtClean="0">
              <a:ea typeface="ＭＳ Ｐゴシック" pitchFamily="34" charset="-128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/>
              <a:t>Sep 2012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8AAFF643-E23C-45D7-8B81-377CFC3B5F8E}" type="slidenum">
              <a:rPr kumimoji="0" lang="en-US" altLang="ja-JP"/>
              <a:pPr/>
              <a:t>62</a:t>
            </a:fld>
            <a:endParaRPr kumimoji="0"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9/10 of 11-12/1185r0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36336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Thanks to all who participated!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65323F3F-F785-46D6-A458-8F8888300085}" type="slidenum">
              <a:rPr kumimoji="0" lang="en-US" altLang="ja-JP"/>
              <a:pPr/>
              <a:t>63</a:t>
            </a:fld>
            <a:endParaRPr kumimoji="0" lang="en-US" altLang="ja-JP"/>
          </a:p>
        </p:txBody>
      </p:sp>
      <p:sp>
        <p:nvSpPr>
          <p:cNvPr id="29702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smtClean="0"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10/10 of 11-12/1185r0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63312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PAD SG Closing Report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1/3 of 11-12/1180r0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3378679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2/3 of 11-12/1180r0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00262628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11-12/1180r0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35731539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67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GLK September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2012-09-20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003221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01800"/>
                <a:gridCol w="1406525"/>
                <a:gridCol w="1387475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11-12/1183r0 by Donald Eastlake, Huawei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894855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the General Link (GLK) IEEE 802.11 Study Group at the 802.11 Working Group Meeting, September 2012, in Indian Wells, California.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2/6 of 11-12/1183r0 by Donald Eastlake, Huawei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814713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GLK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Study Group approved a PAR and 5C, as in 11-12/1077r4, and requests that it be approved by the WG and forwarded to the 802 Executive Committee. (See motions)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draft minutes of GLK are in 11-12/1179r1 and an annotated agenda is in 11-12/997/r7.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 STDS-802-JSG-GLK mailing list has been set up that is joint between the 802.11 GLK Study Group and the corresponding 802.1 SG.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Donald </a:t>
            </a:r>
            <a:r>
              <a:rPr lang="en-GB" dirty="0"/>
              <a:t>Eastlake was confirmed as Study Group Chair. Thanks to Mark Hamilton who served as Secretary for this meeting</a:t>
            </a:r>
            <a:r>
              <a:rPr lang="en-GB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11-12/1183r0 by Donald Eastlake, Huawei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584160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(Sept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2011-09-17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1813" y="2511425"/>
          <a:ext cx="7997825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cument" r:id="rId4" imgW="8596788" imgH="2803492" progId="Word.Document.8">
                  <p:embed/>
                </p:oleObj>
              </mc:Choice>
              <mc:Fallback>
                <p:oleObj name="Document" r:id="rId4" imgW="8596788" imgH="28034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511425"/>
                        <a:ext cx="7997825" cy="2592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11-12/1060r2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163008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GLK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GLK </a:t>
            </a:r>
            <a:r>
              <a:rPr lang="en-GB" dirty="0"/>
              <a:t>has voted to hold teleconferences on 1, 15, and 29 October at 11am joint with the corresponding 802.1 SG</a:t>
            </a:r>
            <a:r>
              <a:rPr lang="en-GB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November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Possible editing for PAR and 5C.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Call for 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Draft Timeline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sz="18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11-12/1183r0 by Donald Eastlake, Huawei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3783032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143636" y="6475413"/>
            <a:ext cx="2398702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PAR Motion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vl="0"/>
            <a:r>
              <a:rPr lang="en-GB" dirty="0"/>
              <a:t>Believing that the PAR contained in the document referenced below meets IEEE-SA guidelines,</a:t>
            </a:r>
            <a:endParaRPr lang="en-US" dirty="0"/>
          </a:p>
          <a:p>
            <a:pPr lvl="0"/>
            <a:r>
              <a:rPr lang="en-GB" dirty="0"/>
              <a:t>Request that the PAR contained in 11-12/1077r4 be posted to the IEEE 802 Executive Committee (EC) agenda for WG 802 preview and EC approval to submit to </a:t>
            </a:r>
            <a:r>
              <a:rPr lang="en-GB" dirty="0" err="1"/>
              <a:t>NesCom</a:t>
            </a:r>
            <a:r>
              <a:rPr lang="en-GB" dirty="0"/>
              <a:t>.</a:t>
            </a:r>
            <a:endParaRPr lang="en-US" dirty="0"/>
          </a:p>
          <a:p>
            <a:pPr lvl="0"/>
            <a:r>
              <a:rPr lang="en-GB" dirty="0"/>
              <a:t>Moved by &lt;name&gt; on behalf of </a:t>
            </a:r>
            <a:r>
              <a:rPr lang="en-US" dirty="0"/>
              <a:t>GLK SG</a:t>
            </a:r>
          </a:p>
          <a:p>
            <a:pPr lvl="0"/>
            <a:r>
              <a:rPr lang="en-GB" dirty="0"/>
              <a:t>&lt;group&gt; vote: </a:t>
            </a:r>
            <a:endParaRPr lang="en-US" dirty="0"/>
          </a:p>
          <a:p>
            <a:pPr lvl="0"/>
            <a:r>
              <a:rPr lang="en-GB" dirty="0"/>
              <a:t>Moved: Mark Hamilton,  Seconded: Stuart Kerry</a:t>
            </a:r>
          </a:p>
          <a:p>
            <a:pPr lvl="1"/>
            <a:r>
              <a:rPr lang="en-GB" dirty="0"/>
              <a:t>Result: Yes: 15   No: 0    Abstain: 3</a:t>
            </a:r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11-12/1183r0 by Donald Eastlake, Huawei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253138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143636" y="6475413"/>
            <a:ext cx="2398702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Five Criteria Motion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vl="0"/>
            <a:r>
              <a:rPr lang="en-GB" dirty="0"/>
              <a:t>Believing that the Five Criteria contained in the document referenced below meets IEEE 802 guidelines,</a:t>
            </a:r>
            <a:endParaRPr lang="en-US" dirty="0"/>
          </a:p>
          <a:p>
            <a:pPr lvl="0"/>
            <a:r>
              <a:rPr lang="en-GB" dirty="0"/>
              <a:t>Request that the Five Criteria contained in 11-12/1077r4 be posted to the IEEE 802 Executive Committee (EC) agenda for WG 802 preview and EC approval.</a:t>
            </a:r>
            <a:endParaRPr lang="en-US" dirty="0"/>
          </a:p>
          <a:p>
            <a:pPr lvl="0"/>
            <a:r>
              <a:rPr lang="en-GB" dirty="0"/>
              <a:t>Moved by &lt;name&gt; on behalf of </a:t>
            </a:r>
            <a:r>
              <a:rPr lang="en-US" dirty="0"/>
              <a:t>GLK SG</a:t>
            </a:r>
          </a:p>
          <a:p>
            <a:pPr lvl="0"/>
            <a:r>
              <a:rPr lang="en-GB" dirty="0"/>
              <a:t>&lt;group&gt; vote: </a:t>
            </a:r>
          </a:p>
          <a:p>
            <a:pPr lvl="0"/>
            <a:r>
              <a:rPr lang="en-GB" dirty="0"/>
              <a:t>Moved: Mark Hamilton,  Seconded: Stuart Kerry</a:t>
            </a:r>
          </a:p>
          <a:p>
            <a:pPr lvl="1"/>
            <a:r>
              <a:rPr lang="en-GB" dirty="0"/>
              <a:t>Result: Yes: 18   No: 0    Abstain: 3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11-12/1183r0 by Donald Eastlake, Huawei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697241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err="1" smtClean="0"/>
              <a:t>TGad</a:t>
            </a:r>
            <a:r>
              <a:rPr lang="en-US" sz="1600" dirty="0" smtClean="0"/>
              <a:t> – Carlos </a:t>
            </a:r>
            <a:r>
              <a:rPr lang="en-US" sz="1600" dirty="0" err="1" smtClean="0"/>
              <a:t>Cordeiro</a:t>
            </a:r>
            <a:r>
              <a:rPr lang="en-US" sz="1600" dirty="0" smtClean="0"/>
              <a:t>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5"/>
              </a:rPr>
              <a:t>carlos.cordeiro@intel.com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b="0" dirty="0" smtClean="0">
                <a:hlinkClick r:id="rId6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7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Tom </a:t>
            </a:r>
            <a:r>
              <a:rPr lang="en-US" sz="1600" dirty="0" err="1" smtClean="0"/>
              <a:t>Siep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8"/>
              </a:rPr>
              <a:t>tom.siep@csr.com</a:t>
            </a:r>
            <a:r>
              <a:rPr lang="en-US" sz="1600" b="0" dirty="0" smtClean="0"/>
              <a:t>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>
                <a:hlinkClick r:id="rId9"/>
              </a:rPr>
              <a:t>alex.ashley@hotmail.co.uk</a:t>
            </a:r>
            <a:r>
              <a:rPr lang="en-US" sz="1600" dirty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0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2/6 of 11-12/1060r2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38910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September 18th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Has a volunteer for the editor position, has not yet met. 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In comment resolution, hope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out of this session</a:t>
            </a:r>
          </a:p>
          <a:p>
            <a:r>
              <a:rPr lang="en-GB" sz="2000" dirty="0" err="1" smtClean="0"/>
              <a:t>11ad</a:t>
            </a:r>
            <a:r>
              <a:rPr lang="en-GB" sz="2000" dirty="0" smtClean="0"/>
              <a:t> – gone to </a:t>
            </a:r>
            <a:r>
              <a:rPr lang="en-GB" sz="2000" dirty="0" err="1" smtClean="0"/>
              <a:t>RevCom</a:t>
            </a:r>
            <a:endParaRPr lang="en-GB" sz="2000" dirty="0" smtClean="0"/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in comment resolution, hope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out of November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developing spec framework doc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accepting draft text submissions, will add to spec framework later this week (if time permits). Tom </a:t>
            </a:r>
            <a:r>
              <a:rPr lang="en-GB" sz="2000" dirty="0" err="1" smtClean="0"/>
              <a:t>Siep</a:t>
            </a:r>
            <a:r>
              <a:rPr lang="en-GB" sz="2000" dirty="0" smtClean="0"/>
              <a:t> is stepping down as Editor after this session after completing the draft update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11-12/1060r2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val="404044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73795</TotalTime>
  <Words>4824</Words>
  <Application>Microsoft Office PowerPoint</Application>
  <PresentationFormat>On-screen Show (4:3)</PresentationFormat>
  <Paragraphs>1102</Paragraphs>
  <Slides>72</Slides>
  <Notes>45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4" baseType="lpstr">
      <vt:lpstr>Default Design</vt:lpstr>
      <vt:lpstr>Document</vt:lpstr>
      <vt:lpstr>802.11 Sept 2012 Closing Reports</vt:lpstr>
      <vt:lpstr>Abstract</vt:lpstr>
      <vt:lpstr>Attendance Summary</vt:lpstr>
      <vt:lpstr>Attendance Histogram (Thu pm2) </vt:lpstr>
      <vt:lpstr>Type of Groups</vt:lpstr>
      <vt:lpstr>Groups</vt:lpstr>
      <vt:lpstr>802.11 WG Editor’s Meeting (Sept ‘12)</vt:lpstr>
      <vt:lpstr>Volunteer Editor Contacts</vt:lpstr>
      <vt:lpstr>September 18th Round table status report</vt:lpstr>
      <vt:lpstr>802.11 Style Guide</vt:lpstr>
      <vt:lpstr>Editor Amendment Ordering</vt:lpstr>
      <vt:lpstr>Draft Development Snapshot</vt:lpstr>
      <vt:lpstr>Closing Report</vt:lpstr>
      <vt:lpstr>Abstract</vt:lpstr>
      <vt:lpstr>PowerPoint Presentation</vt:lpstr>
      <vt:lpstr>ARC Closing Report </vt:lpstr>
      <vt:lpstr>Abstract</vt:lpstr>
      <vt:lpstr>Work Completed</vt:lpstr>
      <vt:lpstr>Teleconferences</vt:lpstr>
      <vt:lpstr>November 2012 Goals</vt:lpstr>
      <vt:lpstr>IEEE 802.11 Regulatory SC Indian Wells Closing Report</vt:lpstr>
      <vt:lpstr>Abstract</vt:lpstr>
      <vt:lpstr>Regulatory Summaries</vt:lpstr>
      <vt:lpstr>Regulatory Summaries [2]</vt:lpstr>
      <vt:lpstr>Motions</vt:lpstr>
      <vt:lpstr>References</vt:lpstr>
      <vt:lpstr>Reference [2]</vt:lpstr>
      <vt:lpstr>Interesting Websites and Documents</vt:lpstr>
      <vt:lpstr>IEEE 802.11mc Closing Report for September 2012</vt:lpstr>
      <vt:lpstr>Abstract</vt:lpstr>
      <vt:lpstr>Status: The September session was the first meeting of TGmc (3 timeslots) </vt:lpstr>
      <vt:lpstr>Draft Status </vt:lpstr>
      <vt:lpstr>Initial Timeline </vt:lpstr>
      <vt:lpstr>Teleconferences</vt:lpstr>
      <vt:lpstr>Next Steps</vt:lpstr>
      <vt:lpstr>TGac September 2012 Closing Report</vt:lpstr>
      <vt:lpstr>Abstract</vt:lpstr>
      <vt:lpstr>Work Completed </vt:lpstr>
      <vt:lpstr>Next Ad Hoc Meeting</vt:lpstr>
      <vt:lpstr>September 2012 Goals</vt:lpstr>
      <vt:lpstr>Conference Call Times</vt:lpstr>
      <vt:lpstr>TGaf Indian Wells Closing Report</vt:lpstr>
      <vt:lpstr>Abstract</vt:lpstr>
      <vt:lpstr>Plan for the Week</vt:lpstr>
      <vt:lpstr>TGaf Accomplishments </vt:lpstr>
      <vt:lpstr>Plan for November</vt:lpstr>
      <vt:lpstr>TGaf Timeline – Updated July 2012</vt:lpstr>
      <vt:lpstr>Teleconferences</vt:lpstr>
      <vt:lpstr>IEEE 802.11ah Closing Report for September 2012</vt:lpstr>
      <vt:lpstr>Activity in TGah</vt:lpstr>
      <vt:lpstr>Going forward</vt:lpstr>
      <vt:lpstr>Teleconference</vt:lpstr>
      <vt:lpstr>Timeline – No change</vt:lpstr>
      <vt:lpstr>IEEE 802.11TGai Closing Report</vt:lpstr>
      <vt:lpstr>Abstract</vt:lpstr>
      <vt:lpstr>IEEE 802.11 FILS TGai – Indian Wells Sep 2012</vt:lpstr>
      <vt:lpstr>Accomplishments  TGai  1/2</vt:lpstr>
      <vt:lpstr>Accomplishments  TGai  2/2</vt:lpstr>
      <vt:lpstr>Teleconference Schedule </vt:lpstr>
      <vt:lpstr>Plan for Nov</vt:lpstr>
      <vt:lpstr>Time line of Tgai ( No change )</vt:lpstr>
      <vt:lpstr>Reference </vt:lpstr>
      <vt:lpstr>Thanks to all who participated!</vt:lpstr>
      <vt:lpstr>PAD SG Closing Report</vt:lpstr>
      <vt:lpstr>Abstract</vt:lpstr>
      <vt:lpstr>PowerPoint Presentation</vt:lpstr>
      <vt:lpstr>GLK September Closing Report</vt:lpstr>
      <vt:lpstr>Abstract</vt:lpstr>
      <vt:lpstr>GLK Closing Report</vt:lpstr>
      <vt:lpstr>GLK Closing Report</vt:lpstr>
      <vt:lpstr>PAR Motion</vt:lpstr>
      <vt:lpstr>Five Criteria 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Reports</dc:title>
  <dc:creator>Adrian Stephens</dc:creator>
  <cp:lastModifiedBy>Adrian Stephens, 206</cp:lastModifiedBy>
  <cp:revision>1178</cp:revision>
  <cp:lastPrinted>1998-02-10T13:28:06Z</cp:lastPrinted>
  <dcterms:created xsi:type="dcterms:W3CDTF">1998-02-10T13:07:52Z</dcterms:created>
  <dcterms:modified xsi:type="dcterms:W3CDTF">2012-09-21T03:35:02Z</dcterms:modified>
</cp:coreProperties>
</file>