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4" autoAdjust="0"/>
    <p:restoredTop sz="86380" autoAdjust="0"/>
  </p:normalViewPr>
  <p:slideViewPr>
    <p:cSldViewPr>
      <p:cViewPr>
        <p:scale>
          <a:sx n="60" d="100"/>
          <a:sy n="60" d="100"/>
        </p:scale>
        <p:origin x="-1320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GB"/>
              <a:t>doc.: IEEE 802.11-12/1169r0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GB"/>
              <a:t>September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B39047CA-9766-4FEE-96B1-BD591D649925}" type="slidenum">
              <a:rPr lang="en-GB"/>
              <a:pPr/>
              <a:t>14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GB"/>
              <a:t>doc.: IEEE 802.11-12/1169r0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GB"/>
              <a:t>September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4D70007E-3AF9-4A07-80D4-4023EC2CABF9}" type="slidenum">
              <a:rPr lang="en-GB"/>
              <a:pPr/>
              <a:t>15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ln/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682879" cy="215444"/>
          </a:xfrm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87BD9DD-BBD0-47A6-B536-B5C823358EF2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0A1E676-DEBB-46FA-BCAE-842D5A7B52E7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0717" y="9001125"/>
            <a:ext cx="2112758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899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449682-A50B-460E-A8B3-40F849B70B5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E9FD5F0-4353-4003-AEA9-B6E6CBAC3C14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52AC6E3-E959-471A-8F10-55D9C9E75B28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2BF97C3-4CB7-4DEC-81AE-9FBC3C51A205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1AFC8DC2-3BF8-4F1F-B05F-AFFCE1B0AEF8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BE89BE3-49C3-4A53-9649-C69D61A7D51F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BC7550B-76D0-4607-AAA2-BFBBCE50B78D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8718" y="9001125"/>
            <a:ext cx="21547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193EA5F-DDEB-4951-A8CA-2D788D4C1109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Page </a:t>
            </a:r>
            <a:fld id="{1F002D36-E880-429D-B1A6-0307038B17AC}" type="slidenum">
              <a:rPr kumimoji="0" lang="en-US" altLang="ja-JP"/>
              <a:pPr/>
              <a:t>54</a:t>
            </a:fld>
            <a:endParaRPr kumimoji="0" lang="en-US" altLang="ja-JP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ja-JP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Page </a:t>
            </a:r>
            <a:fld id="{EE2A9E65-5B5B-4518-B33D-75022B626D9C}" type="slidenum">
              <a:rPr kumimoji="0" lang="en-US" altLang="ja-JP"/>
              <a:pPr/>
              <a:t>55</a:t>
            </a:fld>
            <a:endParaRPr kumimoji="0" lang="en-US" altLang="ja-JP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kumimoji="0" lang="ja-JP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5" y="9000620"/>
            <a:ext cx="2040943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Page </a:t>
            </a:r>
            <a:fld id="{BC73F071-8F2B-4E9C-B1B9-3C711D0C799C}" type="slidenum">
              <a:rPr kumimoji="0" lang="en-US" altLang="ja-JP"/>
              <a:pPr/>
              <a:t>56</a:t>
            </a:fld>
            <a:endParaRPr kumimoji="0" lang="en-US" altLang="ja-JP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544" y="4414439"/>
            <a:ext cx="5488912" cy="41838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ゴシック" pitchFamily="34" charset="-128"/>
            </a:endParaRPr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802.19-09/xxxxr0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April 2009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3713" y="9001125"/>
            <a:ext cx="2639762" cy="184666"/>
          </a:xfrm>
        </p:spPr>
        <p:txBody>
          <a:bodyPr/>
          <a:lstStyle>
            <a:lvl1pPr marL="24161750" indent="-24161750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defTabSz="93345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defTabSz="93345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defTabSz="93345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defTabSz="93345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mtClean="0"/>
              <a:t>Rich Kennedy, Research In Motion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Page </a:t>
            </a:r>
            <a:fld id="{47DD53E5-D5C3-4A08-BC39-16AE3BCD2E58}" type="slidenum">
              <a:rPr kumimoji="0" lang="en-US" altLang="ja-JP"/>
              <a:pPr/>
              <a:t>60</a:t>
            </a:fld>
            <a:endParaRPr kumimoji="0" lang="en-US" altLang="ja-JP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ゴシック" pitchFamily="3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>
            <a:lvl1pPr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3450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Page </a:t>
            </a:r>
            <a:fld id="{B5A00914-D590-434C-9606-EF18853682E4}" type="slidenum">
              <a:rPr kumimoji="0" lang="en-US" altLang="ja-JP"/>
              <a:pPr/>
              <a:t>61</a:t>
            </a:fld>
            <a:endParaRPr kumimoji="0"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67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1675"/>
            <a:ext cx="4630738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630492" y="9000621"/>
            <a:ext cx="458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31924" y="9000621"/>
            <a:ext cx="86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GB"/>
              <a:t>doc.: IEEE 802.11-12/1169r0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GB"/>
              <a:t>September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750ECC87-E9E0-4001-A62A-01923795820F}" type="slidenum">
              <a:rPr lang="en-GB"/>
              <a:pPr/>
              <a:t>13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802.11-12/0990r0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2.doc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sites/default/files/microsites/ostp/pcast_spectrum_report_final_july_20_2012.pdf" TargetMode="External"/><Relationship Id="rId2" Type="http://schemas.openxmlformats.org/officeDocument/2006/relationships/hyperlink" Target="http://transition.fcc.gov/Daily_Releases/Daily_Business/2012/db0613/FCC-12-61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2/18-12-0084-02-0000-draft-contribution-to-m-1801-revision.docx" TargetMode="External"/><Relationship Id="rId5" Type="http://schemas.openxmlformats.org/officeDocument/2006/relationships/hyperlink" Target="https://mentor.ieee.org/802.18/dcn/12/18-12-0085-00-0000-draft-contribution-to-m-1450-revision.docx" TargetMode="External"/><Relationship Id="rId4" Type="http://schemas.openxmlformats.org/officeDocument/2006/relationships/hyperlink" Target="http://ec.europa.eu/information_society/policy/ecomm/radio_spectrum/_document_storage/com/com-ssa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.bldrdoc.gov/publications/2548.aspx" TargetMode="External"/><Relationship Id="rId2" Type="http://schemas.openxmlformats.org/officeDocument/2006/relationships/hyperlink" Target="http://www.faa.gov/news/press_releases/news_story.cfm?newsId=1383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llular-news.com/story/56464.php?s=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3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4.doc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0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995-03-00ai-july-september-teleconference-minutes.doc" TargetMode="External"/><Relationship Id="rId2" Type="http://schemas.openxmlformats.org/officeDocument/2006/relationships/hyperlink" Target="https://mentor.ieee.org/802.11/dcn/12/11-12-0989-00-00ai-july-2012-san-diego-session-minutes.doc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SponsorBallots.html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27-01-00ai-tgai-motion-straw-poll-july-2012-palm-sprigs.pptx" TargetMode="External"/><Relationship Id="rId2" Type="http://schemas.openxmlformats.org/officeDocument/2006/relationships/hyperlink" Target="https://mentor.ieee.org/802.11/dcn/12/11-12-1064-06-00ai-tgai-submission-list-for-palm-springs-meeting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2/11-12-0151-12-00ai-proposed-specification-framework-for-tgai.docx" TargetMode="Externa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Closing Reports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2012-09-xx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8512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23342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4465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15916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TBD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12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Sep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222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D0515B2-0D65-429E-AF8F-2203A0FD20E7}" type="slidenum">
              <a:rPr lang="en-GB"/>
              <a:pPr/>
              <a:t>13</a:t>
            </a:fld>
            <a:endParaRPr lang="en-GB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dirty="0"/>
              <a:t>Closing Report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/>
              <a:t>Date:</a:t>
            </a:r>
            <a:r>
              <a:rPr lang="en-GB" sz="2000" b="0"/>
              <a:t> 2012-09-21</a:t>
            </a:r>
          </a:p>
        </p:txBody>
      </p:sp>
      <p:graphicFrame>
        <p:nvGraphicFramePr>
          <p:cNvPr id="221189" name="Object 5"/>
          <p:cNvGraphicFramePr>
            <a:graphicFrameLocks noChangeAspect="1"/>
          </p:cNvGraphicFramePr>
          <p:nvPr/>
        </p:nvGraphicFramePr>
        <p:xfrm>
          <a:off x="539750" y="2276475"/>
          <a:ext cx="7799388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4" imgW="8130449" imgH="2301994" progId="Word.Document.8">
                  <p:embed/>
                </p:oleObj>
              </mc:Choice>
              <mc:Fallback>
                <p:oleObj name="Document" r:id="rId4" imgW="8130449" imgH="23019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76475"/>
                        <a:ext cx="7799388" cy="220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11-12/1169r0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3046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2107A75-9768-44F8-8622-9107A9973179}" type="slidenum">
              <a:rPr lang="en-GB"/>
              <a:pPr/>
              <a:t>14</a:t>
            </a:fld>
            <a:endParaRPr lang="en-GB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3200"/>
              <a:t> Closing report for WNG SC for September 2012, Indian Wells, California,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11-12/1169r0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1270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A9AF3C-C3EE-4118-BDAF-C0F59EC03661}" type="slidenum">
              <a:rPr lang="en-GB"/>
              <a:pPr/>
              <a:t>15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000"/>
              <a:t>Presentations at September 2012 meeting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6-10GHz Rate-Range and Link Budget (11-12-1143-00-0wng-6-10ghz-rate-range-and-link-budget.ppt) – Jim Lansford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Secure Key Storage and True Random Number Generation (11-12-1120-00-0wng-secure-key-storage-and-true-random-number-generation.pptx) – Rene Struik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Carrier-Oriented Wi-Fi for Cellular Offload (https://mentor.ieee.org/802.11/dcn/12/11-12-1123-00-0wng-carrier-oriented-wifi-for-cellular-offload.ppt) – Laurent Cariou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IEEE 802 OmniRAN for Cellular Offload (11-12-1150-00-0wng-ieee-802-omniran-for-cellular-offload.pdf) – Roger Marks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Requirements on WLAN Cellular Offload (11-12-1063-00-0wng-requirements-on-wlan-celllular-offload.pptx) - Yasuhiko Inoue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WiFi techniques for hotspot deployments and cellular offload (https://mentor.ieee.org/802.11/dcn/12/11-12-1126-00-0wng-wifi-for-hotspot-deployments-and-cellular-offload.ppt) - Krishna Sayana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/>
              <a:t>WLAN Standardization in 3GPP A Tutorial (11-12-1149-02-0wng-wlan-standardization-in-3gpp.pptx) – Stephen Rayment</a:t>
            </a:r>
          </a:p>
          <a:p>
            <a:pPr marL="457200" indent="-457200">
              <a:lnSpc>
                <a:spcPct val="80000"/>
              </a:lnSpc>
            </a:pPr>
            <a:r>
              <a:rPr lang="en-GB" sz="2000"/>
              <a:t>Minutes</a:t>
            </a:r>
          </a:p>
          <a:p>
            <a:pPr marL="838200" lvl="1" indent="-381000">
              <a:lnSpc>
                <a:spcPct val="80000"/>
              </a:lnSpc>
            </a:pPr>
            <a:r>
              <a:rPr lang="en-GB"/>
              <a:t>11-12-1156-00-0wng-meeting-minutes-sept-2012-indian-wells.doc</a:t>
            </a:r>
          </a:p>
          <a:p>
            <a:pPr marL="457200" indent="-457200">
              <a:lnSpc>
                <a:spcPct val="80000"/>
              </a:lnSpc>
            </a:pPr>
            <a:r>
              <a:rPr lang="en-GB" altLang="ko-KR" sz="2000">
                <a:ea typeface="Gulim" pitchFamily="34" charset="-127"/>
              </a:rPr>
              <a:t>Plans for November 2012</a:t>
            </a:r>
          </a:p>
          <a:p>
            <a:pPr marL="838200" lvl="1" indent="-381000">
              <a:lnSpc>
                <a:spcPct val="80000"/>
              </a:lnSpc>
            </a:pPr>
            <a:r>
              <a:rPr lang="en-US"/>
              <a:t>1 2 hour session</a:t>
            </a:r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11-12/1169r0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332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8253286" imgH="2751163" progId="Word.Document.8">
                  <p:embed/>
                </p:oleObj>
              </mc:Choice>
              <mc:Fallback>
                <p:oleObj name="Document" r:id="rId4" imgW="8253286" imgH="27511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86000"/>
                        <a:ext cx="800100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11-12/1181r0 by Mark Hamilton, 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681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September 2012, Indian Wells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11-12/1181r0 by Mark Hamilton, 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2471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Update on status: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 Letter Ballot will close Sept 23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802.11 collected ballot comments via </a:t>
            </a:r>
            <a:r>
              <a:rPr lang="en-US" dirty="0" err="1" smtClean="0"/>
              <a:t>ePoll</a:t>
            </a:r>
            <a:r>
              <a:rPr lang="en-US" dirty="0" smtClean="0"/>
              <a:t>, closed Sept 18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to supply editorial issues directly to the editor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Started into an interesting discussion on where the MAC-SAP appears within the architecture, for an AP.  This will be continued.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is out for a ballot,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help review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802.1AC (MAC Service Definition) revision is complete; suggest </a:t>
            </a:r>
            <a:r>
              <a:rPr lang="en-US" dirty="0" err="1" smtClean="0"/>
              <a:t>REVmc</a:t>
            </a:r>
            <a:r>
              <a:rPr lang="en-US" dirty="0" smtClean="0"/>
              <a:t> should review for alignment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802.1Q has out-of-date references to 802.11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submit 802.1 maintenance requests on the 802.1 web site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Minutes are in 11-12/1125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11-12/1181r0 by Mark Hamilton, 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4563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11-12/1181r0 by Mark Hamilton, 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12201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is a digest of the closing reports of all 802.11 sub-groups for presentation at the September 2012 closing plenary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2012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station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802.1Q maintenance, corrigenda or revision ballots,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11-12/1181r0 by Mark Hamilton, 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443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046AC4-DF6E-4321-9294-8F2589841F8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SC</a:t>
            </a:r>
            <a:br>
              <a:rPr lang="en-US" sz="2800" dirty="0" smtClean="0"/>
            </a:br>
            <a:r>
              <a:rPr lang="en-US" sz="2800" dirty="0" smtClean="0"/>
              <a:t>Indian Wells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2012-09-21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4" imgW="8360559" imgH="2653632" progId="Word.Document.8">
                  <p:embed/>
                </p:oleObj>
              </mc:Choice>
              <mc:Fallback>
                <p:oleObj name="Document" r:id="rId4" imgW="8360559" imgH="26536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1422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7CA2839-BE60-4A77-BB8E-3BEF00D3B3E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September 2012 IEEE 802.11 Regulatory Standing Committee meeting in Indian Wells.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2702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Summaries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I want to thank Peter E. for acting as Recording Secretary</a:t>
            </a:r>
          </a:p>
          <a:p>
            <a:pPr eaLnBrk="1" hangingPunct="1"/>
            <a:r>
              <a:rPr lang="en-US" smtClean="0"/>
              <a:t>US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</a:t>
            </a:r>
          </a:p>
          <a:p>
            <a:pPr lvl="1" eaLnBrk="1" hangingPunct="1"/>
            <a:r>
              <a:rPr lang="en-US" smtClean="0"/>
              <a:t>NPRM to resolve TDWR issue still in process (January?)</a:t>
            </a:r>
          </a:p>
          <a:p>
            <a:pPr lvl="1" eaLnBrk="1" hangingPunct="1"/>
            <a:r>
              <a:rPr lang="en-US" smtClean="0"/>
              <a:t>Proceeding to enable sharing of 3550 to 3650 MHz due this year</a:t>
            </a:r>
          </a:p>
          <a:p>
            <a:pPr lvl="1" eaLnBrk="1" hangingPunct="1"/>
            <a:r>
              <a:rPr lang="en-US" smtClean="0"/>
              <a:t>FCC Commissioners to vote on auctions, TVWS</a:t>
            </a:r>
          </a:p>
          <a:p>
            <a:pPr lvl="1" eaLnBrk="1" hangingPunct="1"/>
            <a:r>
              <a:rPr lang="en-US" smtClean="0"/>
              <a:t>FAA Announces Plans for Industry Working Group to Study Portable Electronics Usage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2B0D7F-2C02-4C81-B6D2-8BC9807A457A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0951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Summaries [2]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EU</a:t>
            </a:r>
            <a:endParaRPr lang="en-US" sz="1600" smtClean="0"/>
          </a:p>
          <a:p>
            <a:pPr lvl="1" eaLnBrk="1" hangingPunct="1"/>
            <a:r>
              <a:rPr lang="en-US" smtClean="0"/>
              <a:t>Promoting the shared use of radio spectrum resources </a:t>
            </a:r>
          </a:p>
          <a:p>
            <a:pPr lvl="1" eaLnBrk="1" hangingPunct="1"/>
            <a:r>
              <a:rPr lang="en-US" smtClean="0"/>
              <a:t>Latest ETSI TC BRAN TVWS meeting was held September 10</a:t>
            </a:r>
            <a:r>
              <a:rPr lang="en-US" baseline="30000" smtClean="0"/>
              <a:t>th</a:t>
            </a:r>
            <a:r>
              <a:rPr lang="en-US" smtClean="0"/>
              <a:t>  – 12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ERM TG11 meeting was held September 12</a:t>
            </a:r>
            <a:r>
              <a:rPr lang="en-US" baseline="30000" smtClean="0"/>
              <a:t>th</a:t>
            </a:r>
            <a:r>
              <a:rPr lang="en-US" smtClean="0"/>
              <a:t> – 14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Ofcom TVWS conference calls to provide input to BRAN and VNS plan</a:t>
            </a:r>
          </a:p>
          <a:p>
            <a:pPr eaLnBrk="1" hangingPunct="1"/>
            <a:r>
              <a:rPr lang="en-US" smtClean="0"/>
              <a:t>Asia</a:t>
            </a:r>
          </a:p>
          <a:p>
            <a:pPr lvl="1" eaLnBrk="1" hangingPunct="1"/>
            <a:r>
              <a:rPr lang="en-US" smtClean="0"/>
              <a:t>Singapore and Korea moving ahead with TVWS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5E98A2-EC9A-46F1-806D-CF342387433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001520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5EA7557-75DC-40E6-A8C6-D1427D8327F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Motions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343400"/>
          </a:xfrm>
        </p:spPr>
        <p:txBody>
          <a:bodyPr/>
          <a:lstStyle/>
          <a:p>
            <a:r>
              <a:rPr lang="en-US" sz="2000" smtClean="0"/>
              <a:t>Prepared inputs to ITU-R WP-5A on documents M.1450 and M.1801</a:t>
            </a:r>
          </a:p>
          <a:p>
            <a:pPr lvl="1"/>
            <a:r>
              <a:rPr lang="en-US" sz="1800" smtClean="0"/>
              <a:t>Approved by the SC on Tuesday</a:t>
            </a:r>
          </a:p>
          <a:p>
            <a:pPr lvl="1"/>
            <a:r>
              <a:rPr lang="en-US" sz="1800" smtClean="0"/>
              <a:t>Approved by the WG on Wednesday</a:t>
            </a:r>
          </a:p>
          <a:p>
            <a:pPr lvl="1"/>
            <a:r>
              <a:rPr lang="en-US" sz="1800" smtClean="0"/>
              <a:t>Brought to 802.18 for final review, approval and submittal</a:t>
            </a:r>
          </a:p>
          <a:p>
            <a:r>
              <a:rPr lang="en-US" sz="2000" smtClean="0"/>
              <a:t>Motion #1</a:t>
            </a:r>
          </a:p>
          <a:p>
            <a:pPr lvl="1"/>
            <a:r>
              <a:rPr lang="en-US" sz="1800" smtClean="0"/>
              <a:t>To approve the changes to M.1450 incorporated in document 18-12/0085r3, and present them to 802.18 for approval and submittal to ITU-R WP-5A</a:t>
            </a:r>
          </a:p>
          <a:p>
            <a:r>
              <a:rPr lang="en-US" sz="2000" smtClean="0"/>
              <a:t>Motion #2</a:t>
            </a:r>
          </a:p>
          <a:p>
            <a:pPr lvl="1"/>
            <a:r>
              <a:rPr lang="en-US" sz="1800" smtClean="0"/>
              <a:t>To approve the changes to M.1801 incorporated in document 18-12/0084r3, and present them to 802.18 for approval and submittal to ITU-R WP-5A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56918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FOURTH REPORT AND ORDER AND FIFTH FURTHER NOTICE OF PROPOSED RULEMAKING (including changes in the 4.9 GHz band): </a:t>
            </a:r>
            <a:r>
              <a:rPr lang="en-US" sz="1800" smtClean="0">
                <a:hlinkClick r:id="rId2"/>
              </a:rPr>
              <a:t>http://transition.fcc.gov/Daily_Releases/Daily_Business/2012/db0613/FCC-12-61A1.pdf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PCAST Report: </a:t>
            </a:r>
            <a:r>
              <a:rPr lang="en-US" sz="1800" smtClean="0">
                <a:hlinkClick r:id="rId3"/>
              </a:rPr>
              <a:t>http://www.whitehouse.gov/sites/default/files/microsites/ostp/pcast_spectrum_report_final_july_20_2012.pdf</a:t>
            </a:r>
            <a:r>
              <a:rPr lang="en-US" sz="180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EC Report on spectrum sharing: </a:t>
            </a:r>
            <a:r>
              <a:rPr lang="en-US" sz="1800" smtClean="0">
                <a:hlinkClick r:id="rId4"/>
              </a:rPr>
              <a:t>http://ec.europa.eu/information_society/policy/ecomm/radio_spectrum/_document_storage/com/com-ssa.pdf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Input to ITU-R M.1450: </a:t>
            </a:r>
            <a:r>
              <a:rPr lang="en-US" sz="1800" smtClean="0">
                <a:hlinkClick r:id="rId5"/>
              </a:rPr>
              <a:t>https://mentor.ieee.org/802.18/dcn/12/18-12-0085-02-0000-draft-contribution-to-m-1450-revision.docx</a:t>
            </a:r>
            <a:r>
              <a:rPr lang="en-US" sz="1800" b="1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Input to ITU-R M.1801: </a:t>
            </a:r>
            <a:r>
              <a:rPr lang="en-US" sz="1800" smtClean="0">
                <a:hlinkClick r:id="rId6"/>
              </a:rPr>
              <a:t>https://mentor.ieee.org/802.18/dcn/12/18-12-0084-02-0000-draft-contribution-to-m-1801-revision.docx</a:t>
            </a:r>
            <a:r>
              <a:rPr lang="en-US" sz="180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825C139-37A0-4271-9E30-6B0D99EF2F5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0129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[2]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FAA Announces Plans for Industry Working Group to Study Portable Electronics Usage: </a:t>
            </a:r>
            <a:r>
              <a:rPr lang="en-US" sz="2000" u="sng" smtClean="0">
                <a:hlinkClick r:id="rId2"/>
              </a:rPr>
              <a:t> </a:t>
            </a:r>
            <a:r>
              <a:rPr lang="en-US" sz="2000" b="0" u="sng" smtClean="0">
                <a:hlinkClick r:id="rId2"/>
              </a:rPr>
              <a:t>http://www.faa.gov/news/press_releases/news_story.cfm?newsId=13835</a:t>
            </a:r>
            <a:r>
              <a:rPr lang="en-US" sz="2000" b="0" smtClean="0"/>
              <a:t> </a:t>
            </a:r>
          </a:p>
          <a:p>
            <a:r>
              <a:rPr lang="en-US" sz="2000" smtClean="0"/>
              <a:t>NTIA Technical Report TR-11-473: </a:t>
            </a:r>
            <a:r>
              <a:rPr lang="en-US" sz="2000" b="0" smtClean="0">
                <a:hlinkClick r:id="rId3"/>
              </a:rPr>
              <a:t>http://www.its.bldrdoc.gov/publications/2548.aspx</a:t>
            </a:r>
            <a:r>
              <a:rPr lang="en-US" sz="2000" b="0" smtClean="0"/>
              <a:t> </a:t>
            </a:r>
          </a:p>
          <a:p>
            <a:r>
              <a:rPr lang="en-US" sz="2000" smtClean="0"/>
              <a:t>Anti-Wireless Activist Loses Lawsuit Claiming Wi-Fi Signals Made Him Homeless:</a:t>
            </a:r>
            <a:r>
              <a:rPr lang="en-US" sz="2000" b="0" smtClean="0"/>
              <a:t> </a:t>
            </a:r>
            <a:r>
              <a:rPr lang="en-US" sz="2000" b="0" u="sng" smtClean="0">
                <a:hlinkClick r:id="rId4"/>
              </a:rPr>
              <a:t>http://www.cellular-news.com/story/56464.php?s=h</a:t>
            </a:r>
            <a:endParaRPr lang="en-US" sz="2000" b="0" smtClean="0"/>
          </a:p>
          <a:p>
            <a:endParaRPr lang="en-US" sz="2000" b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C3BF0DF-21B8-4A8F-A81D-CC301204082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5623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Websites and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Spectrum Dashboard </a:t>
            </a:r>
            <a:r>
              <a:rPr lang="en-US" smtClean="0"/>
              <a:t>(</a:t>
            </a:r>
            <a:r>
              <a:rPr lang="en-US" smtClean="0">
                <a:hlinkClick r:id="rId2"/>
              </a:rPr>
              <a:t>http://reboot.fcc.gov/spectrumdashboard/resultSpectrumBands.seam?conversationId=1533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Second Interim Progress Report on the Ten-Year Plan and Timetable </a:t>
            </a:r>
            <a:r>
              <a:rPr lang="en-US" smtClean="0"/>
              <a:t>(</a:t>
            </a:r>
            <a:r>
              <a:rPr lang="en-US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ETSI Report of the 39</a:t>
            </a:r>
            <a:r>
              <a:rPr lang="en-US" sz="1800" b="1" baseline="30000" smtClean="0"/>
              <a:t>th</a:t>
            </a:r>
            <a:r>
              <a:rPr lang="en-US" sz="1800" b="1" smtClean="0"/>
              <a:t> Radio Spectrum Committee meeting: </a:t>
            </a:r>
            <a:r>
              <a:rPr lang="en-US" sz="160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4E1637-57FC-43A2-ABB1-8BF31F6CE7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6520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447471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9832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6096000" cy="304800"/>
          </a:xfrm>
        </p:spPr>
        <p:txBody>
          <a:bodyPr/>
          <a:lstStyle/>
          <a:p>
            <a:r>
              <a:rPr lang="en-GB" dirty="0" smtClean="0"/>
              <a:t>Attendance 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81000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591438"/>
              </p:ext>
            </p:extLst>
          </p:nvPr>
        </p:nvGraphicFramePr>
        <p:xfrm>
          <a:off x="990600" y="762000"/>
          <a:ext cx="7239000" cy="5649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030475"/>
                <a:gridCol w="950725"/>
                <a:gridCol w="914400"/>
                <a:gridCol w="1211215"/>
                <a:gridCol w="1760585"/>
              </a:tblGrid>
              <a:tr h="58147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</a:rPr>
                        <a:t>Breakout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>
                          <a:effectLst/>
                        </a:rPr>
                        <a:t>Meetings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>
                          <a:effectLst/>
                        </a:rPr>
                        <a:t>Avg Attendance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>
                          <a:effectLst/>
                        </a:rPr>
                        <a:t>Sum Attendance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</a:rPr>
                        <a:t>Max Attendance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u="none" strike="noStrike" dirty="0">
                          <a:effectLst/>
                        </a:rPr>
                        <a:t>Min Attendance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64849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802.11 Newcomer Training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ARC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43232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Editors Meeting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GLK SG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62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PAD SG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115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Reg SC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Smart Grid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TGac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503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62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29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TGaf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282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59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TGah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70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353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81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TGai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647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74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TGmc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58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WG CAC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  <a:tr h="64849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WG Mid-Session Plenary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143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64849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WG Opening Plenary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131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809" marR="10809" marT="10809" marB="0" anchor="ctr"/>
                </a:tc>
              </a:tr>
              <a:tr h="2161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WNG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127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255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156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99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9" marR="10809" marT="1080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September 2012.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62999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540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fixes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6695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</a:t>
            </a:r>
            <a:r>
              <a:rPr lang="en-US" sz="2000" dirty="0"/>
              <a:t>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29-30 Aug 2012 – </a:t>
            </a:r>
            <a:r>
              <a:rPr lang="en-US" sz="2000" dirty="0" err="1"/>
              <a:t>NesCom</a:t>
            </a:r>
            <a:r>
              <a:rPr lang="en-US" sz="2000" dirty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First WG Letter ballot 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Nov or Jan, without 11ad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2012 – March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March 2015 – </a:t>
            </a:r>
            <a:r>
              <a:rPr lang="en-US" sz="2000" dirty="0" err="1"/>
              <a:t>RevCom</a:t>
            </a:r>
            <a:r>
              <a:rPr lang="en-US" sz="2000" dirty="0"/>
              <a:t>/SASB Approval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562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2 hours</a:t>
            </a:r>
          </a:p>
          <a:p>
            <a:pPr lvl="1"/>
            <a:r>
              <a:rPr lang="en-US" dirty="0"/>
              <a:t>Sept 28 </a:t>
            </a:r>
          </a:p>
          <a:p>
            <a:pPr lvl="1"/>
            <a:r>
              <a:rPr lang="en-US" dirty="0"/>
              <a:t>Oct 5, 12, 26</a:t>
            </a:r>
          </a:p>
          <a:p>
            <a:pPr lvl="1"/>
            <a:r>
              <a:rPr lang="en-US" dirty="0"/>
              <a:t>Nov 2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73271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Detailed </a:t>
            </a:r>
            <a:r>
              <a:rPr lang="en-US" dirty="0"/>
              <a:t>s</a:t>
            </a:r>
            <a:r>
              <a:rPr lang="en-US" dirty="0" smtClean="0"/>
              <a:t>chedule planning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147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C23A71-6E98-478B-BBAB-B52DCDC6A3E2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September 2012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2012-09-20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6983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81D4A51-92A0-44BD-9069-8DF7D9B36C0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TGac for the September 2012 session.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62770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Completed resolutions of LB188 comments received on draft D3.0.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Passed a TG motion to produce draft D4.0 and start a 15-day recirculation ballot.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endParaRPr lang="en-US" sz="32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82EDEFE-8F34-43D7-8499-EB37DE0CD60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9202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November 8-9, 2012 in the Bay area to be hosted by Cisco.</a:t>
            </a:r>
          </a:p>
          <a:p>
            <a:r>
              <a:rPr lang="en-CA" smtClean="0"/>
              <a:t>The main focus of the ad hoc is on comment resolution on draft D4.0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14B227B-2FA5-4BEA-95C4-53522EE27D7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5540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Attendance Histogram (Thu pm2)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7804282" cy="5445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5FAE253-3CD7-4E6C-B208-EB46B2788A4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2012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smtClean="0"/>
              <a:t>Comments resolution on Draft 4.0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6635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21CE5B9-88C3-4B66-B6CA-AFADF0DFFB48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B050"/>
                </a:solidFill>
              </a:rPr>
              <a:t>Previously Approved</a:t>
            </a:r>
          </a:p>
          <a:p>
            <a:pPr lvl="1"/>
            <a:r>
              <a:rPr lang="en-US" sz="2400" smtClean="0">
                <a:solidFill>
                  <a:srgbClr val="00B050"/>
                </a:solidFill>
              </a:rPr>
              <a:t>10:00 – 12:00	Sept 27, Oct 11</a:t>
            </a:r>
          </a:p>
          <a:p>
            <a:pPr lvl="1"/>
            <a:r>
              <a:rPr lang="en-US" sz="2400" smtClean="0">
                <a:solidFill>
                  <a:srgbClr val="00B050"/>
                </a:solidFill>
              </a:rPr>
              <a:t>20:00 – 22:00	 Oct. 4</a:t>
            </a:r>
          </a:p>
          <a:p>
            <a:r>
              <a:rPr lang="en-US" sz="3200" smtClean="0"/>
              <a:t>Oct 18, Nov 1, Dec. 6</a:t>
            </a:r>
          </a:p>
          <a:p>
            <a:pPr lvl="1"/>
            <a:r>
              <a:rPr lang="en-US" sz="2800" smtClean="0"/>
              <a:t>20:00 – 22:00 ET</a:t>
            </a:r>
          </a:p>
          <a:p>
            <a:r>
              <a:rPr lang="en-US" sz="3200" smtClean="0"/>
              <a:t>Oct 25, Nov. 29, Dec. 13</a:t>
            </a:r>
          </a:p>
          <a:p>
            <a:pPr lvl="1"/>
            <a:r>
              <a:rPr lang="en-US" sz="2800" smtClean="0"/>
              <a:t>10:00 – 12:00 ET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11-12/1184r0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9452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3A5026E-2C21-44DB-8828-2BAB8CF82E60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Indian Wells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2012-09-21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8360368" imgH="2880524" progId="Word.Document.8">
                  <p:embed/>
                </p:oleObj>
              </mc:Choice>
              <mc:Fallback>
                <p:oleObj name="Document" r:id="rId4" imgW="8360368" imgH="28805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1946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A311EE-B12C-4295-8821-4AA9DB207D75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17th face-to-face meeting of IEEE 802.11 TGaf, taking place the week of September 17, 2012 at the IEEE 802 Wireless Interim in Indian Wells.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6892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Regulatory update – lots of news!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of the progress since July</a:t>
            </a:r>
          </a:p>
          <a:p>
            <a:r>
              <a:rPr lang="en-US" altLang="ja-JP" smtClean="0">
                <a:ea typeface="MS PGothic" pitchFamily="34" charset="-128"/>
              </a:rPr>
              <a:t>Editorial review; spreadsheet 11-12/1017r5</a:t>
            </a:r>
          </a:p>
          <a:p>
            <a:r>
              <a:rPr lang="en-US" altLang="ja-JP" smtClean="0">
                <a:ea typeface="MS PGothic" pitchFamily="34" charset="-128"/>
              </a:rPr>
              <a:t>Review and Approve comment resolution submissions</a:t>
            </a:r>
          </a:p>
          <a:p>
            <a:r>
              <a:rPr lang="en-US" altLang="ja-JP" smtClean="0">
                <a:ea typeface="MS PGothic" pitchFamily="34" charset="-128"/>
              </a:rPr>
              <a:t>Update the draft and comment resolution spreadsheet with approved changes</a:t>
            </a:r>
          </a:p>
          <a:p>
            <a:r>
              <a:rPr lang="en-US" altLang="ja-JP" smtClean="0">
                <a:ea typeface="MS PGothic" pitchFamily="34" charset="-128"/>
              </a:rPr>
              <a:t>Plan for November meeting and teleconferences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E1322C6-B63C-4940-825B-EE94FAFF2C96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01760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TGaf</a:t>
            </a:r>
            <a:r>
              <a:rPr lang="en-US" sz="4000" dirty="0" smtClean="0"/>
              <a:t>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499 of 998 comments</a:t>
            </a:r>
          </a:p>
          <a:p>
            <a:pPr lvl="1"/>
            <a:r>
              <a:rPr lang="en-US" sz="2400" smtClean="0"/>
              <a:t>316 Editorial</a:t>
            </a:r>
          </a:p>
          <a:p>
            <a:pPr lvl="1"/>
            <a:r>
              <a:rPr lang="en-US" sz="2400" smtClean="0"/>
              <a:t>183 Technical</a:t>
            </a:r>
          </a:p>
          <a:p>
            <a:r>
              <a:rPr lang="en-US" sz="2800" smtClean="0"/>
              <a:t>Reviewed our timeline and made no changes</a:t>
            </a:r>
          </a:p>
          <a:p>
            <a:r>
              <a:rPr lang="en-US" sz="2800" smtClean="0"/>
              <a:t>Planned for November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B69740-78FE-4FA6-A564-87F0680E6237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698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November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Indian Wells and Teleconference minutes</a:t>
            </a:r>
          </a:p>
          <a:p>
            <a:r>
              <a:rPr lang="en-US" smtClean="0"/>
              <a:t>Complete resolution of comments from Letter Ballot 189</a:t>
            </a:r>
          </a:p>
          <a:p>
            <a:r>
              <a:rPr lang="en-US" smtClean="0"/>
              <a:t>Produce Draft 3.0 and request recirculation letter ballot</a:t>
            </a:r>
          </a:p>
          <a:p>
            <a:r>
              <a:rPr lang="en-US" smtClean="0"/>
              <a:t>Plan for January and Teleconferences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C306ED-4F59-405E-9347-1EDB9D254AA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0236865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007ECD-E1D7-4CF3-92B7-3D9AEF950537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Updated July 2012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</a:t>
            </a:r>
            <a:r>
              <a:rPr lang="en-GB" smtClean="0">
                <a:solidFill>
                  <a:srgbClr val="FF0000"/>
                </a:solidFill>
              </a:rPr>
              <a:t>July 2012</a:t>
            </a:r>
          </a:p>
          <a:p>
            <a:r>
              <a:rPr lang="en-GB" smtClean="0"/>
              <a:t>Recirculation Letter Ballot: </a:t>
            </a:r>
            <a:r>
              <a:rPr lang="en-GB" smtClean="0">
                <a:solidFill>
                  <a:srgbClr val="FF0000"/>
                </a:solidFill>
              </a:rPr>
              <a:t>November 2012</a:t>
            </a:r>
          </a:p>
          <a:p>
            <a:r>
              <a:rPr lang="en-GB" smtClean="0"/>
              <a:t>Form Sponsor Ballot Pool: </a:t>
            </a:r>
            <a:r>
              <a:rPr lang="en-GB" smtClean="0">
                <a:solidFill>
                  <a:srgbClr val="FF0000"/>
                </a:solidFill>
              </a:rPr>
              <a:t>June 2013</a:t>
            </a:r>
            <a:endParaRPr lang="en-GB" b="0" smtClean="0">
              <a:solidFill>
                <a:srgbClr val="FF0000"/>
              </a:solidFill>
            </a:endParaRPr>
          </a:p>
          <a:p>
            <a:r>
              <a:rPr lang="en-GB" smtClean="0"/>
              <a:t>Initial Sponsor Ballot: </a:t>
            </a:r>
            <a:r>
              <a:rPr lang="en-GB" smtClean="0">
                <a:solidFill>
                  <a:srgbClr val="FF0000"/>
                </a:solidFill>
              </a:rPr>
              <a:t>July 2013</a:t>
            </a:r>
          </a:p>
          <a:p>
            <a:r>
              <a:rPr lang="en-GB" smtClean="0"/>
              <a:t>Recirculate Sponsor Ballot: </a:t>
            </a:r>
            <a:r>
              <a:rPr lang="en-GB" smtClean="0">
                <a:solidFill>
                  <a:srgbClr val="FF0000"/>
                </a:solidFill>
              </a:rPr>
              <a:t>November</a:t>
            </a:r>
            <a:r>
              <a:rPr lang="en-GB" smtClean="0"/>
              <a:t> </a:t>
            </a:r>
            <a:r>
              <a:rPr lang="en-GB" smtClean="0">
                <a:solidFill>
                  <a:srgbClr val="FF0000"/>
                </a:solidFill>
              </a:rPr>
              <a:t>2013</a:t>
            </a:r>
          </a:p>
          <a:p>
            <a:r>
              <a:rPr lang="en-GB" smtClean="0"/>
              <a:t>Final WG/EC Approval: </a:t>
            </a:r>
            <a:r>
              <a:rPr lang="en-GB" smtClean="0">
                <a:solidFill>
                  <a:srgbClr val="FF0000"/>
                </a:solidFill>
              </a:rPr>
              <a:t>March</a:t>
            </a:r>
            <a:r>
              <a:rPr lang="en-GB" smtClean="0"/>
              <a:t> </a:t>
            </a:r>
            <a:r>
              <a:rPr lang="en-GB" smtClean="0">
                <a:solidFill>
                  <a:srgbClr val="FF0000"/>
                </a:solidFill>
              </a:rPr>
              <a:t>2014</a:t>
            </a:r>
          </a:p>
          <a:p>
            <a:r>
              <a:rPr lang="en-GB" smtClean="0"/>
              <a:t>RevCom/Standards Board Approval: </a:t>
            </a:r>
            <a:r>
              <a:rPr lang="en-GB" smtClean="0">
                <a:solidFill>
                  <a:srgbClr val="FF0000"/>
                </a:solidFill>
              </a:rPr>
              <a:t>June</a:t>
            </a:r>
            <a:r>
              <a:rPr lang="en-GB" smtClean="0"/>
              <a:t> </a:t>
            </a:r>
            <a:r>
              <a:rPr lang="en-GB" smtClean="0">
                <a:solidFill>
                  <a:srgbClr val="FF0000"/>
                </a:solidFill>
              </a:rPr>
              <a:t>2014</a:t>
            </a:r>
            <a:endParaRPr lang="en-GB" altLang="ja-JP" smtClean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7571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>
                <a:ea typeface="MS PGothic" pitchFamily="34" charset="-128"/>
              </a:rPr>
              <a:t>Weekly on Tuesdays through November 20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There will be no call on September 25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  <a:r>
              <a:rPr lang="en-US" altLang="ja-JP" sz="2800" smtClean="0">
                <a:ea typeface="MS PGothic" pitchFamily="34" charset="-128"/>
              </a:rPr>
              <a:t> </a:t>
            </a:r>
          </a:p>
          <a:p>
            <a:r>
              <a:rPr lang="en-US" altLang="ja-JP" sz="280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819578-4FCB-48E1-B198-2D859734C28C}" type="slidenum">
              <a:rPr lang="en-US" smtClean="0"/>
              <a:pPr>
                <a:defRPr/>
              </a:pPr>
              <a:t>48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875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010919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4" imgW="8700545" imgH="4136595" progId="Word.Document.8">
                  <p:embed/>
                </p:oleObj>
              </mc:Choice>
              <mc:Fallback>
                <p:oleObj name="Document" r:id="rId4" imgW="8700545" imgH="413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11-12/1178r0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772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93290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Passed 30 motions for updates to the specification framework doc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11-11-1137-11-00ah-specification-framework-for-tgah.docx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11-12/1178r0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146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  <a:p>
            <a:r>
              <a:rPr lang="en-US" dirty="0" smtClean="0"/>
              <a:t>Draft text to get started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11-12/1178r0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2463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October 31 at 10 AM ET 1 hour</a:t>
            </a:r>
          </a:p>
          <a:p>
            <a:pPr marL="1009650" lvl="1" indent="-609600"/>
            <a:r>
              <a:rPr lang="en-US" dirty="0" smtClean="0"/>
              <a:t>Prepare for November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11-12/1178r0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14047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smtClean="0"/>
              <a:t>No change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January 2013</a:t>
            </a:r>
            <a:endParaRPr lang="en-US" dirty="0"/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May 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May 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March 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11-12/1178r0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9405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69DD810E-A5BA-43BF-AF1A-D6C35F6E4577}" type="slidenum">
              <a:rPr kumimoji="0" lang="en-US" altLang="ja-JP"/>
              <a:pPr/>
              <a:t>54</a:t>
            </a:fld>
            <a:endParaRPr kumimoji="0" lang="en-US" altLang="ja-JP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IEEE 802.11TGai</a:t>
            </a:r>
            <a:br>
              <a:rPr lang="en-US" altLang="ja-JP" dirty="0" smtClean="0">
                <a:ea typeface="ＭＳ Ｐゴシック" pitchFamily="34" charset="-128"/>
              </a:rPr>
            </a:br>
            <a:r>
              <a:rPr lang="en-US" altLang="ja-JP" dirty="0" smtClean="0">
                <a:ea typeface="ＭＳ Ｐゴシック" pitchFamily="3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smtClean="0">
                <a:ea typeface="ＭＳ Ｐゴシック" pitchFamily="34" charset="-128"/>
              </a:rPr>
              <a:t>Date:</a:t>
            </a:r>
            <a:r>
              <a:rPr lang="en-US" altLang="ja-JP" sz="2000" b="0" smtClean="0">
                <a:ea typeface="ＭＳ Ｐゴシック" pitchFamily="34" charset="-128"/>
              </a:rPr>
              <a:t> 2012-9-21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180911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8"/>
                <a:gridCol w="1384300"/>
                <a:gridCol w="1770062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Hiroshi MANO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AlliedtelesisR&amp;D center,K.K.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8F TOC2 Bldg. 7-21-11 Nishi-Gotanda, Shinagawa-ku, Tokyo 141-0031 JAPAN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+81-3-5719-7630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hmano@root-hq.com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</a:rPr>
                        <a:t>Marc Emmelmann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</a:rPr>
                        <a:t>Fraunhofer FOKUS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Fraunhofer FOKUS</a:t>
                      </a: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Kaiserin-Augusta-Alle 31</a:t>
                      </a:r>
                      <a:b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</a:b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10589 Berlin</a:t>
                      </a:r>
                      <a:b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</a:b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Germany</a:t>
                      </a: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+49-30-3463 7268</a:t>
                      </a: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49" charset="-128"/>
                          <a:cs typeface="Times New Roman" pitchFamily="18" charset="0"/>
                        </a:rPr>
                        <a:t>emmelmann@ieee.org</a:t>
                      </a: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5365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E243990F-7825-451C-A8FF-DF78D0CC7131}" type="slidenum">
              <a:rPr kumimoji="0" lang="en-US" altLang="ja-JP"/>
              <a:pPr/>
              <a:t>55</a:t>
            </a:fld>
            <a:endParaRPr kumimoji="0" lang="en-US" altLang="ja-JP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>
                <a:ea typeface="ＭＳ Ｐゴシック" pitchFamily="3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mtClean="0">
                <a:ea typeface="ＭＳ Ｐゴシック" pitchFamily="34" charset="-128"/>
              </a:rPr>
              <a:t>This presentation is the closing report for the Indian Wells  meeting of the IEEE 802.11 TGai.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938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latin typeface="ArialMT" charset="-128"/>
                <a:ea typeface="ＭＳ Ｐゴシック" pitchFamily="34" charset="-128"/>
              </a:rPr>
              <a:t>Indian Wells</a:t>
            </a:r>
            <a:r>
              <a:rPr lang="en-US" altLang="ja-JP" sz="2900" dirty="0" smtClean="0">
                <a:ea typeface="ＭＳ Ｐゴシック" pitchFamily="34" charset="-128"/>
              </a:rPr>
              <a:t/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900" dirty="0" smtClean="0">
                <a:ea typeface="ＭＳ Ｐゴシック" pitchFamily="34" charset="-128"/>
              </a:rPr>
              <a:t>Sep 2012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Spec Text discussion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Draft Spec Text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Plan for November</a:t>
            </a:r>
          </a:p>
          <a:p>
            <a:pPr lvl="1"/>
            <a:endParaRPr lang="en-US" altLang="ja-JP" sz="2600" smtClean="0">
              <a:ea typeface="ＭＳ Ｐゴシック" pitchFamily="34" charset="-128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A42B708C-52CA-4FA3-A2FC-AEEA531052AB}" type="slidenum">
              <a:rPr kumimoji="0" lang="en-US" altLang="ja-JP"/>
              <a:pPr/>
              <a:t>56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11-12/1185r0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13351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Accomplishments  TGai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66700" y="1371600"/>
            <a:ext cx="8610600" cy="54864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Review and approve San Diego and Teleconference  meeting minutes.</a:t>
            </a:r>
          </a:p>
          <a:p>
            <a:r>
              <a:rPr lang="en-GB" altLang="ja-JP" smtClean="0">
                <a:ea typeface="ＭＳ Ｐゴシック" pitchFamily="34" charset="-128"/>
              </a:rPr>
              <a:t>Approve </a:t>
            </a:r>
            <a:r>
              <a:rPr lang="en-US" altLang="ja-JP" smtClean="0">
                <a:ea typeface="ＭＳ Ｐゴシック" pitchFamily="34" charset="-128"/>
              </a:rPr>
              <a:t>TGai Meeting Minutes for the IEEE 802.11 July 2012 </a:t>
            </a:r>
            <a:r>
              <a:rPr lang="en-GB" altLang="ja-JP" smtClean="0">
                <a:ea typeface="ＭＳ Ｐゴシック" pitchFamily="34" charset="-128"/>
              </a:rPr>
              <a:t> :   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2012 San Diego Session Minutes (12/0989r0)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2"/>
              </a:rPr>
              <a:t>https://mentor.ieee.org/802.11/dcn/12/11-12-0989-00-00ai-july-2012-san-diego-session-minutes.doc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Approve TGai teleconference meeting minutes of San Diego to Palm Springs meeting.</a:t>
            </a:r>
            <a:endParaRPr lang="en-GB" altLang="ja-JP" smtClean="0">
              <a:ea typeface="ＭＳ Ｐゴシック" pitchFamily="34" charset="-128"/>
            </a:endParaRP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- Sep Teleconference Minutes (12/0995r3)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3"/>
              </a:rPr>
              <a:t>https://mentor.ieee.org/802.11/dcn/12/11-12-0995-03-00ai-july-september-teleconference-minutes.doc</a:t>
            </a:r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C0C65254-17E4-43D0-B23C-62A2F09669B9}" type="slidenum">
              <a:rPr kumimoji="0" lang="en-US" altLang="ja-JP"/>
              <a:pPr/>
              <a:t>57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5862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Accomplishments 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 2/2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9 regular slots and 2 adhoc slots were held.</a:t>
            </a:r>
          </a:p>
          <a:p>
            <a:r>
              <a:rPr lang="en-US" altLang="ja-JP" smtClean="0">
                <a:ea typeface="ＭＳ Ｐゴシック" pitchFamily="34" charset="-128"/>
              </a:rPr>
              <a:t>18 Contributions for Spec Text &amp; Presentations</a:t>
            </a:r>
          </a:p>
          <a:p>
            <a:r>
              <a:rPr lang="en-US" altLang="ja-JP" smtClean="0">
                <a:ea typeface="ＭＳ Ｐゴシック" pitchFamily="34" charset="-128"/>
              </a:rPr>
              <a:t>12 Technical motions ( 9 passed/ 3 failed)</a:t>
            </a:r>
          </a:p>
          <a:p>
            <a:r>
              <a:rPr lang="en-US" altLang="ja-JP" smtClean="0">
                <a:ea typeface="ＭＳ Ｐゴシック" pitchFamily="34" charset="-128"/>
              </a:rPr>
              <a:t>Approximately 30 pages draft of spec-text-documentation  were approved.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 Lee Armstrong as Technical Editor of TGai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Ping Fang as Co Technical Editor of TGai</a:t>
            </a: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158726D9-CA90-4869-9244-81B1522F82B8}" type="slidenum">
              <a:rPr kumimoji="0" lang="en-US" altLang="ja-JP"/>
              <a:pPr/>
              <a:t>58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98506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Teleconference Schedule 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205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ja-JP" sz="2200" smtClean="0">
                <a:ea typeface="ＭＳ Ｐゴシック" pitchFamily="34" charset="-128"/>
              </a:rPr>
              <a:t>Motion: </a:t>
            </a:r>
            <a:endParaRPr lang="ja-JP" altLang="en-US" sz="2200" smtClean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GB" altLang="ja-JP" sz="1900" smtClean="0">
                <a:ea typeface="ＭＳ Ｐゴシック" pitchFamily="34" charset="-128"/>
              </a:rPr>
              <a:t>Approve the following schedule of weekly teleconferences.</a:t>
            </a:r>
            <a:r>
              <a:rPr lang="ja-JP" altLang="en-US" sz="1900" smtClean="0">
                <a:ea typeface="ＭＳ Ｐゴシック" pitchFamily="34" charset="-128"/>
              </a:rPr>
              <a:t> </a:t>
            </a:r>
            <a:endParaRPr lang="en-US" altLang="ja-JP" sz="1900" smtClean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1900" smtClean="0">
                <a:ea typeface="ＭＳ Ｐゴシック" pitchFamily="34" charset="-128"/>
              </a:rPr>
              <a:t> Tuesdays  09:00ET continue from  2</a:t>
            </a:r>
            <a:r>
              <a:rPr lang="en-US" altLang="ja-JP" sz="1900" baseline="30000" smtClean="0">
                <a:ea typeface="ＭＳ Ｐゴシック" pitchFamily="34" charset="-128"/>
              </a:rPr>
              <a:t>nd</a:t>
            </a:r>
            <a:r>
              <a:rPr lang="en-US" altLang="ja-JP" sz="1900" smtClean="0">
                <a:ea typeface="ＭＳ Ｐゴシック" pitchFamily="34" charset="-128"/>
              </a:rPr>
              <a:t> Oct 2012  until 20</a:t>
            </a:r>
            <a:r>
              <a:rPr lang="en-US" altLang="ja-JP" sz="1900" baseline="30000" smtClean="0">
                <a:ea typeface="ＭＳ Ｐゴシック" pitchFamily="34" charset="-128"/>
              </a:rPr>
              <a:t>th</a:t>
            </a:r>
            <a:r>
              <a:rPr lang="en-US" altLang="ja-JP" sz="1900" smtClean="0">
                <a:ea typeface="ＭＳ Ｐゴシック" pitchFamily="34" charset="-128"/>
              </a:rPr>
              <a:t> Nov 2012.</a:t>
            </a:r>
            <a:endParaRPr lang="ja-JP" altLang="en-US" sz="1900" smtClean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1900" smtClean="0">
                <a:ea typeface="ＭＳ Ｐゴシック" pitchFamily="34" charset="-128"/>
              </a:rPr>
              <a:t>Duration 1Hour</a:t>
            </a:r>
          </a:p>
          <a:p>
            <a:pPr lvl="1">
              <a:lnSpc>
                <a:spcPct val="90000"/>
              </a:lnSpc>
            </a:pPr>
            <a:r>
              <a:rPr lang="en-US" altLang="ja-JP" sz="1900" smtClean="0">
                <a:ea typeface="ＭＳ Ｐゴシック" pitchFamily="34" charset="-128"/>
              </a:rPr>
              <a:t>Using WEB-EX that will be provided by Task Group Chair</a:t>
            </a:r>
          </a:p>
          <a:p>
            <a:pPr>
              <a:lnSpc>
                <a:spcPct val="90000"/>
              </a:lnSpc>
            </a:pPr>
            <a:r>
              <a:rPr lang="en-US" altLang="ja-JP" sz="2200" smtClean="0">
                <a:ea typeface="ＭＳ Ｐゴシック" pitchFamily="34" charset="-128"/>
              </a:rPr>
              <a:t>Approved  by unanimous consent</a:t>
            </a:r>
          </a:p>
          <a:p>
            <a:pPr>
              <a:lnSpc>
                <a:spcPct val="90000"/>
              </a:lnSpc>
            </a:pPr>
            <a:endParaRPr lang="en-GB" altLang="ja-JP" sz="22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endParaRPr lang="en-GB" altLang="ja-JP" sz="22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endParaRPr lang="ja-JP" altLang="en-US" sz="22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2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ja-JP" sz="2200" smtClean="0">
              <a:ea typeface="ＭＳ Ｐゴシック" pitchFamily="34" charset="-128"/>
            </a:endParaRPr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84" charset="0"/>
                <a:ea typeface="+mn-ea"/>
              </a:rPr>
              <a:t>Sep 2012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84" charset="0"/>
                <a:ea typeface="+mn-ea"/>
              </a:rPr>
              <a:t>Adrian Stephens, Intel Corporation</a:t>
            </a:r>
            <a:endParaRPr lang="en-US" altLang="ja-JP">
              <a:latin typeface="Times New Roman" pitchFamily="-84" charset="0"/>
              <a:ea typeface="+mn-ea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69639B8F-D7D5-490C-950D-A70906CC5C25}" type="slidenum">
              <a:rPr kumimoji="0" lang="en-US" altLang="ja-JP"/>
              <a:pPr/>
              <a:t>59</a:t>
            </a:fld>
            <a:endParaRPr kumimoji="0" lang="en-US" altLang="ja-JP"/>
          </a:p>
        </p:txBody>
      </p:sp>
      <p:pic>
        <p:nvPicPr>
          <p:cNvPr id="23559" name="図 11" descr="スクリーンショット 2012-09-17 3.36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363220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6/10 of 11-12/1185r0 by Hiroshi Mano (ATRD, Root,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48875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668078"/>
              </p:ext>
            </p:extLst>
          </p:nvPr>
        </p:nvGraphicFramePr>
        <p:xfrm>
          <a:off x="609600" y="762000"/>
          <a:ext cx="7924800" cy="562814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Plan for Nov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Goal 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Spec Text discussion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Draft Spec Text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Approve Plan for January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41B64B21-2997-42A0-8160-C3F65021A523}" type="slidenum">
              <a:rPr kumimoji="0" lang="en-US" altLang="ja-JP"/>
              <a:pPr/>
              <a:t>60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6011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Time line of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( </a:t>
            </a:r>
            <a:r>
              <a:rPr lang="en-US" altLang="ja-JP" dirty="0" smtClean="0">
                <a:solidFill>
                  <a:srgbClr val="3366FF"/>
                </a:solidFill>
                <a:ea typeface="ＭＳ Ｐゴシック" pitchFamily="34" charset="-128"/>
              </a:rPr>
              <a:t>No change</a:t>
            </a:r>
            <a:r>
              <a:rPr lang="en-US" altLang="ja-JP" dirty="0" smtClean="0">
                <a:ea typeface="ＭＳ Ｐゴシック" pitchFamily="34" charset="-128"/>
              </a:rPr>
              <a:t> 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smtClean="0">
              <a:ea typeface="ＭＳ Ｐゴシック" pitchFamily="34" charset="-128"/>
            </a:endParaRPr>
          </a:p>
          <a:p>
            <a:pPr lvl="1">
              <a:buFontTx/>
              <a:buNone/>
            </a:pPr>
            <a:r>
              <a:rPr lang="en-US" altLang="ja-JP" smtClean="0">
                <a:ea typeface="ＭＳ Ｐゴシック" pitchFamily="34" charset="-128"/>
              </a:rPr>
              <a:t>PAR Approved, Modified, or Extended 		2010-12-08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WG Letter Ballots Initial / Recirc		Jan13 / Mar 13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Form Sponsor Ballot Pool / Reform	            	Jul 13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MEC Done				Jul 13		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IEEE-SA Sponsor Ballots Initial / Recirc        	Nov13/ Jan14		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Final 802.11 WG Approval	                          	Mar 14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final or Conditional 802 EC Approval           	Mar 14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RevCom &amp; Standards Board Final or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 Continuous Process Approval 		Mar14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ANSI Approved				N/A</a:t>
            </a:r>
            <a:endParaRPr lang="en-US" altLang="ja-JP" smtClean="0">
              <a:ea typeface="ＭＳ Ｐゴシック" pitchFamily="34" charset="-128"/>
              <a:hlinkClick r:id="rId3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F3E9BFC4-C9FD-408B-BC42-C6C5AC89E818}" type="slidenum">
              <a:rPr kumimoji="0" lang="en-US" altLang="ja-JP"/>
              <a:pPr/>
              <a:t>61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2950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Reference 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>
            <a:normAutofit/>
          </a:bodyPr>
          <a:lstStyle/>
          <a:p>
            <a:r>
              <a:rPr lang="en-US" altLang="ja-JP" smtClean="0">
                <a:ea typeface="ＭＳ Ｐゴシック" pitchFamily="34" charset="-128"/>
              </a:rPr>
              <a:t>Submission list 12-1064r06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2"/>
              </a:rPr>
              <a:t>https://mentor.ieee.org/802.11/dcn/12/11-12-1064-06-00ai-tgai-submission-list-for-palm-springs-meeting.xls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Technical Motions 12-1127r01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3"/>
              </a:rPr>
              <a:t>https://mentor.ieee.org/802.11/dcn/12/11-12-1127-01-00ai-tgai-motion-straw-poll-july-2012-palm-sprigs.pptx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Specification Framework Documentation 12-0151r12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4"/>
              </a:rPr>
              <a:t>https://mentor.ieee.org/802.11/dcn/12/11-12-0151-12-00ai-proposed-specification-framework-for-tgai.docx</a:t>
            </a:r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  <a:p>
            <a:pPr lvl="1">
              <a:buFontTx/>
              <a:buChar char="•"/>
            </a:pPr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ja-JP" altLang="en-US" smtClean="0">
              <a:ea typeface="ＭＳ Ｐゴシック" pitchFamily="34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8AAFF643-E23C-45D7-8B81-377CFC3B5F8E}" type="slidenum">
              <a:rPr kumimoji="0" lang="en-US" altLang="ja-JP"/>
              <a:pPr/>
              <a:t>62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3633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Thanks to all who participated!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65323F3F-F785-46D6-A458-8F8888300085}" type="slidenum">
              <a:rPr kumimoji="0" lang="en-US" altLang="ja-JP"/>
              <a:pPr/>
              <a:t>63</a:t>
            </a:fld>
            <a:endParaRPr kumimoji="0" lang="en-US" altLang="ja-JP"/>
          </a:p>
        </p:txBody>
      </p:sp>
      <p:sp>
        <p:nvSpPr>
          <p:cNvPr id="29702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smtClean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6331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PAD SG Closing Report</a:t>
            </a: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11-12/1180r0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3378679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11-12/1180r0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00262628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11-12/1180r0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35731539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67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GLK September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003221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94855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the General Link (GLK) IEEE 802.11 Study Group at the 802.11 Working Group Meeting, September 2012, in Indian Wells, California.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14713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Study Group approved a PAR and 5C, as in 11-12/1077r4, and requests that it be approved by the WG and forwarded to the 802 Executive Committee. (See motions)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draft minutes of GLK are in 11-12/1179r1 and an annotated agenda is in 11-12/997/r7.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STDS-802-JSG-GLK mailing list has been set up that is joint between the 802.11 GLK Study Group and the corresponding 802.1 SG.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Donald </a:t>
            </a:r>
            <a:r>
              <a:rPr lang="en-GB" dirty="0"/>
              <a:t>Eastlake was confirmed as Study Group Chair. Thanks to Mark Hamilton who served as Secretary for this meeting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584160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6300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GLK </a:t>
            </a:r>
            <a:r>
              <a:rPr lang="en-GB" dirty="0"/>
              <a:t>has voted to hold teleconferences on 1, 15, and 29 October at 11am joint with the corresponding 802.1 SG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November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Possible editing for PAR and 5C.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Call for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Draft Timeline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378303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PAR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contained in 11-12/1077r4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Moved by &lt;name&gt; on behalf of </a:t>
            </a:r>
            <a:r>
              <a:rPr lang="en-US" dirty="0"/>
              <a:t>GLK SG</a:t>
            </a:r>
          </a:p>
          <a:p>
            <a:pPr lvl="0"/>
            <a:r>
              <a:rPr lang="en-GB" dirty="0"/>
              <a:t>&lt;group&gt; vote: </a:t>
            </a:r>
            <a:endParaRPr lang="en-US" dirty="0"/>
          </a:p>
          <a:p>
            <a:pPr lvl="0"/>
            <a:r>
              <a:rPr lang="en-GB" dirty="0"/>
              <a:t>Moved: Mark Hamilton,  Seconded: Stuart Kerry</a:t>
            </a:r>
          </a:p>
          <a:p>
            <a:pPr lvl="1"/>
            <a:r>
              <a:rPr lang="en-GB" dirty="0"/>
              <a:t>Result: Yes: 15   No: 0    Abstain: 3</a:t>
            </a:r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53138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Five Criteria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Five Criteria contained in the document referenced below meets IEEE 802 guidelines,</a:t>
            </a:r>
            <a:endParaRPr lang="en-US" dirty="0"/>
          </a:p>
          <a:p>
            <a:pPr lvl="0"/>
            <a:r>
              <a:rPr lang="en-GB" dirty="0"/>
              <a:t>Request that the Five Criteria contained in 11-12/1077r4 be posted to the IEEE 802 Executive Committee (EC) agenda for WG 802 preview and EC approval.</a:t>
            </a:r>
            <a:endParaRPr lang="en-US" dirty="0"/>
          </a:p>
          <a:p>
            <a:pPr lvl="0"/>
            <a:r>
              <a:rPr lang="en-GB" dirty="0"/>
              <a:t>Moved by &lt;name&gt; on behalf of </a:t>
            </a:r>
            <a:r>
              <a:rPr lang="en-US" dirty="0"/>
              <a:t>GLK SG</a:t>
            </a:r>
          </a:p>
          <a:p>
            <a:pPr lvl="0"/>
            <a:r>
              <a:rPr lang="en-GB" dirty="0"/>
              <a:t>&lt;group&gt; vote: </a:t>
            </a:r>
          </a:p>
          <a:p>
            <a:pPr lvl="0"/>
            <a:r>
              <a:rPr lang="en-GB" dirty="0"/>
              <a:t>Moved: Mark Hamilton,  Seconded: Stuart Kerry</a:t>
            </a:r>
          </a:p>
          <a:p>
            <a:pPr lvl="1"/>
            <a:r>
              <a:rPr lang="en-GB" dirty="0"/>
              <a:t>Result: Yes: 18   No: 0    Abstain: 3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697241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8910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September 18th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Has a volunteer for the editor position, has not yet met.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this session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gone to </a:t>
            </a:r>
            <a:r>
              <a:rPr lang="en-GB" sz="2000" dirty="0" err="1" smtClean="0"/>
              <a:t>RevCom</a:t>
            </a:r>
            <a:endParaRPr lang="en-GB" sz="2000" dirty="0" smtClean="0"/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November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developing spec framework doc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accepting draft text submissions, will add to spec framework later this week (if time permits). Tom </a:t>
            </a:r>
            <a:r>
              <a:rPr lang="en-GB" sz="2000" dirty="0" err="1" smtClean="0"/>
              <a:t>Siep</a:t>
            </a:r>
            <a:r>
              <a:rPr lang="en-GB" sz="2000" dirty="0" smtClean="0"/>
              <a:t> is stepping down as Editor after this session after completing the draft update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11-12/1060r2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0404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73795</TotalTime>
  <Words>4824</Words>
  <Application>Microsoft Office PowerPoint</Application>
  <PresentationFormat>On-screen Show (4:3)</PresentationFormat>
  <Paragraphs>1102</Paragraphs>
  <Slides>72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4" baseType="lpstr">
      <vt:lpstr>Default Design</vt:lpstr>
      <vt:lpstr>Document</vt:lpstr>
      <vt:lpstr>802.11 Sept 2012 Closing Reports</vt:lpstr>
      <vt:lpstr>Abstract</vt:lpstr>
      <vt:lpstr>Attendance Summary</vt:lpstr>
      <vt:lpstr>Attendance Histogram (Thu pm2) </vt:lpstr>
      <vt:lpstr>Type of Groups</vt:lpstr>
      <vt:lpstr>Groups</vt:lpstr>
      <vt:lpstr>802.11 WG Editor’s Meeting (Sept ‘12)</vt:lpstr>
      <vt:lpstr>Volunteer Editor Contacts</vt:lpstr>
      <vt:lpstr>September 18th Round table status report</vt:lpstr>
      <vt:lpstr>802.11 Style Guide</vt:lpstr>
      <vt:lpstr>Editor Amendment Ordering</vt:lpstr>
      <vt:lpstr>Draft Development Snapshot</vt:lpstr>
      <vt:lpstr>Closing Report</vt:lpstr>
      <vt:lpstr>Abstract</vt:lpstr>
      <vt:lpstr>PowerPoint Presentation</vt:lpstr>
      <vt:lpstr>ARC Closing Report </vt:lpstr>
      <vt:lpstr>Abstract</vt:lpstr>
      <vt:lpstr>Work Completed</vt:lpstr>
      <vt:lpstr>Teleconferences</vt:lpstr>
      <vt:lpstr>November 2012 Goals</vt:lpstr>
      <vt:lpstr>IEEE 802.11 Regulatory SC Indian Wells Closing Report</vt:lpstr>
      <vt:lpstr>Abstract</vt:lpstr>
      <vt:lpstr>Regulatory Summaries</vt:lpstr>
      <vt:lpstr>Regulatory Summaries [2]</vt:lpstr>
      <vt:lpstr>Motions</vt:lpstr>
      <vt:lpstr>References</vt:lpstr>
      <vt:lpstr>Reference [2]</vt:lpstr>
      <vt:lpstr>Interesting Websites and Documents</vt:lpstr>
      <vt:lpstr>IEEE 802.11mc Closing Report for September 2012</vt:lpstr>
      <vt:lpstr>Abstract</vt:lpstr>
      <vt:lpstr>Status: The September session was the first meeting of TGmc (3 timeslots) </vt:lpstr>
      <vt:lpstr>Draft Status </vt:lpstr>
      <vt:lpstr>Initial Timeline </vt:lpstr>
      <vt:lpstr>Teleconferences</vt:lpstr>
      <vt:lpstr>Next Steps</vt:lpstr>
      <vt:lpstr>TGac September 2012 Closing Report</vt:lpstr>
      <vt:lpstr>Abstract</vt:lpstr>
      <vt:lpstr>Work Completed </vt:lpstr>
      <vt:lpstr>Next Ad Hoc Meeting</vt:lpstr>
      <vt:lpstr>September 2012 Goals</vt:lpstr>
      <vt:lpstr>Conference Call Times</vt:lpstr>
      <vt:lpstr>TGaf Indian Wells Closing Report</vt:lpstr>
      <vt:lpstr>Abstract</vt:lpstr>
      <vt:lpstr>Plan for the Week</vt:lpstr>
      <vt:lpstr>TGaf Accomplishments </vt:lpstr>
      <vt:lpstr>Plan for November</vt:lpstr>
      <vt:lpstr>TGaf Timeline – Updated July 2012</vt:lpstr>
      <vt:lpstr>Teleconferences</vt:lpstr>
      <vt:lpstr>IEEE 802.11ah Closing Report for September 2012</vt:lpstr>
      <vt:lpstr>Activity in TGah</vt:lpstr>
      <vt:lpstr>Going forward</vt:lpstr>
      <vt:lpstr>Teleconference</vt:lpstr>
      <vt:lpstr>Timeline – No change</vt:lpstr>
      <vt:lpstr>IEEE 802.11TGai Closing Report</vt:lpstr>
      <vt:lpstr>Abstract</vt:lpstr>
      <vt:lpstr>IEEE 802.11 FILS TGai – Indian Wells Sep 2012</vt:lpstr>
      <vt:lpstr>Accomplishments  TGai  1/2</vt:lpstr>
      <vt:lpstr>Accomplishments  TGai  2/2</vt:lpstr>
      <vt:lpstr>Teleconference Schedule </vt:lpstr>
      <vt:lpstr>Plan for Nov</vt:lpstr>
      <vt:lpstr>Time line of Tgai ( No change )</vt:lpstr>
      <vt:lpstr>Reference </vt:lpstr>
      <vt:lpstr>Thanks to all who participated!</vt:lpstr>
      <vt:lpstr>PAD SG Closing Report</vt:lpstr>
      <vt:lpstr>Abstract</vt:lpstr>
      <vt:lpstr>PowerPoint Presentation</vt:lpstr>
      <vt:lpstr>GLK September Closing Report</vt:lpstr>
      <vt:lpstr>Abstract</vt:lpstr>
      <vt:lpstr>GLK Closing Report</vt:lpstr>
      <vt:lpstr>GLK Closing Report</vt:lpstr>
      <vt:lpstr>PAR Motion</vt:lpstr>
      <vt:lpstr>Five Criteria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Reports</dc:title>
  <dc:creator>Adrian Stephens</dc:creator>
  <cp:lastModifiedBy>Adrian Stephens, 206</cp:lastModifiedBy>
  <cp:revision>1178</cp:revision>
  <cp:lastPrinted>1998-02-10T13:28:06Z</cp:lastPrinted>
  <dcterms:created xsi:type="dcterms:W3CDTF">1998-02-10T13:07:52Z</dcterms:created>
  <dcterms:modified xsi:type="dcterms:W3CDTF">2012-09-21T03:35:02Z</dcterms:modified>
</cp:coreProperties>
</file>