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1105" r:id="rId2"/>
    <p:sldId id="1295" r:id="rId3"/>
    <p:sldId id="1468" r:id="rId4"/>
    <p:sldId id="1357" r:id="rId5"/>
    <p:sldId id="1562" r:id="rId6"/>
    <p:sldId id="1563" r:id="rId7"/>
    <p:sldId id="1456" r:id="rId8"/>
    <p:sldId id="1573" r:id="rId9"/>
    <p:sldId id="1597" r:id="rId10"/>
    <p:sldId id="1483" r:id="rId11"/>
    <p:sldId id="1450" r:id="rId12"/>
    <p:sldId id="1599" r:id="rId13"/>
    <p:sldId id="1512" r:id="rId14"/>
    <p:sldId id="1601" r:id="rId15"/>
    <p:sldId id="1296" r:id="rId16"/>
    <p:sldId id="1570" r:id="rId17"/>
    <p:sldId id="1549" r:id="rId18"/>
    <p:sldId id="1551" r:id="rId19"/>
    <p:sldId id="1602" r:id="rId20"/>
    <p:sldId id="1297" r:id="rId21"/>
    <p:sldId id="1398" r:id="rId22"/>
    <p:sldId id="1596" r:id="rId23"/>
    <p:sldId id="1388" r:id="rId24"/>
    <p:sldId id="1478" r:id="rId25"/>
    <p:sldId id="1603" r:id="rId26"/>
    <p:sldId id="1604" r:id="rId27"/>
    <p:sldId id="1347" r:id="rId28"/>
    <p:sldId id="1447" r:id="rId29"/>
    <p:sldId id="1536" r:id="rId30"/>
    <p:sldId id="1598" r:id="rId31"/>
    <p:sldId id="1435" r:id="rId32"/>
    <p:sldId id="1600" r:id="rId33"/>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FF9933"/>
    <a:srgbClr val="FFFF99"/>
    <a:srgbClr val="FF9966"/>
    <a:srgbClr val="FF3300"/>
    <a:srgbClr val="33CC33"/>
    <a:srgbClr val="66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5" autoAdjust="0"/>
    <p:restoredTop sz="86358" autoAdjust="0"/>
  </p:normalViewPr>
  <p:slideViewPr>
    <p:cSldViewPr snapToGrid="0">
      <p:cViewPr varScale="1">
        <p:scale>
          <a:sx n="64" d="100"/>
          <a:sy n="64" d="100"/>
        </p:scale>
        <p:origin x="-108" y="-186"/>
      </p:cViewPr>
      <p:guideLst>
        <p:guide orient="horz" pos="2160"/>
        <p:guide pos="2880"/>
      </p:guideLst>
    </p:cSldViewPr>
  </p:slideViewPr>
  <p:outlineViewPr>
    <p:cViewPr>
      <p:scale>
        <a:sx n="33" d="100"/>
        <a:sy n="33" d="100"/>
      </p:scale>
      <p:origin x="0" y="1356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802.11-12/0982r0</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September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802.11-12/0982r0</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September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802.11-12/0982r0</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802.11-12/0982r0</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23</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802.11-12/0982r0</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24</a:t>
            </a:fld>
            <a:endParaRPr lang="en-US" sz="1200" b="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802.11-12/0982r0</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27</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802.11-12/0982r0</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28</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802.11-12/0982r0</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29</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802.11-12/0982r0</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802.11-12/0982r0</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3</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September 2012</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802.11-12/0982r0</a:t>
            </a:r>
          </a:p>
        </p:txBody>
      </p:sp>
      <p:sp>
        <p:nvSpPr>
          <p:cNvPr id="25605"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77835" y="9015413"/>
            <a:ext cx="421053" cy="184666"/>
          </a:xfrm>
          <a:noFill/>
          <a:ln>
            <a:miter lim="800000"/>
            <a:headEnd/>
            <a:tailEnd/>
          </a:ln>
        </p:spPr>
        <p:txBody>
          <a:bodyPr/>
          <a:lstStyle/>
          <a:p>
            <a:pPr defTabSz="946150"/>
            <a:r>
              <a:rPr lang="en-US" smtClean="0"/>
              <a:t>Page </a:t>
            </a:r>
            <a:fld id="{41300B6B-B988-4E96-8F5F-FFB9E837AEEF}" type="slidenum">
              <a:rPr lang="en-US" smtClean="0"/>
              <a:pPr defTabSz="946150"/>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September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802.11-12/0982r0</a:t>
            </a:r>
          </a:p>
        </p:txBody>
      </p:sp>
      <p:sp>
        <p:nvSpPr>
          <p:cNvPr id="27653"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83711" y="9015413"/>
            <a:ext cx="415177" cy="184666"/>
          </a:xfrm>
          <a:noFill/>
          <a:ln>
            <a:miter lim="800000"/>
            <a:headEnd/>
            <a:tailEnd/>
          </a:ln>
        </p:spPr>
        <p:txBody>
          <a:bodyPr/>
          <a:lstStyle/>
          <a:p>
            <a:pPr defTabSz="946150"/>
            <a:r>
              <a:rPr lang="en-US" smtClean="0"/>
              <a:t>Page </a:t>
            </a:r>
            <a:fld id="{C203DFCC-51D3-4708-9D5D-0538E7E52D07}" type="slidenum">
              <a:rPr lang="en-US" smtClean="0"/>
              <a:pPr defTabSz="946150"/>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802.11-12/0982r0</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52226"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802.11-12/0982r0</a:t>
            </a:r>
            <a:endParaRPr lang="en-US" sz="1400"/>
          </a:p>
        </p:txBody>
      </p:sp>
      <p:sp>
        <p:nvSpPr>
          <p:cNvPr id="52227"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15</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smtClean="0"/>
              <a:t>doc.: IEEE 802.11-12/0982r0</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16</a:t>
            </a:fld>
            <a:endParaRPr lang="en-US"/>
          </a:p>
        </p:txBody>
      </p:sp>
    </p:spTree>
    <p:extLst>
      <p:ext uri="{BB962C8B-B14F-4D97-AF65-F5344CB8AC3E}">
        <p14:creationId xmlns:p14="http://schemas.microsoft.com/office/powerpoint/2010/main" val="644221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802.11-12/0982r0</a:t>
            </a:r>
            <a:endParaRPr lang="en-US" sz="1400"/>
          </a:p>
        </p:txBody>
      </p:sp>
      <p:sp>
        <p:nvSpPr>
          <p:cNvPr id="64517"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17</a:t>
            </a:fld>
            <a:endParaRPr lang="en-US" sz="1200" b="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802.11-12/0982r3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eee802.org/11/LetterBallots/CC3ARC/CC3_instruction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PowerPoint_Presentation1.ppt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ieee802.org/16/meetings/mtg81/agenda.html" TargetMode="External"/><Relationship Id="rId2" Type="http://schemas.openxmlformats.org/officeDocument/2006/relationships/hyperlink" Target="https://mentor.ieee.org/802.15/dcn/12/15-12-0444-02-0000-september-2012-802-15-wg-agenda-graphic.xlsx" TargetMode="External"/><Relationship Id="rId1" Type="http://schemas.openxmlformats.org/officeDocument/2006/relationships/slideLayout" Target="../slideLayouts/slideLayout2.xml"/><Relationship Id="rId6" Type="http://schemas.openxmlformats.org/officeDocument/2006/relationships/hyperlink" Target="https://mentor.ieee.org/802.22/dcn/12/22-12-0075-00-0000-september-interim-wg-agenda.xls" TargetMode="External"/><Relationship Id="rId5" Type="http://schemas.openxmlformats.org/officeDocument/2006/relationships/hyperlink" Target="https://mentor.ieee.org/802.21/dcn/12/21-12-0108-00-0000-sesssion-52-agenda.docx" TargetMode="External"/><Relationship Id="rId4" Type="http://schemas.openxmlformats.org/officeDocument/2006/relationships/hyperlink" Target="https://mentor.ieee.org/802.19/dcn/12/19-12-0145-00-0000-sept-2012-wg-agenda.xl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1/Meetings/201209ChinaInterim.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WG11 Plenary - Supplementary Information - September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2012-09-21</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533400" y="5644906"/>
            <a:ext cx="83074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the 802.11 interim meeting </a:t>
            </a:r>
            <a:r>
              <a:rPr lang="en-US" sz="1600" dirty="0"/>
              <a:t>– </a:t>
            </a:r>
            <a:r>
              <a:rPr lang="en-US" sz="1600" dirty="0" smtClean="0"/>
              <a:t>September 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graphicFrame>
        <p:nvGraphicFramePr>
          <p:cNvPr id="2" name="Object 1"/>
          <p:cNvGraphicFramePr>
            <a:graphicFrameLocks noChangeAspect="1"/>
          </p:cNvGraphicFramePr>
          <p:nvPr>
            <p:extLst>
              <p:ext uri="{D42A27DB-BD31-4B8C-83A1-F6EECF244321}">
                <p14:modId xmlns:p14="http://schemas.microsoft.com/office/powerpoint/2010/main" val="5612169"/>
              </p:ext>
            </p:extLst>
          </p:nvPr>
        </p:nvGraphicFramePr>
        <p:xfrm>
          <a:off x="533400" y="2246924"/>
          <a:ext cx="7721600" cy="2590800"/>
        </p:xfrm>
        <a:graphic>
          <a:graphicData uri="http://schemas.openxmlformats.org/presentationml/2006/ole">
            <mc:AlternateContent xmlns:mc="http://schemas.openxmlformats.org/markup-compatibility/2006">
              <mc:Choice xmlns:v="urn:schemas-microsoft-com:vml" Requires="v">
                <p:oleObj spid="_x0000_s1070"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46924"/>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10</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
        <p:nvSpPr>
          <p:cNvPr id="36870" name="TextBox 2"/>
          <p:cNvSpPr txBox="1">
            <a:spLocks noChangeArrowheads="1"/>
          </p:cNvSpPr>
          <p:nvPr/>
        </p:nvSpPr>
        <p:spPr bwMode="auto">
          <a:xfrm>
            <a:off x="366584" y="3962400"/>
            <a:ext cx="7800020"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t>
            </a:r>
            <a:r>
              <a:rPr lang="en-US" sz="3200" dirty="0" smtClean="0"/>
              <a:t>admission – Guest also</a:t>
            </a:r>
            <a:endParaRPr lang="en-US" sz="3200" dirty="0"/>
          </a:p>
          <a:p>
            <a:r>
              <a:rPr lang="en-US" sz="3200" dirty="0" smtClean="0"/>
              <a:t>Location: </a:t>
            </a:r>
            <a:r>
              <a:rPr lang="en-GB" sz="3200" dirty="0" smtClean="0"/>
              <a:t>Verbena Terrace</a:t>
            </a:r>
            <a:r>
              <a:rPr lang="en-GB" sz="3200" dirty="0"/>
              <a:t> </a:t>
            </a:r>
            <a:r>
              <a:rPr lang="en-GB" sz="3200" dirty="0" smtClean="0"/>
              <a:t>(Main</a:t>
            </a:r>
            <a:r>
              <a:rPr lang="en-GB" sz="3200" dirty="0"/>
              <a:t> </a:t>
            </a:r>
            <a:r>
              <a:rPr lang="en-GB" sz="3200" dirty="0" smtClean="0"/>
              <a:t>Building</a:t>
            </a:r>
            <a:r>
              <a:rPr lang="en-GB" sz="3200" dirty="0"/>
              <a:t>)</a:t>
            </a:r>
            <a:endParaRPr lang="en-US" sz="3200" dirty="0"/>
          </a:p>
        </p:txBody>
      </p:sp>
      <p:sp>
        <p:nvSpPr>
          <p:cNvPr id="36871" name="TextBox 9"/>
          <p:cNvSpPr txBox="1">
            <a:spLocks noChangeArrowheads="1"/>
          </p:cNvSpPr>
          <p:nvPr/>
        </p:nvSpPr>
        <p:spPr bwMode="auto">
          <a:xfrm>
            <a:off x="102865" y="1850118"/>
            <a:ext cx="8032776"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Breakfast </a:t>
            </a:r>
            <a:r>
              <a:rPr lang="en-US" sz="3200" dirty="0" smtClean="0"/>
              <a:t>– </a:t>
            </a:r>
            <a:r>
              <a:rPr lang="pt-BR" sz="3200" dirty="0"/>
              <a:t>Verde Vista Terrace + LM </a:t>
            </a:r>
            <a:r>
              <a:rPr lang="pt-BR" sz="3200" dirty="0" smtClean="0"/>
              <a:t>Foyer</a:t>
            </a:r>
          </a:p>
          <a:p>
            <a:r>
              <a:rPr lang="en-US" sz="3200" dirty="0" smtClean="0"/>
              <a:t>Breaks –      </a:t>
            </a:r>
            <a:r>
              <a:rPr lang="pt-BR" sz="3200" dirty="0"/>
              <a:t>Verde Vista Terrace + LM </a:t>
            </a:r>
            <a:r>
              <a:rPr lang="pt-BR" sz="3200" dirty="0" smtClean="0"/>
              <a:t>Foyer</a:t>
            </a:r>
          </a:p>
          <a:p>
            <a:r>
              <a:rPr lang="pt-BR" sz="3200" dirty="0"/>
              <a:t>Lunch </a:t>
            </a:r>
            <a:r>
              <a:rPr lang="en-US" sz="3200" dirty="0"/>
              <a:t>– </a:t>
            </a:r>
            <a:r>
              <a:rPr lang="pt-BR" sz="3200" dirty="0" smtClean="0"/>
              <a:t>Indian </a:t>
            </a:r>
            <a:r>
              <a:rPr lang="pt-BR" sz="3200" dirty="0"/>
              <a:t>Wells LM</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11</a:t>
            </a:fld>
            <a:endParaRPr lang="en-US" sz="1200" b="0" smtClean="0"/>
          </a:p>
        </p:txBody>
      </p:sp>
      <p:sp>
        <p:nvSpPr>
          <p:cNvPr id="40964" name="Rectangle 2"/>
          <p:cNvSpPr>
            <a:spLocks noGrp="1" noChangeArrowheads="1"/>
          </p:cNvSpPr>
          <p:nvPr>
            <p:ph type="title"/>
          </p:nvPr>
        </p:nvSpPr>
        <p:spPr/>
        <p:txBody>
          <a:bodyPr/>
          <a:lstStyle/>
          <a:p>
            <a:r>
              <a:rPr lang="en-US" dirty="0"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
        <p:nvSpPr>
          <p:cNvPr id="2" name="Content Placeholder 1"/>
          <p:cNvSpPr>
            <a:spLocks noGrp="1"/>
          </p:cNvSpPr>
          <p:nvPr>
            <p:ph idx="1"/>
          </p:nvPr>
        </p:nvSpPr>
        <p:spPr/>
        <p:txBody>
          <a:bodyPr/>
          <a:lstStyle/>
          <a:p>
            <a:r>
              <a:rPr lang="en-GB" dirty="0" smtClean="0"/>
              <a:t>D1.5 of the P802 is latest version</a:t>
            </a:r>
          </a:p>
          <a:p>
            <a:r>
              <a:rPr lang="en-GB" dirty="0" smtClean="0"/>
              <a:t>Comment collection</a:t>
            </a:r>
            <a:r>
              <a:rPr lang="en-GB" baseline="0" dirty="0" smtClean="0"/>
              <a:t> period started on D1.5</a:t>
            </a:r>
          </a:p>
          <a:p>
            <a:endParaRPr lang="en-GB" dirty="0"/>
          </a:p>
          <a:p>
            <a:r>
              <a:rPr lang="en-GB" baseline="0" dirty="0" smtClean="0"/>
              <a:t>802.11 members can provide comments following</a:t>
            </a:r>
          </a:p>
          <a:p>
            <a:pPr marL="0" indent="0">
              <a:buNone/>
            </a:pPr>
            <a:r>
              <a:rPr lang="en-GB" sz="1800" dirty="0">
                <a:hlinkClick r:id="rId2"/>
              </a:rPr>
              <a:t>http://</a:t>
            </a:r>
            <a:r>
              <a:rPr lang="en-GB" sz="1800" dirty="0" smtClean="0">
                <a:hlinkClick r:id="rId2"/>
              </a:rPr>
              <a:t>www.ieee802.org/11/LetterBallots/CC3ARC/CC3_instructions.html</a:t>
            </a:r>
            <a:endParaRPr lang="en-GB" sz="1800" dirty="0" smtClean="0"/>
          </a:p>
          <a:p>
            <a:endParaRPr lang="en-GB" baseline="0" dirty="0" smtClean="0"/>
          </a:p>
          <a:p>
            <a:pPr lvl="1"/>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802.24</a:t>
            </a:r>
            <a:r>
              <a:rPr lang="en-GB" baseline="0" dirty="0" smtClean="0"/>
              <a:t> – Smart Grid WG</a:t>
            </a:r>
            <a:endParaRPr lang="en-GB" dirty="0"/>
          </a:p>
        </p:txBody>
      </p:sp>
      <p:sp>
        <p:nvSpPr>
          <p:cNvPr id="3" name="Content Placeholder 2"/>
          <p:cNvSpPr>
            <a:spLocks noGrp="1"/>
          </p:cNvSpPr>
          <p:nvPr>
            <p:ph idx="1"/>
          </p:nvPr>
        </p:nvSpPr>
        <p:spPr/>
        <p:txBody>
          <a:bodyPr/>
          <a:lstStyle/>
          <a:p>
            <a:r>
              <a:rPr lang="en-GB" dirty="0" smtClean="0"/>
              <a:t>One ad-hoc meeting will be held</a:t>
            </a:r>
          </a:p>
          <a:p>
            <a:r>
              <a:rPr lang="en-GB" dirty="0" smtClean="0"/>
              <a:t>Tuesday</a:t>
            </a:r>
            <a:r>
              <a:rPr lang="en-GB" baseline="0" dirty="0" smtClean="0"/>
              <a:t> 2012-09-18, </a:t>
            </a:r>
            <a:r>
              <a:rPr lang="en-GB" dirty="0" smtClean="0"/>
              <a:t>16:00-18:00</a:t>
            </a:r>
          </a:p>
          <a:p>
            <a:endParaRPr lang="en-GB" dirty="0"/>
          </a:p>
          <a:p>
            <a:r>
              <a:rPr lang="en-GB" dirty="0"/>
              <a:t>The agenda will be to review action items from July and prepare for our first official meeting during the November plenary</a:t>
            </a:r>
            <a:r>
              <a:rPr lang="en-GB" dirty="0" smtClean="0"/>
              <a:t>.</a:t>
            </a:r>
          </a:p>
          <a:p>
            <a:endParaRPr lang="en-GB" dirty="0"/>
          </a:p>
          <a:p>
            <a:r>
              <a:rPr lang="en-GB" dirty="0" smtClean="0"/>
              <a:t>Meeting set up in IMAT so that attendance credit can be claimed for 802.11. </a:t>
            </a:r>
            <a:endParaRPr lang="en-GB"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7"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4.1.15</a:t>
            </a:r>
            <a:endParaRPr lang="en-US" dirty="0">
              <a:solidFill>
                <a:schemeClr val="tx2"/>
              </a:solidFill>
            </a:endParaRPr>
          </a:p>
        </p:txBody>
      </p:sp>
    </p:spTree>
    <p:extLst>
      <p:ext uri="{BB962C8B-B14F-4D97-AF65-F5344CB8AC3E}">
        <p14:creationId xmlns:p14="http://schemas.microsoft.com/office/powerpoint/2010/main" val="399342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518525" cy="4500562"/>
          </a:xfrm>
        </p:spPr>
        <p:txBody>
          <a:bodyPr/>
          <a:lstStyle/>
          <a:p>
            <a:r>
              <a:rPr lang="en-US" sz="2800" dirty="0" smtClean="0"/>
              <a:t>Liaisons</a:t>
            </a:r>
          </a:p>
          <a:p>
            <a:endParaRPr lang="en-US" sz="2800" dirty="0"/>
          </a:p>
          <a:p>
            <a:r>
              <a:rPr lang="en-US" sz="2800" smtClean="0"/>
              <a:t>Any other?</a:t>
            </a:r>
            <a:endParaRPr lang="en-US" sz="28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13</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399032"/>
            <a:ext cx="8518525" cy="5129783"/>
          </a:xfrm>
        </p:spPr>
        <p:txBody>
          <a:bodyPr/>
          <a:lstStyle/>
          <a:p>
            <a:r>
              <a:rPr lang="en-US" sz="2800" kern="1200" dirty="0">
                <a:solidFill>
                  <a:schemeClr val="tx2"/>
                </a:solidFill>
                <a:latin typeface="Times New Roman" pitchFamily="18" charset="0"/>
              </a:rPr>
              <a:t>None during September 2012</a:t>
            </a:r>
          </a:p>
          <a:p>
            <a:r>
              <a:rPr lang="en-US" sz="2800" kern="1200" dirty="0">
                <a:solidFill>
                  <a:schemeClr val="tx2"/>
                </a:solidFill>
                <a:latin typeface="Times New Roman" pitchFamily="18" charset="0"/>
              </a:rPr>
              <a:t>November 2012 tutorials:</a:t>
            </a:r>
          </a:p>
          <a:p>
            <a:pPr lvl="1"/>
            <a:r>
              <a:rPr lang="en-US" sz="2800" b="1" kern="1200" dirty="0">
                <a:solidFill>
                  <a:schemeClr val="tx2"/>
                </a:solidFill>
                <a:latin typeface="Times New Roman" pitchFamily="18" charset="0"/>
                <a:ea typeface="+mn-ea"/>
                <a:cs typeface="+mn-cs"/>
              </a:rPr>
              <a:t>Monday</a:t>
            </a:r>
          </a:p>
          <a:p>
            <a:pPr lvl="2"/>
            <a:r>
              <a:rPr lang="en-US" sz="2800" b="1" kern="1200" dirty="0">
                <a:solidFill>
                  <a:schemeClr val="tx2"/>
                </a:solidFill>
                <a:latin typeface="Times New Roman" pitchFamily="18" charset="0"/>
                <a:ea typeface="+mn-ea"/>
                <a:cs typeface="+mn-cs"/>
              </a:rPr>
              <a:t>AVB (Sponsored by Tony </a:t>
            </a:r>
            <a:r>
              <a:rPr lang="en-US" sz="2800" b="1" kern="1200" dirty="0" err="1">
                <a:solidFill>
                  <a:schemeClr val="tx2"/>
                </a:solidFill>
                <a:latin typeface="Times New Roman" pitchFamily="18" charset="0"/>
                <a:ea typeface="+mn-ea"/>
                <a:cs typeface="+mn-cs"/>
              </a:rPr>
              <a:t>Jeffree</a:t>
            </a:r>
            <a:r>
              <a:rPr lang="en-US" sz="2800" b="1" kern="1200" dirty="0">
                <a:solidFill>
                  <a:schemeClr val="tx2"/>
                </a:solidFill>
                <a:latin typeface="Times New Roman" pitchFamily="18" charset="0"/>
                <a:ea typeface="+mn-ea"/>
                <a:cs typeface="+mn-cs"/>
              </a:rPr>
              <a:t>)</a:t>
            </a:r>
          </a:p>
          <a:p>
            <a:pPr lvl="2"/>
            <a:r>
              <a:rPr lang="en-US" sz="2800" b="1" kern="1200" dirty="0">
                <a:solidFill>
                  <a:schemeClr val="tx2"/>
                </a:solidFill>
                <a:latin typeface="Times New Roman" pitchFamily="18" charset="0"/>
                <a:ea typeface="+mn-ea"/>
                <a:cs typeface="+mn-cs"/>
              </a:rPr>
              <a:t>L2 Routing (Sponsored by Bob Heile)</a:t>
            </a:r>
          </a:p>
          <a:p>
            <a:pPr lvl="2"/>
            <a:r>
              <a:rPr lang="en-US" sz="2800" b="1" kern="1200" dirty="0">
                <a:solidFill>
                  <a:schemeClr val="tx2"/>
                </a:solidFill>
                <a:latin typeface="Times New Roman" pitchFamily="18" charset="0"/>
                <a:ea typeface="+mn-ea"/>
                <a:cs typeface="+mn-cs"/>
              </a:rPr>
              <a:t>Medical Device Interop (Sponsored by Bob Heile)</a:t>
            </a:r>
          </a:p>
          <a:p>
            <a:pPr lvl="1"/>
            <a:r>
              <a:rPr lang="en-US" sz="2800" b="1" kern="1200" dirty="0">
                <a:solidFill>
                  <a:schemeClr val="tx2"/>
                </a:solidFill>
                <a:latin typeface="Times New Roman" pitchFamily="18" charset="0"/>
                <a:ea typeface="+mn-ea"/>
                <a:cs typeface="+mn-cs"/>
              </a:rPr>
              <a:t>Tuesday</a:t>
            </a:r>
          </a:p>
          <a:p>
            <a:pPr lvl="2"/>
            <a:r>
              <a:rPr lang="en-US" sz="2800" b="1" kern="1200" dirty="0">
                <a:solidFill>
                  <a:schemeClr val="tx2"/>
                </a:solidFill>
                <a:latin typeface="Times New Roman" pitchFamily="18" charset="0"/>
                <a:ea typeface="+mn-ea"/>
                <a:cs typeface="+mn-cs"/>
              </a:rPr>
              <a:t>Smart Grid TAG overview (Sponsored by James Gilb)</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14</a:t>
            </a:fld>
            <a:endParaRPr lang="en-US" sz="1200" b="0" smtClean="0"/>
          </a:p>
        </p:txBody>
      </p:sp>
      <p:sp>
        <p:nvSpPr>
          <p:cNvPr id="8"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Tree>
    <p:extLst>
      <p:ext uri="{BB962C8B-B14F-4D97-AF65-F5344CB8AC3E}">
        <p14:creationId xmlns:p14="http://schemas.microsoft.com/office/powerpoint/2010/main" val="47301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15</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16</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Social</a:t>
            </a:r>
          </a:p>
        </p:txBody>
      </p:sp>
      <p:sp>
        <p:nvSpPr>
          <p:cNvPr id="36869"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9" name="TextBox 2"/>
          <p:cNvSpPr txBox="1">
            <a:spLocks noChangeArrowheads="1"/>
          </p:cNvSpPr>
          <p:nvPr/>
        </p:nvSpPr>
        <p:spPr bwMode="auto">
          <a:xfrm>
            <a:off x="632398" y="2654595"/>
            <a:ext cx="7800020" cy="255454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t>
            </a:r>
            <a:r>
              <a:rPr lang="en-US" sz="3200" dirty="0" smtClean="0"/>
              <a:t>admission – Guest also</a:t>
            </a:r>
            <a:endParaRPr lang="en-US" sz="3200" dirty="0"/>
          </a:p>
          <a:p>
            <a:r>
              <a:rPr lang="en-US" sz="3200" dirty="0" smtClean="0"/>
              <a:t>Location: </a:t>
            </a:r>
            <a:r>
              <a:rPr lang="en-GB" sz="3200" dirty="0" smtClean="0"/>
              <a:t>Verbena Terrace</a:t>
            </a:r>
            <a:r>
              <a:rPr lang="en-GB" sz="3200" dirty="0"/>
              <a:t> </a:t>
            </a:r>
            <a:r>
              <a:rPr lang="en-GB" sz="3200" dirty="0" smtClean="0"/>
              <a:t>(Main</a:t>
            </a:r>
            <a:r>
              <a:rPr lang="en-GB" sz="3200" dirty="0"/>
              <a:t> </a:t>
            </a:r>
            <a:r>
              <a:rPr lang="en-GB" sz="3200" dirty="0" smtClean="0"/>
              <a:t>Building)</a:t>
            </a:r>
          </a:p>
          <a:p>
            <a:endParaRPr lang="en-GB" sz="3200" dirty="0"/>
          </a:p>
          <a:p>
            <a:r>
              <a:rPr lang="en-GB" sz="3200" dirty="0" smtClean="0"/>
              <a:t>Drinks free for first hour.</a:t>
            </a:r>
            <a:endParaRPr lang="en-US" sz="3200" dirty="0"/>
          </a:p>
        </p:txBody>
      </p:sp>
    </p:spTree>
    <p:extLst>
      <p:ext uri="{BB962C8B-B14F-4D97-AF65-F5344CB8AC3E}">
        <p14:creationId xmlns:p14="http://schemas.microsoft.com/office/powerpoint/2010/main" val="21588922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17</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55272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18</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19</a:t>
            </a:fld>
            <a:endParaRPr lang="en-US"/>
          </a:p>
        </p:txBody>
      </p:sp>
      <p:sp>
        <p:nvSpPr>
          <p:cNvPr id="5" name="Title 4"/>
          <p:cNvSpPr>
            <a:spLocks noGrp="1"/>
          </p:cNvSpPr>
          <p:nvPr>
            <p:ph type="title" idx="4294967295"/>
          </p:nvPr>
        </p:nvSpPr>
        <p:spPr/>
        <p:txBody>
          <a:bodyPr/>
          <a:lstStyle/>
          <a:p>
            <a:r>
              <a:rPr lang="en-GB" dirty="0" smtClean="0"/>
              <a:t>4-hour rule clarification</a:t>
            </a:r>
            <a:endParaRPr lang="en-GB" dirty="0"/>
          </a:p>
        </p:txBody>
      </p:sp>
      <p:sp>
        <p:nvSpPr>
          <p:cNvPr id="6" name="Text Placeholder 5"/>
          <p:cNvSpPr>
            <a:spLocks noGrp="1"/>
          </p:cNvSpPr>
          <p:nvPr>
            <p:ph type="body" idx="4294967295"/>
          </p:nvPr>
        </p:nvSpPr>
        <p:spPr>
          <a:xfrm>
            <a:off x="278970" y="1456840"/>
            <a:ext cx="8648054" cy="5253925"/>
          </a:xfrm>
        </p:spPr>
        <p:txBody>
          <a:bodyPr/>
          <a:lstStyle/>
          <a:p>
            <a:r>
              <a:rPr lang="en-GB" dirty="0" smtClean="0"/>
              <a:t>4-hour rule applies only to the time between a submission being</a:t>
            </a:r>
            <a:r>
              <a:rPr lang="en-GB" baseline="0" dirty="0" smtClean="0"/>
              <a:t> placed on the server and a motion being made to modify the draft referencing</a:t>
            </a:r>
            <a:r>
              <a:rPr lang="en-GB" dirty="0" smtClean="0"/>
              <a:t> that submission.</a:t>
            </a:r>
          </a:p>
          <a:p>
            <a:r>
              <a:rPr lang="en-GB" dirty="0" smtClean="0"/>
              <a:t>The 4-hour rule does not apply to:</a:t>
            </a:r>
          </a:p>
          <a:p>
            <a:pPr lvl="1"/>
            <a:r>
              <a:rPr lang="en-GB" dirty="0" smtClean="0"/>
              <a:t>A submission be placed on the server that proposes changes to a draft and </a:t>
            </a:r>
            <a:r>
              <a:rPr lang="en-GB" b="1" u="sng" dirty="0" smtClean="0"/>
              <a:t>presentation</a:t>
            </a:r>
            <a:r>
              <a:rPr lang="en-GB" dirty="0" smtClean="0"/>
              <a:t> or discussion of those changes.</a:t>
            </a:r>
          </a:p>
          <a:p>
            <a:pPr lvl="1"/>
            <a:r>
              <a:rPr lang="en-GB" dirty="0" smtClean="0"/>
              <a:t>A submission supporting a motion that does not modify the draft.</a:t>
            </a:r>
          </a:p>
          <a:p>
            <a:pPr lvl="1"/>
            <a:r>
              <a:rPr lang="en-GB" dirty="0" smtClean="0"/>
              <a:t>Any other kinds of submission.</a:t>
            </a:r>
          </a:p>
          <a:p>
            <a:r>
              <a:rPr lang="en-GB" dirty="0" smtClean="0"/>
              <a:t>Discussion points raised in meeting:</a:t>
            </a:r>
          </a:p>
          <a:p>
            <a:pPr lvl="1"/>
            <a:r>
              <a:rPr lang="en-GB" dirty="0" smtClean="0"/>
              <a:t>Changes to submissions can be reviewed online without 4-hour rule</a:t>
            </a:r>
          </a:p>
          <a:p>
            <a:pPr lvl="1"/>
            <a:r>
              <a:rPr lang="en-GB" dirty="0" smtClean="0"/>
              <a:t>Exact document being approved should be on the server at the time of approval.</a:t>
            </a:r>
          </a:p>
          <a:p>
            <a:pPr lvl="1"/>
            <a:r>
              <a:rPr lang="en-GB" dirty="0"/>
              <a:t>T</a:t>
            </a:r>
            <a:r>
              <a:rPr lang="en-GB" dirty="0" smtClean="0"/>
              <a:t>he chair determines if offline changes to a submission are sufficiently complex to require the 4-hour rule</a:t>
            </a:r>
            <a:endParaRPr lang="en-GB" dirty="0"/>
          </a:p>
        </p:txBody>
      </p:sp>
    </p:spTree>
    <p:extLst>
      <p:ext uri="{BB962C8B-B14F-4D97-AF65-F5344CB8AC3E}">
        <p14:creationId xmlns:p14="http://schemas.microsoft.com/office/powerpoint/2010/main" val="918784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20</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21</a:t>
            </a:fld>
            <a:endParaRPr lang="en-US" sz="1200" b="0" smtClean="0"/>
          </a:p>
        </p:txBody>
      </p:sp>
      <p:sp>
        <p:nvSpPr>
          <p:cNvPr id="68612" name="Rectangle 2"/>
          <p:cNvSpPr>
            <a:spLocks noGrp="1" noChangeArrowheads="1"/>
          </p:cNvSpPr>
          <p:nvPr>
            <p:ph type="title"/>
          </p:nvPr>
        </p:nvSpPr>
        <p:spPr/>
        <p:txBody>
          <a:bodyPr/>
          <a:lstStyle/>
          <a:p>
            <a:r>
              <a:rPr lang="en-US" dirty="0" smtClean="0"/>
              <a:t>Announcements</a:t>
            </a:r>
          </a:p>
        </p:txBody>
      </p:sp>
      <p:sp>
        <p:nvSpPr>
          <p:cNvPr id="76805" name="Rectangle 3"/>
          <p:cNvSpPr>
            <a:spLocks noGrp="1" noChangeArrowheads="1"/>
          </p:cNvSpPr>
          <p:nvPr>
            <p:ph type="body" idx="1"/>
          </p:nvPr>
        </p:nvSpPr>
        <p:spPr>
          <a:xfrm>
            <a:off x="439738" y="1466045"/>
            <a:ext cx="8439150" cy="2771104"/>
          </a:xfrm>
        </p:spPr>
        <p:txBody>
          <a:bodyPr/>
          <a:lstStyle/>
          <a:p>
            <a:pPr>
              <a:defRPr/>
            </a:pPr>
            <a:r>
              <a:rPr lang="en-US" sz="3200" dirty="0" smtClean="0"/>
              <a:t>Coffee will be continuously available from 7:30am to 11:00am</a:t>
            </a:r>
          </a:p>
          <a:p>
            <a:pPr>
              <a:defRPr/>
            </a:pPr>
            <a:endParaRPr lang="en-US" sz="3200" dirty="0"/>
          </a:p>
          <a:p>
            <a:pPr>
              <a:defRPr/>
            </a:pPr>
            <a:r>
              <a:rPr lang="en-US" sz="3200" dirty="0" smtClean="0"/>
              <a:t>When we reach 9:34 we will determine if we take a break</a:t>
            </a:r>
            <a:endParaRPr lang="en-US" sz="3200" dirty="0"/>
          </a:p>
          <a:p>
            <a:pPr>
              <a:defRPr/>
            </a:pPr>
            <a:endParaRPr lang="en-US" sz="3200" dirty="0"/>
          </a:p>
          <a:p>
            <a:pPr marL="0" indent="0">
              <a:buFontTx/>
              <a:buNone/>
              <a:defRPr/>
            </a:pPr>
            <a:endParaRPr lang="en-US" sz="32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2.07 </a:t>
            </a:r>
            <a:endParaRPr lang="en-US" dirty="0">
              <a:solidFill>
                <a:schemeClr val="tx2"/>
              </a:solidFill>
            </a:endParaRPr>
          </a:p>
        </p:txBody>
      </p:sp>
      <p:sp>
        <p:nvSpPr>
          <p:cNvPr id="2" name="Rectangle 1"/>
          <p:cNvSpPr/>
          <p:nvPr/>
        </p:nvSpPr>
        <p:spPr>
          <a:xfrm>
            <a:off x="1536392" y="4074918"/>
            <a:ext cx="5993950" cy="203132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Break = Recess</a:t>
            </a:r>
          </a:p>
          <a:p>
            <a:pPr algn="ct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Reconvene at </a:t>
            </a:r>
            <a:r>
              <a:rPr lang="en-US" sz="7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9:44</a:t>
            </a:r>
            <a:endParaRPr lang="en-US"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22</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8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23</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Sept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4179372032"/>
              </p:ext>
            </p:extLst>
          </p:nvPr>
        </p:nvGraphicFramePr>
        <p:xfrm>
          <a:off x="342952" y="1527545"/>
          <a:ext cx="8417590" cy="4724454"/>
        </p:xfrm>
        <a:graphic>
          <a:graphicData uri="http://schemas.openxmlformats.org/drawingml/2006/table">
            <a:tbl>
              <a:tblPr/>
              <a:tblGrid>
                <a:gridCol w="2342982"/>
                <a:gridCol w="1331162"/>
                <a:gridCol w="1331162"/>
                <a:gridCol w="1706141"/>
                <a:gridCol w="1706143"/>
              </a:tblGrid>
              <a:tr h="8368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Available in IEEE </a:t>
                      </a:r>
                      <a:r>
                        <a:rPr kumimoji="0" lang="en-US" sz="2000" b="1" i="0" u="none" strike="noStrike" cap="none" normalizeH="0" baseline="0" dirty="0" err="1" smtClean="0">
                          <a:ln>
                            <a:noFill/>
                          </a:ln>
                          <a:solidFill>
                            <a:schemeClr val="tx1"/>
                          </a:solidFill>
                          <a:effectLst/>
                          <a:latin typeface="Times New Roman" pitchFamily="18" charset="0"/>
                        </a:rPr>
                        <a:t>Xplore</a:t>
                      </a:r>
                      <a:r>
                        <a:rPr kumimoji="0" lang="en-US" sz="2000" b="1" i="0" u="none" strike="noStrike" cap="none" normalizeH="0" baseline="30000" smtClean="0">
                          <a:ln>
                            <a:noFill/>
                          </a:ln>
                          <a:solidFill>
                            <a:schemeClr val="tx1"/>
                          </a:solidFill>
                          <a:effectLst/>
                          <a:latin typeface="Times New Roman" pitchFamily="18" charset="0"/>
                        </a:rPr>
                        <a:t>®</a:t>
                      </a:r>
                      <a:endParaRPr kumimoji="0" lang="en-US" sz="2000" b="1" i="0" u="none" strike="noStrike" cap="none" normalizeH="0" baseline="3000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Sept</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337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P802.11.2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D1.0.2</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337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802.11s-2011</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r>
              <a:tr h="36337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337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337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337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P802.11ac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337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P802.11ad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D9.0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337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802.11-2007, </a:t>
                      </a: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802.11-1999,</a:t>
                      </a:r>
                      <a:br>
                        <a:rPr kumimoji="0" lang="en-US" sz="2000" b="1" i="0" u="none" strike="noStrike" cap="none" normalizeH="0" baseline="0" dirty="0" smtClean="0">
                          <a:ln>
                            <a:noFill/>
                          </a:ln>
                          <a:solidFill>
                            <a:schemeClr val="tx1"/>
                          </a:solidFill>
                          <a:effectLst/>
                          <a:latin typeface="Times New Roman" pitchFamily="18" charset="0"/>
                        </a:rPr>
                      </a:b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802.11-1997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2" name="Rectangle 1"/>
          <p:cNvSpPr/>
          <p:nvPr/>
        </p:nvSpPr>
        <p:spPr bwMode="auto">
          <a:xfrm>
            <a:off x="7197213" y="675584"/>
            <a:ext cx="1799304" cy="341107"/>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Grey=Obsolete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24</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781765039"/>
              </p:ext>
            </p:extLst>
          </p:nvPr>
        </p:nvGraphicFramePr>
        <p:xfrm>
          <a:off x="228600" y="1600200"/>
          <a:ext cx="8390105" cy="1767990"/>
        </p:xfrm>
        <a:graphic>
          <a:graphicData uri="http://schemas.openxmlformats.org/drawingml/2006/table">
            <a:tbl>
              <a:tblPr/>
              <a:tblGrid>
                <a:gridCol w="1431553"/>
                <a:gridCol w="1093354"/>
                <a:gridCol w="982166"/>
                <a:gridCol w="1432516"/>
                <a:gridCol w="1059962"/>
                <a:gridCol w="1195277"/>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San Diego</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D9.0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MOU</a:t>
            </a:r>
            <a:endParaRPr lang="en-GB" dirty="0"/>
          </a:p>
        </p:txBody>
      </p:sp>
      <p:sp>
        <p:nvSpPr>
          <p:cNvPr id="3" name="Content Placeholder 2"/>
          <p:cNvSpPr>
            <a:spLocks noGrp="1"/>
          </p:cNvSpPr>
          <p:nvPr>
            <p:ph idx="1"/>
          </p:nvPr>
        </p:nvSpPr>
        <p:spPr>
          <a:xfrm>
            <a:off x="371006" y="809469"/>
            <a:ext cx="7772400" cy="5256551"/>
          </a:xfrm>
        </p:spPr>
        <p:txBody>
          <a:bodyPr/>
          <a:lstStyle/>
          <a:p>
            <a:pPr marL="0" indent="0">
              <a:buNone/>
            </a:pPr>
            <a:r>
              <a:rPr lang="en-US" sz="1400" b="0" dirty="0" smtClean="0">
                <a:solidFill>
                  <a:schemeClr val="tx1"/>
                </a:solidFill>
                <a:effectLst/>
              </a:rPr>
              <a:t>From: Paul </a:t>
            </a:r>
            <a:r>
              <a:rPr lang="en-US" sz="1400" b="0" dirty="0" err="1" smtClean="0">
                <a:solidFill>
                  <a:schemeClr val="tx1"/>
                </a:solidFill>
                <a:effectLst/>
              </a:rPr>
              <a:t>Nikolich</a:t>
            </a:r>
            <a:r>
              <a:rPr lang="en-US" sz="1400" b="0" dirty="0" smtClean="0">
                <a:solidFill>
                  <a:schemeClr val="tx1"/>
                </a:solidFill>
                <a:effectLst/>
              </a:rPr>
              <a:t/>
            </a:r>
            <a:br>
              <a:rPr lang="en-US" sz="1400" b="0" dirty="0" smtClean="0">
                <a:solidFill>
                  <a:schemeClr val="tx1"/>
                </a:solidFill>
                <a:effectLst/>
              </a:rPr>
            </a:br>
            <a:r>
              <a:rPr lang="en-US" sz="1400" b="0" dirty="0" smtClean="0">
                <a:solidFill>
                  <a:schemeClr val="tx1"/>
                </a:solidFill>
                <a:effectLst/>
              </a:rPr>
              <a:t>Sent: Wednesday, September 19, 2012 4:17 PM</a:t>
            </a:r>
            <a:br>
              <a:rPr lang="en-US" sz="1400" b="0" dirty="0" smtClean="0">
                <a:solidFill>
                  <a:schemeClr val="tx1"/>
                </a:solidFill>
                <a:effectLst/>
              </a:rPr>
            </a:br>
            <a:r>
              <a:rPr lang="en-US" sz="1400" b="0" dirty="0" smtClean="0">
                <a:solidFill>
                  <a:schemeClr val="tx1"/>
                </a:solidFill>
                <a:effectLst/>
              </a:rPr>
              <a:t>To: STDS-802-SEC@LISTSERV.IEEE.ORG</a:t>
            </a:r>
            <a:br>
              <a:rPr lang="en-US" sz="1400" b="0" dirty="0" smtClean="0">
                <a:solidFill>
                  <a:schemeClr val="tx1"/>
                </a:solidFill>
                <a:effectLst/>
              </a:rPr>
            </a:br>
            <a:endParaRPr lang="en-GB" sz="1400" b="0" dirty="0" smtClean="0">
              <a:solidFill>
                <a:schemeClr val="tx1"/>
              </a:solidFill>
              <a:effectLst/>
            </a:endParaRPr>
          </a:p>
          <a:p>
            <a:pPr marL="0" indent="0">
              <a:buNone/>
            </a:pPr>
            <a:r>
              <a:rPr lang="en-GB" sz="1400" b="0" dirty="0" smtClean="0">
                <a:solidFill>
                  <a:schemeClr val="tx1"/>
                </a:solidFill>
                <a:effectLst/>
              </a:rPr>
              <a:t>Dear EC Members,</a:t>
            </a:r>
          </a:p>
          <a:p>
            <a:pPr marL="0" indent="0">
              <a:buNone/>
            </a:pPr>
            <a:r>
              <a:rPr lang="en-GB" sz="1400" b="0" dirty="0" smtClean="0">
                <a:solidFill>
                  <a:schemeClr val="tx1"/>
                </a:solidFill>
                <a:effectLst/>
              </a:rPr>
              <a:t> </a:t>
            </a:r>
          </a:p>
          <a:p>
            <a:pPr marL="0" indent="0">
              <a:buNone/>
            </a:pPr>
            <a:r>
              <a:rPr lang="en-GB" sz="1400" b="0" dirty="0" smtClean="0">
                <a:solidFill>
                  <a:schemeClr val="tx1"/>
                </a:solidFill>
                <a:effectLst/>
              </a:rPr>
              <a:t>Moira Patterson [...] of IEEE SA staff is spearheading the renewal of the SA/ETSI MOU and is looking for feedback from the 802 Working Groups to see whether there is interest in having specific 802 WG projects incorporated into the MOU.  See the below email and attached slide deck for more details.</a:t>
            </a:r>
          </a:p>
          <a:p>
            <a:pPr marL="0" indent="0">
              <a:buNone/>
            </a:pPr>
            <a:r>
              <a:rPr lang="en-GB" sz="1400" b="0" dirty="0" smtClean="0">
                <a:solidFill>
                  <a:schemeClr val="tx1"/>
                </a:solidFill>
                <a:effectLst/>
              </a:rPr>
              <a:t> </a:t>
            </a:r>
          </a:p>
          <a:p>
            <a:pPr marL="0" indent="0">
              <a:buNone/>
            </a:pPr>
            <a:r>
              <a:rPr lang="en-GB" sz="1400" b="0" dirty="0" smtClean="0">
                <a:solidFill>
                  <a:schemeClr val="tx1"/>
                </a:solidFill>
                <a:effectLst/>
              </a:rPr>
              <a:t>Please contact Moira with any questions you may have, and whether or not the WG is supportive of the suggested 'areas of mutual interest' in the slide deck, or if there are other areas of mutual interest that should be added.</a:t>
            </a:r>
          </a:p>
          <a:p>
            <a:pPr marL="0" indent="0">
              <a:buNone/>
            </a:pPr>
            <a:r>
              <a:rPr lang="en-GB" sz="1400" b="0" dirty="0" smtClean="0">
                <a:solidFill>
                  <a:schemeClr val="tx1"/>
                </a:solidFill>
                <a:effectLst/>
              </a:rPr>
              <a:t> </a:t>
            </a:r>
          </a:p>
          <a:p>
            <a:pPr marL="0" indent="0">
              <a:buNone/>
            </a:pPr>
            <a:r>
              <a:rPr lang="en-GB" sz="1400" b="0" dirty="0" smtClean="0">
                <a:solidFill>
                  <a:schemeClr val="tx1"/>
                </a:solidFill>
                <a:effectLst/>
              </a:rPr>
              <a:t>My feeling is I should put a Motion to confirm the 'areas of mutual interest' on the closing EC agenda in November to formally endorse 802's position on the MOU--any thoughts regarding that proposed course of action?</a:t>
            </a:r>
          </a:p>
          <a:p>
            <a:pPr marL="0" indent="0">
              <a:buNone/>
            </a:pPr>
            <a:r>
              <a:rPr lang="en-GB" sz="1400" b="0" dirty="0" smtClean="0">
                <a:solidFill>
                  <a:schemeClr val="tx1"/>
                </a:solidFill>
                <a:effectLst/>
              </a:rPr>
              <a:t> </a:t>
            </a:r>
          </a:p>
          <a:p>
            <a:pPr marL="0" indent="0">
              <a:buNone/>
            </a:pPr>
            <a:r>
              <a:rPr lang="en-GB" sz="1400" b="0" dirty="0" smtClean="0">
                <a:solidFill>
                  <a:schemeClr val="tx1"/>
                </a:solidFill>
                <a:effectLst/>
              </a:rPr>
              <a:t>Regards,</a:t>
            </a:r>
          </a:p>
          <a:p>
            <a:pPr marL="0" indent="0">
              <a:buNone/>
            </a:pPr>
            <a:r>
              <a:rPr lang="en-GB" sz="1400" b="0" dirty="0" smtClean="0">
                <a:solidFill>
                  <a:schemeClr val="tx1"/>
                </a:solidFill>
                <a:effectLst/>
              </a:rPr>
              <a:t> </a:t>
            </a:r>
          </a:p>
          <a:p>
            <a:pPr marL="0" indent="0">
              <a:buNone/>
            </a:pPr>
            <a:r>
              <a:rPr lang="en-GB" sz="1400" b="0" dirty="0" smtClean="0">
                <a:solidFill>
                  <a:schemeClr val="tx1"/>
                </a:solidFill>
                <a:effectLst/>
              </a:rPr>
              <a:t>--Paul </a:t>
            </a:r>
          </a:p>
          <a:p>
            <a:pPr marL="0" indent="0">
              <a:buNone/>
            </a:pPr>
            <a:r>
              <a:rPr lang="en-GB" sz="1100" b="0" dirty="0" smtClean="0">
                <a:solidFill>
                  <a:schemeClr val="tx1"/>
                </a:solidFill>
                <a:effectLst/>
              </a:rPr>
              <a:t> </a:t>
            </a:r>
          </a:p>
          <a:p>
            <a:pPr marL="0" indent="0">
              <a:buNone/>
            </a:pPr>
            <a:r>
              <a:rPr lang="en-GB" sz="1100" b="0" dirty="0" smtClean="0">
                <a:solidFill>
                  <a:schemeClr val="tx1"/>
                </a:solidFill>
                <a:effectLst/>
              </a:rPr>
              <a:t> </a:t>
            </a: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25</a:t>
            </a:fld>
            <a:endParaRPr lang="en-US"/>
          </a:p>
        </p:txBody>
      </p:sp>
    </p:spTree>
    <p:extLst>
      <p:ext uri="{BB962C8B-B14F-4D97-AF65-F5344CB8AC3E}">
        <p14:creationId xmlns:p14="http://schemas.microsoft.com/office/powerpoint/2010/main" val="941444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MOU</a:t>
            </a:r>
            <a:r>
              <a:rPr lang="en-GB" baseline="0" dirty="0" smtClean="0"/>
              <a:t> 2</a:t>
            </a:r>
            <a:endParaRPr lang="en-GB" dirty="0"/>
          </a:p>
        </p:txBody>
      </p:sp>
      <p:sp>
        <p:nvSpPr>
          <p:cNvPr id="3" name="Content Placeholder 2"/>
          <p:cNvSpPr>
            <a:spLocks noGrp="1"/>
          </p:cNvSpPr>
          <p:nvPr>
            <p:ph idx="1"/>
          </p:nvPr>
        </p:nvSpPr>
        <p:spPr>
          <a:xfrm>
            <a:off x="464695" y="689549"/>
            <a:ext cx="7993505" cy="5406452"/>
          </a:xfrm>
        </p:spPr>
        <p:txBody>
          <a:bodyPr/>
          <a:lstStyle/>
          <a:p>
            <a:pPr marL="0" indent="0">
              <a:buNone/>
            </a:pPr>
            <a:r>
              <a:rPr lang="en-GB" sz="1400" b="0" dirty="0" smtClean="0">
                <a:solidFill>
                  <a:schemeClr val="tx1"/>
                </a:solidFill>
                <a:effectLst/>
              </a:rPr>
              <a:t>From: </a:t>
            </a:r>
            <a:r>
              <a:rPr lang="en-GB" sz="1400" b="0" u="sng" dirty="0" smtClean="0">
                <a:solidFill>
                  <a:schemeClr val="tx1"/>
                </a:solidFill>
                <a:effectLst/>
              </a:rPr>
              <a:t>Moira Patterson</a:t>
            </a:r>
            <a:r>
              <a:rPr lang="en-GB" sz="1400" b="0" dirty="0" smtClean="0">
                <a:solidFill>
                  <a:schemeClr val="tx1"/>
                </a:solidFill>
                <a:effectLst/>
              </a:rPr>
              <a:t> </a:t>
            </a:r>
          </a:p>
          <a:p>
            <a:pPr marL="0" indent="0">
              <a:buNone/>
            </a:pPr>
            <a:r>
              <a:rPr lang="en-GB" sz="1400" b="0" dirty="0" smtClean="0">
                <a:solidFill>
                  <a:schemeClr val="tx1"/>
                </a:solidFill>
                <a:effectLst/>
              </a:rPr>
              <a:t>To: </a:t>
            </a:r>
            <a:r>
              <a:rPr lang="en-GB" sz="1400" b="0" u="sng" dirty="0" smtClean="0"/>
              <a:t>Paul </a:t>
            </a:r>
            <a:r>
              <a:rPr lang="en-GB" sz="1400" b="0" u="sng" dirty="0" err="1" smtClean="0"/>
              <a:t>Nicolich</a:t>
            </a:r>
            <a:r>
              <a:rPr lang="en-GB" sz="1400" b="0" dirty="0" smtClean="0">
                <a:solidFill>
                  <a:schemeClr val="tx1"/>
                </a:solidFill>
                <a:effectLst/>
              </a:rPr>
              <a:t> </a:t>
            </a:r>
          </a:p>
          <a:p>
            <a:pPr marL="0" indent="0">
              <a:buNone/>
            </a:pPr>
            <a:r>
              <a:rPr lang="en-GB" sz="1400" b="0" dirty="0" smtClean="0">
                <a:solidFill>
                  <a:schemeClr val="tx1"/>
                </a:solidFill>
                <a:effectLst/>
              </a:rPr>
              <a:t/>
            </a:r>
            <a:br>
              <a:rPr lang="en-GB" sz="1400" b="0" dirty="0" smtClean="0">
                <a:solidFill>
                  <a:schemeClr val="tx1"/>
                </a:solidFill>
                <a:effectLst/>
              </a:rPr>
            </a:br>
            <a:r>
              <a:rPr lang="en-GB" sz="1400" b="0" dirty="0" smtClean="0">
                <a:solidFill>
                  <a:schemeClr val="tx1"/>
                </a:solidFill>
                <a:effectLst/>
              </a:rPr>
              <a:t>Paul, </a:t>
            </a:r>
            <a:br>
              <a:rPr lang="en-GB" sz="1400" b="0" dirty="0" smtClean="0">
                <a:solidFill>
                  <a:schemeClr val="tx1"/>
                </a:solidFill>
                <a:effectLst/>
              </a:rPr>
            </a:br>
            <a:r>
              <a:rPr lang="en-GB" sz="1400" b="0" dirty="0" smtClean="0">
                <a:solidFill>
                  <a:schemeClr val="tx1"/>
                </a:solidFill>
                <a:effectLst/>
              </a:rPr>
              <a:t/>
            </a:r>
            <a:br>
              <a:rPr lang="en-GB" sz="1400" b="0" dirty="0" smtClean="0">
                <a:solidFill>
                  <a:schemeClr val="tx1"/>
                </a:solidFill>
                <a:effectLst/>
              </a:rPr>
            </a:br>
            <a:r>
              <a:rPr lang="en-GB" sz="1400" b="0" dirty="0" smtClean="0">
                <a:solidFill>
                  <a:schemeClr val="tx1"/>
                </a:solidFill>
                <a:effectLst/>
              </a:rPr>
              <a:t>We had a short conversation about the ETSI MOU, which is up for renewal. We have received positive feedback on the value of the MOU from some groups, including 802.11 </a:t>
            </a:r>
            <a:br>
              <a:rPr lang="en-GB" sz="1400" b="0" dirty="0" smtClean="0">
                <a:solidFill>
                  <a:schemeClr val="tx1"/>
                </a:solidFill>
                <a:effectLst/>
              </a:rPr>
            </a:br>
            <a:r>
              <a:rPr lang="en-GB" sz="1400" b="0" dirty="0" smtClean="0">
                <a:solidFill>
                  <a:schemeClr val="tx1"/>
                </a:solidFill>
                <a:effectLst/>
              </a:rPr>
              <a:t/>
            </a:r>
            <a:br>
              <a:rPr lang="en-GB" sz="1400" b="0" dirty="0" smtClean="0">
                <a:solidFill>
                  <a:schemeClr val="tx1"/>
                </a:solidFill>
                <a:effectLst/>
              </a:rPr>
            </a:br>
            <a:r>
              <a:rPr lang="en-GB" sz="1400" b="0" dirty="0" smtClean="0">
                <a:solidFill>
                  <a:schemeClr val="tx1"/>
                </a:solidFill>
                <a:effectLst/>
              </a:rPr>
              <a:t>In line with our policy, we are providing a summary of the terms provided to the committees, which outlines the practical items. We have outlined the benefits, conditions of the technical exchange (draft exchange, observer/non-voting participant), and the mapping suggested by ETSI. Finally, our request of the WGs is: </a:t>
            </a:r>
            <a:br>
              <a:rPr lang="en-GB" sz="1400" b="0" dirty="0" smtClean="0">
                <a:solidFill>
                  <a:schemeClr val="tx1"/>
                </a:solidFill>
                <a:effectLst/>
              </a:rPr>
            </a:br>
            <a:r>
              <a:rPr lang="en-GB" sz="1400" b="0" dirty="0" smtClean="0">
                <a:solidFill>
                  <a:schemeClr val="tx1"/>
                </a:solidFill>
                <a:effectLst/>
              </a:rPr>
              <a:t>¾Each IEEE WG to indicate its interest in being mapped as listed, under the conditions provided in this presentation. </a:t>
            </a:r>
            <a:br>
              <a:rPr lang="en-GB" sz="1400" b="0" dirty="0" smtClean="0">
                <a:solidFill>
                  <a:schemeClr val="tx1"/>
                </a:solidFill>
                <a:effectLst/>
              </a:rPr>
            </a:br>
            <a:r>
              <a:rPr lang="en-GB" sz="1400" b="0" dirty="0" smtClean="0">
                <a:solidFill>
                  <a:schemeClr val="tx1"/>
                </a:solidFill>
                <a:effectLst/>
              </a:rPr>
              <a:t>¾If modifications are sought, please inform IEEE-SA staff. </a:t>
            </a:r>
            <a:br>
              <a:rPr lang="en-GB" sz="1400" b="0" dirty="0" smtClean="0">
                <a:solidFill>
                  <a:schemeClr val="tx1"/>
                </a:solidFill>
                <a:effectLst/>
              </a:rPr>
            </a:br>
            <a:r>
              <a:rPr lang="en-GB" sz="1400" b="0" dirty="0" smtClean="0">
                <a:solidFill>
                  <a:schemeClr val="tx1"/>
                </a:solidFill>
                <a:effectLst/>
              </a:rPr>
              <a:t/>
            </a:r>
            <a:br>
              <a:rPr lang="en-GB" sz="1400" b="0" dirty="0" smtClean="0">
                <a:solidFill>
                  <a:schemeClr val="tx1"/>
                </a:solidFill>
                <a:effectLst/>
              </a:rPr>
            </a:br>
            <a:r>
              <a:rPr lang="en-GB" sz="1400" b="0" dirty="0" smtClean="0">
                <a:solidFill>
                  <a:schemeClr val="tx1"/>
                </a:solidFill>
                <a:effectLst/>
              </a:rPr>
              <a:t>It seems that we may have two steps: </a:t>
            </a:r>
            <a:br>
              <a:rPr lang="en-GB" sz="1400" b="0" dirty="0" smtClean="0">
                <a:solidFill>
                  <a:schemeClr val="tx1"/>
                </a:solidFill>
                <a:effectLst/>
              </a:rPr>
            </a:br>
            <a:r>
              <a:rPr lang="en-GB" sz="1400" b="0" dirty="0" smtClean="0">
                <a:solidFill>
                  <a:schemeClr val="tx1"/>
                </a:solidFill>
                <a:effectLst/>
              </a:rPr>
              <a:t>1) As some of the interim meetings are this week and next, we hope to get this to the WGs as soon as possible. If we could get their feedback before the next Plenary, that would be great. </a:t>
            </a:r>
            <a:br>
              <a:rPr lang="en-GB" sz="1400" b="0" dirty="0" smtClean="0">
                <a:solidFill>
                  <a:schemeClr val="tx1"/>
                </a:solidFill>
                <a:effectLst/>
              </a:rPr>
            </a:br>
            <a:r>
              <a:rPr lang="en-GB" sz="1400" b="0" dirty="0" smtClean="0">
                <a:solidFill>
                  <a:schemeClr val="tx1"/>
                </a:solidFill>
                <a:effectLst/>
              </a:rPr>
              <a:t>2) If an EC decision is needed to confirm WG agreement, we may ask for an email ballot. Currently, we aim for collecting the information by end of October. </a:t>
            </a:r>
            <a:br>
              <a:rPr lang="en-GB" sz="1400" b="0" dirty="0" smtClean="0">
                <a:solidFill>
                  <a:schemeClr val="tx1"/>
                </a:solidFill>
                <a:effectLst/>
              </a:rPr>
            </a:br>
            <a:r>
              <a:rPr lang="en-GB" sz="1400" b="0" dirty="0" smtClean="0">
                <a:solidFill>
                  <a:schemeClr val="tx1"/>
                </a:solidFill>
                <a:effectLst/>
              </a:rPr>
              <a:t/>
            </a:r>
            <a:br>
              <a:rPr lang="en-GB" sz="1400" b="0" dirty="0" smtClean="0">
                <a:solidFill>
                  <a:schemeClr val="tx1"/>
                </a:solidFill>
                <a:effectLst/>
              </a:rPr>
            </a:br>
            <a:r>
              <a:rPr lang="en-GB" sz="1400" b="0" dirty="0" smtClean="0">
                <a:solidFill>
                  <a:schemeClr val="tx1"/>
                </a:solidFill>
                <a:effectLst/>
              </a:rPr>
              <a:t>Please let us know if you want us to contact the WGs directly, or if you will send them the request. And let me know if you have any questions. </a:t>
            </a:r>
            <a:br>
              <a:rPr lang="en-GB" sz="1400" b="0" dirty="0" smtClean="0">
                <a:solidFill>
                  <a:schemeClr val="tx1"/>
                </a:solidFill>
                <a:effectLst/>
              </a:rPr>
            </a:br>
            <a:r>
              <a:rPr lang="en-GB" sz="1400" b="0" dirty="0" smtClean="0">
                <a:solidFill>
                  <a:schemeClr val="tx1"/>
                </a:solidFill>
                <a:effectLst/>
              </a:rPr>
              <a:t/>
            </a:r>
            <a:br>
              <a:rPr lang="en-GB" sz="1400" b="0" dirty="0" smtClean="0">
                <a:solidFill>
                  <a:schemeClr val="tx1"/>
                </a:solidFill>
                <a:effectLst/>
              </a:rPr>
            </a:br>
            <a:r>
              <a:rPr lang="en-GB" sz="1400" b="0" dirty="0" smtClean="0">
                <a:solidFill>
                  <a:schemeClr val="tx1"/>
                </a:solidFill>
                <a:effectLst/>
              </a:rPr>
              <a:t>Best regards,</a:t>
            </a:r>
            <a:br>
              <a:rPr lang="en-GB" sz="1400" b="0" dirty="0" smtClean="0">
                <a:solidFill>
                  <a:schemeClr val="tx1"/>
                </a:solidFill>
                <a:effectLst/>
              </a:rPr>
            </a:br>
            <a:r>
              <a:rPr lang="en-GB" sz="1400" b="0" dirty="0" smtClean="0">
                <a:solidFill>
                  <a:schemeClr val="tx1"/>
                </a:solidFill>
                <a:effectLst/>
              </a:rPr>
              <a:t>Moira</a:t>
            </a:r>
            <a:r>
              <a:rPr lang="en-GB" sz="1100" b="0" dirty="0" smtClean="0">
                <a:solidFill>
                  <a:schemeClr val="tx1"/>
                </a:solidFill>
                <a:effectLst/>
              </a:rPr>
              <a:t/>
            </a:r>
            <a:br>
              <a:rPr lang="en-GB" sz="1100" b="0" dirty="0" smtClean="0">
                <a:solidFill>
                  <a:schemeClr val="tx1"/>
                </a:solidFill>
                <a:effectLst/>
              </a:rPr>
            </a:br>
            <a:r>
              <a:rPr lang="en-GB" sz="1100" b="0" dirty="0" smtClean="0">
                <a:solidFill>
                  <a:schemeClr val="tx1"/>
                </a:solidFill>
                <a:effectLst/>
              </a:rPr>
              <a:t/>
            </a:r>
            <a:br>
              <a:rPr lang="en-GB" sz="1100" b="0" dirty="0" smtClean="0">
                <a:solidFill>
                  <a:schemeClr val="tx1"/>
                </a:solidFill>
                <a:effectLst/>
              </a:rPr>
            </a:br>
            <a:r>
              <a:rPr lang="en-GB" sz="1100" b="0" dirty="0" smtClean="0">
                <a:solidFill>
                  <a:schemeClr val="tx1"/>
                </a:solidFill>
                <a:effectLst/>
              </a:rPr>
              <a:t/>
            </a:r>
            <a:br>
              <a:rPr lang="en-GB" sz="1100" b="0" dirty="0" smtClean="0">
                <a:solidFill>
                  <a:schemeClr val="tx1"/>
                </a:solidFill>
                <a:effectLst/>
              </a:rPr>
            </a:br>
            <a:endParaRPr lang="en-GB"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26</a:t>
            </a:fld>
            <a:endParaRPr lang="en-US"/>
          </a:p>
        </p:txBody>
      </p:sp>
      <p:graphicFrame>
        <p:nvGraphicFramePr>
          <p:cNvPr id="8" name="Object 7">
            <a:hlinkClick r:id="" action="ppaction://ole?verb=0"/>
          </p:cNvPr>
          <p:cNvGraphicFramePr>
            <a:graphicFrameLocks noChangeAspect="1"/>
          </p:cNvGraphicFramePr>
          <p:nvPr>
            <p:extLst>
              <p:ext uri="{D42A27DB-BD31-4B8C-83A1-F6EECF244321}">
                <p14:modId xmlns:p14="http://schemas.microsoft.com/office/powerpoint/2010/main" val="2992417545"/>
              </p:ext>
            </p:extLst>
          </p:nvPr>
        </p:nvGraphicFramePr>
        <p:xfrm>
          <a:off x="6618157" y="974595"/>
          <a:ext cx="914400" cy="771525"/>
        </p:xfrm>
        <a:graphic>
          <a:graphicData uri="http://schemas.openxmlformats.org/presentationml/2006/ole">
            <mc:AlternateContent xmlns:mc="http://schemas.openxmlformats.org/markup-compatibility/2006">
              <mc:Choice xmlns:v="urn:schemas-microsoft-com:vml" Requires="v">
                <p:oleObj spid="_x0000_s2052" name="Presentation" showAsIcon="1" r:id="rId3" imgW="914400" imgH="771480" progId="PowerPoint.Show.12">
                  <p:embed/>
                </p:oleObj>
              </mc:Choice>
              <mc:Fallback>
                <p:oleObj name="Presentation" showAsIcon="1" r:id="rId3" imgW="914400" imgH="771480" progId="PowerPoint.Show.12">
                  <p:embed/>
                  <p:pic>
                    <p:nvPicPr>
                      <p:cNvPr id="0" name=""/>
                      <p:cNvPicPr/>
                      <p:nvPr/>
                    </p:nvPicPr>
                    <p:blipFill>
                      <a:blip r:embed="rId4"/>
                      <a:stretch>
                        <a:fillRect/>
                      </a:stretch>
                    </p:blipFill>
                    <p:spPr>
                      <a:xfrm>
                        <a:off x="6618157" y="97459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03468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27</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135 </a:t>
            </a:r>
            <a:r>
              <a:rPr lang="en-US" sz="2200" u="sng" dirty="0" smtClean="0">
                <a:solidFill>
                  <a:schemeClr val="bg2">
                    <a:lumMod val="60000"/>
                    <a:lumOff val="40000"/>
                  </a:schemeClr>
                </a:solidFill>
              </a:rPr>
              <a:t>September 16-21, 2012, </a:t>
            </a:r>
            <a:r>
              <a:rPr lang="en-US" sz="2200" dirty="0" smtClean="0">
                <a:solidFill>
                  <a:schemeClr val="bg2">
                    <a:lumMod val="60000"/>
                    <a:lumOff val="40000"/>
                  </a:schemeClr>
                </a:solidFill>
              </a:rPr>
              <a:t> Hyatt Grand Champion, Indian Wells, CA</a:t>
            </a:r>
          </a:p>
          <a:p>
            <a:pPr>
              <a:lnSpc>
                <a:spcPct val="80000"/>
              </a:lnSpc>
              <a:buNone/>
            </a:pPr>
            <a:r>
              <a:rPr lang="en-US" sz="2200" dirty="0" smtClean="0"/>
              <a:t> </a:t>
            </a:r>
            <a:r>
              <a:rPr lang="en-US" sz="2000" baseline="30000" dirty="0"/>
              <a:t># </a:t>
            </a:r>
            <a:r>
              <a:rPr lang="en-US" sz="2200" dirty="0" smtClean="0"/>
              <a:t>135.5  Sep 26-27, </a:t>
            </a:r>
            <a:r>
              <a:rPr lang="en-US" sz="2200" dirty="0"/>
              <a:t>2012    </a:t>
            </a:r>
            <a:r>
              <a:rPr lang="en-US" sz="2200" dirty="0" smtClean="0"/>
              <a:t>Hotel Nikko New Century, Beijing, China</a:t>
            </a:r>
            <a:endParaRPr lang="en-US" sz="2200" dirty="0"/>
          </a:p>
          <a:p>
            <a:pPr>
              <a:lnSpc>
                <a:spcPct val="80000"/>
              </a:lnSpc>
              <a:buFontTx/>
              <a:buNone/>
            </a:pPr>
            <a:endParaRPr lang="en-US" sz="2200" dirty="0" smtClean="0"/>
          </a:p>
          <a:p>
            <a:pPr>
              <a:lnSpc>
                <a:spcPct val="80000"/>
              </a:lnSpc>
              <a:buFontTx/>
              <a:buNone/>
            </a:pPr>
            <a:r>
              <a:rPr lang="en-US" sz="2000" baseline="30000" dirty="0" smtClean="0"/>
              <a:t># </a:t>
            </a:r>
            <a:r>
              <a:rPr lang="en-US" sz="2200" dirty="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28</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br>
              <a:rPr lang="en-US" dirty="0" smtClean="0"/>
            </a:br>
            <a:r>
              <a:rPr lang="en-US" dirty="0" smtClean="0"/>
              <a:t>137.1 Jan 21-25 – China Interim (</a:t>
            </a:r>
            <a:r>
              <a:rPr lang="en-US" dirty="0" err="1" smtClean="0"/>
              <a:t>TGaj</a:t>
            </a:r>
            <a:r>
              <a:rPr lang="en-US" dirty="0" smtClean="0"/>
              <a:t>),  Location TBD</a:t>
            </a:r>
          </a:p>
          <a:p>
            <a:pPr>
              <a:lnSpc>
                <a:spcPct val="80000"/>
              </a:lnSpc>
              <a:buFontTx/>
              <a:buNone/>
            </a:pPr>
            <a:endParaRPr lang="en-US" baseline="30000" dirty="0" smtClean="0"/>
          </a:p>
          <a:p>
            <a:pPr>
              <a:lnSpc>
                <a:spcPct val="80000"/>
              </a:lnSpc>
              <a:buFontTx/>
              <a:buNone/>
            </a:pPr>
            <a:r>
              <a:rPr lang="en-US" baseline="30000" dirty="0" smtClean="0"/>
              <a:t># </a:t>
            </a:r>
            <a:r>
              <a:rPr lang="en-US" dirty="0" smtClean="0"/>
              <a:t>138 March 17-22, 2013 –Caribe Royale, Orlando, FL, USA</a:t>
            </a:r>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br>
              <a:rPr lang="en-US" dirty="0" smtClean="0"/>
            </a:br>
            <a:r>
              <a:rPr lang="en-US" dirty="0" smtClean="0"/>
              <a:t>139.1 April 22-26 – China Interim (</a:t>
            </a:r>
            <a:r>
              <a:rPr lang="en-US" dirty="0" err="1" smtClean="0"/>
              <a:t>TGaj</a:t>
            </a:r>
            <a:r>
              <a:rPr lang="en-US" dirty="0" smtClean="0"/>
              <a:t>), Location TBD</a:t>
            </a:r>
          </a:p>
          <a:p>
            <a:pPr>
              <a:lnSpc>
                <a:spcPct val="80000"/>
              </a:lnSpc>
              <a:buFontTx/>
              <a:buNone/>
            </a:pPr>
            <a:endParaRPr lang="en-US" baseline="30000" dirty="0" smtClean="0"/>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----Confirmed– Nanjing, China </a:t>
            </a:r>
          </a:p>
          <a:p>
            <a:pPr>
              <a:lnSpc>
                <a:spcPct val="80000"/>
              </a:lnSpc>
              <a:buFontTx/>
              <a:buNone/>
            </a:pPr>
            <a:r>
              <a:rPr lang="en-US" dirty="0"/>
              <a:t>	</a:t>
            </a:r>
            <a:r>
              <a:rPr lang="en-US" dirty="0" err="1" smtClean="0"/>
              <a:t>TGaj</a:t>
            </a:r>
            <a:r>
              <a:rPr lang="en-US" dirty="0" smtClean="0"/>
              <a:t> will meet at this interim</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29</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a:t>	</a:t>
            </a:r>
            <a:r>
              <a:rPr lang="en-US" sz="2300" dirty="0" smtClean="0"/>
              <a:t>143.1 Jan 6-10 – China Interim (</a:t>
            </a:r>
            <a:r>
              <a:rPr lang="en-US" sz="2300" dirty="0" err="1" smtClean="0"/>
              <a:t>TGaj</a:t>
            </a:r>
            <a:r>
              <a:rPr lang="en-US" sz="2300" dirty="0" smtClean="0"/>
              <a:t>), Location TBD</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a:t>	</a:t>
            </a:r>
            <a:r>
              <a:rPr lang="en-US" sz="2300" dirty="0" smtClean="0"/>
              <a:t>145.1 May 20-24 – China Interim (</a:t>
            </a:r>
            <a:r>
              <a:rPr lang="en-US" sz="2300" dirty="0" err="1" smtClean="0"/>
              <a:t>TGaj</a:t>
            </a:r>
            <a:r>
              <a:rPr lang="en-US" sz="2300" dirty="0" smtClean="0"/>
              <a:t>), Location TBD</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lnSpc>
                <a:spcPct val="80000"/>
              </a:lnSpc>
              <a:buFontTx/>
              <a:buNone/>
            </a:pPr>
            <a:r>
              <a:rPr lang="en-US" sz="2300" dirty="0">
                <a:solidFill>
                  <a:srgbClr val="FF0000"/>
                </a:solidFill>
              </a:rPr>
              <a:t>	</a:t>
            </a:r>
            <a:r>
              <a:rPr lang="en-US" sz="2300" dirty="0" smtClean="0"/>
              <a:t>147.1 Sept 23-27 – China Interim (</a:t>
            </a:r>
            <a:r>
              <a:rPr lang="en-US" sz="2300" dirty="0" err="1" smtClean="0"/>
              <a:t>TGaj</a:t>
            </a:r>
            <a:r>
              <a:rPr lang="en-US" sz="2300" dirty="0" smtClean="0"/>
              <a:t>), Location TBD</a:t>
            </a:r>
            <a:endParaRPr lang="en-US" sz="2300" dirty="0" smtClean="0">
              <a:solidFill>
                <a:srgbClr val="FF0000"/>
              </a:solidFill>
            </a:endParaRPr>
          </a:p>
          <a:p>
            <a:pPr>
              <a:lnSpc>
                <a:spcPct val="80000"/>
              </a:lnSpc>
              <a:buFontTx/>
              <a:buNone/>
            </a:pPr>
            <a:r>
              <a:rPr lang="en-US" sz="2300" dirty="0" smtClean="0">
                <a:solidFill>
                  <a:srgbClr val="FF0000"/>
                </a:solidFill>
              </a:rPr>
              <a:t>							      </a:t>
            </a: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30</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 San Antonio, TX, California</a:t>
            </a:r>
            <a:br>
              <a:rPr lang="en-US" sz="2800" dirty="0" smtClean="0"/>
            </a:br>
            <a:r>
              <a:rPr lang="en-US" sz="2800" dirty="0" smtClean="0"/>
              <a:t>November  11-16, 2012</a:t>
            </a:r>
          </a:p>
        </p:txBody>
      </p:sp>
      <p:sp>
        <p:nvSpPr>
          <p:cNvPr id="33797" name="Text Box 4"/>
          <p:cNvSpPr txBox="1">
            <a:spLocks noChangeArrowheads="1"/>
          </p:cNvSpPr>
          <p:nvPr/>
        </p:nvSpPr>
        <p:spPr bwMode="auto">
          <a:xfrm>
            <a:off x="12473" y="617538"/>
            <a:ext cx="38882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4.1.10</a:t>
            </a:r>
            <a:endParaRPr lang="en-US" dirty="0">
              <a:solidFill>
                <a:schemeClr val="tx2"/>
              </a:solidFill>
            </a:endParaRPr>
          </a:p>
        </p:txBody>
      </p:sp>
      <p:sp>
        <p:nvSpPr>
          <p:cNvPr id="33798" name="Text Box 5"/>
          <p:cNvSpPr txBox="1">
            <a:spLocks noChangeArrowheads="1"/>
          </p:cNvSpPr>
          <p:nvPr/>
        </p:nvSpPr>
        <p:spPr bwMode="auto">
          <a:xfrm>
            <a:off x="88673" y="2252663"/>
            <a:ext cx="8890000"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a:t>Session information: </a:t>
            </a:r>
            <a:r>
              <a:rPr lang="en-US" sz="3600" dirty="0">
                <a:hlinkClick r:id="rId2"/>
              </a:rPr>
              <a:t>http://</a:t>
            </a:r>
            <a:r>
              <a:rPr lang="en-US" sz="3600" dirty="0" smtClean="0">
                <a:hlinkClick r:id="rId2"/>
              </a:rPr>
              <a:t>802world.org/plenary</a:t>
            </a:r>
            <a:endParaRPr lang="en-US" sz="3600" dirty="0" smtClean="0"/>
          </a:p>
          <a:p>
            <a:pPr marL="0" indent="0" eaLnBrk="0" hangingPunct="0"/>
            <a:endParaRPr lang="en-US" sz="3600" dirty="0"/>
          </a:p>
          <a:p>
            <a:pPr eaLnBrk="0" hangingPunct="0">
              <a:buFont typeface="Times New Roman" pitchFamily="18" charset="0"/>
              <a:buAutoNum type="arabicPeriod"/>
            </a:pPr>
            <a:r>
              <a:rPr lang="en-US" sz="3600" dirty="0" smtClean="0"/>
              <a:t>Hotel Registration - open</a:t>
            </a:r>
            <a:endParaRPr lang="en-US" sz="3600" dirty="0">
              <a:solidFill>
                <a:srgbClr val="FF0000"/>
              </a:solidFill>
            </a:endParaRPr>
          </a:p>
          <a:p>
            <a:pPr eaLnBrk="0" hangingPunct="0">
              <a:buFont typeface="Times New Roman" pitchFamily="18" charset="0"/>
              <a:buAutoNum type="arabicPeriod"/>
            </a:pPr>
            <a:r>
              <a:rPr lang="en-US" sz="3600" dirty="0"/>
              <a:t>Meeting </a:t>
            </a:r>
            <a:r>
              <a:rPr lang="en-US" sz="3600" dirty="0" smtClean="0"/>
              <a:t>Registration - open</a:t>
            </a:r>
            <a:endParaRPr lang="en-US" sz="3600" dirty="0"/>
          </a:p>
          <a:p>
            <a:pPr eaLnBrk="0" hangingPunct="0">
              <a:buFont typeface="Times New Roman" pitchFamily="18" charset="0"/>
              <a:buAutoNum type="arabicPeriod"/>
            </a:pPr>
            <a:r>
              <a:rPr lang="en-US" sz="3600" dirty="0"/>
              <a:t>Early bird registration expires </a:t>
            </a:r>
          </a:p>
          <a:p>
            <a:pPr marL="457200" lvl="1" indent="0" eaLnBrk="0" hangingPunct="0"/>
            <a:r>
              <a:rPr lang="en-US" sz="3600" dirty="0"/>
              <a:t>	</a:t>
            </a:r>
            <a:r>
              <a:rPr lang="en-US" sz="3600" dirty="0">
                <a:solidFill>
                  <a:srgbClr val="FF0000"/>
                </a:solidFill>
              </a:rPr>
              <a:t>Friday </a:t>
            </a:r>
            <a:r>
              <a:rPr lang="en-US" sz="3600" dirty="0" smtClean="0">
                <a:solidFill>
                  <a:srgbClr val="FF0000"/>
                </a:solidFill>
              </a:rPr>
              <a:t>2012-10-05</a:t>
            </a:r>
            <a:endParaRPr lang="en-US" sz="3600" dirty="0">
              <a:solidFill>
                <a:srgbClr val="FF0000"/>
              </a:solidFill>
            </a:endParaRPr>
          </a:p>
        </p:txBody>
      </p:sp>
    </p:spTree>
    <p:extLst>
      <p:ext uri="{BB962C8B-B14F-4D97-AF65-F5344CB8AC3E}">
        <p14:creationId xmlns:p14="http://schemas.microsoft.com/office/powerpoint/2010/main" val="26055918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31</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32</a:t>
            </a:fld>
            <a:endParaRPr lang="en-US" sz="1200" b="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303" y="587289"/>
            <a:ext cx="7788041" cy="5905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0723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r>
              <a:rPr lang="en-US" dirty="0" smtClean="0"/>
              <a:t>Non planned</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None planned</a:t>
            </a:r>
          </a:p>
          <a:p>
            <a:pPr marL="342900" indent="-342900" eaLnBrk="0" hangingPunct="0">
              <a:spcBef>
                <a:spcPct val="20000"/>
              </a:spcBef>
            </a:pP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4.1.3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t>Hyatt Grand Champions – meeting rooms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2012</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5</a:t>
            </a:fld>
            <a:endParaRPr lang="en-US" smtClean="0"/>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798" y="1482604"/>
            <a:ext cx="4321409" cy="3272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5923" y="1482604"/>
            <a:ext cx="4334376" cy="4932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6</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939936648"/>
              </p:ext>
            </p:extLst>
          </p:nvPr>
        </p:nvGraphicFramePr>
        <p:xfrm>
          <a:off x="231775" y="1582738"/>
          <a:ext cx="8621259" cy="344960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Gardenia B, Salon C &amp;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 Main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Salon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 Main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Gardenia A, Salon H</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 Main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Salon G</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 Main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Salon F</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 Main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57225" y="1019175"/>
            <a:ext cx="7772400" cy="474663"/>
          </a:xfrm>
        </p:spPr>
        <p:txBody>
          <a:bodyPr/>
          <a:lstStyle/>
          <a:p>
            <a:r>
              <a:rPr lang="en-US" smtClean="0"/>
              <a:t>WG Agendas</a:t>
            </a:r>
          </a:p>
        </p:txBody>
      </p:sp>
      <p:sp>
        <p:nvSpPr>
          <p:cNvPr id="29698" name="Content Placeholder 2"/>
          <p:cNvSpPr>
            <a:spLocks noGrp="1"/>
          </p:cNvSpPr>
          <p:nvPr>
            <p:ph idx="1"/>
          </p:nvPr>
        </p:nvSpPr>
        <p:spPr>
          <a:xfrm>
            <a:off x="347663" y="1538288"/>
            <a:ext cx="8564562" cy="4905375"/>
          </a:xfrm>
        </p:spPr>
        <p:txBody>
          <a:bodyPr/>
          <a:lstStyle/>
          <a:p>
            <a:pPr marL="0" indent="0">
              <a:buFontTx/>
              <a:buNone/>
            </a:pPr>
            <a:r>
              <a:rPr lang="en-US" sz="1800" dirty="0" smtClean="0"/>
              <a:t>15:	Agenda</a:t>
            </a:r>
          </a:p>
          <a:p>
            <a:pPr marL="0" indent="0">
              <a:buNone/>
            </a:pPr>
            <a:r>
              <a:rPr lang="en-GB" sz="1800" u="sng" dirty="0">
                <a:hlinkClick r:id="rId2"/>
              </a:rPr>
              <a:t>https://</a:t>
            </a:r>
            <a:r>
              <a:rPr lang="en-GB" sz="1800" u="sng" dirty="0" smtClean="0">
                <a:hlinkClick r:id="rId2"/>
              </a:rPr>
              <a:t>mentor.ieee.org/802.15/dcn/12/15-12-0444-02-0000-september-2012-802-15-wg-agenda-graphic.xlsx</a:t>
            </a:r>
            <a:endParaRPr lang="en-US" sz="1800" dirty="0" smtClean="0"/>
          </a:p>
          <a:p>
            <a:pPr marL="0" indent="0">
              <a:buFontTx/>
              <a:buNone/>
            </a:pPr>
            <a:r>
              <a:rPr lang="en-US" sz="1800" dirty="0" smtClean="0"/>
              <a:t>16:	Agenda</a:t>
            </a:r>
          </a:p>
          <a:p>
            <a:pPr marL="0" indent="0">
              <a:buFontTx/>
              <a:buNone/>
            </a:pPr>
            <a:r>
              <a:rPr lang="en-GB" sz="1800" u="sng" dirty="0">
                <a:hlinkClick r:id="rId3"/>
              </a:rPr>
              <a:t>http://</a:t>
            </a:r>
            <a:r>
              <a:rPr lang="en-GB" sz="1800" u="sng" dirty="0" smtClean="0">
                <a:hlinkClick r:id="rId3"/>
              </a:rPr>
              <a:t>ieee802.org/16/meetings/mtg81/agenda.html</a:t>
            </a:r>
            <a:endParaRPr lang="en-GB" sz="1800" u="sng" dirty="0" smtClean="0"/>
          </a:p>
          <a:p>
            <a:pPr marL="0" indent="0">
              <a:buFontTx/>
              <a:buNone/>
            </a:pPr>
            <a:r>
              <a:rPr lang="en-GB" sz="1800" dirty="0" smtClean="0"/>
              <a:t>18:	Agenda: </a:t>
            </a:r>
            <a:r>
              <a:rPr lang="en-GB" sz="1800" dirty="0"/>
              <a:t>18-12-0081-01</a:t>
            </a:r>
            <a:endParaRPr lang="en-US" sz="1800" dirty="0" smtClean="0"/>
          </a:p>
          <a:p>
            <a:pPr marL="0" indent="0">
              <a:buNone/>
            </a:pPr>
            <a:r>
              <a:rPr lang="en-US" sz="1800" dirty="0" smtClean="0"/>
              <a:t>19:   Agenda  				</a:t>
            </a:r>
          </a:p>
          <a:p>
            <a:pPr marL="0" indent="0">
              <a:buNone/>
            </a:pPr>
            <a:r>
              <a:rPr lang="en-US" sz="1800" u="sng" dirty="0">
                <a:hlinkClick r:id="rId4"/>
              </a:rPr>
              <a:t>https</a:t>
            </a:r>
            <a:r>
              <a:rPr lang="en-US" sz="1800" u="sng">
                <a:hlinkClick r:id="rId4"/>
              </a:rPr>
              <a:t>://</a:t>
            </a:r>
            <a:r>
              <a:rPr lang="en-US" sz="1800" u="sng" smtClean="0">
                <a:hlinkClick r:id="rId4"/>
              </a:rPr>
              <a:t>mentor.ieee.org/802.19/dcn/12/19-12-0145-00-0000-sept-2012-wg-agenda.xls</a:t>
            </a:r>
            <a:r>
              <a:rPr lang="en-US" sz="1800" dirty="0" smtClean="0"/>
              <a:t>	</a:t>
            </a:r>
          </a:p>
          <a:p>
            <a:pPr marL="0" indent="0">
              <a:buNone/>
            </a:pPr>
            <a:r>
              <a:rPr lang="en-US" sz="1800" dirty="0" smtClean="0"/>
              <a:t>21:  Agenda</a:t>
            </a:r>
          </a:p>
          <a:p>
            <a:pPr marL="0" indent="0">
              <a:buNone/>
            </a:pPr>
            <a:r>
              <a:rPr lang="en-US" sz="1800" u="sng" dirty="0">
                <a:hlinkClick r:id="rId5"/>
              </a:rPr>
              <a:t>https://</a:t>
            </a:r>
            <a:r>
              <a:rPr lang="en-US" sz="1800" u="sng" dirty="0" smtClean="0">
                <a:hlinkClick r:id="rId5"/>
              </a:rPr>
              <a:t>mentor.ieee.org/802.21/dcn/12/21-12-0108-00-0000-sesssion-52-agenda.docx</a:t>
            </a:r>
            <a:endParaRPr lang="en-US" sz="1800" dirty="0" smtClean="0"/>
          </a:p>
          <a:p>
            <a:pPr marL="0" indent="0">
              <a:buNone/>
            </a:pPr>
            <a:r>
              <a:rPr lang="en-US" sz="1800" dirty="0" smtClean="0"/>
              <a:t>22: </a:t>
            </a:r>
            <a:r>
              <a:rPr lang="en-US" sz="1800" dirty="0"/>
              <a:t>Agenda </a:t>
            </a:r>
            <a:endParaRPr lang="en-US" sz="1800" dirty="0" smtClean="0"/>
          </a:p>
          <a:p>
            <a:pPr marL="0" indent="0">
              <a:buNone/>
            </a:pPr>
            <a:r>
              <a:rPr lang="en-GB" sz="1800" u="sng" dirty="0">
                <a:hlinkClick r:id="rId6"/>
              </a:rPr>
              <a:t>https://mentor.ieee.org/802.22/dcn/12/22-12-0075-00-0000-september-interim-wg-agenda.xls</a:t>
            </a:r>
            <a:endParaRPr lang="en-GB" sz="1800" dirty="0"/>
          </a:p>
          <a:p>
            <a:pPr marL="0" indent="0">
              <a:buNone/>
            </a:pPr>
            <a:r>
              <a:rPr lang="en-US" sz="1800" dirty="0" smtClean="0"/>
              <a:t>	</a:t>
            </a:r>
          </a:p>
          <a:p>
            <a:pPr marL="0" indent="0">
              <a:buFontTx/>
              <a:buNone/>
            </a:pPr>
            <a:r>
              <a:rPr lang="en-US" sz="1800" dirty="0" smtClean="0"/>
              <a:t>		</a:t>
            </a:r>
            <a:endParaRPr lang="en-US" sz="28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7</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4.1.5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8</a:t>
            </a:fld>
            <a:endParaRPr lang="en-US" sz="1200" b="0" smtClean="0"/>
          </a:p>
        </p:txBody>
      </p:sp>
      <p:sp>
        <p:nvSpPr>
          <p:cNvPr id="33796" name="Rectangle 2"/>
          <p:cNvSpPr>
            <a:spLocks noGrp="1" noChangeArrowheads="1"/>
          </p:cNvSpPr>
          <p:nvPr>
            <p:ph type="title"/>
          </p:nvPr>
        </p:nvSpPr>
        <p:spPr>
          <a:xfrm>
            <a:off x="685800" y="1082675"/>
            <a:ext cx="7772400" cy="1695694"/>
          </a:xfrm>
        </p:spPr>
        <p:txBody>
          <a:bodyPr/>
          <a:lstStyle/>
          <a:p>
            <a:r>
              <a:rPr lang="en-US" sz="2800" dirty="0" smtClean="0"/>
              <a:t>September – 802.11 China (</a:t>
            </a:r>
            <a:r>
              <a:rPr lang="en-US" sz="2800" dirty="0" err="1" smtClean="0"/>
              <a:t>TGaj</a:t>
            </a:r>
            <a:r>
              <a:rPr lang="en-US" sz="2800" dirty="0" smtClean="0"/>
              <a:t>) interim</a:t>
            </a:r>
            <a:r>
              <a:rPr lang="en-US" sz="2800" dirty="0"/>
              <a:t/>
            </a:r>
            <a:br>
              <a:rPr lang="en-US" sz="2800" dirty="0"/>
            </a:br>
            <a:r>
              <a:rPr lang="en-US" sz="2800" dirty="0" smtClean="0"/>
              <a:t> Beijing, China</a:t>
            </a:r>
            <a:br>
              <a:rPr lang="en-US" sz="2800" dirty="0" smtClean="0"/>
            </a:br>
            <a:r>
              <a:rPr lang="en-US" sz="2800" dirty="0" smtClean="0"/>
              <a:t>November  11-16, 2012</a:t>
            </a:r>
          </a:p>
        </p:txBody>
      </p:sp>
      <p:sp>
        <p:nvSpPr>
          <p:cNvPr id="33797" name="Text Box 4"/>
          <p:cNvSpPr txBox="1">
            <a:spLocks noChangeArrowheads="1"/>
          </p:cNvSpPr>
          <p:nvPr/>
        </p:nvSpPr>
        <p:spPr bwMode="auto">
          <a:xfrm>
            <a:off x="12473" y="617538"/>
            <a:ext cx="38882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4.1.10</a:t>
            </a:r>
            <a:endParaRPr lang="en-US" dirty="0">
              <a:solidFill>
                <a:schemeClr val="tx2"/>
              </a:solidFill>
            </a:endParaRPr>
          </a:p>
        </p:txBody>
      </p:sp>
      <p:sp>
        <p:nvSpPr>
          <p:cNvPr id="33798" name="Text Box 5"/>
          <p:cNvSpPr txBox="1">
            <a:spLocks noChangeArrowheads="1"/>
          </p:cNvSpPr>
          <p:nvPr/>
        </p:nvSpPr>
        <p:spPr bwMode="auto">
          <a:xfrm>
            <a:off x="109538" y="3062288"/>
            <a:ext cx="8890000" cy="2062103"/>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600" dirty="0"/>
              <a:t>Hotel </a:t>
            </a:r>
            <a:r>
              <a:rPr lang="en-US" sz="3600" dirty="0" smtClean="0"/>
              <a:t>Registration - Open</a:t>
            </a:r>
            <a:endParaRPr lang="en-US" sz="3600" dirty="0">
              <a:solidFill>
                <a:srgbClr val="FF0000"/>
              </a:solidFill>
            </a:endParaRPr>
          </a:p>
          <a:p>
            <a:pPr eaLnBrk="0" hangingPunct="0">
              <a:buFont typeface="Times New Roman" pitchFamily="18" charset="0"/>
              <a:buAutoNum type="arabicPeriod"/>
            </a:pPr>
            <a:r>
              <a:rPr lang="en-US" sz="3600" dirty="0"/>
              <a:t>Meeting </a:t>
            </a:r>
            <a:r>
              <a:rPr lang="en-US" sz="3600" dirty="0" smtClean="0"/>
              <a:t>Registration – Open</a:t>
            </a:r>
          </a:p>
          <a:p>
            <a:pPr eaLnBrk="0" hangingPunct="0">
              <a:buFont typeface="Times New Roman" pitchFamily="18" charset="0"/>
              <a:buAutoNum type="arabicPeriod"/>
            </a:pPr>
            <a:endParaRPr lang="en-US" sz="3600" dirty="0"/>
          </a:p>
          <a:p>
            <a:pPr marL="0" indent="0" eaLnBrk="0" hangingPunct="0"/>
            <a:r>
              <a:rPr lang="en-US" sz="2000" dirty="0"/>
              <a:t>See: </a:t>
            </a:r>
            <a:r>
              <a:rPr lang="en-US" sz="2000" dirty="0">
                <a:hlinkClick r:id="rId2"/>
              </a:rPr>
              <a:t>http://</a:t>
            </a:r>
            <a:r>
              <a:rPr lang="en-US" sz="2000" dirty="0" smtClean="0">
                <a:hlinkClick r:id="rId2"/>
              </a:rPr>
              <a:t>www.ieee802.org/11/Meetings/201209ChinaInterim.html</a:t>
            </a:r>
            <a:r>
              <a:rPr lang="en-US" sz="2000" dirty="0" smtClean="0"/>
              <a:t> for details</a:t>
            </a:r>
            <a:endParaRPr lang="en-US" sz="2000" dirty="0"/>
          </a:p>
        </p:txBody>
      </p:sp>
    </p:spTree>
    <p:extLst>
      <p:ext uri="{BB962C8B-B14F-4D97-AF65-F5344CB8AC3E}">
        <p14:creationId xmlns:p14="http://schemas.microsoft.com/office/powerpoint/2010/main" val="642233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9</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 San Antonio, TX, California</a:t>
            </a:r>
            <a:br>
              <a:rPr lang="en-US" sz="2800" dirty="0" smtClean="0"/>
            </a:br>
            <a:r>
              <a:rPr lang="en-US" sz="2800" dirty="0" smtClean="0"/>
              <a:t>November  11-16, 2012</a:t>
            </a:r>
          </a:p>
        </p:txBody>
      </p:sp>
      <p:sp>
        <p:nvSpPr>
          <p:cNvPr id="33797" name="Text Box 4"/>
          <p:cNvSpPr txBox="1">
            <a:spLocks noChangeArrowheads="1"/>
          </p:cNvSpPr>
          <p:nvPr/>
        </p:nvSpPr>
        <p:spPr bwMode="auto">
          <a:xfrm>
            <a:off x="12473" y="617538"/>
            <a:ext cx="38882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4.1.10</a:t>
            </a:r>
            <a:endParaRPr lang="en-US" dirty="0">
              <a:solidFill>
                <a:schemeClr val="tx2"/>
              </a:solidFill>
            </a:endParaRPr>
          </a:p>
        </p:txBody>
      </p:sp>
      <p:sp>
        <p:nvSpPr>
          <p:cNvPr id="33798" name="Text Box 5"/>
          <p:cNvSpPr txBox="1">
            <a:spLocks noChangeArrowheads="1"/>
          </p:cNvSpPr>
          <p:nvPr/>
        </p:nvSpPr>
        <p:spPr bwMode="auto">
          <a:xfrm>
            <a:off x="88673" y="2252663"/>
            <a:ext cx="8890000"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a:t>Session information: </a:t>
            </a:r>
            <a:r>
              <a:rPr lang="en-US" sz="3600" dirty="0">
                <a:hlinkClick r:id="rId2"/>
              </a:rPr>
              <a:t>http://</a:t>
            </a:r>
            <a:r>
              <a:rPr lang="en-US" sz="3600" dirty="0" smtClean="0">
                <a:hlinkClick r:id="rId2"/>
              </a:rPr>
              <a:t>802world.org/plenary</a:t>
            </a:r>
            <a:endParaRPr lang="en-US" sz="3600" dirty="0" smtClean="0"/>
          </a:p>
          <a:p>
            <a:pPr marL="0" indent="0" eaLnBrk="0" hangingPunct="0"/>
            <a:endParaRPr lang="en-US" sz="3600" dirty="0"/>
          </a:p>
          <a:p>
            <a:pPr eaLnBrk="0" hangingPunct="0">
              <a:buFont typeface="Times New Roman" pitchFamily="18" charset="0"/>
              <a:buAutoNum type="arabicPeriod"/>
            </a:pPr>
            <a:r>
              <a:rPr lang="en-US" sz="3600" dirty="0" smtClean="0"/>
              <a:t>Hotel Registration - open</a:t>
            </a:r>
            <a:endParaRPr lang="en-US" sz="3600" dirty="0">
              <a:solidFill>
                <a:srgbClr val="FF0000"/>
              </a:solidFill>
            </a:endParaRPr>
          </a:p>
          <a:p>
            <a:pPr eaLnBrk="0" hangingPunct="0">
              <a:buFont typeface="Times New Roman" pitchFamily="18" charset="0"/>
              <a:buAutoNum type="arabicPeriod"/>
            </a:pPr>
            <a:r>
              <a:rPr lang="en-US" sz="3600" dirty="0"/>
              <a:t>Meeting </a:t>
            </a:r>
            <a:r>
              <a:rPr lang="en-US" sz="3600" dirty="0" smtClean="0"/>
              <a:t>Registration - open</a:t>
            </a:r>
            <a:endParaRPr lang="en-US" sz="3600" dirty="0"/>
          </a:p>
          <a:p>
            <a:pPr eaLnBrk="0" hangingPunct="0">
              <a:buFont typeface="Times New Roman" pitchFamily="18" charset="0"/>
              <a:buAutoNum type="arabicPeriod"/>
            </a:pPr>
            <a:r>
              <a:rPr lang="en-US" sz="3600" dirty="0"/>
              <a:t>Early bird registration expires </a:t>
            </a:r>
          </a:p>
          <a:p>
            <a:pPr marL="457200" lvl="1" indent="0" eaLnBrk="0" hangingPunct="0"/>
            <a:r>
              <a:rPr lang="en-US" sz="3600" dirty="0"/>
              <a:t>	</a:t>
            </a:r>
            <a:r>
              <a:rPr lang="en-US" sz="3600" dirty="0">
                <a:solidFill>
                  <a:srgbClr val="FF0000"/>
                </a:solidFill>
              </a:rPr>
              <a:t>Friday </a:t>
            </a:r>
            <a:r>
              <a:rPr lang="en-US" sz="3600" dirty="0" smtClean="0">
                <a:solidFill>
                  <a:srgbClr val="FF0000"/>
                </a:solidFill>
              </a:rPr>
              <a:t>2012-10-05</a:t>
            </a:r>
            <a:endParaRPr lang="en-US" sz="3600" dirty="0">
              <a:solidFill>
                <a:srgbClr val="FF0000"/>
              </a:solidFill>
            </a:endParaRPr>
          </a:p>
        </p:txBody>
      </p:sp>
    </p:spTree>
    <p:extLst>
      <p:ext uri="{BB962C8B-B14F-4D97-AF65-F5344CB8AC3E}">
        <p14:creationId xmlns:p14="http://schemas.microsoft.com/office/powerpoint/2010/main" val="1788063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275310</TotalTime>
  <Words>1296</Words>
  <Application>Microsoft Office PowerPoint</Application>
  <PresentationFormat>On-screen Show (4:3)</PresentationFormat>
  <Paragraphs>427</Paragraphs>
  <Slides>32</Slides>
  <Notes>14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5" baseType="lpstr">
      <vt:lpstr>Default Design</vt:lpstr>
      <vt:lpstr>Document</vt:lpstr>
      <vt:lpstr>Microsoft PowerPoint Presentation</vt:lpstr>
      <vt:lpstr>WG11 Plenary - Supplementary Information - September 2012</vt:lpstr>
      <vt:lpstr>PowerPoint Presentation</vt:lpstr>
      <vt:lpstr>IEEE LOA Database</vt:lpstr>
      <vt:lpstr> Joint Meetings</vt:lpstr>
      <vt:lpstr>Hyatt Grand Champions – meeting rooms</vt:lpstr>
      <vt:lpstr>Group Room assignments</vt:lpstr>
      <vt:lpstr>WG Agendas</vt:lpstr>
      <vt:lpstr>September – 802.11 China (TGaj) interim  Beijing, China November  11-16, 2012</vt:lpstr>
      <vt:lpstr>November – San Antonio, TX, California November  11-16, 2012</vt:lpstr>
      <vt:lpstr>Other Special Events</vt:lpstr>
      <vt:lpstr>802.1 Architecture Document</vt:lpstr>
      <vt:lpstr>802.24 – Smart Grid WG</vt:lpstr>
      <vt:lpstr>Wednesday Plenary Topics</vt:lpstr>
      <vt:lpstr>Tutorials</vt:lpstr>
      <vt:lpstr>PowerPoint Presentation</vt:lpstr>
      <vt:lpstr>Social</vt:lpstr>
      <vt:lpstr>PowerPoint Presentation</vt:lpstr>
      <vt:lpstr>PowerPoint Presentation</vt:lpstr>
      <vt:lpstr>4-hour rule clarification</vt:lpstr>
      <vt:lpstr>PowerPoint Presentation</vt:lpstr>
      <vt:lpstr>Announcements</vt:lpstr>
      <vt:lpstr>IEEE LOA Database</vt:lpstr>
      <vt:lpstr>IEEE Store Contents  - Sept  2012</vt:lpstr>
      <vt:lpstr>802.11 drafts to ISO/IEC JTC1/SC6</vt:lpstr>
      <vt:lpstr>MOU</vt:lpstr>
      <vt:lpstr>MOU 2</vt:lpstr>
      <vt:lpstr>Future Venues - 2012</vt:lpstr>
      <vt:lpstr>Future Venues -2013</vt:lpstr>
      <vt:lpstr>Future Venues - 2014</vt:lpstr>
      <vt:lpstr>November – San Antonio, TX, California November  11-16, 2012</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Adrian Stephens, 206</cp:lastModifiedBy>
  <cp:revision>2886</cp:revision>
  <cp:lastPrinted>2012-07-20T14:23:48Z</cp:lastPrinted>
  <dcterms:created xsi:type="dcterms:W3CDTF">1998-02-10T13:07:52Z</dcterms:created>
  <dcterms:modified xsi:type="dcterms:W3CDTF">2012-09-21T03:02:45Z</dcterms:modified>
</cp:coreProperties>
</file>