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1105" r:id="rId2"/>
    <p:sldId id="1295" r:id="rId3"/>
    <p:sldId id="1468" r:id="rId4"/>
    <p:sldId id="1357" r:id="rId5"/>
    <p:sldId id="1562" r:id="rId6"/>
    <p:sldId id="1563" r:id="rId7"/>
    <p:sldId id="1456" r:id="rId8"/>
    <p:sldId id="1573" r:id="rId9"/>
    <p:sldId id="1597" r:id="rId10"/>
    <p:sldId id="1483" r:id="rId11"/>
    <p:sldId id="1450" r:id="rId12"/>
    <p:sldId id="1599" r:id="rId13"/>
    <p:sldId id="1512" r:id="rId14"/>
    <p:sldId id="1601" r:id="rId15"/>
    <p:sldId id="1296" r:id="rId16"/>
    <p:sldId id="1570" r:id="rId17"/>
    <p:sldId id="1549" r:id="rId18"/>
    <p:sldId id="1551" r:id="rId19"/>
    <p:sldId id="1602" r:id="rId20"/>
    <p:sldId id="1297" r:id="rId21"/>
    <p:sldId id="1398" r:id="rId22"/>
    <p:sldId id="1596" r:id="rId23"/>
    <p:sldId id="1388" r:id="rId24"/>
    <p:sldId id="1478" r:id="rId25"/>
    <p:sldId id="1567" r:id="rId26"/>
    <p:sldId id="1347" r:id="rId27"/>
    <p:sldId id="1447" r:id="rId28"/>
    <p:sldId id="1536" r:id="rId29"/>
    <p:sldId id="1598" r:id="rId30"/>
    <p:sldId id="1435" r:id="rId31"/>
    <p:sldId id="1600" r:id="rId3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99"/>
    <a:srgbClr val="FF9966"/>
    <a:srgbClr val="FF3300"/>
    <a:srgbClr val="33CC33"/>
    <a:srgbClr val="66FF99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0" autoAdjust="0"/>
    <p:restoredTop sz="86358" autoAdjust="0"/>
  </p:normalViewPr>
  <p:slideViewPr>
    <p:cSldViewPr snapToGrid="0">
      <p:cViewPr varScale="1">
        <p:scale>
          <a:sx n="91" d="100"/>
          <a:sy n="91" d="100"/>
        </p:scale>
        <p:origin x="-3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66"/>
        <p:guide pos="29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9891" y="186194"/>
            <a:ext cx="2226934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6439" y="176669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6724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38700" y="9010650"/>
            <a:ext cx="15875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7700" y="9010650"/>
            <a:ext cx="522288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6724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4850" y="387350"/>
            <a:ext cx="5643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4850" y="9010650"/>
            <a:ext cx="738188" cy="190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724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4851" y="8999538"/>
            <a:ext cx="5802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2754" y="95706"/>
            <a:ext cx="2226934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64" y="95706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326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1" y="4422777"/>
            <a:ext cx="5173663" cy="4189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81" tIns="46686" rIns="94981" bIns="46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35464" y="9015413"/>
            <a:ext cx="2054225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957" lvl="4" algn="r" defTabSz="946139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8188" y="9015413"/>
            <a:ext cx="5207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724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36600" y="9015413"/>
            <a:ext cx="738188" cy="190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790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36600" y="9012238"/>
            <a:ext cx="558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58814" y="296863"/>
            <a:ext cx="5735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850" y="9015413"/>
            <a:ext cx="427038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5BD789-D7E7-49CC-8921-D1DE3E24E29A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70659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F42C4005-3F5F-4665-98E2-E69A7869924E}" type="slidenum">
              <a:rPr lang="en-US" sz="1200" b="0" smtClean="0"/>
              <a:pPr/>
              <a:t>23</a:t>
            </a:fld>
            <a:endParaRPr lang="en-US" sz="1200" b="0" smtClean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37076" y="9015413"/>
            <a:ext cx="18526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6082DD4-69D3-49C5-BA88-19B4AF142FF5}" type="slidenum">
              <a:rPr lang="en-US" sz="1200" b="0" smtClean="0"/>
              <a:pPr/>
              <a:t>24</a:t>
            </a:fld>
            <a:endParaRPr lang="en-US" sz="1200" b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79875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98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798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B708D0A-CEB3-4823-9A4B-217E980CDE48}" type="slidenum">
              <a:rPr lang="en-US" sz="1200" b="0" smtClean="0"/>
              <a:pPr/>
              <a:t>26</a:t>
            </a:fld>
            <a:endParaRPr lang="en-US" sz="1200" b="0" smtClean="0"/>
          </a:p>
        </p:txBody>
      </p:sp>
      <p:sp>
        <p:nvSpPr>
          <p:cNvPr id="798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A9EF70F8-095F-4220-8B24-3CCEAB82CF09}" type="slidenum">
              <a:rPr lang="en-US" sz="1200" b="0" smtClean="0"/>
              <a:pPr/>
              <a:t>27</a:t>
            </a:fld>
            <a:endParaRPr lang="en-US" sz="1200" b="0" smtClean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83971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96E07C6B-0B5C-4F8B-AF92-7FF4F800ABD9}" type="slidenum">
              <a:rPr lang="en-US" sz="1200" b="0" smtClean="0"/>
              <a:pPr/>
              <a:t>28</a:t>
            </a:fld>
            <a:endParaRPr lang="en-US" sz="1200" b="0" smtClean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850" y="9015413"/>
            <a:ext cx="427038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2BEB48A-F2B2-4DC9-B48F-7362793BC5C1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3711" y="901541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3" y="95706"/>
            <a:ext cx="73257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xfrm>
            <a:off x="4172770" y="95706"/>
            <a:ext cx="2216919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802.11-12/0982r0</a:t>
            </a:r>
          </a:p>
        </p:txBody>
      </p:sp>
      <p:sp>
        <p:nvSpPr>
          <p:cNvPr id="25605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6150" eaLnBrk="0" hangingPunct="0"/>
            <a:r>
              <a:rPr lang="en-US" sz="1400"/>
              <a:t>November 2011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77835" y="9015413"/>
            <a:ext cx="421053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Page </a:t>
            </a:r>
            <a:fld id="{41300B6B-B988-4E96-8F5F-FFB9E837AEEF}" type="slidenum">
              <a:rPr lang="en-US" smtClean="0"/>
              <a:pPr defTabSz="946150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3" y="95706"/>
            <a:ext cx="73257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172770" y="95706"/>
            <a:ext cx="2216919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802.11-12/0982r0</a:t>
            </a:r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6150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83711" y="9015413"/>
            <a:ext cx="41517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46150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7EC9F2F-741B-4DEE-8797-BA00E4F3D4F3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1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64517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E44476F-A137-4586-B866-C75BB669FE3D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EAD36-1DF0-4BD8-97EF-26BDB0C08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CB99B2B-AF85-4893-959A-4850BB080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802.11-12/0982r2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LetterBallots/CC3ARC/CC3_instruction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patcom/pat802_11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6/meetings/mtg81/agenda.html" TargetMode="External"/><Relationship Id="rId2" Type="http://schemas.openxmlformats.org/officeDocument/2006/relationships/hyperlink" Target="https://mentor.ieee.org/802.15/dcn/12/15-12-0444-02-0000-september-2012-802-15-wg-agenda-graphic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2/dcn/12/22-12-0075-00-0000-september-interim-wg-agenda.xls" TargetMode="External"/><Relationship Id="rId5" Type="http://schemas.openxmlformats.org/officeDocument/2006/relationships/hyperlink" Target="https://mentor.ieee.org/802.21/dcn/12/21-12-0108-00-0000-sesssion-52-agenda.docx" TargetMode="External"/><Relationship Id="rId4" Type="http://schemas.openxmlformats.org/officeDocument/2006/relationships/hyperlink" Target="https://mentor.ieee.org/802.19/dcn/12/19-12-0145-00-0000-sept-2012-wg-agenda.xl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201209ChinaInterim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WG11 Plenary - Supplementary Information - September 2012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</a:t>
            </a:r>
            <a:r>
              <a:rPr lang="en-US" smtClean="0"/>
              <a:t>:</a:t>
            </a:r>
            <a:r>
              <a:rPr lang="en-US" b="0" smtClean="0"/>
              <a:t> 2012-09-17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533400" y="5644906"/>
            <a:ext cx="83074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Additional Information on topics for </a:t>
            </a:r>
            <a:r>
              <a:rPr lang="en-US" sz="1600" dirty="0" smtClean="0"/>
              <a:t>the 802.11 interim meeting </a:t>
            </a:r>
            <a:r>
              <a:rPr lang="en-US" sz="1600" dirty="0"/>
              <a:t>– </a:t>
            </a:r>
            <a:r>
              <a:rPr lang="en-US" sz="1600" dirty="0" smtClean="0"/>
              <a:t>September 2012 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2169"/>
              </p:ext>
            </p:extLst>
          </p:nvPr>
        </p:nvGraphicFramePr>
        <p:xfrm>
          <a:off x="533400" y="2246924"/>
          <a:ext cx="7721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5" imgW="8278267" imgH="2779627" progId="Word.Document.8">
                  <p:embed/>
                </p:oleObj>
              </mc:Choice>
              <mc:Fallback>
                <p:oleObj name="Document" r:id="rId5" imgW="8278267" imgH="2779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46924"/>
                        <a:ext cx="7721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366584" y="3962400"/>
            <a:ext cx="7800020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Location: </a:t>
            </a:r>
            <a:r>
              <a:rPr lang="en-GB" sz="3200" dirty="0" smtClean="0"/>
              <a:t>Verbena Terrace</a:t>
            </a:r>
            <a:r>
              <a:rPr lang="en-GB" sz="3200" dirty="0"/>
              <a:t> </a:t>
            </a:r>
            <a:r>
              <a:rPr lang="en-GB" sz="3200" dirty="0" smtClean="0"/>
              <a:t>(Main</a:t>
            </a:r>
            <a:r>
              <a:rPr lang="en-GB" sz="3200" dirty="0"/>
              <a:t> </a:t>
            </a:r>
            <a:r>
              <a:rPr lang="en-GB" sz="3200" dirty="0" smtClean="0"/>
              <a:t>Building</a:t>
            </a:r>
            <a:r>
              <a:rPr lang="en-GB" sz="3200" dirty="0"/>
              <a:t>)</a:t>
            </a:r>
            <a:endParaRPr lang="en-US" sz="3200" dirty="0"/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102865" y="1850118"/>
            <a:ext cx="8032776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Breakfast </a:t>
            </a:r>
            <a:r>
              <a:rPr lang="en-US" sz="3200" dirty="0" smtClean="0"/>
              <a:t>– </a:t>
            </a:r>
            <a:r>
              <a:rPr lang="pt-BR" sz="3200" dirty="0"/>
              <a:t>Verde Vista Terrace + LM </a:t>
            </a:r>
            <a:r>
              <a:rPr lang="pt-BR" sz="3200" dirty="0" smtClean="0"/>
              <a:t>Foyer</a:t>
            </a:r>
          </a:p>
          <a:p>
            <a:r>
              <a:rPr lang="en-US" sz="3200" dirty="0" smtClean="0"/>
              <a:t>Breaks –      </a:t>
            </a:r>
            <a:r>
              <a:rPr lang="pt-BR" sz="3200" dirty="0"/>
              <a:t>Verde Vista Terrace + LM </a:t>
            </a:r>
            <a:r>
              <a:rPr lang="pt-BR" sz="3200" dirty="0" smtClean="0"/>
              <a:t>Foyer</a:t>
            </a:r>
          </a:p>
          <a:p>
            <a:r>
              <a:rPr lang="pt-BR" sz="3200" dirty="0"/>
              <a:t>Lunch </a:t>
            </a:r>
            <a:r>
              <a:rPr lang="en-US" sz="3200" dirty="0"/>
              <a:t>– </a:t>
            </a:r>
            <a:r>
              <a:rPr lang="pt-BR" sz="3200" dirty="0" smtClean="0"/>
              <a:t>Indian </a:t>
            </a:r>
            <a:r>
              <a:rPr lang="pt-BR" sz="3200" dirty="0"/>
              <a:t>Wells LM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BD9E1DD-0C4A-4234-8DE4-72B48CA059F4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 Architecture Document</a:t>
            </a: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4.1.14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D1.5 of the P802 is latest version</a:t>
            </a:r>
          </a:p>
          <a:p>
            <a:r>
              <a:rPr lang="en-GB" dirty="0" smtClean="0"/>
              <a:t>Comment collection</a:t>
            </a:r>
            <a:r>
              <a:rPr lang="en-GB" baseline="0" dirty="0" smtClean="0"/>
              <a:t> period started on D1.5</a:t>
            </a:r>
          </a:p>
          <a:p>
            <a:endParaRPr lang="en-GB" dirty="0"/>
          </a:p>
          <a:p>
            <a:r>
              <a:rPr lang="en-GB" baseline="0" dirty="0" smtClean="0"/>
              <a:t>802.11 members can provide comments following</a:t>
            </a: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www.ieee802.org/11/LetterBallots/CC3ARC/CC3_instructions.html</a:t>
            </a:r>
            <a:endParaRPr lang="en-GB" sz="1800" dirty="0" smtClean="0"/>
          </a:p>
          <a:p>
            <a:endParaRPr lang="en-GB" baseline="0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802.24</a:t>
            </a:r>
            <a:r>
              <a:rPr lang="en-GB" baseline="0" dirty="0" smtClean="0"/>
              <a:t> – Smart Grid WG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ad-hoc meeting will be held</a:t>
            </a:r>
          </a:p>
          <a:p>
            <a:r>
              <a:rPr lang="en-GB" dirty="0" smtClean="0"/>
              <a:t>Tuesday</a:t>
            </a:r>
            <a:r>
              <a:rPr lang="en-GB" baseline="0" dirty="0" smtClean="0"/>
              <a:t> 2012-09-18, </a:t>
            </a:r>
            <a:r>
              <a:rPr lang="en-GB" dirty="0" smtClean="0"/>
              <a:t>16:00-18:00</a:t>
            </a:r>
          </a:p>
          <a:p>
            <a:endParaRPr lang="en-GB" dirty="0"/>
          </a:p>
          <a:p>
            <a:r>
              <a:rPr lang="en-GB" dirty="0"/>
              <a:t>The agenda will be to review action items from July and prepare for our first official meeting during the November plenary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Meeting set up in IMAT so that attendance credit can be claimed for 802.11.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2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Wednesday Plenary Topics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518525" cy="4500562"/>
          </a:xfrm>
        </p:spPr>
        <p:txBody>
          <a:bodyPr/>
          <a:lstStyle/>
          <a:p>
            <a:r>
              <a:rPr lang="en-US" sz="2800" dirty="0" smtClean="0"/>
              <a:t>Liaisons</a:t>
            </a:r>
          </a:p>
          <a:p>
            <a:endParaRPr lang="en-US" sz="2800" dirty="0"/>
          </a:p>
          <a:p>
            <a:r>
              <a:rPr lang="en-US" sz="2800" smtClean="0"/>
              <a:t>Any other?</a:t>
            </a:r>
            <a:endParaRPr lang="en-US" sz="2800" dirty="0" smtClean="0"/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6D0D503-1675-4B23-A55D-ADAE9E03F941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4.1.16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63538" y="1399032"/>
            <a:ext cx="8518525" cy="5129783"/>
          </a:xfrm>
        </p:spPr>
        <p:txBody>
          <a:bodyPr/>
          <a:lstStyle/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None during September 2012</a:t>
            </a:r>
          </a:p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November 2012 tutorials: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Monday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AVB (Sponsored by Tony </a:t>
            </a:r>
            <a:r>
              <a:rPr lang="en-US" sz="2800" b="1" kern="1200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Jeffree</a:t>
            </a:r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L2 Routing (Sponsored by Bob Heile)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Medical Device Interop (Sponsored by Bob Heile)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Tuesday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Smart Grid TAG overview (Sponsored by James Gilb)</a:t>
            </a:r>
            <a:endParaRPr lang="en-GB" sz="2800" b="1" kern="1200" dirty="0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B683F7-22E6-4EDC-B19D-F1A3A11DDA16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51204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Social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-671" y="617538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Wednesday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2.7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632398" y="2654595"/>
            <a:ext cx="7800020" cy="255454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Location: </a:t>
            </a:r>
            <a:r>
              <a:rPr lang="en-GB" sz="3200" dirty="0" smtClean="0"/>
              <a:t>Verbena Terrace</a:t>
            </a:r>
            <a:r>
              <a:rPr lang="en-GB" sz="3200" dirty="0"/>
              <a:t> </a:t>
            </a:r>
            <a:r>
              <a:rPr lang="en-GB" sz="3200" dirty="0" smtClean="0"/>
              <a:t>(Main</a:t>
            </a:r>
            <a:r>
              <a:rPr lang="en-GB" sz="3200" dirty="0"/>
              <a:t> </a:t>
            </a:r>
            <a:r>
              <a:rPr lang="en-GB" sz="3200" dirty="0" smtClean="0"/>
              <a:t>Building</a:t>
            </a:r>
            <a:r>
              <a:rPr lang="en-GB" sz="3200" dirty="0" smtClean="0"/>
              <a:t>)</a:t>
            </a:r>
          </a:p>
          <a:p>
            <a:endParaRPr lang="en-GB" sz="3200" dirty="0"/>
          </a:p>
          <a:p>
            <a:r>
              <a:rPr lang="en-GB" sz="3200" dirty="0" smtClean="0"/>
              <a:t>Drinks free for first hour.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88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349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8B48962-344E-47C1-A65F-6561BF81BF81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Room Changes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5.2</a:t>
            </a:r>
          </a:p>
        </p:txBody>
      </p:sp>
      <p:sp>
        <p:nvSpPr>
          <p:cNvPr id="63494" name="TextBox 1"/>
          <p:cNvSpPr txBox="1">
            <a:spLocks noChangeArrowheads="1"/>
          </p:cNvSpPr>
          <p:nvPr/>
        </p:nvSpPr>
        <p:spPr bwMode="auto">
          <a:xfrm>
            <a:off x="889000" y="234473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50E019E-4A99-4B6C-ADC3-E69846FC02B9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1840399" y="1025525"/>
            <a:ext cx="4896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Mid-week Officer </a:t>
            </a:r>
            <a:r>
              <a:rPr lang="en-US" sz="3200" dirty="0"/>
              <a:t>Changes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5.3</a:t>
            </a:r>
          </a:p>
        </p:txBody>
      </p:sp>
      <p:sp>
        <p:nvSpPr>
          <p:cNvPr id="66566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4-hour rule clarification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dirty="0" smtClean="0"/>
              <a:t>4-hour rule applies only to the time between a submission being</a:t>
            </a:r>
            <a:r>
              <a:rPr lang="en-GB" baseline="0" dirty="0" smtClean="0"/>
              <a:t> placed on the server and a motion </a:t>
            </a:r>
            <a:r>
              <a:rPr lang="en-GB" baseline="0" smtClean="0"/>
              <a:t>being made to </a:t>
            </a:r>
            <a:r>
              <a:rPr lang="en-GB" baseline="0" dirty="0" smtClean="0"/>
              <a:t>modify the draft referencing</a:t>
            </a:r>
            <a:r>
              <a:rPr lang="en-GB" dirty="0" smtClean="0"/>
              <a:t> that submission.</a:t>
            </a:r>
          </a:p>
          <a:p>
            <a:r>
              <a:rPr lang="en-GB" dirty="0" smtClean="0"/>
              <a:t>The 4-hour rule does not apply to:</a:t>
            </a:r>
          </a:p>
          <a:p>
            <a:pPr lvl="1"/>
            <a:r>
              <a:rPr lang="en-GB" dirty="0" smtClean="0"/>
              <a:t>A submission be placed on the server that proposes changes to a draft and </a:t>
            </a:r>
            <a:r>
              <a:rPr lang="en-GB" b="1" u="sng" dirty="0" smtClean="0"/>
              <a:t>presentation</a:t>
            </a:r>
            <a:r>
              <a:rPr lang="en-GB" dirty="0" smtClean="0"/>
              <a:t> or discussion of those changes.</a:t>
            </a:r>
          </a:p>
          <a:p>
            <a:pPr lvl="1"/>
            <a:r>
              <a:rPr lang="en-GB" dirty="0" smtClean="0"/>
              <a:t>A submission supporting a motion that does not modify the draft.</a:t>
            </a:r>
          </a:p>
          <a:p>
            <a:pPr lvl="1"/>
            <a:r>
              <a:rPr lang="en-GB" dirty="0" smtClean="0"/>
              <a:t>Any other kinds of submission.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78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BC65D6B-EC32-4656-B38E-E7735A82E436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75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4BC4AF1-6646-4E89-96F6-D8AE9B52707D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66045"/>
            <a:ext cx="8439150" cy="2771104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Coffee will be continuously available from 7:30am to 11:00am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 smtClean="0"/>
              <a:t>When we reach 10:00 we will determine if we take a break</a:t>
            </a:r>
            <a:endParaRPr lang="en-US" sz="3200" dirty="0"/>
          </a:p>
          <a:p>
            <a:pPr>
              <a:defRPr/>
            </a:pPr>
            <a:endParaRPr lang="en-US" sz="3200" dirty="0"/>
          </a:p>
          <a:p>
            <a:pPr marL="0" indent="0">
              <a:buFontTx/>
              <a:buNone/>
              <a:defRPr/>
            </a:pPr>
            <a:endParaRPr lang="en-US" sz="32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2.07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05560" y="4074918"/>
            <a:ext cx="6455613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Break = Recess</a:t>
            </a:r>
          </a:p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Reconvene at </a:t>
            </a:r>
            <a:r>
              <a:rPr lang="en-US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10:15</a:t>
            </a:r>
            <a:endParaRPr lang="en-US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8 </a:t>
            </a:r>
            <a:r>
              <a:rPr lang="en-US" sz="2800" dirty="0"/>
              <a:t>entries with </a:t>
            </a:r>
            <a:r>
              <a:rPr lang="en-US" sz="2800" dirty="0" smtClean="0"/>
              <a:t>2012 </a:t>
            </a:r>
            <a:r>
              <a:rPr lang="en-US" sz="2800" dirty="0"/>
              <a:t>submission dates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5063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7D930D0-479D-42F5-AB14-C71C7A35E28F}" type="slidenum">
              <a:rPr lang="en-US" sz="1200" b="0" smtClean="0"/>
              <a:pPr/>
              <a:t>23</a:t>
            </a:fld>
            <a:endParaRPr lang="en-US" sz="1200" b="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Store Contents  - Sept  2012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845586"/>
              </p:ext>
            </p:extLst>
          </p:nvPr>
        </p:nvGraphicFramePr>
        <p:xfrm>
          <a:off x="239713" y="1598613"/>
          <a:ext cx="8632825" cy="4516500"/>
        </p:xfrm>
        <a:graphic>
          <a:graphicData uri="http://schemas.openxmlformats.org/drawingml/2006/table">
            <a:tbl>
              <a:tblPr/>
              <a:tblGrid>
                <a:gridCol w="2391520"/>
                <a:gridCol w="1399591"/>
                <a:gridCol w="1358739"/>
                <a:gridCol w="1741487"/>
                <a:gridCol w="1741488"/>
              </a:tblGrid>
              <a:tr h="94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P802.11.2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802.11s-2011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802.11aa-2012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802.11ae-2012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P802.11ac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D3.0   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P802.11ad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D9.0   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k, n, p, y, r, w, u, v, z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9705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9706" name="Text Box 73"/>
          <p:cNvSpPr txBox="1">
            <a:spLocks noChangeArrowheads="1"/>
          </p:cNvSpPr>
          <p:nvPr/>
        </p:nvSpPr>
        <p:spPr bwMode="auto">
          <a:xfrm>
            <a:off x="1192213" y="6145213"/>
            <a:ext cx="325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400">
                <a:hlinkClick r:id="rId3"/>
              </a:rPr>
              <a:t>http://www.techstreet.com/ieeegate.html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661025"/>
            <a:ext cx="8839200" cy="7397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AU" sz="2000" dirty="0" smtClean="0"/>
              <a:t>The WG told SC6 it would liaise 802.11ac as soon as it passes a LB</a:t>
            </a:r>
          </a:p>
          <a:p>
            <a:pPr marL="0" indent="0">
              <a:buFontTx/>
              <a:buNone/>
            </a:pPr>
            <a:r>
              <a:rPr lang="en-AU" sz="2000" dirty="0" smtClean="0"/>
              <a:t>802.11-2012  was submitted to SC6 when approved by the SASB – April 2012</a:t>
            </a:r>
          </a:p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24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65039"/>
              </p:ext>
            </p:extLst>
          </p:nvPr>
        </p:nvGraphicFramePr>
        <p:xfrm>
          <a:off x="228600" y="1600200"/>
          <a:ext cx="8390105" cy="1767990"/>
        </p:xfrm>
        <a:graphic>
          <a:graphicData uri="http://schemas.openxmlformats.org/drawingml/2006/table">
            <a:tbl>
              <a:tblPr/>
              <a:tblGrid>
                <a:gridCol w="1431553"/>
                <a:gridCol w="1093354"/>
                <a:gridCol w="982166"/>
                <a:gridCol w="1432516"/>
                <a:gridCol w="1059962"/>
                <a:gridCol w="1195277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Okinawa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Atlanta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Jacksonville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Waikoloa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Atlanta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San Diego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D7.0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D8.0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D9.0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D2.0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D3.0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63538" y="1399032"/>
            <a:ext cx="8518525" cy="5129783"/>
          </a:xfrm>
        </p:spPr>
        <p:txBody>
          <a:bodyPr/>
          <a:lstStyle/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None during September 2012</a:t>
            </a:r>
          </a:p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November 2012 tutorials: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Monday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AVB (Sponsored by Tony </a:t>
            </a:r>
            <a:r>
              <a:rPr lang="en-US" sz="2800" b="1" kern="1200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Jeffree</a:t>
            </a:r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L2 Routing (Sponsored by Bob Heile)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Medical Device Interop (Sponsored by Bob Heile)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Tuesday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Smart Grid TAG overview (Sponsored by James Gilb)</a:t>
            </a:r>
            <a:endParaRPr lang="en-GB" sz="2800" b="1" kern="1200" dirty="0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284228" y="617538"/>
            <a:ext cx="3433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Friday Agenda Item 2.11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C59D654-436E-4FB0-AD86-AECD21EE4460}" type="slidenum">
              <a:rPr lang="en-US" sz="1200" b="0" smtClean="0"/>
              <a:pPr/>
              <a:t>26</a:t>
            </a:fld>
            <a:endParaRPr lang="en-US" sz="1200" b="0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 - 2012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" y="1304925"/>
            <a:ext cx="9028113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/>
              <a:t>2012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131 </a:t>
            </a:r>
            <a:r>
              <a:rPr lang="en-US" sz="2200" u="sng" dirty="0" smtClean="0">
                <a:solidFill>
                  <a:schemeClr val="bg1">
                    <a:lumMod val="75000"/>
                  </a:schemeClr>
                </a:solidFill>
              </a:rPr>
              <a:t>January 15-20, 2012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 ----Hyatt Regency, Jacksonville, FL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Including 802.16 and 802.21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132 March 11-16, 2012 –Hilton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133 </a:t>
            </a:r>
            <a:r>
              <a:rPr lang="en-US" sz="2200" u="sng" dirty="0" smtClean="0">
                <a:solidFill>
                  <a:schemeClr val="bg1">
                    <a:lumMod val="75000"/>
                  </a:schemeClr>
                </a:solidFill>
              </a:rPr>
              <a:t>May 13-18, 2012,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 Hyatt Regency Atlanta, Atlanta, Georgia,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134 July 15-20, 2012    Grand Hyatt Manchester, San Diego, CA,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135 </a:t>
            </a:r>
            <a:r>
              <a:rPr lang="en-US" sz="22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September 16-21, 2012,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Hyatt Grand Champion, Indian Wells, CA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 </a:t>
            </a:r>
            <a:r>
              <a:rPr lang="en-US" sz="2000" baseline="30000" dirty="0"/>
              <a:t># </a:t>
            </a:r>
            <a:r>
              <a:rPr lang="en-US" sz="2200" dirty="0" smtClean="0"/>
              <a:t>135.5  Sep 26-27, </a:t>
            </a:r>
            <a:r>
              <a:rPr lang="en-US" sz="2200" dirty="0"/>
              <a:t>2012    </a:t>
            </a:r>
            <a:r>
              <a:rPr lang="en-US" sz="2200" dirty="0" smtClean="0"/>
              <a:t>Hotel Nikko New Century, Beijing, China</a:t>
            </a:r>
            <a:endParaRPr lang="en-US" sz="2200" dirty="0"/>
          </a:p>
          <a:p>
            <a:pPr>
              <a:lnSpc>
                <a:spcPct val="80000"/>
              </a:lnSpc>
              <a:buFontTx/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136 Nov 11-16, 2012    Grand Hyatt San Antonio, San Antonio, TX, USA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C0E246-AB09-4D1E-B496-3CF15F50139B}" type="slidenum">
              <a:rPr lang="en-US" sz="1200" b="0" smtClean="0"/>
              <a:pPr/>
              <a:t>27</a:t>
            </a:fld>
            <a:endParaRPr lang="en-US" sz="1200" b="0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-2013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304925"/>
            <a:ext cx="8770937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u="sng" dirty="0" smtClean="0"/>
              <a:t>2013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137 </a:t>
            </a:r>
            <a:r>
              <a:rPr lang="en-US" u="sng" dirty="0" smtClean="0"/>
              <a:t>January 13-18, 2013</a:t>
            </a:r>
            <a:r>
              <a:rPr lang="en-US" dirty="0" smtClean="0"/>
              <a:t> - --Hyatt Regency Vancouver, BC, CA</a:t>
            </a:r>
            <a:br>
              <a:rPr lang="en-US" dirty="0" smtClean="0"/>
            </a:br>
            <a:r>
              <a:rPr lang="en-US" dirty="0" smtClean="0"/>
              <a:t>137.1 Jan 21-25 – China Interim (</a:t>
            </a:r>
            <a:r>
              <a:rPr lang="en-US" dirty="0" err="1" smtClean="0"/>
              <a:t>TGaj</a:t>
            </a:r>
            <a:r>
              <a:rPr lang="en-US" dirty="0" smtClean="0"/>
              <a:t>),  Location TBD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aseline="30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138 March 17-22, 2013 –Caribe Royale, Orlando, FL,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139 </a:t>
            </a:r>
            <a:r>
              <a:rPr lang="en-US" u="sng" dirty="0" smtClean="0"/>
              <a:t>May 12-17, 2013 </a:t>
            </a:r>
            <a:r>
              <a:rPr lang="en-US" dirty="0" smtClean="0"/>
              <a:t>----Hilton Waikoloa, Big Island, HI</a:t>
            </a:r>
            <a:br>
              <a:rPr lang="en-US" dirty="0" smtClean="0"/>
            </a:br>
            <a:r>
              <a:rPr lang="en-US" dirty="0" smtClean="0"/>
              <a:t>139.1 April 22-26 – China Interim (</a:t>
            </a:r>
            <a:r>
              <a:rPr lang="en-US" dirty="0" err="1" smtClean="0"/>
              <a:t>TGaj</a:t>
            </a:r>
            <a:r>
              <a:rPr lang="en-US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aseline="30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140 July 14-19, 2013    --- Geneva , CH  ITU headquarters</a:t>
            </a:r>
            <a:endParaRPr lang="en-US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141 </a:t>
            </a:r>
            <a:r>
              <a:rPr lang="en-US" u="sng" dirty="0" smtClean="0"/>
              <a:t>September 15-20, 2013</a:t>
            </a:r>
            <a:r>
              <a:rPr lang="en-US" dirty="0" smtClean="0"/>
              <a:t>----Confirmed– Nanjing, China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 smtClean="0"/>
              <a:t>TGaj</a:t>
            </a:r>
            <a:r>
              <a:rPr lang="en-US" dirty="0" smtClean="0"/>
              <a:t> will meet at this interim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142 Nov 10-15, 2013    Hyatt Regency Dallas, TX, USA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0C75EB9-5E0D-45B1-BF61-2B5DAAC08D3F}" type="slidenum">
              <a:rPr lang="en-US" sz="1200" b="0" smtClean="0"/>
              <a:pPr/>
              <a:t>28</a:t>
            </a:fld>
            <a:endParaRPr lang="en-US" sz="1200" b="0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- 2014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117600"/>
            <a:ext cx="8577263" cy="5153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 --Hyatt Century Plaza, Los Angeles, CA, 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/>
              <a:t>	</a:t>
            </a:r>
            <a:r>
              <a:rPr lang="en-US" sz="2300" dirty="0" smtClean="0"/>
              <a:t>143.1 Jan 6-10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–Hyatt Regency Atlanta, Atlanta, GA, 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/>
              <a:t>	</a:t>
            </a:r>
            <a:r>
              <a:rPr lang="en-US" sz="2300" dirty="0" smtClean="0"/>
              <a:t>145.1 May 20-24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   --- Manchester Grand Hyatt, San Diego, CA, US</a:t>
            </a:r>
            <a:endParaRPr lang="en-US" sz="23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----</a:t>
            </a:r>
            <a:r>
              <a:rPr lang="en-US" sz="2300" dirty="0" smtClean="0">
                <a:solidFill>
                  <a:srgbClr val="FF0000"/>
                </a:solidFill>
              </a:rPr>
              <a:t>1</a:t>
            </a:r>
            <a:r>
              <a:rPr lang="en-US" sz="2300" baseline="30000" dirty="0" smtClean="0">
                <a:solidFill>
                  <a:srgbClr val="FF0000"/>
                </a:solidFill>
              </a:rPr>
              <a:t>st</a:t>
            </a:r>
            <a:r>
              <a:rPr lang="en-US" sz="2300" dirty="0" smtClean="0">
                <a:solidFill>
                  <a:srgbClr val="FF0000"/>
                </a:solidFill>
              </a:rPr>
              <a:t> priority– Kobe, Japan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>
                <a:solidFill>
                  <a:srgbClr val="FF0000"/>
                </a:solidFill>
              </a:rPr>
              <a:t>	</a:t>
            </a:r>
            <a:r>
              <a:rPr lang="en-US" sz="2300" dirty="0" smtClean="0"/>
              <a:t>147.1 Sept 23-27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							      </a:t>
            </a: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300" dirty="0" smtClean="0"/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29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November – San Antonio, TX, California</a:t>
            </a:r>
            <a:br>
              <a:rPr lang="en-US" sz="2800" dirty="0" smtClean="0"/>
            </a:br>
            <a:r>
              <a:rPr lang="en-US" sz="2800" dirty="0" smtClean="0"/>
              <a:t>November  11-16, 2012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8673" y="2252663"/>
            <a:ext cx="8890000" cy="39703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0" hangingPunct="0"/>
            <a:r>
              <a:rPr lang="en-US" sz="3600" dirty="0"/>
              <a:t>Session information: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802world.org/plenary</a:t>
            </a:r>
            <a:endParaRPr lang="en-US" sz="3600" dirty="0" smtClean="0"/>
          </a:p>
          <a:p>
            <a:pPr marL="0" indent="0" eaLnBrk="0" hangingPunct="0"/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 smtClean="0"/>
              <a:t>Hotel Registration - open</a:t>
            </a:r>
            <a:endParaRPr lang="en-US" sz="36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Meeting </a:t>
            </a:r>
            <a:r>
              <a:rPr lang="en-US" sz="3600" dirty="0" smtClean="0"/>
              <a:t>Registration - open</a:t>
            </a:r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Early bird registration expires </a:t>
            </a:r>
          </a:p>
          <a:p>
            <a:pPr marL="457200" lvl="1" indent="0" eaLnBrk="0" hangingPunct="0"/>
            <a:r>
              <a:rPr lang="en-US" sz="3600" dirty="0"/>
              <a:t>	</a:t>
            </a:r>
            <a:r>
              <a:rPr lang="en-US" sz="3600" dirty="0">
                <a:solidFill>
                  <a:srgbClr val="FF0000"/>
                </a:solidFill>
              </a:rPr>
              <a:t>Friday </a:t>
            </a:r>
            <a:r>
              <a:rPr lang="en-US" sz="3600" dirty="0" smtClean="0">
                <a:solidFill>
                  <a:srgbClr val="FF0000"/>
                </a:solidFill>
              </a:rPr>
              <a:t>2012-10-05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9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A264D9F-02D8-4E0E-96B2-7146C58F44A2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LOA Database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http://standards.ieee.org/about/sasb/patcom/pat802_11.html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8 entries with 2012 submission dates</a:t>
            </a:r>
          </a:p>
          <a:p>
            <a:endParaRPr lang="en-US" sz="2800" dirty="0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3.2.1 </a:t>
            </a: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CE569F8-6415-47E4-AE7C-D49D06A7CC16}" type="slidenum">
              <a:rPr lang="en-US" sz="1200" b="0" smtClean="0"/>
              <a:pPr/>
              <a:t>30</a:t>
            </a:fld>
            <a:endParaRPr lang="en-US" sz="1200" b="0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9600"/>
            <a:ext cx="8485188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CE569F8-6415-47E4-AE7C-D49D06A7CC16}" type="slidenum">
              <a:rPr lang="en-US" sz="1200" b="0" smtClean="0"/>
              <a:pPr/>
              <a:t>31</a:t>
            </a:fld>
            <a:endParaRPr lang="en-US" sz="1200" b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03" y="587289"/>
            <a:ext cx="7788041" cy="590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7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121E95C-6A68-46D7-8E15-2043FFAA6664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Meetings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4625" y="2090738"/>
            <a:ext cx="888206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External</a:t>
            </a:r>
            <a:r>
              <a:rPr lang="en-US" dirty="0"/>
              <a:t>:  </a:t>
            </a:r>
            <a:r>
              <a:rPr lang="en-US" dirty="0" smtClean="0"/>
              <a:t>Non planned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/>
              <a:t>				</a:t>
            </a:r>
            <a:endParaRPr lang="en-US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Internal</a:t>
            </a:r>
            <a:r>
              <a:rPr lang="en-US" u="sng" dirty="0" smtClean="0"/>
              <a:t>:</a:t>
            </a:r>
            <a:r>
              <a:rPr lang="en-US" dirty="0" smtClean="0"/>
              <a:t>    None planned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dirty="0"/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Hyatt Grand Champions – meeting rooms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387993A-642C-4193-B26E-761379ADF6B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8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98" y="1482604"/>
            <a:ext cx="4321409" cy="327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923" y="1482604"/>
            <a:ext cx="4334376" cy="493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27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1033463"/>
            <a:ext cx="7772400" cy="476250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936648"/>
              </p:ext>
            </p:extLst>
          </p:nvPr>
        </p:nvGraphicFramePr>
        <p:xfrm>
          <a:off x="231775" y="1582738"/>
          <a:ext cx="8621259" cy="3449604"/>
        </p:xfrm>
        <a:graphic>
          <a:graphicData uri="http://schemas.openxmlformats.org/drawingml/2006/table">
            <a:tbl>
              <a:tblPr/>
              <a:tblGrid>
                <a:gridCol w="696685"/>
                <a:gridCol w="5856573"/>
                <a:gridCol w="2068001"/>
              </a:tblGrid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Level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Gardenia B, Salon C &amp; B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Salon A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Gardenia A, Salon H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Salon 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Salon F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211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57225" y="1019175"/>
            <a:ext cx="7772400" cy="474663"/>
          </a:xfrm>
        </p:spPr>
        <p:txBody>
          <a:bodyPr/>
          <a:lstStyle/>
          <a:p>
            <a:r>
              <a:rPr lang="en-US" smtClean="0"/>
              <a:t>WG Agendas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47663" y="1538288"/>
            <a:ext cx="8564562" cy="49053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15:	Agenda</a:t>
            </a:r>
          </a:p>
          <a:p>
            <a:pPr marL="0" indent="0">
              <a:buNone/>
            </a:pPr>
            <a:r>
              <a:rPr lang="en-GB" sz="1800" u="sng" dirty="0">
                <a:hlinkClick r:id="rId2"/>
              </a:rPr>
              <a:t>https://</a:t>
            </a:r>
            <a:r>
              <a:rPr lang="en-GB" sz="1800" u="sng" dirty="0" smtClean="0">
                <a:hlinkClick r:id="rId2"/>
              </a:rPr>
              <a:t>mentor.ieee.org/802.15/dcn/12/15-12-0444-02-0000-september-2012-802-15-wg-agenda-graphic.xlsx</a:t>
            </a: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16:	Agenda</a:t>
            </a:r>
          </a:p>
          <a:p>
            <a:pPr marL="0" indent="0">
              <a:buFontTx/>
              <a:buNone/>
            </a:pPr>
            <a:r>
              <a:rPr lang="en-GB" sz="1800" u="sng" dirty="0">
                <a:hlinkClick r:id="rId3"/>
              </a:rPr>
              <a:t>http://</a:t>
            </a:r>
            <a:r>
              <a:rPr lang="en-GB" sz="1800" u="sng" dirty="0" smtClean="0">
                <a:hlinkClick r:id="rId3"/>
              </a:rPr>
              <a:t>ieee802.org/16/meetings/mtg81/agenda.html</a:t>
            </a:r>
            <a:endParaRPr lang="en-GB" sz="1800" u="sng" dirty="0" smtClean="0"/>
          </a:p>
          <a:p>
            <a:pPr marL="0" indent="0">
              <a:buFontTx/>
              <a:buNone/>
            </a:pPr>
            <a:r>
              <a:rPr lang="en-GB" sz="1800" dirty="0" smtClean="0"/>
              <a:t>18:	Agenda: </a:t>
            </a:r>
            <a:r>
              <a:rPr lang="en-GB" sz="1800" dirty="0"/>
              <a:t>18-12-0081-01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19:   Agenda  				</a:t>
            </a:r>
          </a:p>
          <a:p>
            <a:pPr marL="0" indent="0">
              <a:buNone/>
            </a:pPr>
            <a:r>
              <a:rPr lang="en-US" sz="1800" u="sng" dirty="0">
                <a:hlinkClick r:id="rId4"/>
              </a:rPr>
              <a:t>https</a:t>
            </a:r>
            <a:r>
              <a:rPr lang="en-US" sz="1800" u="sng">
                <a:hlinkClick r:id="rId4"/>
              </a:rPr>
              <a:t>://</a:t>
            </a:r>
            <a:r>
              <a:rPr lang="en-US" sz="1800" u="sng" smtClean="0">
                <a:hlinkClick r:id="rId4"/>
              </a:rPr>
              <a:t>mentor.ieee.org/802.19/dcn/12/19-12-0145-00-0000-sept-2012-wg-agenda.xls</a:t>
            </a:r>
            <a:r>
              <a:rPr lang="en-US" sz="1800" dirty="0" smtClean="0"/>
              <a:t>	</a:t>
            </a:r>
          </a:p>
          <a:p>
            <a:pPr marL="0" indent="0">
              <a:buNone/>
            </a:pPr>
            <a:r>
              <a:rPr lang="en-US" sz="1800" dirty="0" smtClean="0"/>
              <a:t>21:  Agenda</a:t>
            </a:r>
          </a:p>
          <a:p>
            <a:pPr marL="0" indent="0">
              <a:buNone/>
            </a:pPr>
            <a:r>
              <a:rPr lang="en-US" sz="1800" u="sng" dirty="0">
                <a:hlinkClick r:id="rId5"/>
              </a:rPr>
              <a:t>https://</a:t>
            </a:r>
            <a:r>
              <a:rPr lang="en-US" sz="1800" u="sng" dirty="0" smtClean="0">
                <a:hlinkClick r:id="rId5"/>
              </a:rPr>
              <a:t>mentor.ieee.org/802.21/dcn/12/21-12-0108-00-0000-sesssion-52-agenda.docx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22: </a:t>
            </a:r>
            <a:r>
              <a:rPr lang="en-US" sz="1800" dirty="0"/>
              <a:t>Agenda </a:t>
            </a:r>
            <a:endParaRPr lang="en-US" sz="1800" dirty="0" smtClean="0"/>
          </a:p>
          <a:p>
            <a:pPr marL="0" indent="0">
              <a:buNone/>
            </a:pPr>
            <a:r>
              <a:rPr lang="en-GB" sz="1800" u="sng" dirty="0">
                <a:hlinkClick r:id="rId6"/>
              </a:rPr>
              <a:t>https://mentor.ieee.org/802.22/dcn/12/22-12-0075-00-0000-september-interim-wg-agenda.xls</a:t>
            </a:r>
            <a:endParaRPr lang="en-GB" sz="1800" dirty="0"/>
          </a:p>
          <a:p>
            <a:pPr marL="0" indent="0">
              <a:buNone/>
            </a:pPr>
            <a:r>
              <a:rPr lang="en-US" sz="1800" dirty="0" smtClean="0"/>
              <a:t>	</a:t>
            </a:r>
          </a:p>
          <a:p>
            <a:pPr marL="0" indent="0">
              <a:buFontTx/>
              <a:buNone/>
            </a:pPr>
            <a:r>
              <a:rPr lang="en-US" sz="1800" dirty="0" smtClean="0"/>
              <a:t>		</a:t>
            </a:r>
            <a:endParaRPr lang="en-US" sz="2800" dirty="0" smtClean="0"/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9AA8243-718F-4881-A355-D1C68AAC6828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4.1.5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1695694"/>
          </a:xfrm>
        </p:spPr>
        <p:txBody>
          <a:bodyPr/>
          <a:lstStyle/>
          <a:p>
            <a:r>
              <a:rPr lang="en-US" sz="2800" dirty="0" smtClean="0"/>
              <a:t>September – 802.11 China (</a:t>
            </a:r>
            <a:r>
              <a:rPr lang="en-US" sz="2800" dirty="0" err="1" smtClean="0"/>
              <a:t>TGaj</a:t>
            </a:r>
            <a:r>
              <a:rPr lang="en-US" sz="2800" dirty="0" smtClean="0"/>
              <a:t>) interim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Beijing, China</a:t>
            </a:r>
            <a:br>
              <a:rPr lang="en-US" sz="2800" dirty="0" smtClean="0"/>
            </a:br>
            <a:r>
              <a:rPr lang="en-US" sz="2800" dirty="0" smtClean="0"/>
              <a:t>November  11-16, 2012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2062103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Hotel </a:t>
            </a:r>
            <a:r>
              <a:rPr lang="en-US" sz="3600" dirty="0" smtClean="0"/>
              <a:t>Registration - Open</a:t>
            </a:r>
            <a:endParaRPr lang="en-US" sz="36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Meeting </a:t>
            </a:r>
            <a:r>
              <a:rPr lang="en-US" sz="3600" dirty="0" smtClean="0"/>
              <a:t>Registration – Open</a:t>
            </a:r>
          </a:p>
          <a:p>
            <a:pPr eaLnBrk="0" hangingPunct="0">
              <a:buFont typeface="Times New Roman" pitchFamily="18" charset="0"/>
              <a:buAutoNum type="arabicPeriod"/>
            </a:pPr>
            <a:endParaRPr lang="en-US" sz="3600" dirty="0"/>
          </a:p>
          <a:p>
            <a:pPr marL="0" indent="0" eaLnBrk="0" hangingPunct="0"/>
            <a:r>
              <a:rPr lang="en-US" sz="2000" dirty="0"/>
              <a:t>See: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www.ieee802.org/11/Meetings/201209ChinaInterim.html</a:t>
            </a:r>
            <a:r>
              <a:rPr lang="en-US" sz="2000" dirty="0" smtClean="0"/>
              <a:t> for details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22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November – San Antonio, TX, California</a:t>
            </a:r>
            <a:br>
              <a:rPr lang="en-US" sz="2800" dirty="0" smtClean="0"/>
            </a:br>
            <a:r>
              <a:rPr lang="en-US" sz="2800" dirty="0" smtClean="0"/>
              <a:t>November  11-16, 2012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8673" y="2252663"/>
            <a:ext cx="8890000" cy="39703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0" hangingPunct="0"/>
            <a:r>
              <a:rPr lang="en-US" sz="3600" dirty="0"/>
              <a:t>Session information: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802world.org/plenary</a:t>
            </a:r>
            <a:endParaRPr lang="en-US" sz="3600" dirty="0" smtClean="0"/>
          </a:p>
          <a:p>
            <a:pPr marL="0" indent="0" eaLnBrk="0" hangingPunct="0"/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 smtClean="0"/>
              <a:t>Hotel Registration - open</a:t>
            </a:r>
            <a:endParaRPr lang="en-US" sz="36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Meeting </a:t>
            </a:r>
            <a:r>
              <a:rPr lang="en-US" sz="3600" dirty="0" smtClean="0"/>
              <a:t>Registration - open</a:t>
            </a:r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Early bird registration expires </a:t>
            </a:r>
          </a:p>
          <a:p>
            <a:pPr marL="457200" lvl="1" indent="0" eaLnBrk="0" hangingPunct="0"/>
            <a:r>
              <a:rPr lang="en-US" sz="3600" dirty="0"/>
              <a:t>	</a:t>
            </a:r>
            <a:r>
              <a:rPr lang="en-US" sz="3600" dirty="0">
                <a:solidFill>
                  <a:srgbClr val="FF0000"/>
                </a:solidFill>
              </a:rPr>
              <a:t>Friday </a:t>
            </a:r>
            <a:r>
              <a:rPr lang="en-US" sz="3600" dirty="0" smtClean="0">
                <a:solidFill>
                  <a:srgbClr val="FF0000"/>
                </a:solidFill>
              </a:rPr>
              <a:t>2012-10-05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6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275210</TotalTime>
  <Words>1296</Words>
  <Application>Microsoft Office PowerPoint</Application>
  <PresentationFormat>On-screen Show (4:3)</PresentationFormat>
  <Paragraphs>419</Paragraphs>
  <Slides>31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Default Design</vt:lpstr>
      <vt:lpstr>Document</vt:lpstr>
      <vt:lpstr>WG11 Plenary - Supplementary Information - September 2012</vt:lpstr>
      <vt:lpstr>PowerPoint Presentation</vt:lpstr>
      <vt:lpstr>IEEE LOA Database</vt:lpstr>
      <vt:lpstr> Joint Meetings</vt:lpstr>
      <vt:lpstr>Hyatt Grand Champions – meeting rooms</vt:lpstr>
      <vt:lpstr>Group Room assignments</vt:lpstr>
      <vt:lpstr>WG Agendas</vt:lpstr>
      <vt:lpstr>September – 802.11 China (TGaj) interim  Beijing, China November  11-16, 2012</vt:lpstr>
      <vt:lpstr>November – San Antonio, TX, California November  11-16, 2012</vt:lpstr>
      <vt:lpstr>Other Special Events</vt:lpstr>
      <vt:lpstr>802.1 Architecture Document</vt:lpstr>
      <vt:lpstr>802.24 – Smart Grid WG</vt:lpstr>
      <vt:lpstr>Wednesday Plenary Topics</vt:lpstr>
      <vt:lpstr>Tutorials</vt:lpstr>
      <vt:lpstr>PowerPoint Presentation</vt:lpstr>
      <vt:lpstr>Social</vt:lpstr>
      <vt:lpstr>PowerPoint Presentation</vt:lpstr>
      <vt:lpstr>PowerPoint Presentation</vt:lpstr>
      <vt:lpstr>4-hour rule clarification</vt:lpstr>
      <vt:lpstr>PowerPoint Presentation</vt:lpstr>
      <vt:lpstr>Announcements</vt:lpstr>
      <vt:lpstr>IEEE LOA Database</vt:lpstr>
      <vt:lpstr>IEEE Store Contents  - Sept  2012</vt:lpstr>
      <vt:lpstr>802.11 drafts to ISO/IEC JTC1/SC6</vt:lpstr>
      <vt:lpstr>Tutorials</vt:lpstr>
      <vt:lpstr>Future Venues - 2012</vt:lpstr>
      <vt:lpstr>Future Venues -2013</vt:lpstr>
      <vt:lpstr>Future Venues - 2014</vt:lpstr>
      <vt:lpstr>November – San Antonio, TX, California November  11-16, 2012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May 2012</dc:title>
  <dc:subject>Additional Meeting Information</dc:subject>
  <dc:creator>Bruce Kraemer (Marvell)</dc:creator>
  <cp:lastModifiedBy>Adrian Stephens, 206</cp:lastModifiedBy>
  <cp:revision>2873</cp:revision>
  <cp:lastPrinted>2012-07-20T14:23:48Z</cp:lastPrinted>
  <dcterms:created xsi:type="dcterms:W3CDTF">1998-02-10T13:07:52Z</dcterms:created>
  <dcterms:modified xsi:type="dcterms:W3CDTF">2012-09-19T14:32:59Z</dcterms:modified>
</cp:coreProperties>
</file>