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69" r:id="rId3"/>
    <p:sldId id="270" r:id="rId4"/>
    <p:sldId id="271" r:id="rId5"/>
    <p:sldId id="272" r:id="rId6"/>
    <p:sldId id="281" r:id="rId7"/>
    <p:sldId id="279" r:id="rId8"/>
    <p:sldId id="280" r:id="rId9"/>
    <p:sldId id="278" r:id="rId10"/>
    <p:sldId id="27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4" autoAdjust="0"/>
    <p:restoredTop sz="94660"/>
  </p:normalViewPr>
  <p:slideViewPr>
    <p:cSldViewPr>
      <p:cViewPr>
        <p:scale>
          <a:sx n="75" d="100"/>
          <a:sy n="75" d="100"/>
        </p:scale>
        <p:origin x="-223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0979D4-05A4-4AC4-BFE5-5A255D4C6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86EC81C-8E1F-4050-9E7A-A8DDD4D3E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08E293-18B1-454F-BD44-940E90248CE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089DBD9-C801-4629-971E-401C31FA600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3A1ED4F-EC87-4944-AD03-777E3CED066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72EDF9-003E-471B-B259-4B4CE065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E42F1CB-D714-40B1-9E66-1F67F0085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47B4C5-64B1-446A-BBC0-2F7F1F839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1D402-C19B-427C-A151-DE96D08D7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CD015-8A04-4523-9AFA-39687E0AF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8D5D8-8026-4C42-8966-D11DBEB7E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42BF-E794-423E-995E-0913296B4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F19B1-4C42-49DD-A9DE-DA628FF72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842B1-5AD3-4F59-A149-D8EAC196E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0B741-59B4-49CC-87A7-AF8BC4B2F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3E80C-37A4-4EA1-84BA-BCD28CBDE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E31F20-E16E-4225-97B0-F305691ED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A1FC2-5A65-4F04-9B96-0CE853E9E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A11C6-0F78-4D77-9AA7-8F383E9B4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03F39-1C00-4D03-9414-F7B3EED1C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0A317D-B4E2-479F-B922-EE2364D90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9BA3C7-A841-4A42-9CC7-422B6D7C5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613308-82EA-4F33-A648-B51873FA7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22F381-65A5-48EA-873B-91A2F562F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A695ED-1E97-4A30-9898-CBE87F304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D72C5F-1B03-47CA-9C48-35E1259DE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3341A6-8033-4329-8A79-691E6ED25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3E495258-F7A4-4FAC-90C6-E9C40E935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802.11-12/0963r0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CCA8A4D-FD4A-4E4F-AA15-FF202B0F7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9D48A7-FEB6-4865-9646-90DB9149D3A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San Diego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p:oleObj spid="_x0000_s1026" name="Document" r:id="rId4" imgW="8360368" imgH="288052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CA55D8-1515-4069-ACA8-82748DB4EFB3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closing report for the 16th face-to-face meeting of IEEE 802.11 </a:t>
            </a:r>
            <a:r>
              <a:rPr lang="en-US" dirty="0" err="1" smtClean="0"/>
              <a:t>TGaf</a:t>
            </a:r>
            <a:r>
              <a:rPr lang="en-US" dirty="0" smtClean="0"/>
              <a:t> taking place the week of July 16, 2012 at the IEEE 802 Plenary in San Diego.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Approve draft P802.11af D1.08 as the working draft</a:t>
            </a:r>
          </a:p>
          <a:p>
            <a:r>
              <a:rPr lang="en-US" altLang="ja-JP" dirty="0" smtClean="0">
                <a:ea typeface="MS PGothic" pitchFamily="34" charset="-128"/>
              </a:rPr>
              <a:t>Review of the progress since May</a:t>
            </a:r>
          </a:p>
          <a:p>
            <a:r>
              <a:rPr lang="en-US" altLang="ja-JP" dirty="0" smtClean="0">
                <a:ea typeface="MS PGothic" pitchFamily="34" charset="-128"/>
              </a:rPr>
              <a:t>Regulatory update</a:t>
            </a:r>
          </a:p>
          <a:p>
            <a:r>
              <a:rPr lang="en-US" altLang="ja-JP" dirty="0" smtClean="0">
                <a:ea typeface="MS PGothic" pitchFamily="34" charset="-128"/>
              </a:rPr>
              <a:t>Review and Approve document 11-12/0809rx as Clause 23 – </a:t>
            </a:r>
            <a:r>
              <a:rPr lang="en-US" altLang="ja-JP" dirty="0" err="1" smtClean="0">
                <a:ea typeface="MS PGothic" pitchFamily="34" charset="-128"/>
              </a:rPr>
              <a:t>TGaf</a:t>
            </a:r>
            <a:r>
              <a:rPr lang="en-US" altLang="ja-JP" dirty="0" smtClean="0">
                <a:ea typeface="MS PGothic" pitchFamily="34" charset="-128"/>
              </a:rPr>
              <a:t> PHY</a:t>
            </a:r>
            <a:endParaRPr lang="en-US" altLang="ja-JP" sz="1800" dirty="0" smtClean="0">
              <a:ea typeface="MS PGothic" pitchFamily="34" charset="-128"/>
            </a:endParaRPr>
          </a:p>
          <a:p>
            <a:r>
              <a:rPr lang="en-US" altLang="ja-JP" dirty="0" smtClean="0">
                <a:ea typeface="MS PGothic" pitchFamily="34" charset="-128"/>
              </a:rPr>
              <a:t>Review and Approve other inputs to Clauses 3, 4, 6, 7, 8, 9 and 10 and Annexes B, C, D and E as required</a:t>
            </a:r>
          </a:p>
          <a:p>
            <a:r>
              <a:rPr lang="en-US" altLang="ja-JP" dirty="0" smtClean="0">
                <a:ea typeface="MS PGothic" pitchFamily="34" charset="-128"/>
              </a:rPr>
              <a:t>Review other PHY comments resolutions</a:t>
            </a:r>
          </a:p>
          <a:p>
            <a:r>
              <a:rPr lang="en-US" altLang="ja-JP" dirty="0" smtClean="0">
                <a:ea typeface="MS PGothic" pitchFamily="34" charset="-128"/>
              </a:rPr>
              <a:t>Plan for September meeting and teleconferences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59F5CAD-8C50-4CCC-AC69-7C4A0133672D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sz="1800" dirty="0" smtClean="0"/>
              <a:t>Approved draft D1.08 as the working draft</a:t>
            </a:r>
          </a:p>
          <a:p>
            <a:r>
              <a:rPr lang="en-US" sz="1800" dirty="0" smtClean="0"/>
              <a:t>Wookbong Lee presented a PHY Clause (23) that was approved by the group during the week (11-12/809r5)</a:t>
            </a:r>
          </a:p>
          <a:p>
            <a:r>
              <a:rPr lang="en-US" sz="1800" dirty="0" smtClean="0"/>
              <a:t>Reviewed the comment spreadsheet and finalized resolutions to all the PHY comments; MAC and General comments were complete earlier this year</a:t>
            </a:r>
          </a:p>
          <a:p>
            <a:r>
              <a:rPr lang="en-US" sz="1800" dirty="0" smtClean="0"/>
              <a:t>Ron Porat created a document that explains the differential PHY clause (based on Clause 22), intended to help WG voters, as </a:t>
            </a:r>
            <a:r>
              <a:rPr lang="en-US" sz="1800" dirty="0" err="1" smtClean="0"/>
              <a:t>TGaf</a:t>
            </a:r>
            <a:r>
              <a:rPr lang="en-US" sz="1800" dirty="0" smtClean="0"/>
              <a:t> was the first to use this approach (11-12/877r1)</a:t>
            </a:r>
            <a:endParaRPr lang="en-US" sz="1600" dirty="0" smtClean="0"/>
          </a:p>
          <a:p>
            <a:r>
              <a:rPr lang="en-US" sz="1800" dirty="0" smtClean="0"/>
              <a:t>Approved draft </a:t>
            </a:r>
            <a:r>
              <a:rPr lang="en-US" sz="1800" dirty="0" smtClean="0"/>
              <a:t>D2.0 </a:t>
            </a:r>
            <a:r>
              <a:rPr lang="en-US" sz="1800" dirty="0" smtClean="0"/>
              <a:t>as the working </a:t>
            </a:r>
            <a:r>
              <a:rPr lang="en-US" sz="1800" dirty="0" smtClean="0"/>
              <a:t>draft, and to forward it to the WG for approval to go to Sponsor Ballot</a:t>
            </a:r>
            <a:endParaRPr lang="en-US" sz="1800" dirty="0" smtClean="0"/>
          </a:p>
          <a:p>
            <a:r>
              <a:rPr lang="en-US" sz="1800" dirty="0" smtClean="0"/>
              <a:t>Voted </a:t>
            </a:r>
            <a:r>
              <a:rPr lang="en-US" sz="1800" dirty="0" smtClean="0"/>
              <a:t>to approve </a:t>
            </a:r>
            <a:r>
              <a:rPr lang="en-US" sz="1800" dirty="0" smtClean="0"/>
              <a:t>Draft </a:t>
            </a:r>
            <a:r>
              <a:rPr lang="en-US" sz="1800" dirty="0" smtClean="0"/>
              <a:t>2.0</a:t>
            </a:r>
          </a:p>
          <a:p>
            <a:pPr lvl="1"/>
            <a:r>
              <a:rPr lang="en-US" sz="1400" dirty="0" smtClean="0"/>
              <a:t>Vote: </a:t>
            </a:r>
          </a:p>
          <a:p>
            <a:r>
              <a:rPr lang="en-US" sz="1800" dirty="0" smtClean="0"/>
              <a:t>Planned for September meeting, and weekly teleconferences</a:t>
            </a:r>
          </a:p>
          <a:p>
            <a:pPr lvl="1"/>
            <a:r>
              <a:rPr lang="en-US" sz="1800" dirty="0" smtClean="0"/>
              <a:t>Tuesdays at 21:00 ET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3FE899-2749-44EB-A2A7-89E43EA21DB8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PHY Construction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 err="1" smtClean="0"/>
              <a:t>TGaf</a:t>
            </a:r>
            <a:r>
              <a:rPr lang="en-US" sz="2000" dirty="0" smtClean="0"/>
              <a:t> draft is now at D2.0, following completion of the comment resolutions from LB171</a:t>
            </a:r>
          </a:p>
          <a:p>
            <a:r>
              <a:rPr lang="en-US" sz="2000" dirty="0" smtClean="0"/>
              <a:t>To construct the </a:t>
            </a:r>
            <a:r>
              <a:rPr lang="en-US" sz="2000" dirty="0" err="1" smtClean="0"/>
              <a:t>TGaf</a:t>
            </a:r>
            <a:r>
              <a:rPr lang="en-US" sz="2000" dirty="0" smtClean="0"/>
              <a:t> PHY (Clause 23) instead of copying and pasting from Clause 22 (the </a:t>
            </a:r>
            <a:r>
              <a:rPr lang="en-US" sz="2000" dirty="0" err="1" smtClean="0"/>
              <a:t>TGac</a:t>
            </a:r>
            <a:r>
              <a:rPr lang="en-US" sz="2000" dirty="0" smtClean="0"/>
              <a:t> PHY it is based on), we created a differential clause</a:t>
            </a:r>
          </a:p>
          <a:p>
            <a:pPr lvl="1"/>
            <a:r>
              <a:rPr lang="en-US" sz="1800" dirty="0" smtClean="0"/>
              <a:t>Paragraphs track those in Clause 22</a:t>
            </a:r>
          </a:p>
          <a:p>
            <a:pPr lvl="1"/>
            <a:r>
              <a:rPr lang="en-US" sz="1800" dirty="0" smtClean="0"/>
              <a:t>We developed the title “TVHT” as the TVWS version of “VHT”</a:t>
            </a:r>
          </a:p>
          <a:p>
            <a:pPr lvl="1"/>
            <a:r>
              <a:rPr lang="en-US" sz="1800" dirty="0" smtClean="0"/>
              <a:t>Where no changes are necessary, clickable references to Clause 22 paragraphs are used</a:t>
            </a:r>
          </a:p>
          <a:p>
            <a:pPr lvl="1"/>
            <a:r>
              <a:rPr lang="en-US" sz="1800" dirty="0" smtClean="0"/>
              <a:t>Where </a:t>
            </a:r>
            <a:r>
              <a:rPr lang="en-US" sz="1800" dirty="0" err="1" smtClean="0"/>
              <a:t>TGaf</a:t>
            </a:r>
            <a:r>
              <a:rPr lang="en-US" sz="1800" dirty="0" smtClean="0"/>
              <a:t> differs, full paragraphs are included</a:t>
            </a:r>
          </a:p>
          <a:p>
            <a:r>
              <a:rPr lang="en-US" sz="2000" dirty="0" smtClean="0"/>
              <a:t>Document 11-12/877r1 is an overview of the </a:t>
            </a:r>
            <a:r>
              <a:rPr lang="en-US" sz="2000" dirty="0" err="1" smtClean="0"/>
              <a:t>TGaf</a:t>
            </a:r>
            <a:r>
              <a:rPr lang="en-US" sz="2000" dirty="0" smtClean="0"/>
              <a:t> PHY to help voters understand the elements of Clause 23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4E31F20-E16E-4225-97B0-F305691ED1A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Having approved </a:t>
            </a:r>
            <a:r>
              <a:rPr lang="en-US" dirty="0" err="1" smtClean="0"/>
              <a:t>TGaf</a:t>
            </a:r>
            <a:r>
              <a:rPr lang="en-US" dirty="0" smtClean="0"/>
              <a:t> </a:t>
            </a:r>
            <a:r>
              <a:rPr lang="en-US" dirty="0" smtClean="0"/>
              <a:t>Draft 2.0,</a:t>
            </a:r>
          </a:p>
          <a:p>
            <a:pPr lvl="0"/>
            <a:r>
              <a:rPr lang="en-US" dirty="0" smtClean="0"/>
              <a:t>Approve a 30 day Working Group Technical Letter Ballot asking the question “Should </a:t>
            </a:r>
            <a:r>
              <a:rPr lang="en-US" dirty="0" err="1" smtClean="0"/>
              <a:t>TGaf</a:t>
            </a:r>
            <a:r>
              <a:rPr lang="en-US" dirty="0" smtClean="0"/>
              <a:t> D2.0 be forwarded to Sponsor Ballot?”</a:t>
            </a:r>
          </a:p>
          <a:p>
            <a:r>
              <a:rPr lang="en-GB" dirty="0" smtClean="0"/>
              <a:t> </a:t>
            </a:r>
            <a:endParaRPr lang="en-US" dirty="0" smtClean="0"/>
          </a:p>
          <a:p>
            <a:pPr lvl="0"/>
            <a:r>
              <a:rPr lang="en-GB" dirty="0" smtClean="0"/>
              <a:t>Moved by Rich Kennedy on behalf of </a:t>
            </a:r>
            <a:r>
              <a:rPr lang="en-GB" dirty="0" err="1" smtClean="0"/>
              <a:t>TGaf</a:t>
            </a:r>
            <a:endParaRPr lang="en-US" dirty="0" smtClean="0"/>
          </a:p>
          <a:p>
            <a:pPr lvl="0"/>
            <a:r>
              <a:rPr lang="en-GB" dirty="0" err="1" smtClean="0"/>
              <a:t>TGaf</a:t>
            </a:r>
            <a:r>
              <a:rPr lang="en-GB" dirty="0" smtClean="0"/>
              <a:t> vote: </a:t>
            </a:r>
            <a:r>
              <a:rPr lang="en-GB" dirty="0" smtClean="0"/>
              <a:t>22/0/0</a:t>
            </a:r>
            <a:endParaRPr lang="en-US" dirty="0" smtClean="0"/>
          </a:p>
          <a:p>
            <a:pPr lvl="0"/>
            <a:r>
              <a:rPr lang="en-GB" dirty="0" smtClean="0"/>
              <a:t>Moved: &lt;name&gt;,  Seconded: &lt;name&gt;, Result: y-n-a]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4E31F20-E16E-4225-97B0-F305691ED1A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San Diego and Teleconference minutes</a:t>
            </a:r>
          </a:p>
          <a:p>
            <a:r>
              <a:rPr lang="en-US" dirty="0" smtClean="0"/>
              <a:t>Begin resolution of comments from Letter Ballot on Draft 2.0</a:t>
            </a:r>
          </a:p>
          <a:p>
            <a:r>
              <a:rPr lang="en-US" dirty="0" smtClean="0"/>
              <a:t>Plan for November and Teleconferences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4E31F20-E16E-4225-97B0-F305691ED1A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C8C0AAA-9FF9-47B2-8A03-FA74350342EB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Timeline – Updated </a:t>
            </a:r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Initial Working Group Letter Ballot: January 2011</a:t>
            </a:r>
          </a:p>
          <a:p>
            <a:r>
              <a:rPr lang="en-GB" dirty="0" smtClean="0"/>
              <a:t>Second Working Group Letter Ballot: </a:t>
            </a:r>
            <a:r>
              <a:rPr lang="en-GB" dirty="0" smtClean="0">
                <a:solidFill>
                  <a:srgbClr val="FF0000"/>
                </a:solidFill>
              </a:rPr>
              <a:t>July 2012</a:t>
            </a:r>
          </a:p>
          <a:p>
            <a:r>
              <a:rPr lang="en-GB" dirty="0" smtClean="0"/>
              <a:t>Recirculation Letter Ballot: </a:t>
            </a:r>
            <a:r>
              <a:rPr lang="en-GB" dirty="0" smtClean="0">
                <a:solidFill>
                  <a:srgbClr val="FF0000"/>
                </a:solidFill>
              </a:rPr>
              <a:t>November 2012</a:t>
            </a:r>
          </a:p>
          <a:p>
            <a:r>
              <a:rPr lang="en-GB" dirty="0" smtClean="0"/>
              <a:t>Form Sponsor Ballot Pool: </a:t>
            </a:r>
            <a:r>
              <a:rPr lang="en-GB" dirty="0" smtClean="0">
                <a:solidFill>
                  <a:srgbClr val="FF0000"/>
                </a:solidFill>
              </a:rPr>
              <a:t>June 2013</a:t>
            </a:r>
            <a:endParaRPr lang="en-GB" b="0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Initial Sponsor Ballot: </a:t>
            </a:r>
            <a:r>
              <a:rPr lang="en-GB" dirty="0" smtClean="0">
                <a:solidFill>
                  <a:srgbClr val="FF0000"/>
                </a:solidFill>
              </a:rPr>
              <a:t>July 2013</a:t>
            </a:r>
          </a:p>
          <a:p>
            <a:r>
              <a:rPr lang="en-GB" dirty="0" err="1" smtClean="0"/>
              <a:t>Recirculate</a:t>
            </a:r>
            <a:r>
              <a:rPr lang="en-GB" dirty="0" smtClean="0"/>
              <a:t> Sponsor Ballot: </a:t>
            </a:r>
            <a:r>
              <a:rPr lang="en-GB" dirty="0" smtClean="0">
                <a:solidFill>
                  <a:srgbClr val="FF0000"/>
                </a:solidFill>
              </a:rPr>
              <a:t>November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2013</a:t>
            </a:r>
          </a:p>
          <a:p>
            <a:r>
              <a:rPr lang="en-GB" dirty="0" smtClean="0"/>
              <a:t>Final WG/EC Approval: </a:t>
            </a:r>
            <a:r>
              <a:rPr lang="en-GB" dirty="0" smtClean="0">
                <a:solidFill>
                  <a:srgbClr val="FF0000"/>
                </a:solidFill>
              </a:rPr>
              <a:t>March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2014</a:t>
            </a:r>
          </a:p>
          <a:p>
            <a:r>
              <a:rPr lang="en-GB" dirty="0" err="1" smtClean="0"/>
              <a:t>RevCom</a:t>
            </a:r>
            <a:r>
              <a:rPr lang="en-GB" dirty="0" smtClean="0"/>
              <a:t>/Standards Board Approval: </a:t>
            </a:r>
            <a:r>
              <a:rPr lang="en-GB" dirty="0" smtClean="0">
                <a:solidFill>
                  <a:srgbClr val="FF0000"/>
                </a:solidFill>
              </a:rPr>
              <a:t>June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2014</a:t>
            </a:r>
            <a:endParaRPr lang="en-GB" altLang="ja-JP" dirty="0" smtClean="0">
              <a:solidFill>
                <a:srgbClr val="FF000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Weekly on Tuesdays </a:t>
            </a:r>
            <a:r>
              <a:rPr lang="en-US" altLang="ja-JP" dirty="0" smtClean="0">
                <a:ea typeface="MS PGothic" pitchFamily="34" charset="-128"/>
              </a:rPr>
              <a:t>t</a:t>
            </a:r>
            <a:r>
              <a:rPr lang="en-US" altLang="ja-JP" dirty="0" smtClean="0">
                <a:ea typeface="MS PGothic" pitchFamily="34" charset="-128"/>
              </a:rPr>
              <a:t>hrough November 20</a:t>
            </a:r>
            <a:r>
              <a:rPr lang="en-US" altLang="ja-JP" baseline="30000" dirty="0" smtClean="0">
                <a:ea typeface="MS PGothic" pitchFamily="34" charset="-128"/>
              </a:rPr>
              <a:t>th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endParaRPr lang="en-US" altLang="ja-JP" dirty="0" smtClean="0">
              <a:ea typeface="MS PGothic" pitchFamily="34" charset="-128"/>
            </a:endParaRPr>
          </a:p>
          <a:p>
            <a:r>
              <a:rPr lang="en-US" altLang="ja-JP" dirty="0" smtClean="0">
                <a:ea typeface="MS PGothic" pitchFamily="34" charset="-128"/>
              </a:rPr>
              <a:t>Time:  21:00 ET for up to 2 hours</a:t>
            </a:r>
          </a:p>
          <a:p>
            <a:pPr lvl="1"/>
            <a:endParaRPr lang="en-US" dirty="0" smtClean="0"/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04DC904-0C78-4915-8ACA-481E0BEAD8A7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22612</TotalTime>
  <Words>615</Words>
  <Application>Microsoft Office PowerPoint</Application>
  <PresentationFormat>On-screen Show (4:3)</PresentationFormat>
  <Paragraphs>93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Custom Design</vt:lpstr>
      <vt:lpstr>Document</vt:lpstr>
      <vt:lpstr>TGaf San Diego Closing Report</vt:lpstr>
      <vt:lpstr>Abstract</vt:lpstr>
      <vt:lpstr>Plan for the Week</vt:lpstr>
      <vt:lpstr>TGaf Accomplishments </vt:lpstr>
      <vt:lpstr>TGaf PHY Construction </vt:lpstr>
      <vt:lpstr>WG Motion</vt:lpstr>
      <vt:lpstr>Plan for September</vt:lpstr>
      <vt:lpstr>TGaf Timeline – Updated July 2012</vt:lpstr>
      <vt:lpstr>Teleconferences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1100</cp:revision>
  <cp:lastPrinted>1998-02-10T13:28:06Z</cp:lastPrinted>
  <dcterms:created xsi:type="dcterms:W3CDTF">2009-04-21T18:18:19Z</dcterms:created>
  <dcterms:modified xsi:type="dcterms:W3CDTF">2012-07-19T20:54:55Z</dcterms:modified>
</cp:coreProperties>
</file>