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8" r:id="rId3"/>
    <p:sldId id="279" r:id="rId4"/>
    <p:sldId id="280" r:id="rId5"/>
    <p:sldId id="281" r:id="rId6"/>
    <p:sldId id="282" r:id="rId7"/>
    <p:sldId id="283" r:id="rId8"/>
    <p:sldId id="284" r:id="rId9"/>
    <p:sldId id="285" r:id="rId10"/>
    <p:sldId id="286" r:id="rId11"/>
    <p:sldId id="289" r:id="rId12"/>
    <p:sldId id="277" r:id="rId13"/>
    <p:sldId id="291" r:id="rId14"/>
    <p:sldId id="299" r:id="rId15"/>
    <p:sldId id="301"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65" autoAdjust="0"/>
    <p:restoredTop sz="94554" autoAdjust="0"/>
  </p:normalViewPr>
  <p:slideViewPr>
    <p:cSldViewPr>
      <p:cViewPr varScale="1">
        <p:scale>
          <a:sx n="86" d="100"/>
          <a:sy n="86" d="100"/>
        </p:scale>
        <p:origin x="-154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1950"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dirty="0" smtClean="0"/>
              <a:t>doc.: IEEE 802.11-11/0390r0</a:t>
            </a:r>
          </a:p>
        </p:txBody>
      </p:sp>
      <p:sp>
        <p:nvSpPr>
          <p:cNvPr id="21507" name="Rectangle 3"/>
          <p:cNvSpPr>
            <a:spLocks noGrp="1" noChangeArrowheads="1"/>
          </p:cNvSpPr>
          <p:nvPr>
            <p:ph type="dt" sz="quarter" idx="1"/>
          </p:nvPr>
        </p:nvSpPr>
        <p:spPr/>
        <p:txBody>
          <a:bodyPr/>
          <a:lstStyle/>
          <a:p>
            <a:pPr>
              <a:defRPr/>
            </a:pPr>
            <a:r>
              <a:rPr lang="en-US" dirty="0"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dirty="0"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dirty="0" smtClean="0"/>
              <a:t>Page </a:t>
            </a:r>
            <a:fld id="{4BF8F518-F85F-4974-98FC-9E23BDAAE90F}" type="slidenum">
              <a:rPr lang="en-US" smtClean="0"/>
              <a:pPr>
                <a:defRPr/>
              </a:pPr>
              <a:t>1</a:t>
            </a:fld>
            <a:endParaRPr lang="en-US" dirty="0"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dirty="0" smtClean="0"/>
              <a:t>Click to edit Master title style</a:t>
            </a:r>
            <a:endParaRPr lang="en-CA" dirty="0"/>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Sameer Vermani, Qualcomm</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802.11-12/0954r1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1028" name="Rectangle 2"/>
          <p:cNvSpPr>
            <a:spLocks noGrp="1" noChangeArrowheads="1"/>
          </p:cNvSpPr>
          <p:nvPr>
            <p:ph type="title"/>
          </p:nvPr>
        </p:nvSpPr>
        <p:spPr/>
        <p:txBody>
          <a:bodyPr/>
          <a:lstStyle/>
          <a:p>
            <a:r>
              <a:rPr lang="en-US" sz="2800" dirty="0" smtClean="0"/>
              <a:t>MU-MIMO Ad Hoc Report July 2012</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2012-07-19</a:t>
            </a:r>
          </a:p>
        </p:txBody>
      </p:sp>
      <p:graphicFrame>
        <p:nvGraphicFramePr>
          <p:cNvPr id="1026" name="Object 11"/>
          <p:cNvGraphicFramePr>
            <a:graphicFrameLocks noChangeAspect="1"/>
          </p:cNvGraphicFramePr>
          <p:nvPr/>
        </p:nvGraphicFramePr>
        <p:xfrm>
          <a:off x="517525" y="2278063"/>
          <a:ext cx="7729538" cy="2690812"/>
        </p:xfrm>
        <a:graphic>
          <a:graphicData uri="http://schemas.openxmlformats.org/presentationml/2006/ole">
            <p:oleObj spid="_x0000_s1026" name="Document" r:id="rId4" imgW="8544167" imgH="2990242"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31" name="Slide Number Placeholder 8"/>
          <p:cNvSpPr>
            <a:spLocks noGrp="1"/>
          </p:cNvSpPr>
          <p:nvPr>
            <p:ph type="sldNum" sz="quarter" idx="12"/>
          </p:nvPr>
        </p:nvSpPr>
        <p:spPr/>
        <p:txBody>
          <a:bodyPr/>
          <a:lstStyle/>
          <a:p>
            <a:pPr>
              <a:defRPr/>
            </a:pPr>
            <a:r>
              <a:rPr lang="en-US" dirty="0" smtClean="0"/>
              <a:t>Slide </a:t>
            </a:r>
            <a:fld id="{0982FD8C-A160-4DE0-BA9C-8728CC97EBAE}" type="slidenum">
              <a:rPr lang="en-US" smtClean="0"/>
              <a:pPr>
                <a:defRPr/>
              </a:pPr>
              <a:t>1</a:t>
            </a:fld>
            <a:endParaRPr lang="en-US" dirty="0" smtClean="0"/>
          </a:p>
        </p:txBody>
      </p:sp>
      <p:sp>
        <p:nvSpPr>
          <p:cNvPr id="1032" name="Date Placeholder 8"/>
          <p:cNvSpPr>
            <a:spLocks noGrp="1"/>
          </p:cNvSpPr>
          <p:nvPr>
            <p:ph type="dt" sz="quarter" idx="10"/>
          </p:nvPr>
        </p:nvSpPr>
        <p:spPr>
          <a:xfrm>
            <a:off x="696913" y="334189"/>
            <a:ext cx="968214" cy="276999"/>
          </a:xfrm>
        </p:spPr>
        <p:txBody>
          <a:bodyPr/>
          <a:lstStyle/>
          <a:p>
            <a:pPr>
              <a:defRPr/>
            </a:pPr>
            <a:r>
              <a:rPr lang="en-US" smtClean="0"/>
              <a:t>July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smtClean="0"/>
              <a:t>Sameer Vermani, Qualcomm</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dirty="0" smtClean="0"/>
              <a:t>Either speak up now or</a:t>
            </a:r>
          </a:p>
          <a:p>
            <a:pPr lvl="1"/>
            <a:r>
              <a:rPr lang="en-US" sz="1800" dirty="0" smtClean="0"/>
              <a:t>Provide the chair of this group with the identity of the holder(s) of any and all such claims as soon as possible or</a:t>
            </a:r>
          </a:p>
          <a:p>
            <a:pPr lvl="1"/>
            <a:r>
              <a:rPr lang="en-US" sz="1800" dirty="0" smtClean="0"/>
              <a:t>Cause an LOA to be submitted</a:t>
            </a:r>
          </a:p>
          <a:p>
            <a:pPr lvl="1"/>
            <a:r>
              <a:rPr lang="en-US" sz="1800" dirty="0" smtClean="0"/>
              <a:t>[Thurs AM2: No one spoke up to provide a LOA]</a:t>
            </a:r>
          </a:p>
          <a:p>
            <a:pPr lvl="1">
              <a:buNone/>
            </a:pPr>
            <a:endParaRPr lang="en-US" sz="1800" dirty="0" smtClean="0"/>
          </a:p>
        </p:txBody>
      </p:sp>
      <p:sp>
        <p:nvSpPr>
          <p:cNvPr id="1434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968214" cy="276999"/>
          </a:xfrm>
        </p:spPr>
        <p:txBody>
          <a:bodyPr/>
          <a:lstStyle/>
          <a:p>
            <a:pPr>
              <a:defRPr/>
            </a:pPr>
            <a:r>
              <a:rPr lang="en-US" smtClean="0"/>
              <a:t>July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a:t>
            </a:r>
            <a:r>
              <a:rPr lang="en-US" dirty="0" smtClean="0"/>
              <a:t>July </a:t>
            </a:r>
            <a:r>
              <a:rPr lang="en-US" dirty="0" smtClean="0"/>
              <a:t>2012</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2200" dirty="0" smtClean="0"/>
              <a:t>Procedural</a:t>
            </a:r>
          </a:p>
          <a:p>
            <a:pPr lvl="1">
              <a:lnSpc>
                <a:spcPct val="80000"/>
              </a:lnSpc>
              <a:spcAft>
                <a:spcPts val="600"/>
              </a:spcAft>
            </a:pPr>
            <a:r>
              <a:rPr lang="en-US" dirty="0" smtClean="0"/>
              <a:t>Call the meeting to Order</a:t>
            </a:r>
          </a:p>
          <a:p>
            <a:pPr lvl="1">
              <a:lnSpc>
                <a:spcPct val="80000"/>
              </a:lnSpc>
              <a:spcAft>
                <a:spcPts val="600"/>
              </a:spcAft>
            </a:pPr>
            <a:r>
              <a:rPr lang="en-US" dirty="0" smtClean="0"/>
              <a:t>IEEE P&amp;P</a:t>
            </a:r>
          </a:p>
          <a:p>
            <a:pPr lvl="2">
              <a:lnSpc>
                <a:spcPct val="80000"/>
              </a:lnSpc>
              <a:spcAft>
                <a:spcPts val="300"/>
              </a:spcAft>
            </a:pPr>
            <a:r>
              <a:rPr lang="en-US" sz="1800" dirty="0" smtClean="0"/>
              <a:t>Affiliation policy</a:t>
            </a:r>
          </a:p>
          <a:p>
            <a:pPr lvl="2">
              <a:lnSpc>
                <a:spcPct val="80000"/>
              </a:lnSpc>
              <a:spcAft>
                <a:spcPts val="300"/>
              </a:spcAft>
            </a:pPr>
            <a:r>
              <a:rPr lang="en-US" sz="1800" dirty="0" smtClean="0"/>
              <a:t>IEEE Patent policy review</a:t>
            </a:r>
          </a:p>
          <a:p>
            <a:pPr lvl="2">
              <a:lnSpc>
                <a:spcPct val="80000"/>
              </a:lnSpc>
              <a:spcAft>
                <a:spcPts val="300"/>
              </a:spcAft>
            </a:pPr>
            <a:r>
              <a:rPr lang="en-US" sz="1800" dirty="0" smtClean="0"/>
              <a:t>Call for Potentially Essential Patents</a:t>
            </a:r>
          </a:p>
          <a:p>
            <a:pPr lvl="1">
              <a:lnSpc>
                <a:spcPct val="80000"/>
              </a:lnSpc>
              <a:spcAft>
                <a:spcPts val="600"/>
              </a:spcAft>
            </a:pPr>
            <a:r>
              <a:rPr lang="en-US" altLang="ja-JP" dirty="0" smtClean="0">
                <a:ea typeface="ＭＳ Ｐゴシック" pitchFamily="34" charset="-128"/>
              </a:rPr>
              <a:t>Review Ad Hoc operating rules</a:t>
            </a:r>
            <a:endParaRPr lang="en-US" dirty="0" smtClean="0"/>
          </a:p>
          <a:p>
            <a:pPr>
              <a:lnSpc>
                <a:spcPct val="80000"/>
              </a:lnSpc>
              <a:spcAft>
                <a:spcPts val="600"/>
              </a:spcAft>
            </a:pPr>
            <a:endParaRPr lang="en-US" sz="2200" dirty="0" smtClean="0"/>
          </a:p>
          <a:p>
            <a:pPr>
              <a:lnSpc>
                <a:spcPct val="80000"/>
              </a:lnSpc>
              <a:spcAft>
                <a:spcPts val="600"/>
              </a:spcAft>
            </a:pPr>
            <a:r>
              <a:rPr lang="en-US" sz="2200" dirty="0" smtClean="0"/>
              <a:t>Technical</a:t>
            </a:r>
          </a:p>
          <a:p>
            <a:pPr lvl="1">
              <a:lnSpc>
                <a:spcPct val="80000"/>
              </a:lnSpc>
              <a:spcAft>
                <a:spcPts val="600"/>
              </a:spcAft>
            </a:pPr>
            <a:r>
              <a:rPr lang="en-US" dirty="0" smtClean="0"/>
              <a:t>Comment summary </a:t>
            </a:r>
          </a:p>
          <a:p>
            <a:pPr lvl="1">
              <a:lnSpc>
                <a:spcPct val="80000"/>
              </a:lnSpc>
              <a:spcAft>
                <a:spcPts val="600"/>
              </a:spcAft>
            </a:pPr>
            <a:r>
              <a:rPr lang="en-US" dirty="0" smtClean="0"/>
              <a:t>Comment resolutions</a:t>
            </a:r>
          </a:p>
          <a:p>
            <a:pPr lvl="1">
              <a:lnSpc>
                <a:spcPct val="80000"/>
              </a:lnSpc>
              <a:spcAft>
                <a:spcPts val="600"/>
              </a:spcAft>
            </a:pPr>
            <a:r>
              <a:rPr lang="en-US" dirty="0" smtClean="0"/>
              <a:t>Technical presentations</a:t>
            </a:r>
          </a:p>
        </p:txBody>
      </p:sp>
      <p:sp>
        <p:nvSpPr>
          <p:cNvPr id="16388"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12</a:t>
            </a:fld>
            <a:endParaRPr lang="en-US" smtClean="0"/>
          </a:p>
        </p:txBody>
      </p:sp>
      <p:sp>
        <p:nvSpPr>
          <p:cNvPr id="16390"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dirty="0" smtClean="0"/>
              <a:t>Straw poll and pre-motion outcomes will be recorded</a:t>
            </a:r>
          </a:p>
          <a:p>
            <a:pPr lvl="1">
              <a:lnSpc>
                <a:spcPct val="80000"/>
              </a:lnSpc>
            </a:pPr>
            <a:r>
              <a:rPr lang="en-US" sz="1400" dirty="0" smtClean="0"/>
              <a:t>In particular, for straw poll votes to bring an issue to the task group, such as the resolution of an issue, or the failure to resolve an issue</a:t>
            </a:r>
          </a:p>
          <a:p>
            <a:pPr>
              <a:lnSpc>
                <a:spcPct val="80000"/>
              </a:lnSpc>
            </a:pPr>
            <a:r>
              <a:rPr lang="en-US" sz="1600" dirty="0" smtClean="0"/>
              <a:t>Email concerning TGac MU-MIMO </a:t>
            </a:r>
            <a:r>
              <a:rPr lang="en-US" sz="1600" dirty="0" err="1" smtClean="0"/>
              <a:t>adhoc</a:t>
            </a:r>
            <a:r>
              <a:rPr lang="en-US" sz="1600" dirty="0" smtClean="0"/>
              <a:t> will be sent to the TGac reflector with the subject beginning with MU-MIMO ADHOC (or MU-MIMO </a:t>
            </a:r>
            <a:r>
              <a:rPr lang="en-US" sz="1600" dirty="0" err="1" smtClean="0"/>
              <a:t>Adhoc</a:t>
            </a:r>
            <a:r>
              <a:rPr lang="en-US" sz="1600" dirty="0" smtClean="0"/>
              <a:t>)</a:t>
            </a:r>
          </a:p>
          <a:p>
            <a:pPr>
              <a:lnSpc>
                <a:spcPct val="80000"/>
              </a:lnSpc>
            </a:pPr>
            <a:r>
              <a:rPr lang="en-US" sz="1600" dirty="0" smtClean="0"/>
              <a:t>&gt;=75% pre-motion result is required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the task group for further debate</a:t>
            </a:r>
          </a:p>
          <a:p>
            <a:pPr lvl="1">
              <a:lnSpc>
                <a:spcPct val="80000"/>
              </a:lnSpc>
            </a:pPr>
            <a:r>
              <a:rPr lang="en-US" sz="1400" dirty="0" smtClean="0"/>
              <a:t>Only after at least one failed MU-MIMO </a:t>
            </a:r>
            <a:r>
              <a:rPr lang="en-US" sz="1400" dirty="0" err="1" smtClean="0"/>
              <a:t>adhoc</a:t>
            </a:r>
            <a:r>
              <a:rPr lang="en-US" sz="1400" dirty="0" smtClean="0"/>
              <a:t> vote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another </a:t>
            </a:r>
            <a:r>
              <a:rPr lang="en-US" sz="1600" dirty="0" err="1" smtClean="0"/>
              <a:t>adhoc</a:t>
            </a:r>
            <a:r>
              <a:rPr lang="en-US" sz="1600" dirty="0" smtClean="0"/>
              <a:t> for further debate</a:t>
            </a:r>
          </a:p>
          <a:p>
            <a:pPr>
              <a:lnSpc>
                <a:spcPct val="80000"/>
              </a:lnSpc>
            </a:pPr>
            <a:r>
              <a:rPr lang="en-US" sz="1600" dirty="0" smtClean="0"/>
              <a:t>&gt;50% straw poll result required to refuse an issue that is being moved from another </a:t>
            </a:r>
            <a:r>
              <a:rPr lang="en-US" sz="1600" dirty="0" err="1" smtClean="0"/>
              <a:t>adhoc</a:t>
            </a:r>
            <a:r>
              <a:rPr lang="en-US" sz="1600" dirty="0" smtClean="0"/>
              <a:t> into the group</a:t>
            </a:r>
            <a:endParaRPr lang="en-US" sz="1400" dirty="0" smtClean="0"/>
          </a:p>
          <a:p>
            <a:pPr>
              <a:lnSpc>
                <a:spcPct val="80000"/>
              </a:lnSpc>
            </a:pPr>
            <a:r>
              <a:rPr lang="en-US" sz="1600" dirty="0" smtClean="0"/>
              <a:t>For further details, please see</a:t>
            </a:r>
          </a:p>
          <a:p>
            <a:pPr lvl="1">
              <a:lnSpc>
                <a:spcPct val="80000"/>
              </a:lnSpc>
            </a:pPr>
            <a:r>
              <a:rPr lang="en-US" sz="1400" dirty="0" smtClean="0"/>
              <a:t>11-09-0059r5 (see also 11-09-1282r0, 11-09-1181-00-00ac-ad-hoc-lifecycle.ppt)</a:t>
            </a:r>
          </a:p>
          <a:p>
            <a:endParaRPr lang="en-US" dirty="0" smtClean="0"/>
          </a:p>
        </p:txBody>
      </p:sp>
      <p:sp>
        <p:nvSpPr>
          <p:cNvPr id="15364"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13</a:t>
            </a:fld>
            <a:endParaRPr lang="en-US" smtClean="0"/>
          </a:p>
        </p:txBody>
      </p:sp>
      <p:sp>
        <p:nvSpPr>
          <p:cNvPr id="15366"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685800"/>
            <a:ext cx="8534400" cy="1066800"/>
          </a:xfrm>
        </p:spPr>
        <p:txBody>
          <a:bodyPr/>
          <a:lstStyle/>
          <a:p>
            <a:r>
              <a:rPr lang="en-US" dirty="0" smtClean="0"/>
              <a:t>Comment Summary </a:t>
            </a:r>
            <a:br>
              <a:rPr lang="en-US" dirty="0" smtClean="0"/>
            </a:br>
            <a:r>
              <a:rPr lang="en-US" dirty="0" smtClean="0"/>
              <a:t>(see latest version of 12/752 for current status)</a:t>
            </a:r>
          </a:p>
        </p:txBody>
      </p:sp>
      <p:sp>
        <p:nvSpPr>
          <p:cNvPr id="24579" name="Rectangle 3"/>
          <p:cNvSpPr>
            <a:spLocks noGrp="1" noChangeArrowheads="1"/>
          </p:cNvSpPr>
          <p:nvPr>
            <p:ph type="body" idx="1"/>
          </p:nvPr>
        </p:nvSpPr>
        <p:spPr/>
        <p:txBody>
          <a:bodyPr/>
          <a:lstStyle/>
          <a:p>
            <a:r>
              <a:rPr lang="en-US" sz="1800" dirty="0" smtClean="0"/>
              <a:t>For MU, 14 comments resolved during the San Diego AdHoc</a:t>
            </a:r>
          </a:p>
          <a:p>
            <a:pPr lvl="1"/>
            <a:r>
              <a:rPr lang="en-US" sz="1400" dirty="0" smtClean="0"/>
              <a:t>Thanks to Osama and Nihar !</a:t>
            </a:r>
          </a:p>
          <a:p>
            <a:pPr lvl="1"/>
            <a:r>
              <a:rPr lang="en-US" sz="1400" dirty="0" smtClean="0"/>
              <a:t>CID 6535 was revised later, and is pending motion</a:t>
            </a:r>
          </a:p>
          <a:p>
            <a:r>
              <a:rPr lang="en-US" sz="1800" dirty="0" smtClean="0"/>
              <a:t>89 total MU comments left according to database (assignment shown below) and it includes</a:t>
            </a:r>
          </a:p>
          <a:p>
            <a:pPr lvl="1"/>
            <a:r>
              <a:rPr lang="en-US" sz="1400" dirty="0" smtClean="0"/>
              <a:t>5 CIDs resolved by Simone, SP passed, pending motion</a:t>
            </a:r>
          </a:p>
          <a:p>
            <a:pPr lvl="1"/>
            <a:r>
              <a:rPr lang="en-US" sz="1400" dirty="0" smtClean="0"/>
              <a:t>6 CIDs resolved by Nihar, SP passed, pending motion</a:t>
            </a:r>
          </a:p>
          <a:p>
            <a:pPr lvl="1"/>
            <a:endParaRPr lang="en-US" sz="1400" dirty="0" smtClean="0"/>
          </a:p>
          <a:p>
            <a:endParaRPr lang="en-US" sz="1800" dirty="0" smtClean="0"/>
          </a:p>
          <a:p>
            <a:endParaRPr lang="en-US" sz="1800" dirty="0" smtClean="0"/>
          </a:p>
          <a:p>
            <a:endParaRPr lang="en-US" sz="1800" dirty="0" smtClean="0"/>
          </a:p>
          <a:p>
            <a:endParaRPr lang="en-US" sz="1800" dirty="0" smtClean="0"/>
          </a:p>
          <a:p>
            <a:pPr lvl="1">
              <a:lnSpc>
                <a:spcPct val="80000"/>
              </a:lnSpc>
            </a:pPr>
            <a:endParaRPr lang="en-CA" sz="16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14</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graphicFrame>
        <p:nvGraphicFramePr>
          <p:cNvPr id="7" name="Content Placeholder 3"/>
          <p:cNvGraphicFramePr>
            <a:graphicFrameLocks/>
          </p:cNvGraphicFramePr>
          <p:nvPr/>
        </p:nvGraphicFramePr>
        <p:xfrm>
          <a:off x="3276600" y="4076700"/>
          <a:ext cx="2743200" cy="1866900"/>
        </p:xfrm>
        <a:graphic>
          <a:graphicData uri="http://schemas.openxmlformats.org/drawingml/2006/table">
            <a:tbl>
              <a:tblPr/>
              <a:tblGrid>
                <a:gridCol w="1756610"/>
                <a:gridCol w="986590"/>
              </a:tblGrid>
              <a:tr h="311150">
                <a:tc>
                  <a:txBody>
                    <a:bodyPr/>
                    <a:lstStyle/>
                    <a:p>
                      <a:pPr algn="ctr" fontAlgn="t"/>
                      <a:r>
                        <a:rPr lang="en-US" sz="1200" b="0" i="0" u="none" dirty="0">
                          <a:solidFill>
                            <a:srgbClr val="000000"/>
                          </a:solidFill>
                          <a:effectLst/>
                          <a:latin typeface="Calibri"/>
                        </a:rPr>
                        <a:t>Matt Fischer</a:t>
                      </a:r>
                    </a:p>
                  </a:txBody>
                  <a:tcPr marL="0" marR="0" marT="0" marB="0">
                    <a:lnL>
                      <a:noFill/>
                    </a:lnL>
                    <a:lnR>
                      <a:noFill/>
                    </a:lnR>
                    <a:lnT>
                      <a:noFill/>
                    </a:lnT>
                    <a:lnB>
                      <a:noFill/>
                    </a:lnB>
                    <a:noFill/>
                  </a:tcPr>
                </a:tc>
                <a:tc>
                  <a:txBody>
                    <a:bodyPr/>
                    <a:lstStyle/>
                    <a:p>
                      <a:pPr algn="ctr" fontAlgn="t"/>
                      <a:r>
                        <a:rPr lang="en-US" sz="1200" dirty="0">
                          <a:effectLst/>
                          <a:latin typeface="Calibri"/>
                        </a:rPr>
                        <a:t>1</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Nihar</a:t>
                      </a:r>
                    </a:p>
                  </a:txBody>
                  <a:tcPr marL="0" marR="0" marT="0" marB="0">
                    <a:lnL>
                      <a:noFill/>
                    </a:lnL>
                    <a:lnR>
                      <a:noFill/>
                    </a:lnR>
                    <a:lnT>
                      <a:noFill/>
                    </a:lnT>
                    <a:lnB>
                      <a:noFill/>
                    </a:lnB>
                    <a:noFill/>
                  </a:tcPr>
                </a:tc>
                <a:tc>
                  <a:txBody>
                    <a:bodyPr/>
                    <a:lstStyle/>
                    <a:p>
                      <a:pPr algn="ctr" fontAlgn="t"/>
                      <a:r>
                        <a:rPr lang="en-US" sz="1200" dirty="0">
                          <a:effectLst/>
                          <a:latin typeface="Calibri"/>
                        </a:rPr>
                        <a:t>17</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Osama</a:t>
                      </a:r>
                    </a:p>
                  </a:txBody>
                  <a:tcPr marL="0" marR="0" marT="0" marB="0">
                    <a:lnL>
                      <a:noFill/>
                    </a:lnL>
                    <a:lnR>
                      <a:noFill/>
                    </a:lnR>
                    <a:lnT>
                      <a:noFill/>
                    </a:lnT>
                    <a:lnB>
                      <a:noFill/>
                    </a:lnB>
                    <a:noFill/>
                  </a:tcPr>
                </a:tc>
                <a:tc>
                  <a:txBody>
                    <a:bodyPr/>
                    <a:lstStyle/>
                    <a:p>
                      <a:pPr algn="ctr" fontAlgn="t"/>
                      <a:r>
                        <a:rPr lang="en-US" sz="1200" dirty="0">
                          <a:effectLst/>
                          <a:latin typeface="Calibri"/>
                        </a:rPr>
                        <a:t>5</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Simone Merlin</a:t>
                      </a:r>
                    </a:p>
                  </a:txBody>
                  <a:tcPr marL="0" marR="0" marT="0" marB="0">
                    <a:lnL>
                      <a:noFill/>
                    </a:lnL>
                    <a:lnR>
                      <a:noFill/>
                    </a:lnR>
                    <a:lnT>
                      <a:noFill/>
                    </a:lnT>
                    <a:lnB>
                      <a:noFill/>
                    </a:lnB>
                    <a:noFill/>
                  </a:tcPr>
                </a:tc>
                <a:tc>
                  <a:txBody>
                    <a:bodyPr/>
                    <a:lstStyle/>
                    <a:p>
                      <a:pPr algn="ctr" fontAlgn="t"/>
                      <a:r>
                        <a:rPr lang="en-US" sz="1200" dirty="0">
                          <a:effectLst/>
                          <a:latin typeface="Calibri"/>
                        </a:rPr>
                        <a:t>8</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Vish</a:t>
                      </a:r>
                    </a:p>
                  </a:txBody>
                  <a:tcPr marL="0" marR="0" marT="0" marB="0">
                    <a:lnL>
                      <a:noFill/>
                    </a:lnL>
                    <a:lnR>
                      <a:noFill/>
                    </a:lnR>
                    <a:lnT>
                      <a:noFill/>
                    </a:lnT>
                    <a:lnB>
                      <a:noFill/>
                    </a:lnB>
                    <a:noFill/>
                  </a:tcPr>
                </a:tc>
                <a:tc>
                  <a:txBody>
                    <a:bodyPr/>
                    <a:lstStyle/>
                    <a:p>
                      <a:pPr algn="ctr" fontAlgn="t"/>
                      <a:r>
                        <a:rPr lang="en-US" sz="1200" dirty="0">
                          <a:effectLst/>
                          <a:latin typeface="Calibri"/>
                        </a:rPr>
                        <a:t>21</a:t>
                      </a:r>
                    </a:p>
                  </a:txBody>
                  <a:tcPr marL="0" marR="0" marT="0" marB="0">
                    <a:lnL>
                      <a:noFill/>
                    </a:lnL>
                    <a:lnR>
                      <a:noFill/>
                    </a:lnR>
                    <a:lnT>
                      <a:noFill/>
                    </a:lnT>
                    <a:lnB>
                      <a:noFill/>
                    </a:lnB>
                    <a:noFill/>
                  </a:tcPr>
                </a:tc>
              </a:tr>
              <a:tr h="311150">
                <a:tc>
                  <a:txBody>
                    <a:bodyPr/>
                    <a:lstStyle/>
                    <a:p>
                      <a:pPr algn="ctr" fontAlgn="t"/>
                      <a:r>
                        <a:rPr lang="en-US" sz="1200" b="0" i="0" u="none">
                          <a:solidFill>
                            <a:srgbClr val="000000"/>
                          </a:solidFill>
                          <a:effectLst/>
                          <a:latin typeface="Calibri"/>
                        </a:rPr>
                        <a:t>Yong Liu</a:t>
                      </a:r>
                    </a:p>
                  </a:txBody>
                  <a:tcPr marL="0" marR="0" marT="0" marB="0">
                    <a:lnL>
                      <a:noFill/>
                    </a:lnL>
                    <a:lnR>
                      <a:noFill/>
                    </a:lnR>
                    <a:lnT>
                      <a:noFill/>
                    </a:lnT>
                    <a:lnB>
                      <a:noFill/>
                    </a:lnB>
                    <a:noFill/>
                  </a:tcPr>
                </a:tc>
                <a:tc>
                  <a:txBody>
                    <a:bodyPr/>
                    <a:lstStyle/>
                    <a:p>
                      <a:pPr algn="ctr" fontAlgn="t"/>
                      <a:r>
                        <a:rPr lang="en-US" sz="1200" dirty="0">
                          <a:effectLst/>
                          <a:latin typeface="Calibri"/>
                        </a:rPr>
                        <a:t>37</a:t>
                      </a:r>
                    </a:p>
                  </a:txBody>
                  <a:tcPr marL="0" marR="0" marT="0" marB="0">
                    <a:lnL>
                      <a:noFill/>
                    </a:lnL>
                    <a:lnR>
                      <a:noFill/>
                    </a:lnR>
                    <a:lnT>
                      <a:noFill/>
                    </a:lnT>
                    <a:lnB>
                      <a:noFill/>
                    </a:lnB>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Submissions (Comment resolutions given priority over technical presentations)</a:t>
            </a:r>
          </a:p>
        </p:txBody>
      </p:sp>
      <p:sp>
        <p:nvSpPr>
          <p:cNvPr id="24579" name="Rectangle 3"/>
          <p:cNvSpPr>
            <a:spLocks noGrp="1" noChangeArrowheads="1"/>
          </p:cNvSpPr>
          <p:nvPr>
            <p:ph type="body" idx="1"/>
          </p:nvPr>
        </p:nvSpPr>
        <p:spPr>
          <a:xfrm>
            <a:off x="685800" y="1752600"/>
            <a:ext cx="7772400" cy="4114800"/>
          </a:xfrm>
        </p:spPr>
        <p:txBody>
          <a:bodyPr/>
          <a:lstStyle/>
          <a:p>
            <a:pPr>
              <a:buNone/>
            </a:pPr>
            <a:endParaRPr lang="en-US" sz="1800" dirty="0" smtClean="0"/>
          </a:p>
          <a:p>
            <a:pPr>
              <a:buNone/>
            </a:pPr>
            <a:r>
              <a:rPr lang="en-US" sz="1800" dirty="0" smtClean="0"/>
              <a:t>Thursday AM2</a:t>
            </a:r>
          </a:p>
          <a:p>
            <a:r>
              <a:rPr lang="en-CA" sz="1800" b="0" dirty="0" smtClean="0"/>
              <a:t>11-12/931r0,  “</a:t>
            </a:r>
            <a:r>
              <a:rPr lang="fr-FR" sz="1800" b="0" dirty="0" smtClean="0"/>
              <a:t>LB 188 MU Comment </a:t>
            </a:r>
            <a:r>
              <a:rPr lang="en-US" sz="1800" b="0" dirty="0" smtClean="0"/>
              <a:t>Resolution</a:t>
            </a:r>
            <a:r>
              <a:rPr lang="en-CA" sz="1800" b="0" dirty="0" smtClean="0"/>
              <a:t>’’</a:t>
            </a:r>
            <a:r>
              <a:rPr lang="fr-FR" sz="1800" b="0" dirty="0" smtClean="0"/>
              <a:t>, Nihar Jindal </a:t>
            </a:r>
            <a:endParaRPr lang="en-US" altLang="ja-JP" sz="1800" dirty="0" smtClean="0"/>
          </a:p>
          <a:p>
            <a:pPr lvl="1"/>
            <a:endParaRPr lang="en-US" sz="1400" dirty="0" smtClean="0"/>
          </a:p>
          <a:p>
            <a:pPr lvl="1"/>
            <a:endParaRPr lang="en-US" sz="14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dirty="0" smtClean="0"/>
              <a:t>The following slides in this deck are believed to be the latest available, however the source locations are: </a:t>
            </a:r>
          </a:p>
          <a:p>
            <a:r>
              <a:rPr lang="en-US" dirty="0" smtClean="0">
                <a:hlinkClick r:id="rId3"/>
              </a:rPr>
              <a:t>http://standards.ieee.org/faqs/affiliationFAQ.html</a:t>
            </a:r>
            <a:endParaRPr lang="en-US" dirty="0" smtClean="0"/>
          </a:p>
          <a:p>
            <a:r>
              <a:rPr lang="en-US" dirty="0" smtClean="0">
                <a:hlinkClick r:id="rId4"/>
              </a:rPr>
              <a:t>http://standards.ieee.org/resources/antitrust-guidelines.pdf</a:t>
            </a:r>
            <a:endParaRPr lang="en-US" dirty="0" smtClean="0"/>
          </a:p>
          <a:p>
            <a:r>
              <a:rPr lang="en-US" dirty="0" smtClean="0">
                <a:hlinkClick r:id="rId5"/>
              </a:rPr>
              <a:t>http://standards.ieee.org/board/pat/pat-slideset.ppt</a:t>
            </a:r>
            <a:endParaRPr lang="en-US" dirty="0" smtClean="0"/>
          </a:p>
          <a:p>
            <a:r>
              <a:rPr lang="en-US" dirty="0" smtClean="0">
                <a:hlinkClick r:id="rId6"/>
              </a:rPr>
              <a:t>http://www.ieee.org/portal/cms_docs/about/CoE_poster.pdf</a:t>
            </a:r>
            <a:endParaRPr lang="en-US" dirty="0" smtClean="0"/>
          </a:p>
          <a:p>
            <a:endParaRPr lang="en-US" dirty="0" smtClean="0"/>
          </a:p>
          <a:p>
            <a:r>
              <a:rPr lang="en-US" dirty="0" smtClean="0"/>
              <a:t>For summary see 11-07-0660-01-0000-opening-presentation</a:t>
            </a:r>
          </a:p>
          <a:p>
            <a:endParaRPr lang="en-US" dirty="0" smtClean="0"/>
          </a:p>
        </p:txBody>
      </p:sp>
      <p:sp>
        <p:nvSpPr>
          <p:cNvPr id="5124"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5125" name="Slide Number Placeholder 5"/>
          <p:cNvSpPr>
            <a:spLocks noGrp="1"/>
          </p:cNvSpPr>
          <p:nvPr>
            <p:ph type="sldNum" sz="quarter" idx="12"/>
          </p:nvPr>
        </p:nvSpPr>
        <p:spPr/>
        <p:txBody>
          <a:bodyPr/>
          <a:lstStyle/>
          <a:p>
            <a:pPr>
              <a:defRPr/>
            </a:pPr>
            <a:r>
              <a:rPr lang="en-US" dirty="0" smtClean="0"/>
              <a:t>Slide </a:t>
            </a:r>
            <a:fld id="{C51E3908-2D6D-4280-BE71-7EE6A689AE5B}" type="slidenum">
              <a:rPr lang="en-US" smtClean="0"/>
              <a:pPr>
                <a:defRPr/>
              </a:pPr>
              <a:t>2</a:t>
            </a:fld>
            <a:endParaRPr lang="en-US" dirty="0" smtClean="0"/>
          </a:p>
        </p:txBody>
      </p:sp>
      <p:sp>
        <p:nvSpPr>
          <p:cNvPr id="5126"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Member Affiliation</a:t>
            </a:r>
          </a:p>
        </p:txBody>
      </p:sp>
      <p:sp>
        <p:nvSpPr>
          <p:cNvPr id="13315" name="Rectangle 3"/>
          <p:cNvSpPr>
            <a:spLocks noGrp="1" noChangeArrowheads="1"/>
          </p:cNvSpPr>
          <p:nvPr>
            <p:ph type="body" idx="1"/>
          </p:nvPr>
        </p:nvSpPr>
        <p:spPr/>
        <p:txBody>
          <a:bodyPr/>
          <a:lstStyle/>
          <a:p>
            <a:r>
              <a:rPr lang="en-US" dirty="0" smtClean="0"/>
              <a:t>It is defined in the </a:t>
            </a:r>
            <a:r>
              <a:rPr lang="en-US" i="1" dirty="0" smtClean="0">
                <a:solidFill>
                  <a:srgbClr val="FF0000"/>
                </a:solidFill>
              </a:rPr>
              <a:t>IEEE-SA Standards Board Bylaws</a:t>
            </a:r>
            <a:r>
              <a:rPr lang="en-US" dirty="0" smtClean="0">
                <a:solidFill>
                  <a:srgbClr val="FF0000"/>
                </a:solidFill>
              </a:rPr>
              <a:t>, 5.2.1.5 as: “An individual is deemed “affiliated</a:t>
            </a:r>
            <a:r>
              <a:rPr lang="en-US" dirty="0" smtClean="0"/>
              <a:t>” with any </a:t>
            </a:r>
            <a:r>
              <a:rPr lang="en-US" i="1" u="sng" dirty="0" smtClean="0"/>
              <a:t>individual or entity that has been, or will be, financially or materially supporting that individual’s participation in a particular IEEE standards activity</a:t>
            </a:r>
            <a:r>
              <a:rPr lang="en-US" dirty="0" smtClean="0"/>
              <a:t>. This includes, but is not limited to, his or her employer and any individual or entity that has or will have, either directly or indirectly, requested, paid for, or otherwise sponsored his or her participation.</a:t>
            </a:r>
          </a:p>
          <a:p>
            <a:r>
              <a:rPr lang="en-US" sz="2000" dirty="0" smtClean="0">
                <a:hlinkClick r:id="rId3"/>
              </a:rPr>
              <a:t>http://standards.ieee.org/faqs/affiliationFAQ.html</a:t>
            </a:r>
            <a:endParaRPr lang="en-US" sz="2000" dirty="0" smtClean="0"/>
          </a:p>
          <a:p>
            <a:endParaRPr lang="en-US" sz="2000" dirty="0" smtClean="0"/>
          </a:p>
        </p:txBody>
      </p:sp>
      <p:sp>
        <p:nvSpPr>
          <p:cNvPr id="6148"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6149" name="Slide Number Placeholder 5"/>
          <p:cNvSpPr>
            <a:spLocks noGrp="1"/>
          </p:cNvSpPr>
          <p:nvPr>
            <p:ph type="sldNum" sz="quarter" idx="12"/>
          </p:nvPr>
        </p:nvSpPr>
        <p:spPr/>
        <p:txBody>
          <a:bodyPr/>
          <a:lstStyle/>
          <a:p>
            <a:pPr>
              <a:defRPr/>
            </a:pPr>
            <a:r>
              <a:rPr lang="en-US" dirty="0" smtClean="0"/>
              <a:t>Slide </a:t>
            </a:r>
            <a:fld id="{6641A93A-C71B-4994-A8F7-495C03F1DC5E}" type="slidenum">
              <a:rPr lang="en-US" smtClean="0"/>
              <a:pPr>
                <a:defRPr/>
              </a:pPr>
              <a:t>3</a:t>
            </a:fld>
            <a:endParaRPr lang="en-US" dirty="0" smtClean="0"/>
          </a:p>
        </p:txBody>
      </p:sp>
      <p:sp>
        <p:nvSpPr>
          <p:cNvPr id="6150"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Declaration of Affiliation</a:t>
            </a:r>
          </a:p>
        </p:txBody>
      </p:sp>
      <p:sp>
        <p:nvSpPr>
          <p:cNvPr id="14339" name="Rectangle 3"/>
          <p:cNvSpPr>
            <a:spLocks noGrp="1" noChangeArrowheads="1"/>
          </p:cNvSpPr>
          <p:nvPr>
            <p:ph type="body" idx="1"/>
          </p:nvPr>
        </p:nvSpPr>
        <p:spPr/>
        <p:txBody>
          <a:bodyPr/>
          <a:lstStyle/>
          <a:p>
            <a:r>
              <a:rPr lang="en-US" sz="2000" dirty="0" smtClean="0">
                <a:solidFill>
                  <a:srgbClr val="FF0066"/>
                </a:solidFill>
              </a:rPr>
              <a:t>Revision</a:t>
            </a:r>
            <a:r>
              <a:rPr lang="en-US" sz="2000" dirty="0" smtClean="0"/>
              <a:t>: May 2007 Standards Board Bylaw 5.2.1.1</a:t>
            </a:r>
          </a:p>
          <a:p>
            <a:pPr lvl="1"/>
            <a:r>
              <a:rPr lang="en-US" sz="1800" dirty="0" smtClean="0"/>
              <a:t>5.2.1.1 Openness</a:t>
            </a:r>
          </a:p>
          <a:p>
            <a:pPr lvl="2"/>
            <a:r>
              <a:rPr lang="en-US" sz="2000" dirty="0" smtClean="0"/>
              <a:t>Openness is defined as the quality of being not restricted to a particular type or category of participants. All meetings involving standards development an all IEEE Sponsor ballots shall be open </a:t>
            </a:r>
            <a:r>
              <a:rPr lang="en-US" sz="2000" dirty="0" err="1" smtClean="0"/>
              <a:t>toa</a:t>
            </a:r>
            <a:r>
              <a:rPr lang="en-US" sz="2000" smtClean="0"/>
              <a:t>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10846</TotalTime>
  <Words>1950</Words>
  <Application>Microsoft Office PowerPoint</Application>
  <PresentationFormat>On-screen Show (4:3)</PresentationFormat>
  <Paragraphs>214</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MU-MIMO Ad Hoc Report July 2012</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Agenda for July 2012</vt:lpstr>
      <vt:lpstr>Rules for MU-MIMO Adhoc</vt:lpstr>
      <vt:lpstr>Comment Summary  (see latest version of 12/752 for current status)</vt:lpstr>
      <vt:lpstr>Submissions (Comment resolutions given priority over technical presentations)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Vermani, Sameer</cp:lastModifiedBy>
  <cp:revision>485</cp:revision>
  <cp:lastPrinted>1998-02-10T13:28:06Z</cp:lastPrinted>
  <dcterms:created xsi:type="dcterms:W3CDTF">2009-01-02T14:48:00Z</dcterms:created>
  <dcterms:modified xsi:type="dcterms:W3CDTF">2012-07-19T17:06:01Z</dcterms:modified>
</cp:coreProperties>
</file>