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73" r:id="rId4"/>
    <p:sldId id="276" r:id="rId5"/>
    <p:sldId id="277" r:id="rId6"/>
    <p:sldId id="278" r:id="rId7"/>
    <p:sldId id="274" r:id="rId8"/>
    <p:sldId id="275"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9823" autoAdjust="0"/>
  </p:normalViewPr>
  <p:slideViewPr>
    <p:cSldViewPr>
      <p:cViewPr varScale="1">
        <p:scale>
          <a:sx n="103" d="100"/>
          <a:sy n="103" d="100"/>
        </p:scale>
        <p:origin x="-14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802.11-12/0589r2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Donald Eastlake 3rd, Huawei R&amp;D USA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28710912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802.11-12/0589r2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Donald Eastlake 3rd, Huawei R&amp;D USA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57502094"/>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dirty="0"/>
          </a:p>
        </p:txBody>
      </p:sp>
      <p:sp>
        <p:nvSpPr>
          <p:cNvPr id="5" name="Rectangle 3"/>
          <p:cNvSpPr>
            <a:spLocks noGrp="1" noChangeArrowheads="1"/>
          </p:cNvSpPr>
          <p:nvPr>
            <p:ph type="dt"/>
          </p:nvPr>
        </p:nvSpPr>
        <p:spPr>
          <a:ln/>
        </p:spPr>
        <p:txBody>
          <a:bodyPr/>
          <a:lstStyle/>
          <a:p>
            <a:r>
              <a:rPr lang="en-US"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dirty="0"/>
          </a:p>
        </p:txBody>
      </p:sp>
      <p:sp>
        <p:nvSpPr>
          <p:cNvPr id="5" name="Rectangle 3"/>
          <p:cNvSpPr>
            <a:spLocks noGrp="1" noChangeArrowheads="1"/>
          </p:cNvSpPr>
          <p:nvPr>
            <p:ph type="dt"/>
          </p:nvPr>
        </p:nvSpPr>
        <p:spPr>
          <a:ln/>
        </p:spPr>
        <p:txBody>
          <a:bodyPr/>
          <a:lstStyle/>
          <a:p>
            <a:r>
              <a:rPr lang="en-US" smtClean="0"/>
              <a:t>July 2012</a:t>
            </a:r>
            <a:endParaRPr lang="en-US" dirty="0"/>
          </a:p>
        </p:txBody>
      </p:sp>
      <p:sp>
        <p:nvSpPr>
          <p:cNvPr id="6" name="Rectangle 6"/>
          <p:cNvSpPr>
            <a:spLocks noGrp="1" noChangeArrowheads="1"/>
          </p:cNvSpPr>
          <p:nvPr>
            <p:ph type="ftr"/>
          </p:nvPr>
        </p:nvSpPr>
        <p:spPr>
          <a:ln/>
        </p:spPr>
        <p:txBody>
          <a:bodyPr/>
          <a:lstStyle/>
          <a:p>
            <a:r>
              <a:rPr lang="en-US" dirty="0" smtClean="0"/>
              <a:t>Donald Eastlake 3rd, Huawei R&amp;D USA</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802.11-12/0589r2</a:t>
            </a:r>
            <a:endParaRPr lang="en-US"/>
          </a:p>
        </p:txBody>
      </p:sp>
      <p:sp>
        <p:nvSpPr>
          <p:cNvPr id="5" name="Rectangle 3"/>
          <p:cNvSpPr>
            <a:spLocks noGrp="1" noChangeArrowheads="1"/>
          </p:cNvSpPr>
          <p:nvPr>
            <p:ph type="dt"/>
          </p:nvPr>
        </p:nvSpPr>
        <p:spPr>
          <a:ln/>
        </p:spPr>
        <p:txBody>
          <a:bodyPr/>
          <a:lstStyle/>
          <a:p>
            <a:r>
              <a:rPr lang="en-US" smtClean="0"/>
              <a:t>July 2012</a:t>
            </a:r>
            <a:endParaRPr lang="en-US"/>
          </a:p>
        </p:txBody>
      </p:sp>
      <p:sp>
        <p:nvSpPr>
          <p:cNvPr id="6" name="Rectangle 6"/>
          <p:cNvSpPr>
            <a:spLocks noGrp="1" noChangeArrowheads="1"/>
          </p:cNvSpPr>
          <p:nvPr>
            <p:ph type="ftr"/>
          </p:nvPr>
        </p:nvSpPr>
        <p:spPr>
          <a:ln/>
        </p:spPr>
        <p:txBody>
          <a:bodyPr/>
          <a:lstStyle/>
          <a:p>
            <a:r>
              <a:rPr lang="en-US" smtClean="0"/>
              <a:t>Donald Eastlake 3rd, Huawei R&amp;D USA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004048" y="6475413"/>
            <a:ext cx="3538290"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Donald Eastlake 3rd, Huawei R&amp;D USA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2012</a:t>
            </a:r>
            <a:endParaRPr lang="en-GB"/>
          </a:p>
        </p:txBody>
      </p:sp>
      <p:sp>
        <p:nvSpPr>
          <p:cNvPr id="6" name="Footer Placeholder 5"/>
          <p:cNvSpPr>
            <a:spLocks noGrp="1"/>
          </p:cNvSpPr>
          <p:nvPr>
            <p:ph type="ftr" idx="11"/>
          </p:nvPr>
        </p:nvSpPr>
        <p:spPr/>
        <p:txBody>
          <a:bodyPr/>
          <a:lstStyle>
            <a:lvl1pPr>
              <a:defRPr/>
            </a:lvl1pPr>
          </a:lstStyle>
          <a:p>
            <a:r>
              <a:rPr lang="en-GB" smtClean="0"/>
              <a:t>Donald Eastlake 3rd, Huawei R&amp;D USA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Donald Eastlake 3rd, Huawei R&amp;D USA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2012</a:t>
            </a:r>
            <a:endParaRPr lang="en-GB"/>
          </a:p>
        </p:txBody>
      </p:sp>
      <p:sp>
        <p:nvSpPr>
          <p:cNvPr id="4" name="Footer Placeholder 3"/>
          <p:cNvSpPr>
            <a:spLocks noGrp="1"/>
          </p:cNvSpPr>
          <p:nvPr>
            <p:ph type="ftr" idx="11"/>
          </p:nvPr>
        </p:nvSpPr>
        <p:spPr/>
        <p:txBody>
          <a:bodyPr/>
          <a:lstStyle>
            <a:lvl1pPr>
              <a:defRPr/>
            </a:lvl1pPr>
          </a:lstStyle>
          <a:p>
            <a:r>
              <a:rPr lang="en-GB" smtClean="0"/>
              <a:t>Donald Eastlake 3rd, Huawei R&amp;D USA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2012</a:t>
            </a:r>
            <a:endParaRPr lang="en-GB"/>
          </a:p>
        </p:txBody>
      </p:sp>
      <p:sp>
        <p:nvSpPr>
          <p:cNvPr id="3" name="Footer Placeholder 2"/>
          <p:cNvSpPr>
            <a:spLocks noGrp="1"/>
          </p:cNvSpPr>
          <p:nvPr>
            <p:ph type="ftr" idx="11"/>
          </p:nvPr>
        </p:nvSpPr>
        <p:spPr/>
        <p:txBody>
          <a:bodyPr/>
          <a:lstStyle>
            <a:lvl1pPr>
              <a:defRPr/>
            </a:lvl1pPr>
          </a:lstStyle>
          <a:p>
            <a:r>
              <a:rPr lang="en-GB" smtClean="0"/>
              <a:t>Donald Eastlake 3rd, Huawei R&amp;D USA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2012</a:t>
            </a:r>
            <a:endParaRPr lang="en-GB"/>
          </a:p>
        </p:txBody>
      </p:sp>
      <p:sp>
        <p:nvSpPr>
          <p:cNvPr id="5" name="Footer Placeholder 4"/>
          <p:cNvSpPr>
            <a:spLocks noGrp="1"/>
          </p:cNvSpPr>
          <p:nvPr>
            <p:ph type="ftr" idx="11"/>
          </p:nvPr>
        </p:nvSpPr>
        <p:spPr/>
        <p:txBody>
          <a:bodyPr/>
          <a:lstStyle>
            <a:lvl1pPr>
              <a:defRPr/>
            </a:lvl1p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844824"/>
            <a:ext cx="7770813" cy="424958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2012</a:t>
            </a:r>
            <a:endParaRPr lang="en-GB" dirty="0"/>
          </a:p>
        </p:txBody>
      </p:sp>
      <p:sp>
        <p:nvSpPr>
          <p:cNvPr id="1028" name="Rectangle 4"/>
          <p:cNvSpPr>
            <a:spLocks noGrp="1" noChangeArrowheads="1"/>
          </p:cNvSpPr>
          <p:nvPr>
            <p:ph type="ftr"/>
          </p:nvPr>
        </p:nvSpPr>
        <p:spPr bwMode="auto">
          <a:xfrm>
            <a:off x="4932040" y="6475413"/>
            <a:ext cx="3610298" cy="19394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3rd, Huawei R&amp;D USA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11-12/0947r1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Arial"/>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2/11-12-0589-02-0wng-general-802-11-link.pptx" TargetMode="External"/><Relationship Id="rId2" Type="http://schemas.openxmlformats.org/officeDocument/2006/relationships/hyperlink" Target="http://www.ieee802.org/1/files/public/docs2012/new-nfinn-wired-wireless-bridges-0612-v02.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3rd, Huawei R&amp;D USA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smtClean="0">
                <a:solidFill>
                  <a:srgbClr val="0000FF"/>
                </a:solidFill>
              </a:rPr>
              <a:t>General 802.11 Link Study Group</a:t>
            </a:r>
            <a:endParaRPr lang="en-GB" sz="3600" dirty="0">
              <a:solidFill>
                <a:srgbClr val="0000FF"/>
              </a:solidFill>
            </a:endParaRP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2012-07</a:t>
            </a:r>
            <a:r>
              <a:rPr lang="en-GB" sz="2000" b="0" smtClean="0"/>
              <a:t>-19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xmlns="" val="161340401"/>
              </p:ext>
            </p:extLst>
          </p:nvPr>
        </p:nvGraphicFramePr>
        <p:xfrm>
          <a:off x="457200" y="2414588"/>
          <a:ext cx="8001000" cy="3011487"/>
        </p:xfrm>
        <a:graphic>
          <a:graphicData uri="http://schemas.openxmlformats.org/presentationml/2006/ole">
            <p:oleObj spid="_x0000_s3143" name="Document" r:id="rId4" imgW="8253286" imgH="3120791"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800" dirty="0" smtClean="0"/>
              <a:t>This presentation provides a motion and supporting slide for the formation of a Study </a:t>
            </a:r>
            <a:r>
              <a:rPr lang="en-GB" sz="2800" dirty="0"/>
              <a:t>G</a:t>
            </a:r>
            <a:r>
              <a:rPr lang="en-GB" sz="2800" dirty="0" smtClean="0"/>
              <a:t>roup to produce a PAR and </a:t>
            </a:r>
            <a:r>
              <a:rPr lang="en-GB" sz="2800" dirty="0"/>
              <a:t>5 criteria </a:t>
            </a:r>
            <a:r>
              <a:rPr lang="en-GB" sz="2800" dirty="0" smtClean="0"/>
              <a:t>related to generalizing 802.11 links.</a:t>
            </a:r>
            <a:endParaRPr lang="en-GB" sz="2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004048" y="6475413"/>
            <a:ext cx="3538290"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Motion to Form a Study Group</a:t>
            </a:r>
            <a:endParaRPr lang="en-US" sz="40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lvl="0"/>
            <a:r>
              <a:rPr lang="en-GB" dirty="0" smtClean="0"/>
              <a:t>Motion:</a:t>
            </a:r>
          </a:p>
          <a:p>
            <a:pPr lvl="0">
              <a:buFont typeface="Arial"/>
              <a:buChar char="•"/>
            </a:pPr>
            <a:r>
              <a:rPr lang="en-GB" dirty="0" smtClean="0"/>
              <a:t>Request </a:t>
            </a:r>
            <a:r>
              <a:rPr lang="en-GB" dirty="0"/>
              <a:t>approval by IEEE 802 LMSC to form </a:t>
            </a:r>
            <a:r>
              <a:rPr lang="en-GB" dirty="0" smtClean="0"/>
              <a:t>a Study </a:t>
            </a:r>
            <a:r>
              <a:rPr lang="en-GB" dirty="0"/>
              <a:t>Group </a:t>
            </a:r>
            <a:r>
              <a:rPr lang="en-GB" dirty="0" smtClean="0"/>
              <a:t>on enabling the use of 802.11 </a:t>
            </a:r>
            <a:r>
              <a:rPr lang="en-GB" dirty="0" smtClean="0"/>
              <a:t>(including consideration of infrastructure BSS, </a:t>
            </a:r>
            <a:r>
              <a:rPr lang="en-GB" dirty="0" smtClean="0"/>
              <a:t>PBSS, and IBSS </a:t>
            </a:r>
            <a:r>
              <a:rPr lang="en-GB" dirty="0" smtClean="0"/>
              <a:t>associations) </a:t>
            </a:r>
            <a:r>
              <a:rPr lang="en-GB" dirty="0" smtClean="0"/>
              <a:t>as general transit links capable of supporting </a:t>
            </a:r>
            <a:r>
              <a:rPr lang="en-GB" dirty="0" smtClean="0"/>
              <a:t>802.1 bridging</a:t>
            </a:r>
            <a:r>
              <a:rPr lang="en-GB" dirty="0" smtClean="0"/>
              <a:t>, with </a:t>
            </a:r>
            <a:r>
              <a:rPr lang="en-GB" dirty="0"/>
              <a:t>the intent of creating a PAR and five </a:t>
            </a:r>
            <a:r>
              <a:rPr lang="en-GB" dirty="0" smtClean="0"/>
              <a:t>criteria.</a:t>
            </a:r>
          </a:p>
          <a:p>
            <a:pPr marL="0" lvl="0" indent="0"/>
            <a:r>
              <a:rPr lang="en-GB" sz="2000" dirty="0" smtClean="0"/>
              <a:t>Straw poll on similar motion in WNG: 67 yes, 0 no, 45 abstain</a:t>
            </a:r>
          </a:p>
          <a:p>
            <a:pPr marL="0" lvl="0" indent="0"/>
            <a:r>
              <a:rPr lang="en-GB" sz="2000" dirty="0" smtClean="0"/>
              <a:t>Straw poll on similar motion in ARC: 8 yes, 0 no, 0 abstain</a:t>
            </a:r>
            <a:endParaRPr lang="en-US" sz="2000" dirty="0"/>
          </a:p>
          <a:p>
            <a:pPr>
              <a:buFont typeface="Arial"/>
              <a:buChar char="•"/>
            </a:pPr>
            <a:r>
              <a:rPr lang="en-GB" dirty="0" smtClean="0"/>
              <a:t>Moved</a:t>
            </a:r>
            <a:r>
              <a:rPr lang="en-GB" dirty="0"/>
              <a:t>: &lt;name&gt;,  Seconded: &lt;name</a:t>
            </a:r>
            <a:r>
              <a:rPr lang="en-GB" dirty="0" smtClean="0"/>
              <a:t>&gt;</a:t>
            </a:r>
            <a:r>
              <a:rPr lang="en-GB" dirty="0"/>
              <a:t/>
            </a:r>
            <a:br>
              <a:rPr lang="en-GB" dirty="0"/>
            </a:br>
            <a:r>
              <a:rPr lang="en-GB" dirty="0" smtClean="0"/>
              <a:t>Result</a:t>
            </a:r>
            <a:r>
              <a:rPr lang="en-GB" dirty="0"/>
              <a:t>: y-n-</a:t>
            </a:r>
            <a:r>
              <a:rPr lang="en-GB" dirty="0" smtClean="0"/>
              <a:t>a</a:t>
            </a:r>
            <a:endParaRPr lang="en-US" dirty="0"/>
          </a:p>
          <a:p>
            <a:endParaRPr lang="en-US" dirty="0"/>
          </a:p>
        </p:txBody>
      </p:sp>
    </p:spTree>
    <p:extLst>
      <p:ext uri="{BB962C8B-B14F-4D97-AF65-F5344CB8AC3E}">
        <p14:creationId xmlns:p14="http://schemas.microsoft.com/office/powerpoint/2010/main" xmlns="" val="41765622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rgbClr val="0000FF"/>
                </a:solidFill>
              </a:rPr>
              <a:t>Supporting Information</a:t>
            </a:r>
            <a:endParaRPr lang="en-US" sz="4400" dirty="0">
              <a:solidFill>
                <a:srgbClr val="0000FF"/>
              </a:solidFill>
            </a:endParaRPr>
          </a:p>
        </p:txBody>
      </p:sp>
      <p:sp>
        <p:nvSpPr>
          <p:cNvPr id="3" name="Content Placeholder 2"/>
          <p:cNvSpPr>
            <a:spLocks noGrp="1"/>
          </p:cNvSpPr>
          <p:nvPr>
            <p:ph idx="1"/>
          </p:nvPr>
        </p:nvSpPr>
        <p:spPr/>
        <p:txBody>
          <a:bodyPr/>
          <a:lstStyle/>
          <a:p>
            <a:pPr>
              <a:buFont typeface="Arial"/>
              <a:buChar char="•"/>
            </a:pPr>
            <a:r>
              <a:rPr lang="en-US" dirty="0"/>
              <a:t>This 802.11 Study Group will work closely with IEEE 802.1.</a:t>
            </a:r>
          </a:p>
          <a:p>
            <a:pPr>
              <a:buFont typeface="Arial"/>
              <a:buChar char="•"/>
            </a:pPr>
            <a:r>
              <a:rPr lang="en-US" dirty="0" smtClean="0"/>
              <a:t>Starting documents:</a:t>
            </a:r>
          </a:p>
          <a:p>
            <a:pPr lvl="1">
              <a:buFont typeface="Arial"/>
              <a:buChar char="•"/>
            </a:pPr>
            <a:r>
              <a:rPr lang="en-US" sz="2400" dirty="0" smtClean="0"/>
              <a:t>“Wired – Wireless Bridging”, Norman Finn</a:t>
            </a:r>
            <a:r>
              <a:rPr lang="en-US" dirty="0" smtClean="0"/>
              <a:t/>
            </a:r>
            <a:br>
              <a:rPr lang="en-US" dirty="0" smtClean="0"/>
            </a:br>
            <a:r>
              <a:rPr lang="en-US" dirty="0" smtClean="0">
                <a:hlinkClick r:id="rId2"/>
              </a:rPr>
              <a:t>http://</a:t>
            </a:r>
            <a:r>
              <a:rPr lang="en-US" dirty="0" smtClean="0">
                <a:hlinkClick r:id="rId2"/>
              </a:rPr>
              <a:t>www.ieee802.org/1/files/public/docs2012/new-nfinn-wired-wireless-bridges-0612-v02.pdf</a:t>
            </a:r>
            <a:r>
              <a:rPr lang="en-US" dirty="0" smtClean="0"/>
              <a:t> </a:t>
            </a:r>
            <a:endParaRPr lang="en-US" dirty="0" smtClean="0"/>
          </a:p>
          <a:p>
            <a:pPr lvl="1">
              <a:buFont typeface="Arial"/>
              <a:buChar char="•"/>
            </a:pPr>
            <a:r>
              <a:rPr lang="en-US" sz="2400" dirty="0" smtClean="0"/>
              <a:t>“General 802.11 Links”, Donald Eastlake</a:t>
            </a:r>
            <a:br>
              <a:rPr lang="en-US" sz="2400" dirty="0" smtClean="0"/>
            </a:br>
            <a:r>
              <a:rPr lang="nl-NL" dirty="0">
                <a:hlinkClick r:id="rId3"/>
              </a:rPr>
              <a:t>https://</a:t>
            </a:r>
            <a:r>
              <a:rPr lang="nl-NL" dirty="0" smtClean="0">
                <a:hlinkClick r:id="rId3"/>
              </a:rPr>
              <a:t>mentor.ieee.org/802.11/dcn/12/11-12-0589-02-0wng-general-802-11-link.pptx</a:t>
            </a:r>
            <a:endParaRPr lang="nl-NL" dirty="0" smtClean="0"/>
          </a:p>
          <a:p>
            <a:pPr>
              <a:buFont typeface="Arial"/>
              <a:buChar char="•"/>
            </a:pPr>
            <a:r>
              <a:rPr lang="nl-NL" dirty="0" smtClean="0"/>
              <a:t>NB: the motion text has been aligned with a parallel motion in 802.1, also, for an 802.1 Study Group which will collaborate on this effort</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xmlns="" val="3662479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endParaRPr lang="en-US" dirty="0"/>
          </a:p>
        </p:txBody>
      </p:sp>
      <p:sp>
        <p:nvSpPr>
          <p:cNvPr id="3" name="Content Placeholder 2"/>
          <p:cNvSpPr>
            <a:spLocks noGrp="1"/>
          </p:cNvSpPr>
          <p:nvPr>
            <p:ph idx="1"/>
          </p:nvPr>
        </p:nvSpPr>
        <p:spPr/>
        <p:txBody>
          <a:bodyPr/>
          <a:lstStyle/>
          <a:p>
            <a:r>
              <a:rPr lang="en-US" dirty="0" smtClean="0"/>
              <a:t>IEEE </a:t>
            </a:r>
            <a:r>
              <a:rPr lang="en-US" dirty="0" err="1" smtClean="0"/>
              <a:t>Std</a:t>
            </a:r>
            <a:r>
              <a:rPr lang="en-US" dirty="0" smtClean="0"/>
              <a:t> 802.1Q-2011, “Media Access Control Bridges and Virtual Bridge Local Area Networks”, 31 August 2011.</a:t>
            </a:r>
          </a:p>
          <a:p>
            <a:endParaRPr lang="en-US" dirty="0"/>
          </a:p>
          <a:p>
            <a:r>
              <a:rPr lang="en-US" dirty="0" smtClean="0"/>
              <a:t>IEEE </a:t>
            </a:r>
            <a:r>
              <a:rPr lang="en-US" dirty="0" err="1"/>
              <a:t>Std</a:t>
            </a:r>
            <a:r>
              <a:rPr lang="en-US" dirty="0"/>
              <a:t> 802.11-2012, “… Wireless LAN Medium Access Control (MAC) and Physical Layer (PHY) Specifications”, 6 February 2012.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Donald Eastlake 3rd, Huawei R&amp;D USA</a:t>
            </a:r>
            <a:endParaRPr lang="en-GB" dirty="0"/>
          </a:p>
        </p:txBody>
      </p:sp>
      <p:sp>
        <p:nvSpPr>
          <p:cNvPr id="6" name="Date Placeholder 5"/>
          <p:cNvSpPr>
            <a:spLocks noGrp="1"/>
          </p:cNvSpPr>
          <p:nvPr>
            <p:ph type="dt" idx="15"/>
          </p:nvPr>
        </p:nvSpPr>
        <p:spPr/>
        <p:txBody>
          <a:bodyPr/>
          <a:lstStyle/>
          <a:p>
            <a:r>
              <a:rPr lang="en-US" smtClean="0"/>
              <a:t>July 2012</a:t>
            </a:r>
            <a:endParaRPr lang="en-GB" dirty="0"/>
          </a:p>
        </p:txBody>
      </p:sp>
    </p:spTree>
    <p:extLst>
      <p:ext uri="{BB962C8B-B14F-4D97-AF65-F5344CB8AC3E}">
        <p14:creationId xmlns:p14="http://schemas.microsoft.com/office/powerpoint/2010/main" xmlns="" val="1029385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Backup Slides</a:t>
            </a:r>
            <a:endParaRPr lang="en-US" sz="4400"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idx="10"/>
          </p:nvPr>
        </p:nvSpPr>
        <p:spPr/>
        <p:txBody>
          <a:bodyPr/>
          <a:lstStyle/>
          <a:p>
            <a:r>
              <a:rPr lang="en-US" smtClean="0"/>
              <a:t>July 2012</a:t>
            </a:r>
            <a:endParaRPr lang="en-GB"/>
          </a:p>
        </p:txBody>
      </p:sp>
      <p:sp>
        <p:nvSpPr>
          <p:cNvPr id="5" name="Footer Placeholder 4"/>
          <p:cNvSpPr>
            <a:spLocks noGrp="1"/>
          </p:cNvSpPr>
          <p:nvPr>
            <p:ph type="ftr" idx="11"/>
          </p:nvPr>
        </p:nvSpPr>
        <p:spPr/>
        <p:txBody>
          <a:bodyPr/>
          <a:lstStyle/>
          <a:p>
            <a:r>
              <a:rPr lang="en-GB" smtClean="0"/>
              <a:t>Donald Eastlake 3rd, Huawei R&amp;D USA</a:t>
            </a:r>
            <a:endParaRPr lang="en-GB"/>
          </a:p>
        </p:txBody>
      </p:sp>
      <p:sp>
        <p:nvSpPr>
          <p:cNvPr id="6" name="Slide Number Placeholder 5"/>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xmlns="" val="2291304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004048" y="6475413"/>
            <a:ext cx="3538290"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Exact Motion Polled in WNG</a:t>
            </a:r>
            <a:endParaRPr lang="en-US" sz="40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lvl="0"/>
            <a:r>
              <a:rPr lang="en-GB" sz="2800" dirty="0" smtClean="0"/>
              <a:t>Motion:</a:t>
            </a:r>
          </a:p>
          <a:p>
            <a:pPr lvl="0">
              <a:buFont typeface="Arial"/>
              <a:buChar char="•"/>
            </a:pPr>
            <a:r>
              <a:rPr lang="en-GB" sz="2800" dirty="0"/>
              <a:t>Request approval by IEEE 802 LMSC to form an 802.11 Study Group on General 802.11 Links as described in doc 11-12/0589r2 with the intent of creating a PAR and five criteria</a:t>
            </a:r>
            <a:r>
              <a:rPr lang="en-GB" sz="2800" dirty="0" smtClean="0"/>
              <a:t>.</a:t>
            </a:r>
          </a:p>
          <a:p>
            <a:pPr lvl="0">
              <a:buFont typeface="Arial"/>
              <a:buChar char="•"/>
            </a:pPr>
            <a:endParaRPr lang="en-GB" sz="2800" dirty="0"/>
          </a:p>
          <a:p>
            <a:pPr lvl="0">
              <a:buFont typeface="Arial"/>
              <a:buChar char="•"/>
            </a:pPr>
            <a:r>
              <a:rPr lang="en-GB" sz="2800" dirty="0" smtClean="0"/>
              <a:t>Poll results: 67 yes, 0 no, 45 abstain</a:t>
            </a:r>
            <a:endParaRPr lang="en-US" sz="2800" dirty="0"/>
          </a:p>
          <a:p>
            <a:endParaRPr lang="en-US" sz="2800" dirty="0"/>
          </a:p>
        </p:txBody>
      </p:sp>
    </p:spTree>
    <p:extLst>
      <p:ext uri="{BB962C8B-B14F-4D97-AF65-F5344CB8AC3E}">
        <p14:creationId xmlns:p14="http://schemas.microsoft.com/office/powerpoint/2010/main" xmlns="" val="2068367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2012</a:t>
            </a:r>
            <a:endParaRPr lang="en-GB"/>
          </a:p>
        </p:txBody>
      </p:sp>
      <p:sp>
        <p:nvSpPr>
          <p:cNvPr id="5" name="Footer Placeholder 4"/>
          <p:cNvSpPr>
            <a:spLocks noGrp="1"/>
          </p:cNvSpPr>
          <p:nvPr>
            <p:ph type="ftr" idx="14"/>
          </p:nvPr>
        </p:nvSpPr>
        <p:spPr>
          <a:xfrm>
            <a:off x="5004048" y="6475413"/>
            <a:ext cx="3538290" cy="193947"/>
          </a:xfrm>
        </p:spPr>
        <p:txBody>
          <a:bodyPr/>
          <a:lstStyle/>
          <a:p>
            <a:r>
              <a:rPr lang="en-GB" dirty="0" smtClean="0"/>
              <a:t>Donald Eastlake 3rd, Huawei R&amp;D USA</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rPr>
              <a:t>Exact Motion Polled in ARC</a:t>
            </a:r>
            <a:endParaRPr lang="en-US" sz="4000" dirty="0">
              <a:solidFill>
                <a:srgbClr val="0000FF"/>
              </a:solidFill>
            </a:endParaRPr>
          </a:p>
        </p:txBody>
      </p:sp>
      <p:sp>
        <p:nvSpPr>
          <p:cNvPr id="10242" name="Rectangle 2"/>
          <p:cNvSpPr>
            <a:spLocks noGrp="1" noChangeArrowheads="1"/>
          </p:cNvSpPr>
          <p:nvPr>
            <p:ph type="body" idx="1"/>
          </p:nvPr>
        </p:nvSpPr>
        <p:spPr>
          <a:xfrm>
            <a:off x="685800" y="1981200"/>
            <a:ext cx="7772400" cy="4208463"/>
          </a:xfrm>
          <a:ln/>
        </p:spPr>
        <p:txBody>
          <a:bodyPr/>
          <a:lstStyle/>
          <a:p>
            <a:pPr lvl="0"/>
            <a:r>
              <a:rPr lang="en-GB" sz="2800" dirty="0" smtClean="0"/>
              <a:t>Motion:</a:t>
            </a:r>
          </a:p>
          <a:p>
            <a:pPr lvl="0">
              <a:buFont typeface="Arial"/>
              <a:buChar char="•"/>
            </a:pPr>
            <a:r>
              <a:rPr lang="en-GB" sz="2800" dirty="0"/>
              <a:t>Request approval by IEEE 802 LMSC to form an 802.11 Study Group on enabling the use of 802.11 infrastructure and IBSS associations as general transit links capable of supporting bridging, with the intent of creating a PAR and five criteria</a:t>
            </a:r>
            <a:r>
              <a:rPr lang="en-GB" sz="2800" dirty="0" smtClean="0"/>
              <a:t>.</a:t>
            </a:r>
            <a:endParaRPr lang="en-GB" sz="2800" dirty="0"/>
          </a:p>
          <a:p>
            <a:pPr lvl="0">
              <a:buFont typeface="Arial"/>
              <a:buChar char="•"/>
            </a:pPr>
            <a:r>
              <a:rPr lang="en-GB" sz="2800" dirty="0" smtClean="0"/>
              <a:t>Poll results: 8 yes, 0 no, 0 abstain</a:t>
            </a:r>
            <a:endParaRPr lang="en-GB" sz="2800" dirty="0"/>
          </a:p>
          <a:p>
            <a:endParaRPr lang="en-US" sz="2800" dirty="0"/>
          </a:p>
        </p:txBody>
      </p:sp>
    </p:spTree>
    <p:extLst>
      <p:ext uri="{BB962C8B-B14F-4D97-AF65-F5344CB8AC3E}">
        <p14:creationId xmlns:p14="http://schemas.microsoft.com/office/powerpoint/2010/main" xmlns="" val="34260210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11206</TotalTime>
  <Words>485</Words>
  <Application>Microsoft Office PowerPoint</Application>
  <PresentationFormat>On-screen Show (4:3)</PresentationFormat>
  <Paragraphs>75</Paragraphs>
  <Slides>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Microsoft Office Word 97 - 2003 Document</vt:lpstr>
      <vt:lpstr>General 802.11 Link Study Group</vt:lpstr>
      <vt:lpstr>Abstract</vt:lpstr>
      <vt:lpstr>Motion to Form a Study Group</vt:lpstr>
      <vt:lpstr>Supporting Information</vt:lpstr>
      <vt:lpstr>References</vt:lpstr>
      <vt:lpstr>Backup Slides</vt:lpstr>
      <vt:lpstr>Exact Motion Polled in WNG</vt:lpstr>
      <vt:lpstr>Exact Motion Polled in ARC</vt:lpstr>
    </vt:vector>
  </TitlesOfParts>
  <Manager/>
  <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802.11 Links</dc:title>
  <dc:subject>Submission</dc:subject>
  <dc:creator>Donald E. Eastlake, III</dc:creator>
  <cp:keywords>May 2012</cp:keywords>
  <dc:description>Donald Eastlake (Huawei Technologies)</dc:description>
  <cp:lastModifiedBy>mhamilton</cp:lastModifiedBy>
  <cp:revision>98</cp:revision>
  <cp:lastPrinted>1601-01-01T00:00:00Z</cp:lastPrinted>
  <dcterms:created xsi:type="dcterms:W3CDTF">2010-02-15T12:38:41Z</dcterms:created>
  <dcterms:modified xsi:type="dcterms:W3CDTF">2012-07-19T17:21:52Z</dcterms:modified>
  <cp:category/>
</cp:coreProperties>
</file>