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81" r:id="rId4"/>
    <p:sldId id="282" r:id="rId5"/>
    <p:sldId id="283" r:id="rId6"/>
    <p:sldId id="284" r:id="rId7"/>
    <p:sldId id="289" r:id="rId8"/>
    <p:sldId id="285" r:id="rId9"/>
    <p:sldId id="287" r:id="rId10"/>
    <p:sldId id="286" r:id="rId11"/>
    <p:sldId id="28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7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802.11-12/0946r1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802.11-12/0946r1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1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802.11-12/0946r1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9239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>
                <a:latin typeface="Arial" pitchFamily="34" charset="0"/>
              </a:rPr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proposal for next generation security in 802.11 built on changes in 802.11ac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16 July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69520"/>
              </p:ext>
            </p:extLst>
          </p:nvPr>
        </p:nvGraphicFramePr>
        <p:xfrm>
          <a:off x="685800" y="3429000"/>
          <a:ext cx="7696200" cy="222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7526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effectLst/>
                          <a:latin typeface="+mj-lt"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Company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Joe Salowey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+1 206 3100596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jsalowey 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Stephen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Orr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+1 408 8948756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sorr@cisco.com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+61 418 656587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Dan Harkins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+1 408 227 4500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dharkins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at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arubanetworks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dot 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802.11ac should include mechanisms that support a transition </a:t>
            </a:r>
            <a:r>
              <a:rPr lang="en-AU" dirty="0"/>
              <a:t>t</a:t>
            </a:r>
            <a:r>
              <a:rPr lang="en-AU" dirty="0" smtClean="0"/>
              <a:t>o “Suite B-like” requirements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Feature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AES-128-CCMP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128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430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AES-128-CMAC</a:t>
            </a:r>
            <a:endParaRPr lang="en-US" sz="1600" dirty="0" smtClean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SHA-256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AES-256-CCMP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192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AES-256-CMAC</a:t>
            </a:r>
            <a:endParaRPr lang="en-US" sz="1600" dirty="0" smtClean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SHA384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1336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minimum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Levels </a:t>
            </a:r>
            <a:r>
              <a:rPr lang="en-US" sz="1600" dirty="0">
                <a:latin typeface="+mj-lt"/>
              </a:rPr>
              <a:t>of Security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23" name="Curved Connector 22"/>
          <p:cNvCxnSpPr>
            <a:stCxn id="21" idx="3"/>
            <a:endCxn id="18" idx="0"/>
          </p:cNvCxnSpPr>
          <p:nvPr/>
        </p:nvCxnSpPr>
        <p:spPr bwMode="auto">
          <a:xfrm>
            <a:off x="63246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urved Connector 24"/>
          <p:cNvCxnSpPr>
            <a:stCxn id="21" idx="1"/>
            <a:endCxn id="12" idx="0"/>
          </p:cNvCxnSpPr>
          <p:nvPr/>
        </p:nvCxnSpPr>
        <p:spPr bwMode="auto">
          <a:xfrm rot="10800000" flipV="1">
            <a:off x="44577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800600" y="56388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Cannot “mix &amp;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match” features</a:t>
            </a:r>
          </a:p>
        </p:txBody>
      </p:sp>
      <p:cxnSp>
        <p:nvCxnSpPr>
          <p:cNvPr id="32" name="Curved Connector 31"/>
          <p:cNvCxnSpPr>
            <a:stCxn id="31" idx="3"/>
            <a:endCxn id="20" idx="2"/>
          </p:cNvCxnSpPr>
          <p:nvPr/>
        </p:nvCxnSpPr>
        <p:spPr bwMode="auto">
          <a:xfrm flipV="1">
            <a:off x="63246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31" idx="1"/>
            <a:endCxn id="16" idx="2"/>
          </p:cNvCxnSpPr>
          <p:nvPr/>
        </p:nvCxnSpPr>
        <p:spPr bwMode="auto">
          <a:xfrm rot="10800000">
            <a:off x="44577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241566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The proposed path </a:t>
            </a:r>
            <a:r>
              <a:rPr lang="en-AU" dirty="0" smtClean="0"/>
              <a:t>forward is </a:t>
            </a:r>
            <a:r>
              <a:rPr lang="en-AU" dirty="0"/>
              <a:t>discussion until </a:t>
            </a:r>
            <a:r>
              <a:rPr lang="en-AU" dirty="0" smtClean="0"/>
              <a:t>Sept &amp; consideration </a:t>
            </a:r>
            <a:r>
              <a:rPr lang="en-AU" dirty="0"/>
              <a:t>for inclusion into D4.0 </a:t>
            </a:r>
            <a:r>
              <a:rPr lang="en-AU" dirty="0" smtClean="0"/>
              <a:t>in Palm Springs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Pentagon 6"/>
          <p:cNvSpPr/>
          <p:nvPr/>
        </p:nvSpPr>
        <p:spPr bwMode="auto">
          <a:xfrm>
            <a:off x="685800" y="3200400"/>
            <a:ext cx="2057400" cy="1143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D3.0 LB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Brian Hart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comments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23622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San Diego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Socialisation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of proposal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Chevron 9"/>
          <p:cNvSpPr/>
          <p:nvPr/>
        </p:nvSpPr>
        <p:spPr bwMode="auto">
          <a:xfrm>
            <a:off x="43434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Teleconferences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Discussion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&amp; straw polls</a:t>
            </a:r>
          </a:p>
        </p:txBody>
      </p:sp>
      <p:sp>
        <p:nvSpPr>
          <p:cNvPr id="11" name="Chevron 10"/>
          <p:cNvSpPr/>
          <p:nvPr/>
        </p:nvSpPr>
        <p:spPr bwMode="auto">
          <a:xfrm>
            <a:off x="63246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Palm Springs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Motion 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inclusion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2900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743200" y="2057400"/>
            <a:ext cx="13716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 are here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4290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62200" y="5181600"/>
            <a:ext cx="2133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Overview of draft changes in</a:t>
            </a:r>
            <a:r>
              <a:rPr lang="en-AU" sz="1600" b="1" smtClean="0">
                <a:latin typeface="+mj-lt"/>
              </a:rPr>
              <a:t/>
            </a:r>
            <a:br>
              <a:rPr lang="en-AU" sz="1600" b="1" smtClean="0">
                <a:latin typeface="+mj-lt"/>
              </a:rPr>
            </a:br>
            <a:r>
              <a:rPr lang="en-AU" sz="1600" b="1" smtClean="0">
                <a:latin typeface="+mj-lt"/>
              </a:rPr>
              <a:t>11-12-0946r0 </a:t>
            </a:r>
            <a:r>
              <a:rPr lang="en-AU" sz="1600" b="1" dirty="0" smtClean="0">
                <a:latin typeface="+mj-lt"/>
              </a:rPr>
              <a:t>&amp;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11-12-711r1 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5626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958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Let’s select a slot convenient for all interested security folk for discussion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232854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LB188 contains comments requesting the inclusion of updated security options in 802.11ac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28194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" y="42672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Proposed change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11ac does not seem to have a sufficiently rich set of security options to meet Suite-B requirements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Define a sufficient security toolkit for 11ac so that 11ac can meet Suite B requirements, including any transitional measures if required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2133600"/>
            <a:ext cx="1600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1336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6198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Brian Hart (Cisco)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340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Add support for GCM-256 and Suite B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Adopt </a:t>
            </a:r>
            <a:r>
              <a:rPr lang="en-AU" sz="1600" i="1" dirty="0">
                <a:latin typeface="+mj-lt"/>
              </a:rPr>
              <a:t>the changes specified in document 11-12/0711rX, where X is any revision (currently at zero)</a:t>
            </a:r>
            <a:endParaRPr lang="en-AU" sz="1600" i="1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6513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Dan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Harkins (Aruba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553200" y="5943600"/>
            <a:ext cx="1981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Now at r1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V="1">
            <a:off x="7543800" y="54102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9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7526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62484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7526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62484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</a:t>
            </a:r>
            <a:r>
              <a:rPr lang="en-AU" dirty="0" err="1" smtClean="0"/>
              <a:t>TGac</a:t>
            </a:r>
            <a:r>
              <a:rPr lang="en-AU" dirty="0" smtClean="0"/>
              <a:t> consider inclusion of “Suite B-like” security features in 802.11ac in Sept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1600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Security mechanisms are evolving </a:t>
            </a:r>
            <a:r>
              <a:rPr lang="en-US" sz="1600" b="1" dirty="0" smtClean="0">
                <a:latin typeface="+mj-lt"/>
              </a:rPr>
              <a:t>due to advances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in computing &amp; cryptographic science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2590800"/>
            <a:ext cx="4074652" cy="910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 is missing “Suite B–like” security mechanisms that will be required in the near future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608050"/>
            <a:ext cx="4114800" cy="897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802.11ac should include new mechanisms that support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“Suite B-like” requirements</a:t>
            </a:r>
            <a:endParaRPr lang="en-AU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501544"/>
            <a:ext cx="4074652" cy="1908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inclusion of features like AES-GCMP will align 802.11ac with mechanisms used by other standards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integrity of 802.11 &amp; interoperability will be threatened unless the work is undertaken by 802.11</a:t>
            </a:r>
            <a:endParaRPr lang="en-AU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3505200"/>
            <a:ext cx="41148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A two step process that defines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>
                <a:latin typeface="+mj-lt"/>
              </a:rPr>
              <a:t>a “transitional” set of mechanisms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“Suite B-like” set of mechanisms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Two “</a:t>
            </a:r>
            <a:r>
              <a:rPr lang="en-AU" sz="1600" i="1" dirty="0" smtClean="0">
                <a:latin typeface="+mj-lt"/>
              </a:rPr>
              <a:t>minimum Levels of Security</a:t>
            </a:r>
            <a:r>
              <a:rPr lang="en-AU" sz="1600" dirty="0" smtClean="0">
                <a:latin typeface="+mj-lt"/>
              </a:rPr>
              <a:t>” (</a:t>
            </a:r>
            <a:r>
              <a:rPr lang="en-AU" sz="1600" dirty="0" err="1" smtClean="0">
                <a:latin typeface="+mj-lt"/>
              </a:rPr>
              <a:t>mLoS</a:t>
            </a:r>
            <a:r>
              <a:rPr lang="en-AU" sz="1600" dirty="0" smtClean="0">
                <a:latin typeface="+mj-lt"/>
              </a:rPr>
              <a:t>) for each step to meet different security needs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791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The proposed path for approval is discussion until September and consideration for inclusion into D4.0 at the Palm Springs meeting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2107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smtClean="0"/>
              <a:t>Security mechanisms are evolving </a:t>
            </a:r>
            <a:r>
              <a:rPr lang="en-US" smtClean="0"/>
              <a:t>due to advances in computing &amp; cryptographic science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Security mechanisms are not static – they </a:t>
            </a:r>
            <a:r>
              <a:rPr lang="en-US" dirty="0" smtClean="0"/>
              <a:t>evolve over time due to advances in computing and cryptographic science</a:t>
            </a:r>
          </a:p>
          <a:p>
            <a:pPr lvl="2"/>
            <a:r>
              <a:rPr lang="en-US" dirty="0"/>
              <a:t>e.g. DES was deprecated and replaced by </a:t>
            </a:r>
            <a:r>
              <a:rPr lang="en-US" dirty="0" smtClean="0"/>
              <a:t>AES</a:t>
            </a:r>
          </a:p>
          <a:p>
            <a:pPr lvl="2"/>
            <a:r>
              <a:rPr lang="en-US" dirty="0" smtClean="0"/>
              <a:t>e.g. SHA-1 will be disallowed by NIST after 2013, MD5 already is disallowed</a:t>
            </a:r>
          </a:p>
          <a:p>
            <a:pPr lvl="1"/>
            <a:r>
              <a:rPr lang="en-US" dirty="0" smtClean="0"/>
              <a:t>The “Suite B” profile defined by the USG NSA defines a consistent set of cryptographic algorithms to provide one of two levels of security</a:t>
            </a:r>
          </a:p>
          <a:p>
            <a:pPr lvl="2"/>
            <a:r>
              <a:rPr lang="en-US" dirty="0" smtClean="0"/>
              <a:t>128-bit: SHA256 for hashing, P256 for key derivation, AES-128 for encryption</a:t>
            </a:r>
          </a:p>
          <a:p>
            <a:pPr lvl="2"/>
            <a:r>
              <a:rPr lang="en-US" dirty="0" smtClean="0"/>
              <a:t>192-bit: SHA384 for hashing, P384 for key derivation, AES-256 for encryption</a:t>
            </a:r>
          </a:p>
          <a:p>
            <a:pPr lvl="1"/>
            <a:r>
              <a:rPr lang="en-US" dirty="0" smtClean="0"/>
              <a:t>Similar profiles are likely be demanded by others in the near future</a:t>
            </a:r>
          </a:p>
          <a:p>
            <a:pPr lvl="2"/>
            <a:r>
              <a:rPr lang="en-US" dirty="0" smtClean="0"/>
              <a:t>Governments, e.g. US, Canadian and other governments are all known to want a higher bar</a:t>
            </a:r>
          </a:p>
          <a:p>
            <a:pPr lvl="2"/>
            <a:r>
              <a:rPr lang="en-US" dirty="0" smtClean="0"/>
              <a:t>Security orgs, e.g. NATO, military</a:t>
            </a:r>
          </a:p>
          <a:p>
            <a:pPr lvl="2"/>
            <a:r>
              <a:rPr lang="en-US" dirty="0" smtClean="0"/>
              <a:t>Industry orgs, e.g. financial services &amp; health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767D18-6D98-4A5E-947F-970B8694D7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392733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pPr lvl="1"/>
            <a:r>
              <a:rPr lang="en-US" dirty="0" smtClean="0"/>
              <a:t>802.11 is missing “Suite B–like” security mechanisms that will be required in the near future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038600"/>
            <a:ext cx="13716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4800600"/>
            <a:ext cx="1371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Hash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7400" y="4038600"/>
            <a:ext cx="1981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HMAC-SHA1, AES-128-CMAC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19812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dirty="0" smtClean="0">
                <a:latin typeface="+mj-lt"/>
              </a:rPr>
              <a:t>HMAC-SHA-1 &amp;</a:t>
            </a:r>
          </a:p>
          <a:p>
            <a:pPr algn="ctr"/>
            <a:r>
              <a:rPr lang="en-AU" sz="1600" dirty="0" smtClean="0">
                <a:latin typeface="+mj-lt"/>
              </a:rPr>
              <a:t>SHA-256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(only for 11r)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667000"/>
            <a:ext cx="13716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Encryption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2667000"/>
            <a:ext cx="19812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AES-CCMP-128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2209800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Feature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2209800"/>
            <a:ext cx="1981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802.11-2012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4038600"/>
            <a:ext cx="44958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AES-128-GMAC for “128” security</a:t>
            </a:r>
          </a:p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AES-256-GMAC for “192” security</a:t>
            </a:r>
            <a:endParaRPr lang="en-AU" sz="16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4800600"/>
            <a:ext cx="4495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HMAC-SHA-256 for “128” security</a:t>
            </a:r>
          </a:p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HMAC-SHA-384 for “192” security</a:t>
            </a:r>
            <a:endParaRPr lang="en-AU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8600" y="2667000"/>
            <a:ext cx="4495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AES-128</a:t>
            </a:r>
            <a:r>
              <a:rPr lang="en-AU" sz="1600" dirty="0" smtClean="0">
                <a:latin typeface="+mj-lt"/>
              </a:rPr>
              <a:t>-GCMP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 for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“128” security</a:t>
            </a:r>
          </a:p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A</a:t>
            </a:r>
            <a:r>
              <a:rPr lang="en-AU" sz="1600" dirty="0" smtClean="0">
                <a:latin typeface="+mj-lt"/>
              </a:rPr>
              <a:t>ES-256-GCMP for “192” security</a:t>
            </a:r>
          </a:p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802.11ad D8.0 only defines the use of AES-128-GCMP, not </a:t>
            </a:r>
            <a:r>
              <a:rPr lang="en-AU" sz="1600" dirty="0" smtClean="0">
                <a:latin typeface="+mj-lt"/>
              </a:rPr>
              <a:t>AES-256-GCMP</a:t>
            </a:r>
            <a:endParaRPr lang="en-AU" sz="16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8600" y="2209800"/>
            <a:ext cx="4495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is required for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“Suite B-like” security?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385251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inclusion of features like AES-GCMP will align 802.11ac with mechanisms used by other standards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62000" y="3505200"/>
            <a:ext cx="2743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IETF RFC 6460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“Suite B Profile for TLS1.2”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2514600"/>
            <a:ext cx="2743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IETF RFC 6380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“Suite B Profile for </a:t>
            </a:r>
            <a:r>
              <a:rPr lang="en-US" sz="1600" dirty="0" err="1" smtClean="0">
                <a:latin typeface="+mj-lt"/>
              </a:rPr>
              <a:t>IPSec</a:t>
            </a:r>
            <a:r>
              <a:rPr lang="en-US" sz="1600" dirty="0" smtClean="0">
                <a:latin typeface="+mj-lt"/>
              </a:rPr>
              <a:t>”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057400"/>
            <a:ext cx="2743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Standard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505200"/>
            <a:ext cx="5029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endParaRPr lang="en-AU" sz="1600" dirty="0" smtClean="0">
              <a:latin typeface="+mj-lt"/>
            </a:endParaRPr>
          </a:p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Defines </a:t>
            </a:r>
            <a:r>
              <a:rPr lang="en-AU" sz="1600" dirty="0">
                <a:latin typeface="+mj-lt"/>
              </a:rPr>
              <a:t>two </a:t>
            </a:r>
            <a:r>
              <a:rPr lang="en-US" sz="1600" dirty="0" smtClean="0">
                <a:latin typeface="+mj-lt"/>
              </a:rPr>
              <a:t>minimum Levels of Security (</a:t>
            </a:r>
            <a:r>
              <a:rPr lang="en-US" sz="1600" dirty="0" err="1" smtClean="0">
                <a:latin typeface="+mj-lt"/>
              </a:rPr>
              <a:t>mLoS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128 &amp; 192 bit security using AES-</a:t>
            </a:r>
            <a:r>
              <a:rPr lang="en-US" sz="1600" dirty="0" err="1" smtClean="0">
                <a:latin typeface="+mj-lt"/>
              </a:rPr>
              <a:t>GCM</a:t>
            </a:r>
            <a:endParaRPr lang="en-US" sz="1600" dirty="0" smtClean="0">
              <a:latin typeface="+mj-lt"/>
            </a:endParaRPr>
          </a:p>
          <a:p>
            <a:pPr marL="185738" indent="-185738" eaLnBrk="0" hangingPunct="0">
              <a:spcBef>
                <a:spcPts val="400"/>
              </a:spcBef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Defines a transitional mechanism using AES-CBC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endParaRPr lang="en-US" sz="1600" dirty="0" smtClean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5200" y="2514600"/>
            <a:ext cx="5029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Defines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two </a:t>
            </a:r>
            <a:r>
              <a:rPr lang="en-US" sz="1600" dirty="0" smtClean="0">
                <a:latin typeface="+mj-lt"/>
              </a:rPr>
              <a:t>minimum Levels of Security (</a:t>
            </a:r>
            <a:r>
              <a:rPr lang="en-US" sz="1600" dirty="0" err="1" smtClean="0">
                <a:latin typeface="+mj-lt"/>
              </a:rPr>
              <a:t>mLoS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128 &amp; 192 bit security using AES-</a:t>
            </a:r>
            <a:r>
              <a:rPr lang="en-US" sz="1600" dirty="0" err="1" smtClean="0">
                <a:latin typeface="+mj-lt"/>
              </a:rPr>
              <a:t>GCM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057400"/>
            <a:ext cx="502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Description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4572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802.1AE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</a:t>
            </a:r>
            <a:r>
              <a:rPr lang="en-AU" sz="1600" dirty="0" err="1" smtClean="0">
                <a:effectLst/>
                <a:latin typeface="+mj-lt"/>
              </a:rPr>
              <a:t>MACsec</a:t>
            </a:r>
            <a:r>
              <a:rPr lang="en-AU" sz="1600" dirty="0" smtClean="0">
                <a:effectLst/>
                <a:latin typeface="+mj-lt"/>
              </a:rPr>
              <a:t>”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505200" y="4572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Defines </a:t>
            </a:r>
            <a:r>
              <a:rPr lang="en-AU" sz="1600" dirty="0" smtClean="0">
                <a:latin typeface="+mj-lt"/>
              </a:rPr>
              <a:t>use of AES-GCMP 128 and 256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Using AES-GCMP 128 and 256</a:t>
            </a:r>
            <a:endParaRPr lang="en-US" sz="16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2000" y="5334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802.11ad D8.0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“60GHz</a:t>
            </a:r>
            <a:r>
              <a:rPr lang="en-AU" sz="1600" dirty="0" smtClean="0">
                <a:effectLst/>
                <a:latin typeface="+mj-lt"/>
              </a:rPr>
              <a:t>”</a:t>
            </a:r>
            <a:endParaRPr lang="en-US" sz="1600" dirty="0" smtClean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05200" y="5334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Defines </a:t>
            </a:r>
            <a:r>
              <a:rPr lang="en-AU" sz="1600" dirty="0" smtClean="0">
                <a:latin typeface="+mj-lt"/>
              </a:rPr>
              <a:t>use of AES-GCMP 128</a:t>
            </a:r>
            <a:endParaRPr lang="en-US" sz="1600" dirty="0">
              <a:latin typeface="+mj-lt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38409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integrity of 802.11 &amp; interoperability will be threatened unless the work is done by </a:t>
            </a:r>
            <a:r>
              <a:rPr lang="en-AU" dirty="0" smtClean="0"/>
              <a:t>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802.11 WG could decide to not undertake this work</a:t>
            </a:r>
          </a:p>
          <a:p>
            <a:pPr lvl="1"/>
            <a:r>
              <a:rPr lang="en-AU" dirty="0" smtClean="0"/>
              <a:t>The “</a:t>
            </a:r>
            <a:r>
              <a:rPr lang="en-AU" i="1" dirty="0" smtClean="0"/>
              <a:t>world will not end</a:t>
            </a:r>
            <a:r>
              <a:rPr lang="en-AU" dirty="0" smtClean="0"/>
              <a:t>” because 802.11i based security will still be sufficient for many use cases</a:t>
            </a:r>
          </a:p>
          <a:p>
            <a:pPr lvl="1"/>
            <a:r>
              <a:rPr lang="en-AU" dirty="0" smtClean="0"/>
              <a:t>However, increasingly it will not be sufficient in some use cases.</a:t>
            </a:r>
          </a:p>
          <a:p>
            <a:pPr lvl="1"/>
            <a:r>
              <a:rPr lang="en-AU" dirty="0" smtClean="0"/>
              <a:t>In these situations there is a risk, if “Suite B like” features are not included in 802.11ac, that:</a:t>
            </a:r>
          </a:p>
          <a:p>
            <a:pPr lvl="2"/>
            <a:r>
              <a:rPr lang="en-AU" dirty="0" smtClean="0"/>
              <a:t>Other organisations will attempt to define variants of the 802.11 standard to meet this need …</a:t>
            </a:r>
            <a:br>
              <a:rPr lang="en-AU" dirty="0" smtClean="0"/>
            </a:br>
            <a:r>
              <a:rPr lang="en-AU" dirty="0" smtClean="0"/>
              <a:t>… threating the integrity of the 802.11 standard</a:t>
            </a:r>
          </a:p>
          <a:p>
            <a:pPr lvl="2"/>
            <a:r>
              <a:rPr lang="en-AU" dirty="0" smtClean="0"/>
              <a:t>Some companies will define proprietary solutions …</a:t>
            </a:r>
            <a:br>
              <a:rPr lang="en-AU" dirty="0" smtClean="0"/>
            </a:br>
            <a:r>
              <a:rPr lang="en-AU" dirty="0" smtClean="0"/>
              <a:t>… threatening the on-going interoperability of 802.11 based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9790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802.11ac should include new mechanisms that </a:t>
            </a:r>
            <a:r>
              <a:rPr lang="en-AU" dirty="0" smtClean="0"/>
              <a:t>support “Suite </a:t>
            </a:r>
            <a:r>
              <a:rPr lang="en-AU" dirty="0"/>
              <a:t>B-like”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Feature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AES-128-GCMP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128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430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AES-128-GMAC</a:t>
            </a:r>
            <a:endParaRPr lang="en-US" sz="1600" dirty="0" smtClean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SHA256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AES-256-GCMP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192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AES-256-GMAC</a:t>
            </a:r>
            <a:endParaRPr lang="en-US" sz="1600" dirty="0" smtClean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SHA384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1336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minimum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Levels </a:t>
            </a:r>
            <a:r>
              <a:rPr lang="en-US" sz="1600" dirty="0">
                <a:latin typeface="+mj-lt"/>
              </a:rPr>
              <a:t>of Security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23" name="Curved Connector 22"/>
          <p:cNvCxnSpPr>
            <a:stCxn id="21" idx="3"/>
            <a:endCxn id="18" idx="0"/>
          </p:cNvCxnSpPr>
          <p:nvPr/>
        </p:nvCxnSpPr>
        <p:spPr bwMode="auto">
          <a:xfrm>
            <a:off x="63246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urved Connector 24"/>
          <p:cNvCxnSpPr>
            <a:stCxn id="21" idx="1"/>
            <a:endCxn id="12" idx="0"/>
          </p:cNvCxnSpPr>
          <p:nvPr/>
        </p:nvCxnSpPr>
        <p:spPr bwMode="auto">
          <a:xfrm rot="10800000" flipV="1">
            <a:off x="44577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800600" y="56388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Cannot “mix &amp;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match” features</a:t>
            </a:r>
          </a:p>
        </p:txBody>
      </p:sp>
      <p:cxnSp>
        <p:nvCxnSpPr>
          <p:cNvPr id="32" name="Curved Connector 31"/>
          <p:cNvCxnSpPr>
            <a:stCxn id="31" idx="3"/>
            <a:endCxn id="20" idx="2"/>
          </p:cNvCxnSpPr>
          <p:nvPr/>
        </p:nvCxnSpPr>
        <p:spPr bwMode="auto">
          <a:xfrm flipV="1">
            <a:off x="63246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31" idx="1"/>
            <a:endCxn id="16" idx="2"/>
          </p:cNvCxnSpPr>
          <p:nvPr/>
        </p:nvCxnSpPr>
        <p:spPr bwMode="auto">
          <a:xfrm rot="10800000">
            <a:off x="44577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4402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transition to “Suite B-like” requirements should support improved security on older hardware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hardware in existing APs or clients (802.11a/b/g/n) can support “Suite B-like” requirements …</a:t>
            </a:r>
          </a:p>
          <a:p>
            <a:pPr lvl="1"/>
            <a:r>
              <a:rPr lang="en-AU" dirty="0" smtClean="0"/>
              <a:t>… and yet there is a desire to support “better” security in even these devices</a:t>
            </a:r>
          </a:p>
          <a:p>
            <a:pPr lvl="1"/>
            <a:r>
              <a:rPr lang="en-AU" dirty="0" smtClean="0"/>
              <a:t>A precedent for this type of support was established in the transition from WEP to TKIP to AES after the “WEP debacle” </a:t>
            </a:r>
            <a:r>
              <a:rPr lang="en-AU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AU" dirty="0" smtClean="0"/>
              <a:t> It is known that </a:t>
            </a:r>
            <a:r>
              <a:rPr lang="en-AU" dirty="0" smtClean="0"/>
              <a:t>some existing </a:t>
            </a:r>
            <a:r>
              <a:rPr lang="en-AU" dirty="0" smtClean="0"/>
              <a:t>hardware can support AES-CCMP-256, and the standard should take advantage of this as part of a transition path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</a:p>
        </p:txBody>
      </p:sp>
    </p:spTree>
    <p:extLst>
      <p:ext uri="{BB962C8B-B14F-4D97-AF65-F5344CB8AC3E}">
        <p14:creationId xmlns:p14="http://schemas.microsoft.com/office/powerpoint/2010/main" val="27445400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1101</Words>
  <Application>Microsoft Office PowerPoint</Application>
  <PresentationFormat>On-screen Show (4:3)</PresentationFormat>
  <Paragraphs>177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A proposal for next generation security in 802.11 built on changes in 802.11ac</vt:lpstr>
      <vt:lpstr>LB188 contains comments requesting the inclusion of updated security options in 802.11ac</vt:lpstr>
      <vt:lpstr>It is proposed that TGac consider inclusion of “Suite B-like” security features in 802.11ac in Sept</vt:lpstr>
      <vt:lpstr>Security mechanisms are evolving due to advances in computing &amp; cryptographic science</vt:lpstr>
      <vt:lpstr>802.11 is missing “Suite B–like” security mechanisms that will be required in the near future </vt:lpstr>
      <vt:lpstr>The inclusion of features like AES-GCMP will align 802.11ac with mechanisms used by other standards</vt:lpstr>
      <vt:lpstr>The integrity of 802.11 &amp; interoperability will be threatened unless the work is done by 802.11</vt:lpstr>
      <vt:lpstr>802.11ac should include new mechanisms that support “Suite B-like” requirements</vt:lpstr>
      <vt:lpstr>A transition to “Suite B-like” requirements should support improved security on older hardware</vt:lpstr>
      <vt:lpstr>802.11ac should include mechanisms that support a transition to “Suite B-like” requirements</vt:lpstr>
      <vt:lpstr>The proposed path forward is discussion until Sept &amp; consideration for inclusion into D4.0 in Palm Springs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2012-07-18T18:25:38Z</dcterms:modified>
</cp:coreProperties>
</file>