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80" r:id="rId3"/>
    <p:sldId id="281" r:id="rId4"/>
    <p:sldId id="282" r:id="rId5"/>
    <p:sldId id="283" r:id="rId6"/>
    <p:sldId id="284" r:id="rId7"/>
    <p:sldId id="289" r:id="rId8"/>
    <p:sldId id="285" r:id="rId9"/>
    <p:sldId id="287" r:id="rId10"/>
    <p:sldId id="286" r:id="rId11"/>
    <p:sldId id="288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27" autoAdjust="0"/>
    <p:restoredTop sz="94660" autoAdjust="0"/>
  </p:normalViewPr>
  <p:slideViewPr>
    <p:cSldViewPr>
      <p:cViewPr varScale="1">
        <p:scale>
          <a:sx n="71" d="100"/>
          <a:sy n="71" d="100"/>
        </p:scale>
        <p:origin x="-1512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8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802.11-12/0946r0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6905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July 2012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802.11-12/0946r0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6905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July 2012</a:t>
            </a:r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</a:t>
            </a:r>
            <a:r>
              <a:rPr lang="en-US" dirty="0" smtClean="0">
                <a:latin typeface="Arial" pitchFamily="34" charset="0"/>
              </a:rPr>
              <a:t>802.11-10/0903r0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 smtClean="0"/>
              <a:t>Salowey </a:t>
            </a:r>
            <a:r>
              <a:rPr lang="en-AU" i="1" dirty="0" smtClean="0"/>
              <a:t>et al</a:t>
            </a:r>
            <a:r>
              <a:rPr lang="en-AU" dirty="0" smtClean="0"/>
              <a:t> (Cisco), Harkins (Aruba)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8BE05D0-6E6B-42EE-890D-928060938A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 smtClean="0"/>
              <a:t>Salowey </a:t>
            </a:r>
            <a:r>
              <a:rPr lang="en-AU" i="1" dirty="0" smtClean="0"/>
              <a:t>et al</a:t>
            </a:r>
            <a:r>
              <a:rPr lang="en-AU" dirty="0" smtClean="0"/>
              <a:t> (Cisco), Harkins (Aruba)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25779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 smtClean="0"/>
              <a:t>Salowey </a:t>
            </a:r>
            <a:r>
              <a:rPr lang="en-AU" i="1" dirty="0" smtClean="0"/>
              <a:t>et al</a:t>
            </a:r>
            <a:r>
              <a:rPr lang="en-AU" dirty="0" smtClean="0"/>
              <a:t> (Cisco), Harkins (Aruba)</a:t>
            </a:r>
            <a:endParaRPr lang="en-AU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27A80772-3626-4457-B273-75FCAA2B6C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4815"/>
            <a:ext cx="315297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802.11-12/0946r0</a:t>
            </a:r>
            <a:endParaRPr lang="en-US" sz="1600" b="1" dirty="0">
              <a:latin typeface="Arial" pitchFamily="34" charset="0"/>
            </a:endParaRP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685800" y="381000"/>
            <a:ext cx="9239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>
                <a:latin typeface="Arial" pitchFamily="34" charset="0"/>
              </a:rPr>
              <a:t>July 2012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 proposal for next generation security in 802.11 built on changes in 802.11ac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16 July 2012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C074D50F-3BCA-4A6B-9986-C459617B2F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0069520"/>
              </p:ext>
            </p:extLst>
          </p:nvPr>
        </p:nvGraphicFramePr>
        <p:xfrm>
          <a:off x="685800" y="3429000"/>
          <a:ext cx="7696200" cy="2224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1066800"/>
                <a:gridCol w="1752600"/>
                <a:gridCol w="342900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0" dirty="0" smtClean="0">
                          <a:effectLst/>
                          <a:latin typeface="+mj-lt"/>
                        </a:rPr>
                        <a:t>Name</a:t>
                      </a:r>
                      <a:endParaRPr lang="en-AU" sz="1600" b="1" kern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j-lt"/>
                          <a:ea typeface="Times New Roman"/>
                        </a:rPr>
                        <a:t>Company</a:t>
                      </a:r>
                      <a:endParaRPr lang="en-A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j-lt"/>
                          <a:ea typeface="Times New Roman"/>
                        </a:rPr>
                        <a:t>Phone</a:t>
                      </a:r>
                      <a:endParaRPr lang="en-A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j-lt"/>
                          <a:ea typeface="Times New Roman"/>
                        </a:rPr>
                        <a:t>email</a:t>
                      </a:r>
                      <a:endParaRPr lang="en-A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Joe Salowey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Cisco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+1 206 3100596 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jsalowey @cisco.com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Stephen</a:t>
                      </a:r>
                      <a:r>
                        <a:rPr lang="en-AU" sz="16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 Orr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Cisco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+1 408 8948756 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sorr@cisco.com 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Brian Hart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Cisco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+1 408 5253346 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brianh@cisco.com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Andrew Myles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Cisco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+61 418 656587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amyles@cisco.com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Dan Harkins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Aruba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+1 408 227 4500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dharkins</a:t>
                      </a: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 at </a:t>
                      </a:r>
                      <a:r>
                        <a:rPr lang="en-AU" sz="16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arubanetworks</a:t>
                      </a:r>
                      <a:r>
                        <a:rPr lang="en-AU" sz="16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 dot com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/>
              <a:t>Salowey </a:t>
            </a:r>
            <a:r>
              <a:rPr lang="en-AU" i="1" dirty="0"/>
              <a:t>et al</a:t>
            </a:r>
            <a:r>
              <a:rPr lang="en-AU" dirty="0"/>
              <a:t> (Cisco), Harkins (Aruba)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802.11ac should include mechanisms that support a transition </a:t>
            </a:r>
            <a:r>
              <a:rPr lang="en-AU" dirty="0"/>
              <a:t>t</a:t>
            </a:r>
            <a:r>
              <a:rPr lang="en-AU" dirty="0" smtClean="0"/>
              <a:t>o “Suite B-like” requirements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8BE05D0-6E6B-42EE-890D-928060938A0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1143000" y="35052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b="1" dirty="0" smtClean="0">
                <a:latin typeface="+mj-lt"/>
              </a:rPr>
              <a:t>Encryption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143000" y="3048000"/>
            <a:ext cx="22098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latin typeface="+mj-lt"/>
              </a:rPr>
              <a:t>Feature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352800" y="35052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AES-128-CCMP</a:t>
            </a:r>
            <a:endParaRPr lang="en-US" sz="1600" dirty="0" smtClean="0"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352800" y="3048000"/>
            <a:ext cx="22098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err="1" smtClean="0">
                <a:latin typeface="+mj-lt"/>
              </a:rPr>
              <a:t>mLOS</a:t>
            </a:r>
            <a:r>
              <a:rPr lang="en-AU" sz="1600" b="1" dirty="0" smtClean="0">
                <a:latin typeface="+mj-lt"/>
              </a:rPr>
              <a:t> 128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143000" y="41148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b="1" dirty="0" smtClean="0">
                <a:latin typeface="+mj-lt"/>
              </a:rPr>
              <a:t>MAC</a:t>
            </a:r>
            <a:endParaRPr kumimoji="0" lang="en-AU" sz="1600" b="1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352800" y="41148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AES-128-CMAC</a:t>
            </a:r>
            <a:endParaRPr lang="en-US" sz="1600" dirty="0" smtClean="0"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143000" y="47244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b="1" dirty="0" smtClean="0">
                <a:latin typeface="+mj-lt"/>
              </a:rPr>
              <a:t>Hash for PRF</a:t>
            </a:r>
            <a:endParaRPr kumimoji="0" lang="en-AU" sz="1600" b="1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352800" y="47244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SHA-256</a:t>
            </a:r>
            <a:endParaRPr lang="en-US" sz="1600" dirty="0" smtClean="0">
              <a:latin typeface="+mj-lt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562600" y="35052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AES-256-CCMP</a:t>
            </a:r>
            <a:endParaRPr lang="en-US" sz="1600" dirty="0" smtClean="0">
              <a:latin typeface="+mj-lt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5562600" y="3048000"/>
            <a:ext cx="22098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err="1" smtClean="0">
                <a:latin typeface="+mj-lt"/>
              </a:rPr>
              <a:t>mLOS</a:t>
            </a:r>
            <a:r>
              <a:rPr lang="en-AU" sz="1600" b="1" dirty="0" smtClean="0">
                <a:latin typeface="+mj-lt"/>
              </a:rPr>
              <a:t> 192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562600" y="41148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AES-256-GMAC</a:t>
            </a:r>
            <a:endParaRPr lang="en-US" sz="1600" dirty="0" smtClean="0">
              <a:latin typeface="+mj-lt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562600" y="47244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SHA384</a:t>
            </a:r>
            <a:endParaRPr lang="en-US" sz="1600" dirty="0" smtClean="0">
              <a:latin typeface="+mj-lt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800600" y="2133600"/>
            <a:ext cx="15240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lang="en-US" sz="1600" dirty="0" smtClean="0">
                <a:latin typeface="+mj-lt"/>
              </a:rPr>
              <a:t>minimum</a:t>
            </a:r>
            <a:br>
              <a:rPr lang="en-US" sz="1600" dirty="0" smtClean="0">
                <a:latin typeface="+mj-lt"/>
              </a:rPr>
            </a:br>
            <a:r>
              <a:rPr lang="en-US" sz="1600" dirty="0" smtClean="0">
                <a:latin typeface="+mj-lt"/>
              </a:rPr>
              <a:t>Levels </a:t>
            </a:r>
            <a:r>
              <a:rPr lang="en-US" sz="1600" dirty="0">
                <a:latin typeface="+mj-lt"/>
              </a:rPr>
              <a:t>of Security</a:t>
            </a:r>
            <a:endParaRPr lang="en-US" sz="1600" dirty="0" smtClean="0">
              <a:latin typeface="+mj-lt"/>
            </a:endParaRPr>
          </a:p>
        </p:txBody>
      </p:sp>
      <p:cxnSp>
        <p:nvCxnSpPr>
          <p:cNvPr id="23" name="Curved Connector 22"/>
          <p:cNvCxnSpPr>
            <a:stCxn id="21" idx="3"/>
            <a:endCxn id="18" idx="0"/>
          </p:cNvCxnSpPr>
          <p:nvPr/>
        </p:nvCxnSpPr>
        <p:spPr bwMode="auto">
          <a:xfrm>
            <a:off x="6324600" y="2438400"/>
            <a:ext cx="342900" cy="60960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5" name="Curved Connector 24"/>
          <p:cNvCxnSpPr>
            <a:stCxn id="21" idx="1"/>
            <a:endCxn id="12" idx="0"/>
          </p:cNvCxnSpPr>
          <p:nvPr/>
        </p:nvCxnSpPr>
        <p:spPr bwMode="auto">
          <a:xfrm rot="10800000" flipV="1">
            <a:off x="4457700" y="2438400"/>
            <a:ext cx="342900" cy="60960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1" name="Rectangle 30"/>
          <p:cNvSpPr/>
          <p:nvPr/>
        </p:nvSpPr>
        <p:spPr bwMode="auto">
          <a:xfrm>
            <a:off x="4800600" y="5638800"/>
            <a:ext cx="15240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lang="en-US" sz="1600" dirty="0" smtClean="0">
                <a:latin typeface="+mj-lt"/>
              </a:rPr>
              <a:t>Cannot “mix &amp;</a:t>
            </a:r>
            <a:br>
              <a:rPr lang="en-US" sz="1600" dirty="0" smtClean="0">
                <a:latin typeface="+mj-lt"/>
              </a:rPr>
            </a:br>
            <a:r>
              <a:rPr lang="en-US" sz="1600" dirty="0" smtClean="0">
                <a:latin typeface="+mj-lt"/>
              </a:rPr>
              <a:t>match” features</a:t>
            </a:r>
          </a:p>
        </p:txBody>
      </p:sp>
      <p:cxnSp>
        <p:nvCxnSpPr>
          <p:cNvPr id="32" name="Curved Connector 31"/>
          <p:cNvCxnSpPr>
            <a:stCxn id="31" idx="3"/>
            <a:endCxn id="20" idx="2"/>
          </p:cNvCxnSpPr>
          <p:nvPr/>
        </p:nvCxnSpPr>
        <p:spPr bwMode="auto">
          <a:xfrm flipV="1">
            <a:off x="6324600" y="5334000"/>
            <a:ext cx="342900" cy="60960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3" name="Curved Connector 32"/>
          <p:cNvCxnSpPr>
            <a:stCxn id="31" idx="1"/>
            <a:endCxn id="16" idx="2"/>
          </p:cNvCxnSpPr>
          <p:nvPr/>
        </p:nvCxnSpPr>
        <p:spPr bwMode="auto">
          <a:xfrm rot="10800000">
            <a:off x="4457700" y="5334000"/>
            <a:ext cx="342900" cy="60960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2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/>
              <a:t>Salowey </a:t>
            </a:r>
            <a:r>
              <a:rPr lang="en-AU" i="1" dirty="0"/>
              <a:t>et al</a:t>
            </a:r>
            <a:r>
              <a:rPr lang="en-AU" dirty="0"/>
              <a:t> (Cisco), Harkins (Aruba)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156649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AU" dirty="0"/>
              <a:t>The proposed path </a:t>
            </a:r>
            <a:r>
              <a:rPr lang="en-AU" dirty="0" smtClean="0"/>
              <a:t>forward is </a:t>
            </a:r>
            <a:r>
              <a:rPr lang="en-AU" dirty="0"/>
              <a:t>discussion until </a:t>
            </a:r>
            <a:r>
              <a:rPr lang="en-AU" dirty="0" smtClean="0"/>
              <a:t>Sept &amp; consideration </a:t>
            </a:r>
            <a:r>
              <a:rPr lang="en-AU" dirty="0"/>
              <a:t>for inclusion into D4.0 </a:t>
            </a:r>
            <a:r>
              <a:rPr lang="en-AU" dirty="0" smtClean="0"/>
              <a:t>in Palm Springs</a:t>
            </a:r>
            <a:r>
              <a:rPr lang="en-US" dirty="0"/>
              <a:t/>
            </a:r>
            <a:br>
              <a:rPr lang="en-US" dirty="0"/>
            </a:b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Pentagon 6"/>
          <p:cNvSpPr/>
          <p:nvPr/>
        </p:nvSpPr>
        <p:spPr bwMode="auto">
          <a:xfrm>
            <a:off x="685800" y="3200400"/>
            <a:ext cx="2057400" cy="1143000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D3.0 LB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latin typeface="+mj-lt"/>
              </a:rPr>
              <a:t>Brian Hart</a:t>
            </a:r>
            <a:br>
              <a:rPr lang="en-AU" sz="1600" dirty="0" smtClean="0">
                <a:latin typeface="+mj-lt"/>
              </a:rPr>
            </a:br>
            <a:r>
              <a:rPr lang="en-AU" sz="1600" dirty="0" smtClean="0">
                <a:latin typeface="+mj-lt"/>
              </a:rPr>
              <a:t>comments</a:t>
            </a:r>
            <a:endParaRPr kumimoji="0" lang="en-A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8" name="Chevron 7"/>
          <p:cNvSpPr/>
          <p:nvPr/>
        </p:nvSpPr>
        <p:spPr bwMode="auto">
          <a:xfrm>
            <a:off x="2362200" y="3200400"/>
            <a:ext cx="2362200" cy="1143000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San Diego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Socialisation</a:t>
            </a:r>
            <a:r>
              <a:rPr lang="en-AU" sz="1600" dirty="0">
                <a:latin typeface="+mj-lt"/>
              </a:rPr>
              <a:t/>
            </a:r>
            <a:br>
              <a:rPr lang="en-AU" sz="1600" dirty="0">
                <a:latin typeface="+mj-lt"/>
              </a:rPr>
            </a:br>
            <a:r>
              <a:rPr kumimoji="0" lang="en-AU" sz="16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of proposal</a:t>
            </a:r>
            <a:endParaRPr kumimoji="0" lang="en-A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0" name="Chevron 9"/>
          <p:cNvSpPr/>
          <p:nvPr/>
        </p:nvSpPr>
        <p:spPr bwMode="auto">
          <a:xfrm>
            <a:off x="4343400" y="3200400"/>
            <a:ext cx="2362200" cy="1143000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Teleconferences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Discussion</a:t>
            </a:r>
            <a:b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</a:b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&amp; straw polls</a:t>
            </a:r>
          </a:p>
        </p:txBody>
      </p:sp>
      <p:sp>
        <p:nvSpPr>
          <p:cNvPr id="11" name="Chevron 10"/>
          <p:cNvSpPr/>
          <p:nvPr/>
        </p:nvSpPr>
        <p:spPr bwMode="auto">
          <a:xfrm>
            <a:off x="6324600" y="3200400"/>
            <a:ext cx="2362200" cy="1143000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Palm Springs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Motion on</a:t>
            </a:r>
            <a:r>
              <a:rPr lang="en-AU" sz="1600" dirty="0">
                <a:latin typeface="+mj-lt"/>
              </a:rPr>
              <a:t/>
            </a:r>
            <a:br>
              <a:rPr lang="en-AU" sz="1600" dirty="0">
                <a:latin typeface="+mj-lt"/>
              </a:rPr>
            </a:br>
            <a:r>
              <a:rPr kumimoji="0" lang="en-AU" sz="16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inclusion</a:t>
            </a:r>
            <a:endParaRPr kumimoji="0" lang="en-A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3429000" y="2438400"/>
            <a:ext cx="0" cy="60960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2743200" y="2057400"/>
            <a:ext cx="13716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We are here</a:t>
            </a:r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3429000" y="4495800"/>
            <a:ext cx="0" cy="60960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2362200" y="5181600"/>
            <a:ext cx="2133600" cy="9144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latin typeface="+mj-lt"/>
              </a:rPr>
              <a:t>Overview of draft changes in</a:t>
            </a:r>
            <a:r>
              <a:rPr lang="en-AU" sz="1600" b="1" smtClean="0">
                <a:latin typeface="+mj-lt"/>
              </a:rPr>
              <a:t/>
            </a:r>
            <a:br>
              <a:rPr lang="en-AU" sz="1600" b="1" smtClean="0">
                <a:latin typeface="+mj-lt"/>
              </a:rPr>
            </a:br>
            <a:r>
              <a:rPr lang="en-AU" sz="1600" b="1" smtClean="0">
                <a:latin typeface="+mj-lt"/>
              </a:rPr>
              <a:t>11-12-0946r0 </a:t>
            </a:r>
            <a:r>
              <a:rPr lang="en-AU" sz="1600" b="1" dirty="0" smtClean="0">
                <a:latin typeface="+mj-lt"/>
              </a:rPr>
              <a:t>&amp;</a:t>
            </a:r>
            <a:br>
              <a:rPr lang="en-AU" sz="1600" b="1" dirty="0" smtClean="0">
                <a:latin typeface="+mj-lt"/>
              </a:rPr>
            </a:br>
            <a:r>
              <a:rPr lang="en-AU" sz="1600" b="1" dirty="0" smtClean="0">
                <a:latin typeface="+mj-lt"/>
              </a:rPr>
              <a:t>11-12-711r1 </a:t>
            </a:r>
            <a:endParaRPr kumimoji="0" lang="en-AU" sz="1600" b="1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V="1">
            <a:off x="5562600" y="4495800"/>
            <a:ext cx="0" cy="60960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" name="Rectangle 16"/>
          <p:cNvSpPr/>
          <p:nvPr/>
        </p:nvSpPr>
        <p:spPr bwMode="auto">
          <a:xfrm>
            <a:off x="4495800" y="5105400"/>
            <a:ext cx="2133600" cy="9906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latin typeface="+mj-lt"/>
              </a:rPr>
              <a:t>Let’s select a slot convenient for all interested security folk for discussion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sp>
        <p:nvSpPr>
          <p:cNvPr id="1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/>
              <a:t>Salowey </a:t>
            </a:r>
            <a:r>
              <a:rPr lang="en-AU" i="1" dirty="0"/>
              <a:t>et al</a:t>
            </a:r>
            <a:r>
              <a:rPr lang="en-AU" dirty="0"/>
              <a:t> (Cisco), Harkins (Aruba)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28542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LB188 contains comments requesting the inclusion of updated security options in 802.11ac</a:t>
            </a:r>
            <a:endParaRPr lang="en-AU" dirty="0"/>
          </a:p>
        </p:txBody>
      </p:sp>
      <p:sp>
        <p:nvSpPr>
          <p:cNvPr id="8" name="Rectangle 7"/>
          <p:cNvSpPr/>
          <p:nvPr/>
        </p:nvSpPr>
        <p:spPr bwMode="auto">
          <a:xfrm>
            <a:off x="533400" y="2819400"/>
            <a:ext cx="1600200" cy="1447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Comment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533400" y="4267200"/>
            <a:ext cx="1600200" cy="1447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Proposed change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2133600" y="2819400"/>
            <a:ext cx="32004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600" i="1" dirty="0" smtClean="0">
                <a:latin typeface="+mj-lt"/>
              </a:rPr>
              <a:t>11ac does not seem to have a sufficiently rich set of security options to meet Suite-B requirements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133600" y="4267200"/>
            <a:ext cx="32004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600" i="1" dirty="0" smtClean="0">
                <a:latin typeface="+mj-lt"/>
              </a:rPr>
              <a:t>Define a sufficient security toolkit for 11ac so that 11ac can meet Suite B requirements, including any transitional measures if required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533400" y="2133600"/>
            <a:ext cx="1600200" cy="685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Number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133600" y="2133600"/>
            <a:ext cx="32004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6198</a:t>
            </a:r>
            <a:br>
              <a:rPr kumimoji="0" lang="en-AU" sz="1600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</a:br>
            <a:r>
              <a:rPr kumimoji="0" lang="en-AU" sz="1600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from Brian Hart (Cisco)</a:t>
            </a:r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/>
              <a:t>Salowey </a:t>
            </a:r>
            <a:r>
              <a:rPr lang="en-AU" i="1" dirty="0"/>
              <a:t>et al</a:t>
            </a:r>
            <a:r>
              <a:rPr lang="en-AU" dirty="0"/>
              <a:t> (Cisco), Harkins (Aruba)</a:t>
            </a:r>
            <a:endParaRPr lang="en-AU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5334000" y="2819400"/>
            <a:ext cx="32004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600" i="1" dirty="0" smtClean="0">
                <a:latin typeface="+mj-lt"/>
              </a:rPr>
              <a:t>Add support for GCM-256 and Suite B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5334000" y="4267200"/>
            <a:ext cx="32004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600" i="1" dirty="0" smtClean="0">
                <a:latin typeface="+mj-lt"/>
              </a:rPr>
              <a:t>Adopt </a:t>
            </a:r>
            <a:r>
              <a:rPr lang="en-AU" sz="1600" i="1" dirty="0">
                <a:latin typeface="+mj-lt"/>
              </a:rPr>
              <a:t>the changes specified in document 11-12/0711rX, where X is any revision (currently at zero)</a:t>
            </a:r>
            <a:endParaRPr lang="en-AU" sz="1600" i="1" dirty="0" smtClean="0">
              <a:latin typeface="+mj-lt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334000" y="2133600"/>
            <a:ext cx="32004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latin typeface="+mj-lt"/>
              </a:rPr>
              <a:t>6513</a:t>
            </a:r>
            <a:r>
              <a:rPr lang="en-AU" sz="1600" dirty="0">
                <a:latin typeface="+mj-lt"/>
              </a:rPr>
              <a:t/>
            </a:r>
            <a:br>
              <a:rPr lang="en-AU" sz="1600" dirty="0">
                <a:latin typeface="+mj-lt"/>
              </a:rPr>
            </a:br>
            <a:r>
              <a:rPr kumimoji="0" lang="en-AU" sz="1600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from Dan</a:t>
            </a:r>
            <a:r>
              <a:rPr kumimoji="0" lang="en-AU" sz="1600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Harkins (</a:t>
            </a:r>
            <a:r>
              <a:rPr kumimoji="0" lang="en-AU" sz="1600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Aruba</a:t>
            </a:r>
            <a:r>
              <a:rPr kumimoji="0" lang="en-AU" sz="1600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)</a:t>
            </a:r>
            <a:endParaRPr kumimoji="0" lang="en-AU" sz="16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6553200" y="5943600"/>
            <a:ext cx="1981200" cy="304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Now at r1</a:t>
            </a:r>
            <a:endParaRPr kumimoji="0" lang="en-A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5" name="Straight Arrow Connector 4"/>
          <p:cNvCxnSpPr>
            <a:stCxn id="3" idx="0"/>
          </p:cNvCxnSpPr>
          <p:nvPr/>
        </p:nvCxnSpPr>
        <p:spPr bwMode="auto">
          <a:xfrm flipV="1">
            <a:off x="7543800" y="5410200"/>
            <a:ext cx="0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63941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own Arrow 14"/>
          <p:cNvSpPr/>
          <p:nvPr/>
        </p:nvSpPr>
        <p:spPr bwMode="auto">
          <a:xfrm>
            <a:off x="1752600" y="5334000"/>
            <a:ext cx="1219200" cy="457200"/>
          </a:xfrm>
          <a:prstGeom prst="downArrow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6" name="Down Arrow 15"/>
          <p:cNvSpPr/>
          <p:nvPr/>
        </p:nvSpPr>
        <p:spPr bwMode="auto">
          <a:xfrm>
            <a:off x="6248400" y="5334000"/>
            <a:ext cx="1219200" cy="457200"/>
          </a:xfrm>
          <a:prstGeom prst="downArrow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2" name="Down Arrow 11"/>
          <p:cNvSpPr/>
          <p:nvPr/>
        </p:nvSpPr>
        <p:spPr bwMode="auto">
          <a:xfrm>
            <a:off x="1752600" y="2133600"/>
            <a:ext cx="1219200" cy="457200"/>
          </a:xfrm>
          <a:prstGeom prst="downArrow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Down Arrow 12"/>
          <p:cNvSpPr/>
          <p:nvPr/>
        </p:nvSpPr>
        <p:spPr bwMode="auto">
          <a:xfrm>
            <a:off x="6248400" y="2133600"/>
            <a:ext cx="1219200" cy="457200"/>
          </a:xfrm>
          <a:prstGeom prst="downArrow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It is proposed that </a:t>
            </a:r>
            <a:r>
              <a:rPr lang="en-AU" dirty="0" err="1" smtClean="0"/>
              <a:t>TGac</a:t>
            </a:r>
            <a:r>
              <a:rPr lang="en-AU" dirty="0" smtClean="0"/>
              <a:t> consider inclusion of “Suite B-like” security features in 802.11ac in Sept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767D18-6D98-4A5E-947F-970B8694D7C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304800" y="1600200"/>
            <a:ext cx="8610600" cy="609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AU" sz="1600" b="1" dirty="0" smtClean="0">
                <a:latin typeface="+mj-lt"/>
              </a:rPr>
              <a:t>Security mechanisms are evolving </a:t>
            </a:r>
            <a:r>
              <a:rPr lang="en-US" sz="1600" b="1" dirty="0" smtClean="0">
                <a:latin typeface="+mj-lt"/>
              </a:rPr>
              <a:t>due to advances</a:t>
            </a:r>
            <a:br>
              <a:rPr lang="en-US" sz="1600" b="1" dirty="0" smtClean="0">
                <a:latin typeface="+mj-lt"/>
              </a:rPr>
            </a:br>
            <a:r>
              <a:rPr lang="en-US" sz="1600" b="1" dirty="0" smtClean="0">
                <a:latin typeface="+mj-lt"/>
              </a:rPr>
              <a:t>in computing &amp; cryptographic science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04800" y="2590800"/>
            <a:ext cx="4074652" cy="9107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AU" sz="1600" b="1" dirty="0" smtClean="0">
                <a:latin typeface="+mj-lt"/>
              </a:rPr>
              <a:t>802.11 is missing “Suite B–like” security mechanisms that will be required in the near future</a:t>
            </a:r>
            <a:endParaRPr lang="en-US" sz="1600" b="1" dirty="0" smtClean="0"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800600" y="2608050"/>
            <a:ext cx="4114800" cy="8971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AU" sz="1600" b="1" dirty="0" smtClean="0">
                <a:latin typeface="+mj-lt"/>
              </a:rPr>
              <a:t>802.11ac should include new mechanisms that support</a:t>
            </a:r>
            <a:br>
              <a:rPr lang="en-AU" sz="1600" b="1" dirty="0" smtClean="0">
                <a:latin typeface="+mj-lt"/>
              </a:rPr>
            </a:br>
            <a:r>
              <a:rPr lang="en-AU" sz="1600" b="1" dirty="0" smtClean="0">
                <a:latin typeface="+mj-lt"/>
              </a:rPr>
              <a:t>“Suite B-like” requirements</a:t>
            </a:r>
            <a:endParaRPr lang="en-AU" sz="1600" b="1" dirty="0"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04800" y="3501544"/>
            <a:ext cx="4074652" cy="190865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9000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7800" indent="-177800">
              <a:spcBef>
                <a:spcPts val="800"/>
              </a:spcBef>
              <a:buFont typeface="Arial" pitchFamily="34" charset="0"/>
              <a:buChar char="•"/>
            </a:pPr>
            <a:r>
              <a:rPr lang="en-AU" sz="1600" dirty="0" smtClean="0">
                <a:latin typeface="+mj-lt"/>
              </a:rPr>
              <a:t>The inclusion of features like AES-GCMP will align 802.11ac with mechanisms used by other standards</a:t>
            </a:r>
          </a:p>
          <a:p>
            <a:pPr marL="177800" indent="-177800">
              <a:spcBef>
                <a:spcPts val="800"/>
              </a:spcBef>
              <a:buFont typeface="Arial" pitchFamily="34" charset="0"/>
              <a:buChar char="•"/>
            </a:pPr>
            <a:r>
              <a:rPr lang="en-AU" sz="1600" dirty="0" smtClean="0">
                <a:latin typeface="+mj-lt"/>
              </a:rPr>
              <a:t>The integrity of 802.11 &amp; interoperability will be threatened unless the work is undertaken by 802.11</a:t>
            </a:r>
            <a:endParaRPr lang="en-AU" sz="1600" dirty="0"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800600" y="3505200"/>
            <a:ext cx="4114800" cy="1905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9000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7800" indent="-177800">
              <a:spcBef>
                <a:spcPts val="800"/>
              </a:spcBef>
              <a:buFont typeface="Arial" pitchFamily="34" charset="0"/>
              <a:buChar char="•"/>
            </a:pPr>
            <a:r>
              <a:rPr lang="en-AU" sz="1600" dirty="0" smtClean="0">
                <a:latin typeface="+mj-lt"/>
              </a:rPr>
              <a:t>A two step process that defines</a:t>
            </a:r>
          </a:p>
          <a:p>
            <a:pPr marL="355600" lvl="1" indent="-177800">
              <a:spcBef>
                <a:spcPts val="400"/>
              </a:spcBef>
              <a:buFont typeface="Arial" pitchFamily="34" charset="0"/>
              <a:buChar char="-"/>
            </a:pPr>
            <a:r>
              <a:rPr lang="en-AU" sz="1600" dirty="0">
                <a:latin typeface="+mj-lt"/>
              </a:rPr>
              <a:t>a “transitional” set of mechanisms</a:t>
            </a:r>
          </a:p>
          <a:p>
            <a:pPr marL="355600" lvl="1" indent="-177800">
              <a:spcBef>
                <a:spcPts val="400"/>
              </a:spcBef>
              <a:buFont typeface="Arial" pitchFamily="34" charset="0"/>
              <a:buChar char="-"/>
            </a:pPr>
            <a:r>
              <a:rPr lang="en-AU" sz="1600" dirty="0" smtClean="0">
                <a:latin typeface="+mj-lt"/>
              </a:rPr>
              <a:t>A “Suite B-like” set of mechanisms</a:t>
            </a:r>
          </a:p>
          <a:p>
            <a:pPr marL="177800" indent="-177800">
              <a:spcBef>
                <a:spcPts val="800"/>
              </a:spcBef>
              <a:buFont typeface="Arial" pitchFamily="34" charset="0"/>
              <a:buChar char="•"/>
            </a:pPr>
            <a:r>
              <a:rPr lang="en-AU" sz="1600" dirty="0" smtClean="0">
                <a:latin typeface="+mj-lt"/>
              </a:rPr>
              <a:t>Two “</a:t>
            </a:r>
            <a:r>
              <a:rPr lang="en-AU" sz="1600" i="1" dirty="0" smtClean="0">
                <a:latin typeface="+mj-lt"/>
              </a:rPr>
              <a:t>minimum Levels of Security</a:t>
            </a:r>
            <a:r>
              <a:rPr lang="en-AU" sz="1600" dirty="0" smtClean="0">
                <a:latin typeface="+mj-lt"/>
              </a:rPr>
              <a:t>” (</a:t>
            </a:r>
            <a:r>
              <a:rPr lang="en-AU" sz="1600" dirty="0" err="1" smtClean="0">
                <a:latin typeface="+mj-lt"/>
              </a:rPr>
              <a:t>mLoS</a:t>
            </a:r>
            <a:r>
              <a:rPr lang="en-AU" sz="1600" dirty="0" smtClean="0">
                <a:latin typeface="+mj-lt"/>
              </a:rPr>
              <a:t>) for each step to meet different security needs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304800" y="5791200"/>
            <a:ext cx="8610600" cy="609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AU" sz="1600" b="1" dirty="0" smtClean="0">
                <a:latin typeface="+mj-lt"/>
              </a:rPr>
              <a:t>The proposed path for approval is discussion until September and consideration for inclusion into D4.0 at the Palm Springs meeting</a:t>
            </a:r>
            <a:endParaRPr lang="en-US" sz="1600" b="1" dirty="0" smtClean="0">
              <a:latin typeface="+mj-lt"/>
            </a:endParaRPr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/>
              <a:t>Salowey </a:t>
            </a:r>
            <a:r>
              <a:rPr lang="en-AU" i="1" dirty="0"/>
              <a:t>et al</a:t>
            </a:r>
            <a:r>
              <a:rPr lang="en-AU" dirty="0"/>
              <a:t> (Cisco), Harkins (Aruba)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0702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smtClean="0"/>
              <a:t>Security mechanisms are evolving </a:t>
            </a:r>
            <a:r>
              <a:rPr lang="en-US" smtClean="0"/>
              <a:t>due to advances in computing &amp; cryptographic science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Security mechanisms are not static – they </a:t>
            </a:r>
            <a:r>
              <a:rPr lang="en-US" dirty="0" smtClean="0"/>
              <a:t>evolve over time due to advances in computing and cryptographic science</a:t>
            </a:r>
          </a:p>
          <a:p>
            <a:pPr lvl="2"/>
            <a:r>
              <a:rPr lang="en-US" dirty="0"/>
              <a:t>e.g. DES was deprecated and replaced by </a:t>
            </a:r>
            <a:r>
              <a:rPr lang="en-US" dirty="0" smtClean="0"/>
              <a:t>AES</a:t>
            </a:r>
          </a:p>
          <a:p>
            <a:pPr lvl="2"/>
            <a:r>
              <a:rPr lang="en-US" dirty="0" smtClean="0"/>
              <a:t>e.g</a:t>
            </a:r>
            <a:r>
              <a:rPr lang="en-US" dirty="0" smtClean="0"/>
              <a:t>. SHA-1 will be disallowed by NIST after 2013, MD5 already is disallowed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“Suite B” profile defined by the USG NSA defines a consistent set of cryptographic algorithms to provide one of two levels of security</a:t>
            </a:r>
          </a:p>
          <a:p>
            <a:pPr lvl="2"/>
            <a:r>
              <a:rPr lang="en-US" dirty="0" smtClean="0"/>
              <a:t>128-bit: SHA256 for hashing, P256 for key derivation, AES-128 for encryption</a:t>
            </a:r>
          </a:p>
          <a:p>
            <a:pPr lvl="2"/>
            <a:r>
              <a:rPr lang="en-US" dirty="0" smtClean="0"/>
              <a:t>192-bit: SHA384 for hashing, P384 for key derivation, AES-256 for encryption</a:t>
            </a:r>
          </a:p>
          <a:p>
            <a:pPr lvl="1"/>
            <a:r>
              <a:rPr lang="en-US" dirty="0" smtClean="0"/>
              <a:t>Similar profiles are likely be demanded by others in the near future</a:t>
            </a:r>
          </a:p>
          <a:p>
            <a:pPr lvl="2"/>
            <a:r>
              <a:rPr lang="en-US" dirty="0" smtClean="0"/>
              <a:t>Governments, e.g. US, Canadian and other governments are all known to want a higher bar</a:t>
            </a:r>
          </a:p>
          <a:p>
            <a:pPr lvl="2"/>
            <a:r>
              <a:rPr lang="en-US" dirty="0" smtClean="0"/>
              <a:t>Security orgs, e.g. NATO, military</a:t>
            </a:r>
          </a:p>
          <a:p>
            <a:pPr lvl="2"/>
            <a:r>
              <a:rPr lang="en-US" dirty="0" smtClean="0"/>
              <a:t>Industry orgs, e.g. financial services &amp; health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6767D18-6D98-4A5E-947F-970B8694D7C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/>
              <a:t>Salowey </a:t>
            </a:r>
            <a:r>
              <a:rPr lang="en-AU" i="1" dirty="0"/>
              <a:t>et al</a:t>
            </a:r>
            <a:r>
              <a:rPr lang="en-AU" dirty="0"/>
              <a:t> (Cisco), Harkins (Aruba)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27333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1066800"/>
          </a:xfrm>
        </p:spPr>
        <p:txBody>
          <a:bodyPr/>
          <a:lstStyle/>
          <a:p>
            <a:pPr lvl="1"/>
            <a:r>
              <a:rPr lang="en-US" dirty="0" smtClean="0"/>
              <a:t>802.11 is missing “Suite B–like” security mechanisms that will be required in the near future</a:t>
            </a:r>
            <a:br>
              <a:rPr lang="en-US" dirty="0" smtClean="0"/>
            </a:b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767D18-6D98-4A5E-947F-970B8694D7C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685800" y="4038600"/>
            <a:ext cx="1371600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AU" sz="1600" b="1" dirty="0" smtClean="0">
                <a:latin typeface="+mj-lt"/>
              </a:rPr>
              <a:t>MAC</a:t>
            </a:r>
            <a:endParaRPr kumimoji="0" lang="en-AU" sz="1600" b="1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85800" y="4800600"/>
            <a:ext cx="1371600" cy="914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Hash</a:t>
            </a:r>
            <a:r>
              <a:rPr kumimoji="0" lang="en-AU" sz="1600" b="1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for PRF</a:t>
            </a:r>
            <a:endParaRPr kumimoji="0" lang="en-AU" sz="1600" b="1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057400" y="4038600"/>
            <a:ext cx="1981200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HMAC-SHA1, AES-128-CMAC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057400" y="4800600"/>
            <a:ext cx="1981200" cy="914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1600" dirty="0" smtClean="0">
                <a:latin typeface="+mj-lt"/>
              </a:rPr>
              <a:t>HMAC-SHA-1 &amp;</a:t>
            </a:r>
          </a:p>
          <a:p>
            <a:pPr algn="ctr"/>
            <a:r>
              <a:rPr lang="en-AU" sz="1600" dirty="0" smtClean="0">
                <a:latin typeface="+mj-lt"/>
              </a:rPr>
              <a:t>SHA-256</a:t>
            </a:r>
            <a:br>
              <a:rPr lang="en-AU" sz="1600" dirty="0" smtClean="0">
                <a:latin typeface="+mj-lt"/>
              </a:rPr>
            </a:br>
            <a:r>
              <a:rPr lang="en-AU" sz="1600" dirty="0" smtClean="0">
                <a:latin typeface="+mj-lt"/>
              </a:rPr>
              <a:t>(only for 11r)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2667000"/>
            <a:ext cx="1371600" cy="1371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Encryption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2057400" y="2667000"/>
            <a:ext cx="1981200" cy="1371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AES-CCMP-128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85800" y="2209800"/>
            <a:ext cx="13716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Feature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057400" y="2209800"/>
            <a:ext cx="1981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IEEE 802.11-2012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4038600" y="4038600"/>
            <a:ext cx="4495800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ts val="800"/>
              </a:spcBef>
            </a:pPr>
            <a:r>
              <a:rPr lang="en-AU" sz="1600" dirty="0" smtClean="0">
                <a:latin typeface="+mj-lt"/>
              </a:rPr>
              <a:t>AES-128-GMAC for “128” security</a:t>
            </a:r>
          </a:p>
          <a:p>
            <a:pPr eaLnBrk="0" hangingPunct="0">
              <a:spcBef>
                <a:spcPts val="800"/>
              </a:spcBef>
            </a:pPr>
            <a:r>
              <a:rPr lang="en-AU" sz="1600" dirty="0" smtClean="0">
                <a:latin typeface="+mj-lt"/>
              </a:rPr>
              <a:t>AES-256-GMAC for “192” security</a:t>
            </a:r>
            <a:endParaRPr lang="en-AU" sz="1600" dirty="0"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038600" y="4800600"/>
            <a:ext cx="4495800" cy="914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ts val="800"/>
              </a:spcBef>
            </a:pPr>
            <a:r>
              <a:rPr lang="en-AU" sz="1600" dirty="0" smtClean="0">
                <a:latin typeface="+mj-lt"/>
              </a:rPr>
              <a:t>HMAC-SHA-256 for “128” security</a:t>
            </a:r>
          </a:p>
          <a:p>
            <a:pPr eaLnBrk="0" hangingPunct="0">
              <a:spcBef>
                <a:spcPts val="800"/>
              </a:spcBef>
            </a:pPr>
            <a:r>
              <a:rPr lang="en-AU" sz="1600" dirty="0" smtClean="0">
                <a:latin typeface="+mj-lt"/>
              </a:rPr>
              <a:t>HMAC-SHA-384 for “192” security</a:t>
            </a:r>
            <a:endParaRPr lang="en-AU" sz="1600" dirty="0">
              <a:latin typeface="+mj-lt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038600" y="2667000"/>
            <a:ext cx="4495800" cy="1371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ts val="800"/>
              </a:spcBef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AES-128</a:t>
            </a:r>
            <a:r>
              <a:rPr lang="en-AU" sz="1600" dirty="0" smtClean="0">
                <a:latin typeface="+mj-lt"/>
              </a:rPr>
              <a:t>-GCMP</a:t>
            </a:r>
            <a:r>
              <a:rPr kumimoji="0" lang="en-AU" sz="1600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 for</a:t>
            </a:r>
            <a:r>
              <a:rPr kumimoji="0" lang="en-AU" sz="1600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“128” security</a:t>
            </a:r>
          </a:p>
          <a:p>
            <a:pPr eaLnBrk="0" hangingPunct="0">
              <a:spcBef>
                <a:spcPts val="800"/>
              </a:spcBef>
            </a:pPr>
            <a:r>
              <a:rPr kumimoji="0" lang="en-AU" sz="1600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A</a:t>
            </a:r>
            <a:r>
              <a:rPr lang="en-AU" sz="1600" dirty="0" smtClean="0">
                <a:latin typeface="+mj-lt"/>
              </a:rPr>
              <a:t>ES-256-GCMP for </a:t>
            </a:r>
            <a:r>
              <a:rPr lang="en-AU" sz="1600" dirty="0" smtClean="0">
                <a:latin typeface="+mj-lt"/>
              </a:rPr>
              <a:t>“</a:t>
            </a:r>
            <a:r>
              <a:rPr lang="en-AU" sz="1600" dirty="0" smtClean="0">
                <a:latin typeface="+mj-lt"/>
              </a:rPr>
              <a:t>192</a:t>
            </a:r>
            <a:r>
              <a:rPr lang="en-AU" sz="1600" dirty="0" smtClean="0">
                <a:latin typeface="+mj-lt"/>
              </a:rPr>
              <a:t>” </a:t>
            </a:r>
            <a:r>
              <a:rPr lang="en-AU" sz="1600" dirty="0" smtClean="0">
                <a:latin typeface="+mj-lt"/>
              </a:rPr>
              <a:t>security</a:t>
            </a:r>
          </a:p>
          <a:p>
            <a:pPr eaLnBrk="0" hangingPunct="0">
              <a:spcBef>
                <a:spcPts val="800"/>
              </a:spcBef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Note:</a:t>
            </a:r>
            <a:r>
              <a:rPr kumimoji="0" lang="en-AU" sz="1600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802.11ad D8.0 only defines the use of AES-128-GCMP, not </a:t>
            </a:r>
            <a:r>
              <a:rPr lang="en-AU" sz="1600" dirty="0" smtClean="0">
                <a:latin typeface="+mj-lt"/>
              </a:rPr>
              <a:t>AES-256-GCMP</a:t>
            </a:r>
            <a:endParaRPr lang="en-AU" sz="1600" dirty="0">
              <a:latin typeface="+mj-lt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4038600" y="2209800"/>
            <a:ext cx="44958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What is required for</a:t>
            </a:r>
            <a:r>
              <a:rPr kumimoji="0" lang="en-A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“Suite B-like” security?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/>
              <a:t>Salowey </a:t>
            </a:r>
            <a:r>
              <a:rPr lang="en-AU" i="1" dirty="0"/>
              <a:t>et al</a:t>
            </a:r>
            <a:r>
              <a:rPr lang="en-AU" dirty="0"/>
              <a:t> (Cisco), Harkins (Aruba)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52512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inclusion of features like AES-GCMP will align 802.11ac with mechanisms used by other standards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8BE05D0-6E6B-42EE-890D-928060938A0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762000" y="3505200"/>
            <a:ext cx="2743200" cy="1066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b="1" dirty="0" smtClean="0">
                <a:latin typeface="+mj-lt"/>
              </a:rPr>
              <a:t>IETF RFC 6460</a:t>
            </a:r>
          </a:p>
          <a:p>
            <a:pPr algn="ctr" eaLnBrk="0" hangingPunct="0"/>
            <a:r>
              <a:rPr lang="en-US" sz="1600" dirty="0" smtClean="0">
                <a:latin typeface="+mj-lt"/>
              </a:rPr>
              <a:t>“Suite B Profile for TLS1.2”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762000" y="2514600"/>
            <a:ext cx="2743200" cy="990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b="1" dirty="0" smtClean="0">
                <a:latin typeface="+mj-lt"/>
              </a:rPr>
              <a:t>IETF RFC 6380</a:t>
            </a:r>
          </a:p>
          <a:p>
            <a:pPr algn="ctr" eaLnBrk="0" hangingPunct="0"/>
            <a:r>
              <a:rPr lang="en-US" sz="1600" dirty="0" smtClean="0">
                <a:latin typeface="+mj-lt"/>
              </a:rPr>
              <a:t>“Suite B Profile for </a:t>
            </a:r>
            <a:r>
              <a:rPr lang="en-US" sz="1600" dirty="0" err="1" smtClean="0">
                <a:latin typeface="+mj-lt"/>
              </a:rPr>
              <a:t>IPSec</a:t>
            </a:r>
            <a:r>
              <a:rPr lang="en-US" sz="1600" dirty="0" smtClean="0">
                <a:latin typeface="+mj-lt"/>
              </a:rPr>
              <a:t>”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62000" y="2057400"/>
            <a:ext cx="2743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Standard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3505200" y="3505200"/>
            <a:ext cx="5029200" cy="1066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7800" indent="-177800" eaLnBrk="0" hangingPunct="0">
              <a:spcBef>
                <a:spcPts val="800"/>
              </a:spcBef>
              <a:buFont typeface="Arial" pitchFamily="34" charset="0"/>
              <a:buChar char="•"/>
            </a:pPr>
            <a:endParaRPr lang="en-AU" sz="1600" dirty="0" smtClean="0">
              <a:latin typeface="+mj-lt"/>
            </a:endParaRPr>
          </a:p>
          <a:p>
            <a:pPr marL="177800" indent="-177800" eaLnBrk="0" hangingPunct="0">
              <a:spcBef>
                <a:spcPts val="800"/>
              </a:spcBef>
              <a:buFont typeface="Arial" pitchFamily="34" charset="0"/>
              <a:buChar char="•"/>
            </a:pPr>
            <a:r>
              <a:rPr lang="en-AU" sz="1600" dirty="0" smtClean="0">
                <a:latin typeface="+mj-lt"/>
              </a:rPr>
              <a:t>Defines </a:t>
            </a:r>
            <a:r>
              <a:rPr lang="en-AU" sz="1600" dirty="0">
                <a:latin typeface="+mj-lt"/>
              </a:rPr>
              <a:t>two </a:t>
            </a:r>
            <a:r>
              <a:rPr lang="en-US" sz="1600" dirty="0" smtClean="0">
                <a:latin typeface="+mj-lt"/>
              </a:rPr>
              <a:t>minimum Levels of Security (</a:t>
            </a:r>
            <a:r>
              <a:rPr lang="en-US" sz="1600" dirty="0" err="1" smtClean="0">
                <a:latin typeface="+mj-lt"/>
              </a:rPr>
              <a:t>mLoS</a:t>
            </a:r>
            <a:r>
              <a:rPr lang="en-US" sz="1600" dirty="0" smtClean="0">
                <a:latin typeface="+mj-lt"/>
              </a:rPr>
              <a:t>)</a:t>
            </a:r>
          </a:p>
          <a:p>
            <a:pPr marL="355600" lvl="1" indent="-177800" eaLnBrk="0" hangingPunct="0">
              <a:spcBef>
                <a:spcPts val="400"/>
              </a:spcBef>
              <a:buFont typeface="Arial" pitchFamily="34" charset="0"/>
              <a:buChar char="-"/>
            </a:pPr>
            <a:r>
              <a:rPr lang="en-US" sz="1600" dirty="0" smtClean="0">
                <a:latin typeface="+mj-lt"/>
              </a:rPr>
              <a:t>128 &amp; 192 bit security using AES-</a:t>
            </a:r>
            <a:r>
              <a:rPr lang="en-US" sz="1600" dirty="0" err="1" smtClean="0">
                <a:latin typeface="+mj-lt"/>
              </a:rPr>
              <a:t>GCM</a:t>
            </a:r>
            <a:endParaRPr lang="en-US" sz="1600" dirty="0" smtClean="0">
              <a:latin typeface="+mj-lt"/>
            </a:endParaRPr>
          </a:p>
          <a:p>
            <a:pPr marL="185738" indent="-185738" eaLnBrk="0" hangingPunct="0">
              <a:spcBef>
                <a:spcPts val="400"/>
              </a:spcBef>
              <a:buFont typeface="Arial" pitchFamily="34" charset="0"/>
              <a:buChar char="•"/>
            </a:pPr>
            <a:r>
              <a:rPr lang="en-US" sz="1600" dirty="0">
                <a:latin typeface="+mj-lt"/>
              </a:rPr>
              <a:t>Defines a transitional mechanism using AES-CBC</a:t>
            </a:r>
          </a:p>
          <a:p>
            <a:pPr marL="355600" lvl="1" indent="-177800" eaLnBrk="0" hangingPunct="0">
              <a:spcBef>
                <a:spcPts val="400"/>
              </a:spcBef>
              <a:buFont typeface="Arial" pitchFamily="34" charset="0"/>
              <a:buChar char="-"/>
            </a:pPr>
            <a:endParaRPr lang="en-US" sz="1600" dirty="0" smtClean="0">
              <a:latin typeface="+mj-lt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505200" y="2514600"/>
            <a:ext cx="5029200" cy="990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7800" indent="-177800" eaLnBrk="0" hangingPunct="0">
              <a:spcBef>
                <a:spcPts val="800"/>
              </a:spcBef>
              <a:buFont typeface="Arial" pitchFamily="34" charset="0"/>
              <a:buChar char="•"/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Defines</a:t>
            </a:r>
            <a:r>
              <a:rPr kumimoji="0" lang="en-AU" sz="16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two </a:t>
            </a:r>
            <a:r>
              <a:rPr lang="en-US" sz="1600" dirty="0" smtClean="0">
                <a:latin typeface="+mj-lt"/>
              </a:rPr>
              <a:t>minimum Levels of Security (</a:t>
            </a:r>
            <a:r>
              <a:rPr lang="en-US" sz="1600" dirty="0" err="1" smtClean="0">
                <a:latin typeface="+mj-lt"/>
              </a:rPr>
              <a:t>mLoS</a:t>
            </a:r>
            <a:r>
              <a:rPr lang="en-US" sz="1600" dirty="0" smtClean="0">
                <a:latin typeface="+mj-lt"/>
              </a:rPr>
              <a:t>)</a:t>
            </a:r>
          </a:p>
          <a:p>
            <a:pPr marL="355600" lvl="1" indent="-177800" eaLnBrk="0" hangingPunct="0">
              <a:spcBef>
                <a:spcPts val="400"/>
              </a:spcBef>
              <a:buFont typeface="Arial" pitchFamily="34" charset="0"/>
              <a:buChar char="-"/>
            </a:pPr>
            <a:r>
              <a:rPr lang="en-US" sz="1600" dirty="0" smtClean="0">
                <a:latin typeface="+mj-lt"/>
              </a:rPr>
              <a:t>128 &amp; 192 bit security using AES-</a:t>
            </a:r>
            <a:r>
              <a:rPr lang="en-US" sz="1600" dirty="0" err="1" smtClean="0">
                <a:latin typeface="+mj-lt"/>
              </a:rPr>
              <a:t>GCM</a:t>
            </a:r>
            <a:endParaRPr lang="en-US" sz="1600" dirty="0" smtClean="0">
              <a:latin typeface="+mj-lt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505200" y="2057400"/>
            <a:ext cx="5029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latin typeface="+mj-lt"/>
              </a:rPr>
              <a:t>Description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762000" y="4572000"/>
            <a:ext cx="2743200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b="1" dirty="0" smtClean="0">
                <a:latin typeface="+mj-lt"/>
              </a:rPr>
              <a:t>IEEE 802.1AE</a:t>
            </a:r>
          </a:p>
          <a:p>
            <a:pPr algn="ctr" eaLnBrk="0" hangingPunct="0"/>
            <a:r>
              <a:rPr lang="en-US" sz="1600" dirty="0" smtClean="0">
                <a:latin typeface="+mj-lt"/>
              </a:rPr>
              <a:t>“</a:t>
            </a:r>
            <a:r>
              <a:rPr lang="en-AU" sz="1600" dirty="0" err="1" smtClean="0">
                <a:effectLst/>
                <a:latin typeface="+mj-lt"/>
              </a:rPr>
              <a:t>MACsec</a:t>
            </a:r>
            <a:r>
              <a:rPr lang="en-AU" sz="1600" dirty="0" smtClean="0">
                <a:effectLst/>
                <a:latin typeface="+mj-lt"/>
              </a:rPr>
              <a:t>”</a:t>
            </a:r>
            <a:endParaRPr lang="en-US" sz="1600" dirty="0" smtClean="0">
              <a:latin typeface="+mj-lt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3505200" y="4572000"/>
            <a:ext cx="5029200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7800" indent="-177800" eaLnBrk="0" hangingPunct="0">
              <a:spcBef>
                <a:spcPts val="800"/>
              </a:spcBef>
              <a:buFont typeface="Arial" pitchFamily="34" charset="0"/>
              <a:buChar char="•"/>
            </a:pPr>
            <a:r>
              <a:rPr lang="en-AU" sz="1600" dirty="0">
                <a:latin typeface="+mj-lt"/>
              </a:rPr>
              <a:t>Defines </a:t>
            </a:r>
            <a:r>
              <a:rPr lang="en-AU" sz="1600" dirty="0" smtClean="0">
                <a:latin typeface="+mj-lt"/>
              </a:rPr>
              <a:t>use of AES-GCMP 128 and 256</a:t>
            </a:r>
          </a:p>
          <a:p>
            <a:pPr marL="355600" lvl="1" indent="-177800" eaLnBrk="0" hangingPunct="0">
              <a:spcBef>
                <a:spcPts val="400"/>
              </a:spcBef>
              <a:buFont typeface="Arial" pitchFamily="34" charset="0"/>
              <a:buChar char="-"/>
            </a:pPr>
            <a:r>
              <a:rPr lang="en-US" sz="1600" dirty="0" smtClean="0">
                <a:latin typeface="+mj-lt"/>
              </a:rPr>
              <a:t>Using AES-GCMP 128 and 256</a:t>
            </a:r>
            <a:endParaRPr lang="en-US" sz="1600" dirty="0">
              <a:latin typeface="+mj-lt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762000" y="5334000"/>
            <a:ext cx="2743200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b="1" dirty="0" smtClean="0">
                <a:latin typeface="+mj-lt"/>
              </a:rPr>
              <a:t>IEEE 802.11ad D8.0</a:t>
            </a:r>
          </a:p>
          <a:p>
            <a:pPr algn="ctr" eaLnBrk="0" hangingPunct="0"/>
            <a:r>
              <a:rPr lang="en-US" sz="1600" dirty="0" smtClean="0">
                <a:latin typeface="+mj-lt"/>
              </a:rPr>
              <a:t>“60GHz</a:t>
            </a:r>
            <a:r>
              <a:rPr lang="en-AU" sz="1600" dirty="0" smtClean="0">
                <a:effectLst/>
                <a:latin typeface="+mj-lt"/>
              </a:rPr>
              <a:t>”</a:t>
            </a:r>
            <a:endParaRPr lang="en-US" sz="1600" dirty="0" smtClean="0">
              <a:latin typeface="+mj-lt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3505200" y="5334000"/>
            <a:ext cx="5029200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7800" indent="-177800" eaLnBrk="0" hangingPunct="0">
              <a:spcBef>
                <a:spcPts val="800"/>
              </a:spcBef>
              <a:buFont typeface="Arial" pitchFamily="34" charset="0"/>
              <a:buChar char="•"/>
            </a:pPr>
            <a:r>
              <a:rPr lang="en-AU" sz="1600" dirty="0">
                <a:latin typeface="+mj-lt"/>
              </a:rPr>
              <a:t>Defines </a:t>
            </a:r>
            <a:r>
              <a:rPr lang="en-AU" sz="1600" dirty="0" smtClean="0">
                <a:latin typeface="+mj-lt"/>
              </a:rPr>
              <a:t>use of AES-GCMP 128</a:t>
            </a:r>
            <a:endParaRPr lang="en-US" sz="1600" dirty="0">
              <a:latin typeface="+mj-lt"/>
            </a:endParaRP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/>
              <a:t>Salowey </a:t>
            </a:r>
            <a:r>
              <a:rPr lang="en-AU" i="1" dirty="0"/>
              <a:t>et al</a:t>
            </a:r>
            <a:r>
              <a:rPr lang="en-AU" dirty="0"/>
              <a:t> (Cisco), Harkins (Aruba)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409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integrity of 802.11 &amp; interoperability will be threatened unless the work is done by </a:t>
            </a:r>
            <a:r>
              <a:rPr lang="en-AU" dirty="0" smtClean="0"/>
              <a:t>802.11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802.11 WG could decide to not undertake this work</a:t>
            </a:r>
          </a:p>
          <a:p>
            <a:pPr lvl="1"/>
            <a:r>
              <a:rPr lang="en-AU" dirty="0" smtClean="0"/>
              <a:t>The “</a:t>
            </a:r>
            <a:r>
              <a:rPr lang="en-AU" i="1" dirty="0" smtClean="0"/>
              <a:t>world will not end</a:t>
            </a:r>
            <a:r>
              <a:rPr lang="en-AU" dirty="0" smtClean="0"/>
              <a:t>” because 802.11i based security will still be sufficient for many use cases</a:t>
            </a:r>
          </a:p>
          <a:p>
            <a:pPr lvl="1"/>
            <a:r>
              <a:rPr lang="en-AU" dirty="0" smtClean="0"/>
              <a:t>However, increasingly it will not be sufficient in some use cases.</a:t>
            </a:r>
          </a:p>
          <a:p>
            <a:pPr lvl="1"/>
            <a:r>
              <a:rPr lang="en-AU" dirty="0" smtClean="0"/>
              <a:t>In these situations there is a risk, if “Suite B like” features are not included in 802.11ac, that:</a:t>
            </a:r>
          </a:p>
          <a:p>
            <a:pPr lvl="2"/>
            <a:r>
              <a:rPr lang="en-AU" dirty="0" smtClean="0"/>
              <a:t>Other organisations will attempt to define variants of the 802.11 standard to meet this need …</a:t>
            </a:r>
            <a:br>
              <a:rPr lang="en-AU" dirty="0" smtClean="0"/>
            </a:br>
            <a:r>
              <a:rPr lang="en-AU" dirty="0" smtClean="0"/>
              <a:t>… threating the integrity of the 802.11 standard</a:t>
            </a:r>
          </a:p>
          <a:p>
            <a:pPr lvl="2"/>
            <a:r>
              <a:rPr lang="en-AU" dirty="0" smtClean="0"/>
              <a:t>Some companies will define proprietary solutions …</a:t>
            </a:r>
            <a:br>
              <a:rPr lang="en-AU" dirty="0" smtClean="0"/>
            </a:br>
            <a:r>
              <a:rPr lang="en-AU" dirty="0" smtClean="0"/>
              <a:t>… threatening the on-going interoperability of </a:t>
            </a:r>
            <a:r>
              <a:rPr lang="en-AU" dirty="0" smtClean="0"/>
              <a:t>802.11 </a:t>
            </a:r>
            <a:r>
              <a:rPr lang="en-AU" dirty="0" smtClean="0"/>
              <a:t>based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767D18-6D98-4A5E-947F-970B8694D7C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/>
              <a:t>Salowey </a:t>
            </a:r>
            <a:r>
              <a:rPr lang="en-AU" i="1" dirty="0"/>
              <a:t>et al</a:t>
            </a:r>
            <a:r>
              <a:rPr lang="en-AU" dirty="0"/>
              <a:t> (Cisco), Harkins (Aruba)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79095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802.11ac should include new mechanisms that </a:t>
            </a:r>
            <a:r>
              <a:rPr lang="en-AU" dirty="0" smtClean="0"/>
              <a:t>support “Suite </a:t>
            </a:r>
            <a:r>
              <a:rPr lang="en-AU" dirty="0"/>
              <a:t>B-like” requirements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8BE05D0-6E6B-42EE-890D-928060938A0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1143000" y="35052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b="1" dirty="0" smtClean="0">
                <a:latin typeface="+mj-lt"/>
              </a:rPr>
              <a:t>Encryption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143000" y="3048000"/>
            <a:ext cx="22098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latin typeface="+mj-lt"/>
              </a:rPr>
              <a:t>Feature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352800" y="35052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AES-128-GCMP</a:t>
            </a:r>
            <a:endParaRPr lang="en-US" sz="1600" dirty="0" smtClean="0"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352800" y="3048000"/>
            <a:ext cx="22098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err="1" smtClean="0">
                <a:latin typeface="+mj-lt"/>
              </a:rPr>
              <a:t>mLOS</a:t>
            </a:r>
            <a:r>
              <a:rPr lang="en-AU" sz="1600" b="1" dirty="0" smtClean="0">
                <a:latin typeface="+mj-lt"/>
              </a:rPr>
              <a:t> 128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143000" y="41148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b="1" dirty="0" smtClean="0">
                <a:latin typeface="+mj-lt"/>
              </a:rPr>
              <a:t>MAC</a:t>
            </a:r>
            <a:endParaRPr kumimoji="0" lang="en-AU" sz="1600" b="1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352800" y="41148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AES-128-GMAC</a:t>
            </a:r>
            <a:endParaRPr lang="en-US" sz="1600" dirty="0" smtClean="0"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143000" y="47244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b="1" dirty="0" smtClean="0">
                <a:latin typeface="+mj-lt"/>
              </a:rPr>
              <a:t>Hash for PRF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352800" y="47244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SHA256</a:t>
            </a:r>
            <a:endParaRPr lang="en-US" sz="1600" dirty="0" smtClean="0">
              <a:latin typeface="+mj-lt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562600" y="35052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AES-256-GCMP</a:t>
            </a:r>
            <a:endParaRPr lang="en-US" sz="1600" dirty="0" smtClean="0">
              <a:latin typeface="+mj-lt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5562600" y="3048000"/>
            <a:ext cx="22098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err="1" smtClean="0">
                <a:latin typeface="+mj-lt"/>
              </a:rPr>
              <a:t>mLOS</a:t>
            </a:r>
            <a:r>
              <a:rPr lang="en-AU" sz="1600" b="1" dirty="0" smtClean="0">
                <a:latin typeface="+mj-lt"/>
              </a:rPr>
              <a:t> 192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562600" y="41148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AES-256-GMAC</a:t>
            </a:r>
            <a:endParaRPr lang="en-US" sz="1600" dirty="0" smtClean="0">
              <a:latin typeface="+mj-lt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562600" y="47244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SHA384</a:t>
            </a:r>
            <a:endParaRPr lang="en-US" sz="1600" dirty="0" smtClean="0">
              <a:latin typeface="+mj-lt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800600" y="2133600"/>
            <a:ext cx="15240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lang="en-US" sz="1600" dirty="0" smtClean="0">
                <a:latin typeface="+mj-lt"/>
              </a:rPr>
              <a:t>minimum</a:t>
            </a:r>
            <a:br>
              <a:rPr lang="en-US" sz="1600" dirty="0" smtClean="0">
                <a:latin typeface="+mj-lt"/>
              </a:rPr>
            </a:br>
            <a:r>
              <a:rPr lang="en-US" sz="1600" dirty="0" smtClean="0">
                <a:latin typeface="+mj-lt"/>
              </a:rPr>
              <a:t>Levels </a:t>
            </a:r>
            <a:r>
              <a:rPr lang="en-US" sz="1600" dirty="0">
                <a:latin typeface="+mj-lt"/>
              </a:rPr>
              <a:t>of Security</a:t>
            </a:r>
            <a:endParaRPr lang="en-US" sz="1600" dirty="0" smtClean="0">
              <a:latin typeface="+mj-lt"/>
            </a:endParaRPr>
          </a:p>
        </p:txBody>
      </p:sp>
      <p:cxnSp>
        <p:nvCxnSpPr>
          <p:cNvPr id="23" name="Curved Connector 22"/>
          <p:cNvCxnSpPr>
            <a:stCxn id="21" idx="3"/>
            <a:endCxn id="18" idx="0"/>
          </p:cNvCxnSpPr>
          <p:nvPr/>
        </p:nvCxnSpPr>
        <p:spPr bwMode="auto">
          <a:xfrm>
            <a:off x="6324600" y="2438400"/>
            <a:ext cx="342900" cy="60960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5" name="Curved Connector 24"/>
          <p:cNvCxnSpPr>
            <a:stCxn id="21" idx="1"/>
            <a:endCxn id="12" idx="0"/>
          </p:cNvCxnSpPr>
          <p:nvPr/>
        </p:nvCxnSpPr>
        <p:spPr bwMode="auto">
          <a:xfrm rot="10800000" flipV="1">
            <a:off x="4457700" y="2438400"/>
            <a:ext cx="342900" cy="60960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1" name="Rectangle 30"/>
          <p:cNvSpPr/>
          <p:nvPr/>
        </p:nvSpPr>
        <p:spPr bwMode="auto">
          <a:xfrm>
            <a:off x="4800600" y="5638800"/>
            <a:ext cx="15240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lang="en-US" sz="1600" dirty="0" smtClean="0">
                <a:latin typeface="+mj-lt"/>
              </a:rPr>
              <a:t>Cannot “mix &amp;</a:t>
            </a:r>
            <a:br>
              <a:rPr lang="en-US" sz="1600" dirty="0" smtClean="0">
                <a:latin typeface="+mj-lt"/>
              </a:rPr>
            </a:br>
            <a:r>
              <a:rPr lang="en-US" sz="1600" dirty="0" smtClean="0">
                <a:latin typeface="+mj-lt"/>
              </a:rPr>
              <a:t>match” features</a:t>
            </a:r>
          </a:p>
        </p:txBody>
      </p:sp>
      <p:cxnSp>
        <p:nvCxnSpPr>
          <p:cNvPr id="32" name="Curved Connector 31"/>
          <p:cNvCxnSpPr>
            <a:stCxn id="31" idx="3"/>
            <a:endCxn id="20" idx="2"/>
          </p:cNvCxnSpPr>
          <p:nvPr/>
        </p:nvCxnSpPr>
        <p:spPr bwMode="auto">
          <a:xfrm flipV="1">
            <a:off x="6324600" y="5334000"/>
            <a:ext cx="342900" cy="60960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3" name="Curved Connector 32"/>
          <p:cNvCxnSpPr>
            <a:stCxn id="31" idx="1"/>
            <a:endCxn id="16" idx="2"/>
          </p:cNvCxnSpPr>
          <p:nvPr/>
        </p:nvCxnSpPr>
        <p:spPr bwMode="auto">
          <a:xfrm rot="10800000">
            <a:off x="4457700" y="5334000"/>
            <a:ext cx="342900" cy="60960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2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/>
              <a:t>Salowey </a:t>
            </a:r>
            <a:r>
              <a:rPr lang="en-AU" i="1" dirty="0"/>
              <a:t>et al</a:t>
            </a:r>
            <a:r>
              <a:rPr lang="en-AU" dirty="0"/>
              <a:t> (Cisco), Harkins (Aruba)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4027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 transition to “Suite B-like” requirements should support improved security on older hardware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Not all hardware in existing APs or clients (802.11a/b/g/n) can support “Suite B-like” requirements …</a:t>
            </a:r>
          </a:p>
          <a:p>
            <a:pPr lvl="1"/>
            <a:r>
              <a:rPr lang="en-AU" dirty="0" smtClean="0"/>
              <a:t>… and yet there is a desire to support “better” security in even these devices</a:t>
            </a:r>
          </a:p>
          <a:p>
            <a:pPr lvl="1"/>
            <a:r>
              <a:rPr lang="en-AU" dirty="0" smtClean="0"/>
              <a:t>A precedent for this type of support was established in the transition from WEP to TKIP to AES after the “WEP debacle” </a:t>
            </a:r>
            <a:r>
              <a:rPr lang="en-AU" dirty="0" smtClean="0">
                <a:sym typeface="Wingdings" pitchFamily="2" charset="2"/>
              </a:rPr>
              <a:t></a:t>
            </a:r>
          </a:p>
          <a:p>
            <a:pPr lvl="1"/>
            <a:r>
              <a:rPr lang="en-AU" dirty="0" smtClean="0"/>
              <a:t> It is known that much existing hardware can support AES-CCMP-256, and the standard should take advantage of this as part of a transition path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767D18-6D98-4A5E-947F-970B8694D7C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/>
              <a:t>Salowey </a:t>
            </a:r>
            <a:r>
              <a:rPr lang="en-AU" i="1" dirty="0"/>
              <a:t>et al</a:t>
            </a:r>
            <a:r>
              <a:rPr lang="en-AU" dirty="0"/>
              <a:t> (Cisco), Harkins (Aruba)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4454008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1101</Words>
  <Application>Microsoft Office PowerPoint</Application>
  <PresentationFormat>On-screen Show (4:3)</PresentationFormat>
  <Paragraphs>177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802-11-Submission</vt:lpstr>
      <vt:lpstr>A proposal for next generation security in 802.11 built on changes in 802.11ac</vt:lpstr>
      <vt:lpstr>LB188 contains comments requesting the inclusion of updated security options in 802.11ac</vt:lpstr>
      <vt:lpstr>It is proposed that TGac consider inclusion of “Suite B-like” security features in 802.11ac in Sept</vt:lpstr>
      <vt:lpstr>Security mechanisms are evolving due to advances in computing &amp; cryptographic science</vt:lpstr>
      <vt:lpstr>802.11 is missing “Suite B–like” security mechanisms that will be required in the near future </vt:lpstr>
      <vt:lpstr>The inclusion of features like AES-GCMP will align 802.11ac with mechanisms used by other standards</vt:lpstr>
      <vt:lpstr>The integrity of 802.11 &amp; interoperability will be threatened unless the work is done by 802.11</vt:lpstr>
      <vt:lpstr>802.11ac should include new mechanisms that support “Suite B-like” requirements</vt:lpstr>
      <vt:lpstr>A transition to “Suite B-like” requirements should support improved security on older hardware</vt:lpstr>
      <vt:lpstr>802.11ac should include mechanisms that support a transition to “Suite B-like” requirements</vt:lpstr>
      <vt:lpstr>The proposed path forward is discussion until Sept &amp; consideration for inclusion into D4.0 in Palm Springs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2012-07-18T16:59:16Z</dcterms:modified>
</cp:coreProperties>
</file>