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0" r:id="rId3"/>
    <p:sldId id="274" r:id="rId4"/>
    <p:sldId id="282" r:id="rId5"/>
    <p:sldId id="283" r:id="rId6"/>
    <p:sldId id="284" r:id="rId7"/>
    <p:sldId id="285" r:id="rId8"/>
    <p:sldId id="286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AC84"/>
    <a:srgbClr val="EFE6A8"/>
    <a:srgbClr val="6A2A09"/>
    <a:srgbClr val="EFC59E"/>
    <a:srgbClr val="A40314"/>
    <a:srgbClr val="7BFF8D"/>
    <a:srgbClr val="FFF463"/>
    <a:srgbClr val="F6C1A0"/>
    <a:srgbClr val="30CC29"/>
    <a:srgbClr val="AC73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中間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中間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中間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テーマ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テーマ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2174" autoAdjust="0"/>
  </p:normalViewPr>
  <p:slideViewPr>
    <p:cSldViewPr>
      <p:cViewPr varScale="1">
        <p:scale>
          <a:sx n="86" d="100"/>
          <a:sy n="86" d="100"/>
        </p:scale>
        <p:origin x="-10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36" d="100"/>
          <a:sy n="136" d="100"/>
        </p:scale>
        <p:origin x="-804" y="-16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de-DE" altLang="ja-JP" smtClean="0"/>
              <a:t>doc.: IEEE 802.11-y11/0140r0</a:t>
            </a: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ja-JP"/>
              <a:t>Page </a:t>
            </a:r>
            <a:fld id="{2673BF1D-9DAF-9045-B632-EEED0899BC7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altLang="ja-JP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4093111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624746" y="95706"/>
            <a:ext cx="165699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de-DE" altLang="ja-JP" dirty="0" smtClean="0"/>
              <a:t>doc.: IEEE 802.11-11/</a:t>
            </a:r>
            <a:endParaRPr lang="en-US" altLang="ja-JP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Page </a:t>
            </a:r>
            <a:fld id="{E910C18A-03BD-DE42-8C52-D363488395C2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8562575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de-DE" altLang="ja-JP" smtClean="0"/>
              <a:t>doc.: IEEE 802.11-y11/0140r0</a:t>
            </a:r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9E944D61-F205-9B44-A9BD-355584AC9F9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altLang="ja-JP" smtClean="0"/>
              <a:t>doc.: IEEE 802.11-y11/0140r0</a:t>
            </a:r>
            <a:endParaRPr lang="en-US" altLang="ja-JP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ja-JP" smtClean="0"/>
              <a:t>Page </a:t>
            </a:r>
            <a:fld id="{E910C18A-03BD-DE42-8C52-D363488395C2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974860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9047559C-680F-E94C-BB6B-E24F5D8A369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9F53E4DA-97F1-CD4B-A96C-888A6FB9533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5D082882-EEB1-3B45-9B3F-63C8F745598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de-DE" altLang="ja-JP" dirty="0" smtClean="0"/>
              <a:t>July 2012</a:t>
            </a: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974867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31E72FFA-50B6-BE49-9796-CC7F59AABF3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1D4705DE-EF5E-3245-9BC1-C3DA5D49391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AC81D6A2-EF1A-7342-8735-F6FB16D8B53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FB997D35-7908-D144-B3D6-FD1AB951F4F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7B0F5319-FD8A-3346-B5E7-F356E79E474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FCC6778-12E3-F944-995B-F7B11050D41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B6E4B4F7-6D23-4B41-816F-CC2E3533839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D9999CD1-250E-3B41-87CE-CF495A8A8F6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ja-JP"/>
              <a:t>Slide </a:t>
            </a:r>
            <a:fld id="{03E4786A-0337-604E-9B36-BA666746C78B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6" y="332601"/>
            <a:ext cx="31675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altLang="ja-JP" sz="1800" b="1" dirty="0"/>
              <a:t>doc.: IEEE </a:t>
            </a:r>
            <a:r>
              <a:rPr lang="en-US" altLang="ja-JP" sz="1800" b="1" dirty="0" smtClean="0"/>
              <a:t>802.11-12/933r5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de-DE" altLang="ja-JP" dirty="0" smtClean="0"/>
              <a:t>July 2012</a:t>
            </a:r>
            <a:endParaRPr lang="en-US" altLang="ja-JP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974860" y="6475413"/>
            <a:ext cx="569066" cy="184666"/>
          </a:xfrm>
        </p:spPr>
        <p:txBody>
          <a:bodyPr/>
          <a:lstStyle/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C0B7CE83-FD07-4F43-BAD8-20FD0EDAD0F6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dirty="0" smtClean="0"/>
              <a:t>Access Control Mechanism for FILS</a:t>
            </a:r>
            <a:endParaRPr lang="en-US" altLang="ja-JP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/>
              <a:t>Date:</a:t>
            </a:r>
            <a:r>
              <a:rPr lang="en-US" altLang="ja-JP" sz="2000" b="0" dirty="0" smtClean="0"/>
              <a:t> </a:t>
            </a:r>
            <a:r>
              <a:rPr lang="en-US" altLang="ja-JP" sz="2000" dirty="0" smtClean="0"/>
              <a:t>2012-07-17</a:t>
            </a:r>
            <a:endParaRPr lang="en-US" altLang="ja-JP" sz="200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26692647"/>
              </p:ext>
            </p:extLst>
          </p:nvPr>
        </p:nvGraphicFramePr>
        <p:xfrm>
          <a:off x="609600" y="2362200"/>
          <a:ext cx="7924800" cy="113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6800"/>
                <a:gridCol w="1447800"/>
                <a:gridCol w="1143000"/>
                <a:gridCol w="1752600"/>
                <a:gridCol w="25146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Name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Affiliations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Address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Phone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email</a:t>
                      </a:r>
                      <a:endParaRPr kumimoji="1" lang="ja-JP" alt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Fang</a:t>
                      </a:r>
                      <a:r>
                        <a:rPr kumimoji="1" lang="en-US" altLang="ja-JP" sz="1600" baseline="0" dirty="0" smtClean="0"/>
                        <a:t> Xie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China Mobile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Beijing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+86-13910630612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xiefang@chinamobile.com</a:t>
                      </a:r>
                      <a:endParaRPr kumimoji="1" lang="ja-JP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document proposes an access control mechanism for FILS scenario.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de-DE" altLang="ja-JP" dirty="0" smtClean="0"/>
              <a:t>July 2012</a:t>
            </a:r>
            <a:endParaRPr lang="en-US" altLang="ja-JP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endParaRPr lang="en-US" altLang="ja-JP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2</a:t>
            </a:fld>
            <a:endParaRPr lang="en-US" altLang="ja-JP"/>
          </a:p>
        </p:txBody>
      </p:sp>
      <p:sp>
        <p:nvSpPr>
          <p:cNvPr id="7" name="フッター プレースホルダ 4"/>
          <p:cNvSpPr txBox="1">
            <a:spLocks/>
          </p:cNvSpPr>
          <p:nvPr/>
        </p:nvSpPr>
        <p:spPr bwMode="auto">
          <a:xfrm>
            <a:off x="7974860" y="6475413"/>
            <a:ext cx="5690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rPr>
              <a:t>Fang Xie</a:t>
            </a:r>
            <a:endPara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Conformance </a:t>
            </a:r>
            <a:r>
              <a:rPr lang="en-US" dirty="0" err="1" smtClean="0"/>
              <a:t>w</a:t>
            </a:r>
            <a:r>
              <a:rPr lang="en-US" dirty="0" smtClean="0"/>
              <a:t>/ </a:t>
            </a:r>
            <a:r>
              <a:rPr lang="en-US" dirty="0" err="1" smtClean="0"/>
              <a:t>Tgai</a:t>
            </a:r>
            <a:r>
              <a:rPr lang="en-US" dirty="0" smtClean="0"/>
              <a:t> PAR &amp; 5C 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de-DE" altLang="ja-JP" dirty="0" smtClean="0"/>
              <a:t>July 2012</a:t>
            </a:r>
            <a:endParaRPr lang="en-US" altLang="ja-JP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3</a:t>
            </a:fld>
            <a:endParaRPr lang="en-US" altLang="ja-JP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70440114"/>
              </p:ext>
            </p:extLst>
          </p:nvPr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974860" y="6475413"/>
            <a:ext cx="569066" cy="184666"/>
          </a:xfrm>
        </p:spPr>
        <p:txBody>
          <a:bodyPr/>
          <a:lstStyle/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</a:t>
            </a:r>
            <a:r>
              <a:rPr lang="en-US" altLang="zh-CN" dirty="0" smtClean="0"/>
              <a:t>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 FILS scenario, there maybe a lot of </a:t>
            </a:r>
            <a:r>
              <a:rPr lang="en-US" altLang="zh-CN" dirty="0" smtClean="0"/>
              <a:t>mobile stations </a:t>
            </a:r>
            <a:r>
              <a:rPr lang="en-US" altLang="zh-CN" dirty="0"/>
              <a:t>trying to access to the network simultaneously, if there is no access control, the resources of the </a:t>
            </a:r>
            <a:r>
              <a:rPr lang="en-US" altLang="zh-CN" dirty="0" smtClean="0"/>
              <a:t>802.11 </a:t>
            </a:r>
            <a:r>
              <a:rPr lang="en-US" altLang="zh-CN" dirty="0"/>
              <a:t>network </a:t>
            </a:r>
            <a:r>
              <a:rPr lang="en-US" altLang="zh-CN" dirty="0" smtClean="0"/>
              <a:t>would be exhausted </a:t>
            </a:r>
            <a:r>
              <a:rPr lang="en-US" altLang="zh-CN" dirty="0"/>
              <a:t>and hence all the user experience would be affected. </a:t>
            </a: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de-DE" altLang="ja-JP" dirty="0" smtClean="0"/>
              <a:t>July 2012</a:t>
            </a:r>
            <a:endParaRPr lang="en-US" altLang="ja-JP" dirty="0" smtClean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974870" y="6475413"/>
            <a:ext cx="569066" cy="184666"/>
          </a:xfrm>
        </p:spPr>
        <p:txBody>
          <a:bodyPr/>
          <a:lstStyle/>
          <a:p>
            <a:r>
              <a:rPr lang="en-US" altLang="ja-JP" dirty="0" smtClean="0"/>
              <a:t>Fang Xie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314556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altLang="zh-CN" dirty="0" smtClean="0"/>
              <a:t>Access control in FILS</a:t>
            </a:r>
            <a:endParaRPr lang="zh-CN" altLang="en-US" i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2400" y="1371600"/>
            <a:ext cx="8763000" cy="5105400"/>
          </a:xfrm>
        </p:spPr>
        <p:txBody>
          <a:bodyPr/>
          <a:lstStyle/>
          <a:p>
            <a:pPr marL="176213" indent="-176213"/>
            <a:r>
              <a:rPr lang="en-US" altLang="zh-CN" dirty="0" smtClean="0"/>
              <a:t>When AP is overloaded, in beacon or probe response, or…, carry the access control information: </a:t>
            </a:r>
          </a:p>
          <a:p>
            <a:pPr marL="452438" lvl="1" indent="-276225">
              <a:spcBef>
                <a:spcPts val="400"/>
              </a:spcBef>
            </a:pPr>
            <a:r>
              <a:rPr lang="en-US" altLang="zh-CN" dirty="0" smtClean="0"/>
              <a:t>E.g. access control probability </a:t>
            </a:r>
            <a:r>
              <a:rPr lang="en-US" altLang="zh-CN" i="1" dirty="0" smtClean="0"/>
              <a:t>P</a:t>
            </a:r>
            <a:r>
              <a:rPr lang="en-US" altLang="zh-CN" dirty="0" smtClean="0"/>
              <a:t> and </a:t>
            </a:r>
            <a:r>
              <a:rPr lang="en-US" dirty="0" smtClean="0"/>
              <a:t>access distribution factor </a:t>
            </a:r>
            <a:r>
              <a:rPr lang="en-US" altLang="zh-CN" i="1" dirty="0" smtClean="0"/>
              <a:t>M </a:t>
            </a:r>
          </a:p>
          <a:p>
            <a:pPr marL="452438" lvl="1" indent="-276225">
              <a:spcBef>
                <a:spcPts val="400"/>
              </a:spcBef>
              <a:buFont typeface="+mj-ea"/>
              <a:buAutoNum type="circleNumDbPlain"/>
            </a:pPr>
            <a:r>
              <a:rPr lang="en-US" altLang="zh-CN" dirty="0" smtClean="0"/>
              <a:t>After receiving the access control info., STA draws a random number n and compares it with the received probability P </a:t>
            </a:r>
          </a:p>
          <a:p>
            <a:pPr marL="628650" lvl="2" indent="-176213">
              <a:spcBef>
                <a:spcPts val="400"/>
              </a:spcBef>
            </a:pPr>
            <a:r>
              <a:rPr lang="en-US" dirty="0" smtClean="0"/>
              <a:t>If </a:t>
            </a:r>
            <a:r>
              <a:rPr lang="en-US" i="1" dirty="0" smtClean="0"/>
              <a:t>n&lt;P</a:t>
            </a:r>
            <a:r>
              <a:rPr lang="en-US" dirty="0" smtClean="0"/>
              <a:t>, STA will use the new </a:t>
            </a:r>
            <a:r>
              <a:rPr lang="en-US" altLang="zh-TW" dirty="0" smtClean="0"/>
              <a:t>AIFSN (optional ), </a:t>
            </a:r>
            <a:r>
              <a:rPr lang="en-US" dirty="0" err="1" smtClean="0"/>
              <a:t>CWmin</a:t>
            </a:r>
            <a:r>
              <a:rPr lang="en-US" dirty="0" smtClean="0"/>
              <a:t> &amp; </a:t>
            </a:r>
            <a:r>
              <a:rPr lang="en-US" dirty="0" err="1" smtClean="0"/>
              <a:t>CWmax</a:t>
            </a:r>
            <a:r>
              <a:rPr lang="en-US" dirty="0" smtClean="0"/>
              <a:t>  (optional): </a:t>
            </a:r>
          </a:p>
          <a:p>
            <a:pPr marL="628650" lvl="2" indent="-176213">
              <a:spcBef>
                <a:spcPts val="400"/>
              </a:spcBef>
              <a:buNone/>
            </a:pPr>
            <a:r>
              <a:rPr lang="en-US" dirty="0" smtClean="0"/>
              <a:t>    </a:t>
            </a:r>
            <a:r>
              <a:rPr lang="en-US" sz="1600" b="1" i="1" dirty="0" smtClean="0"/>
              <a:t>NAIFSN=M</a:t>
            </a:r>
            <a:r>
              <a:rPr lang="en-US" altLang="zh-CN" sz="1600" b="1" i="1" dirty="0" smtClean="0"/>
              <a:t>×NAIFSN, </a:t>
            </a:r>
            <a:r>
              <a:rPr lang="en-US" sz="1600" b="1" i="1" dirty="0" err="1" smtClean="0"/>
              <a:t>NCWmin</a:t>
            </a:r>
            <a:r>
              <a:rPr lang="en-US" sz="1600" b="1" i="1" dirty="0" smtClean="0"/>
              <a:t>=2</a:t>
            </a:r>
            <a:r>
              <a:rPr lang="en-US" sz="1600" b="1" i="1" baseline="30000" dirty="0" smtClean="0"/>
              <a:t>M</a:t>
            </a:r>
            <a:r>
              <a:rPr lang="en-US" altLang="zh-CN" sz="1600" b="1" i="1" dirty="0" smtClean="0"/>
              <a:t>× </a:t>
            </a:r>
            <a:r>
              <a:rPr lang="en-US" sz="1600" b="1" i="1" dirty="0" smtClean="0"/>
              <a:t>(CWmin+1)-1,  </a:t>
            </a:r>
            <a:r>
              <a:rPr lang="en-US" sz="1600" b="1" i="1" dirty="0" err="1" smtClean="0"/>
              <a:t>NCWmax</a:t>
            </a:r>
            <a:r>
              <a:rPr lang="en-US" sz="1600" b="1" i="1" dirty="0" smtClean="0"/>
              <a:t>=2</a:t>
            </a:r>
            <a:r>
              <a:rPr lang="en-US" sz="1600" b="1" i="1" baseline="30000" dirty="0" smtClean="0"/>
              <a:t>M</a:t>
            </a:r>
            <a:r>
              <a:rPr lang="en-US" altLang="zh-CN" sz="1600" b="1" i="1" dirty="0" smtClean="0"/>
              <a:t>× </a:t>
            </a:r>
            <a:r>
              <a:rPr lang="en-US" sz="1600" b="1" i="1" dirty="0" smtClean="0"/>
              <a:t>(CWmax+1)-1</a:t>
            </a:r>
            <a:endParaRPr lang="en-US" b="1" i="1" dirty="0" smtClean="0"/>
          </a:p>
          <a:p>
            <a:pPr marL="628650" lvl="2" indent="-176213">
              <a:spcBef>
                <a:spcPts val="400"/>
              </a:spcBef>
            </a:pPr>
            <a:r>
              <a:rPr lang="en-US" dirty="0" smtClean="0"/>
              <a:t>otherwise, the current </a:t>
            </a:r>
            <a:r>
              <a:rPr lang="en-US" altLang="zh-TW" dirty="0" smtClean="0"/>
              <a:t>AIFSN, </a:t>
            </a:r>
            <a:r>
              <a:rPr lang="en-US" dirty="0" err="1" smtClean="0"/>
              <a:t>CWmin</a:t>
            </a:r>
            <a:r>
              <a:rPr lang="en-US" dirty="0" smtClean="0"/>
              <a:t> and </a:t>
            </a:r>
            <a:r>
              <a:rPr lang="en-US" dirty="0" err="1" smtClean="0"/>
              <a:t>CWmax</a:t>
            </a:r>
            <a:r>
              <a:rPr lang="en-US" dirty="0" smtClean="0"/>
              <a:t> will be used</a:t>
            </a:r>
          </a:p>
          <a:p>
            <a:pPr marL="452438" lvl="1" indent="-276225">
              <a:spcBef>
                <a:spcPts val="400"/>
              </a:spcBef>
            </a:pPr>
            <a:r>
              <a:rPr lang="en-US" altLang="zh-CN" dirty="0" smtClean="0"/>
              <a:t>For example: P=0.3, M=2, current AISFN=2, </a:t>
            </a:r>
            <a:r>
              <a:rPr lang="en-US" altLang="zh-CN" dirty="0" err="1" smtClean="0"/>
              <a:t>CWmin</a:t>
            </a:r>
            <a:r>
              <a:rPr lang="en-US" altLang="zh-CN" dirty="0" smtClean="0"/>
              <a:t>=3, </a:t>
            </a:r>
            <a:r>
              <a:rPr lang="en-US" altLang="zh-CN" dirty="0" err="1" smtClean="0"/>
              <a:t>CWmax</a:t>
            </a:r>
            <a:r>
              <a:rPr lang="en-US" altLang="zh-CN" dirty="0" smtClean="0"/>
              <a:t>=7:</a:t>
            </a:r>
          </a:p>
          <a:p>
            <a:pPr marL="628650" lvl="2" indent="-176213">
              <a:spcBef>
                <a:spcPts val="400"/>
              </a:spcBef>
            </a:pPr>
            <a:r>
              <a:rPr lang="en-US" altLang="zh-CN" dirty="0" smtClean="0"/>
              <a:t>For STA A, it draws a random number n=0.2,  then new AISFN and CW will be used: </a:t>
            </a:r>
          </a:p>
          <a:p>
            <a:pPr marL="628650" lvl="2" indent="-176213">
              <a:spcBef>
                <a:spcPts val="400"/>
              </a:spcBef>
              <a:buNone/>
            </a:pPr>
            <a:r>
              <a:rPr lang="en-US" altLang="zh-CN" sz="1600" i="1" dirty="0" smtClean="0"/>
              <a:t>   N</a:t>
            </a:r>
            <a:r>
              <a:rPr lang="en-US" sz="1600" i="1" dirty="0" smtClean="0"/>
              <a:t>AIFSN=2</a:t>
            </a:r>
            <a:r>
              <a:rPr lang="en-US" altLang="zh-CN" sz="1600" i="1" dirty="0" smtClean="0"/>
              <a:t>×2=4,  </a:t>
            </a:r>
            <a:r>
              <a:rPr lang="en-US" altLang="zh-CN" sz="1600" i="1" dirty="0" err="1" smtClean="0"/>
              <a:t>NCWmin</a:t>
            </a:r>
            <a:r>
              <a:rPr lang="en-US" altLang="zh-CN" sz="1600" i="1" dirty="0" smtClean="0"/>
              <a:t> =2</a:t>
            </a:r>
            <a:r>
              <a:rPr lang="en-US" altLang="zh-CN" sz="1600" i="1" baseline="30000" dirty="0" smtClean="0"/>
              <a:t>2</a:t>
            </a:r>
            <a:r>
              <a:rPr lang="en-US" altLang="zh-CN" sz="1600" i="1" dirty="0" smtClean="0"/>
              <a:t> ×(3+1)-1=15, </a:t>
            </a:r>
            <a:r>
              <a:rPr lang="en-US" sz="1600" i="1" dirty="0" err="1" smtClean="0"/>
              <a:t>NCWmax</a:t>
            </a:r>
            <a:r>
              <a:rPr lang="en-US" sz="1600" i="1" dirty="0" smtClean="0"/>
              <a:t>=2</a:t>
            </a:r>
            <a:r>
              <a:rPr lang="en-US" sz="1600" i="1" baseline="30000" dirty="0" smtClean="0"/>
              <a:t>2</a:t>
            </a:r>
            <a:r>
              <a:rPr lang="en-US" altLang="zh-CN" sz="1600" i="1" dirty="0" smtClean="0"/>
              <a:t>× </a:t>
            </a:r>
            <a:r>
              <a:rPr lang="en-US" sz="1600" i="1" dirty="0" smtClean="0"/>
              <a:t>(7+1)-1=31</a:t>
            </a:r>
            <a:endParaRPr lang="en-US" altLang="zh-CN" sz="1600" i="1" dirty="0" smtClean="0"/>
          </a:p>
          <a:p>
            <a:pPr marL="628650" lvl="2" indent="-176213">
              <a:spcBef>
                <a:spcPts val="400"/>
              </a:spcBef>
            </a:pPr>
            <a:r>
              <a:rPr lang="en-US" altLang="zh-CN" dirty="0" smtClean="0"/>
              <a:t>For STA B, it draws a random number n=0.7,  then the current parameters will be used</a:t>
            </a:r>
          </a:p>
          <a:p>
            <a:pPr marL="452438" lvl="1" indent="-276225">
              <a:spcBef>
                <a:spcPts val="400"/>
              </a:spcBef>
              <a:buFont typeface="+mj-ea"/>
              <a:buAutoNum type="circleNumDbPlain" startAt="2"/>
            </a:pPr>
            <a:r>
              <a:rPr lang="en-US" altLang="zh-CN" dirty="0" smtClean="0"/>
              <a:t>STA can based on the results to determine which AP it wants to associate, and then initiate an access:</a:t>
            </a:r>
          </a:p>
          <a:p>
            <a:pPr marL="628650" lvl="2" indent="-176213">
              <a:spcBef>
                <a:spcPts val="400"/>
              </a:spcBef>
            </a:pPr>
            <a:r>
              <a:rPr lang="en-US" altLang="zh-CN" dirty="0" smtClean="0"/>
              <a:t>Choose AP with lower AISFN and CW</a:t>
            </a:r>
          </a:p>
          <a:p>
            <a:pPr lvl="1">
              <a:spcBef>
                <a:spcPts val="400"/>
              </a:spcBef>
            </a:pPr>
            <a:endParaRPr lang="en-US" altLang="zh-CN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ja-JP" dirty="0" smtClean="0"/>
              <a:t>July 2012</a:t>
            </a:r>
            <a:endParaRPr lang="en-US" altLang="ja-JP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 smtClean="0"/>
              <a:t>Slide </a:t>
            </a:r>
            <a:fld id="{31E72FFA-50B6-BE49-9796-CC7F59AABF37}" type="slidenum">
              <a:rPr lang="en-US" altLang="ja-JP" smtClean="0"/>
              <a:pPr/>
              <a:t>5</a:t>
            </a:fld>
            <a:endParaRPr lang="en-US" altLang="ja-JP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974860" y="6475413"/>
            <a:ext cx="569066" cy="184666"/>
          </a:xfrm>
        </p:spPr>
        <p:txBody>
          <a:bodyPr/>
          <a:lstStyle/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</p:spTree>
    <p:extLst>
      <p:ext uri="{BB962C8B-B14F-4D97-AF65-F5344CB8AC3E}">
        <p14:creationId xmlns="" xmlns:p14="http://schemas.microsoft.com/office/powerpoint/2010/main" val="144241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Access control in FILS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ja-JP" dirty="0" smtClean="0"/>
              <a:t>July 2012</a:t>
            </a:r>
            <a:endParaRPr lang="en-US" altLang="ja-JP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6</a:t>
            </a:fld>
            <a:endParaRPr lang="en-US" altLang="ja-JP"/>
          </a:p>
        </p:txBody>
      </p:sp>
      <p:cxnSp>
        <p:nvCxnSpPr>
          <p:cNvPr id="30" name="直線コネクタ 10"/>
          <p:cNvCxnSpPr/>
          <p:nvPr/>
        </p:nvCxnSpPr>
        <p:spPr bwMode="auto">
          <a:xfrm>
            <a:off x="2647928" y="2470256"/>
            <a:ext cx="31432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テキスト ボックス 14"/>
          <p:cNvSpPr txBox="1"/>
          <p:nvPr/>
        </p:nvSpPr>
        <p:spPr>
          <a:xfrm>
            <a:off x="1295400" y="2113066"/>
            <a:ext cx="156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/>
              <a:t>AP1: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CH1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35" name="直接箭头连接符 34"/>
          <p:cNvCxnSpPr/>
          <p:nvPr/>
        </p:nvCxnSpPr>
        <p:spPr bwMode="auto">
          <a:xfrm flipV="1">
            <a:off x="3276600" y="1981202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6" name="直接箭头连接符 35"/>
          <p:cNvCxnSpPr/>
          <p:nvPr/>
        </p:nvCxnSpPr>
        <p:spPr bwMode="auto">
          <a:xfrm flipV="1">
            <a:off x="3886200" y="1981201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8" name="直接箭头连接符 37"/>
          <p:cNvCxnSpPr/>
          <p:nvPr/>
        </p:nvCxnSpPr>
        <p:spPr bwMode="auto">
          <a:xfrm flipV="1">
            <a:off x="4495800" y="1993345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2" name="直接箭头连接符 41"/>
          <p:cNvCxnSpPr/>
          <p:nvPr/>
        </p:nvCxnSpPr>
        <p:spPr bwMode="auto">
          <a:xfrm flipV="1">
            <a:off x="5105400" y="1993344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457200" y="1752600"/>
            <a:ext cx="10182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Passive Scan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cxnSp>
        <p:nvCxnSpPr>
          <p:cNvPr id="44" name="直線コネクタ 10"/>
          <p:cNvCxnSpPr/>
          <p:nvPr/>
        </p:nvCxnSpPr>
        <p:spPr bwMode="auto">
          <a:xfrm>
            <a:off x="2647928" y="3296313"/>
            <a:ext cx="31432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テキスト ボックス 14"/>
          <p:cNvSpPr txBox="1"/>
          <p:nvPr/>
        </p:nvSpPr>
        <p:spPr>
          <a:xfrm>
            <a:off x="1295400" y="2939123"/>
            <a:ext cx="156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/>
              <a:t>AP2: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CH2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46" name="直接箭头连接符 45"/>
          <p:cNvCxnSpPr/>
          <p:nvPr/>
        </p:nvCxnSpPr>
        <p:spPr bwMode="auto">
          <a:xfrm flipV="1">
            <a:off x="4495800" y="2819402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7" name="直接箭头连接符 46"/>
          <p:cNvCxnSpPr/>
          <p:nvPr/>
        </p:nvCxnSpPr>
        <p:spPr bwMode="auto">
          <a:xfrm flipV="1">
            <a:off x="5105400" y="2819401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8" name="直接箭头连接符 47"/>
          <p:cNvCxnSpPr/>
          <p:nvPr/>
        </p:nvCxnSpPr>
        <p:spPr bwMode="auto">
          <a:xfrm flipV="1">
            <a:off x="3886200" y="2787548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9" name="直接箭头连接符 48"/>
          <p:cNvCxnSpPr/>
          <p:nvPr/>
        </p:nvCxnSpPr>
        <p:spPr bwMode="auto">
          <a:xfrm flipV="1">
            <a:off x="3276600" y="2819401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5181600" y="2771001"/>
            <a:ext cx="36695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Beacon: </a:t>
            </a:r>
            <a:r>
              <a:rPr lang="en-US" altLang="zh-CN" dirty="0" smtClean="0"/>
              <a:t>probability </a:t>
            </a:r>
            <a:r>
              <a:rPr lang="en-US" altLang="zh-CN" i="1" dirty="0" smtClean="0"/>
              <a:t>0.6, </a:t>
            </a:r>
            <a:r>
              <a:rPr lang="en-US" dirty="0" smtClean="0"/>
              <a:t>access distribution factor </a:t>
            </a:r>
            <a:r>
              <a:rPr lang="en-US" altLang="zh-CN" i="1" dirty="0" smtClean="0"/>
              <a:t>M =4</a:t>
            </a:r>
            <a:endParaRPr lang="zh-CN" alt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5181600" y="1752600"/>
            <a:ext cx="36695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Beacon: </a:t>
            </a:r>
            <a:r>
              <a:rPr lang="en-US" altLang="zh-CN" dirty="0" smtClean="0"/>
              <a:t>probability </a:t>
            </a:r>
            <a:r>
              <a:rPr lang="en-US" altLang="zh-CN" i="1" dirty="0" smtClean="0"/>
              <a:t>0.3, </a:t>
            </a:r>
            <a:r>
              <a:rPr lang="en-US" dirty="0" smtClean="0"/>
              <a:t>access distribution factor </a:t>
            </a:r>
            <a:r>
              <a:rPr lang="en-US" altLang="zh-CN" i="1" dirty="0" smtClean="0"/>
              <a:t>M =2</a:t>
            </a:r>
            <a:endParaRPr lang="zh-CN" alt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533400" y="3505200"/>
            <a:ext cx="9589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Active Scan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cxnSp>
        <p:nvCxnSpPr>
          <p:cNvPr id="53" name="直接连接符 52"/>
          <p:cNvCxnSpPr/>
          <p:nvPr/>
        </p:nvCxnSpPr>
        <p:spPr bwMode="auto">
          <a:xfrm rot="5400000">
            <a:off x="1639094" y="5066506"/>
            <a:ext cx="19050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2347989" y="6096000"/>
            <a:ext cx="471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STA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172750" y="6123801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AP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cxnSp>
        <p:nvCxnSpPr>
          <p:cNvPr id="56" name="直接箭头连接符 55"/>
          <p:cNvCxnSpPr/>
          <p:nvPr/>
        </p:nvCxnSpPr>
        <p:spPr bwMode="auto">
          <a:xfrm>
            <a:off x="2590800" y="4303503"/>
            <a:ext cx="274320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7" name="直接箭头连接符 56"/>
          <p:cNvCxnSpPr/>
          <p:nvPr/>
        </p:nvCxnSpPr>
        <p:spPr bwMode="auto">
          <a:xfrm rot="10800000" flipV="1">
            <a:off x="2590800" y="5334000"/>
            <a:ext cx="2743200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8" name="TextBox 57"/>
          <p:cNvSpPr txBox="1"/>
          <p:nvPr/>
        </p:nvSpPr>
        <p:spPr>
          <a:xfrm rot="547858">
            <a:off x="3368857" y="4145662"/>
            <a:ext cx="1143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Probe Request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 rot="20909949">
            <a:off x="1707782" y="5228252"/>
            <a:ext cx="4375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Probe Response: </a:t>
            </a:r>
            <a:r>
              <a:rPr lang="en-US" altLang="zh-CN" dirty="0" smtClean="0"/>
              <a:t>probability </a:t>
            </a:r>
            <a:r>
              <a:rPr lang="en-US" altLang="zh-CN" i="1" dirty="0" smtClean="0"/>
              <a:t>0.5, </a:t>
            </a:r>
            <a:r>
              <a:rPr lang="en-US" dirty="0" smtClean="0"/>
              <a:t>access distribution factor </a:t>
            </a:r>
            <a:r>
              <a:rPr lang="en-US" altLang="zh-CN" i="1" dirty="0" smtClean="0"/>
              <a:t>M =3</a:t>
            </a:r>
            <a:endParaRPr lang="zh-CN" altLang="en-US" dirty="0"/>
          </a:p>
        </p:txBody>
      </p:sp>
      <p:cxnSp>
        <p:nvCxnSpPr>
          <p:cNvPr id="60" name="直接连接符 59"/>
          <p:cNvCxnSpPr/>
          <p:nvPr/>
        </p:nvCxnSpPr>
        <p:spPr bwMode="auto">
          <a:xfrm rot="5400000">
            <a:off x="4382294" y="5066506"/>
            <a:ext cx="19050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077200" cy="4114800"/>
          </a:xfrm>
        </p:spPr>
        <p:txBody>
          <a:bodyPr/>
          <a:lstStyle/>
          <a:p>
            <a:r>
              <a:rPr lang="en-US" altLang="zh-CN" dirty="0" smtClean="0"/>
              <a:t>Do you support to introduce the access control mechanism into 11ai when a large number of  STAs try to access AP simultaneously?</a:t>
            </a:r>
          </a:p>
          <a:p>
            <a:endParaRPr lang="en-US" altLang="zh-CN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Result   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Yes </a:t>
            </a:r>
            <a:r>
              <a:rPr lang="en-US" u="sng" dirty="0" smtClean="0"/>
              <a:t>               </a:t>
            </a:r>
            <a:r>
              <a:rPr lang="en-US" dirty="0" smtClean="0"/>
              <a:t>  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No </a:t>
            </a:r>
            <a:r>
              <a:rPr lang="en-US" u="sng" dirty="0" smtClean="0"/>
              <a:t>               </a:t>
            </a:r>
            <a:r>
              <a:rPr lang="en-US" dirty="0" smtClean="0"/>
              <a:t>    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Need more information</a:t>
            </a:r>
          </a:p>
          <a:p>
            <a:pPr lvl="1">
              <a:buNone/>
            </a:pPr>
            <a:endParaRPr lang="en-US" sz="1600" dirty="0"/>
          </a:p>
        </p:txBody>
      </p:sp>
      <p:sp>
        <p:nvSpPr>
          <p:cNvPr id="140" name="Date Placeholder 13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dirty="0" smtClean="0"/>
              <a:t>July</a:t>
            </a:r>
            <a:r>
              <a:rPr lang="en-US" dirty="0" smtClean="0"/>
              <a:t> 2012</a:t>
            </a:r>
            <a:endParaRPr lang="en-US" dirty="0"/>
          </a:p>
        </p:txBody>
      </p:sp>
      <p:sp>
        <p:nvSpPr>
          <p:cNvPr id="141" name="Footer Placeholder 14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Wu </a:t>
            </a:r>
            <a:r>
              <a:rPr lang="en-US" altLang="zh-CN" dirty="0" err="1" smtClean="0"/>
              <a:t>Tianyu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Huawei</a:t>
            </a:r>
            <a:endParaRPr lang="en-US" altLang="zh-CN" dirty="0"/>
          </a:p>
        </p:txBody>
      </p:sp>
      <p:sp>
        <p:nvSpPr>
          <p:cNvPr id="142" name="Slide Number Placeholder 1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815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to introduce the access control probability and </a:t>
            </a:r>
            <a:r>
              <a:rPr lang="en-US" dirty="0" smtClean="0"/>
              <a:t>access distribution factor </a:t>
            </a:r>
            <a:r>
              <a:rPr lang="en-US" altLang="zh-CN" i="1" dirty="0" smtClean="0"/>
              <a:t>M </a:t>
            </a:r>
            <a:r>
              <a:rPr lang="en-US" altLang="zh-CN" dirty="0" smtClean="0"/>
              <a:t>into 11ai when a large number of  STAs try to access AP simultaneously?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  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Result   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Yes </a:t>
            </a:r>
            <a:r>
              <a:rPr lang="en-US" u="sng" dirty="0" smtClean="0"/>
              <a:t>               </a:t>
            </a:r>
            <a:r>
              <a:rPr lang="en-US" dirty="0" smtClean="0"/>
              <a:t>  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No </a:t>
            </a:r>
            <a:r>
              <a:rPr lang="en-US" u="sng" dirty="0" smtClean="0"/>
              <a:t>               </a:t>
            </a:r>
            <a:r>
              <a:rPr lang="en-US" dirty="0" smtClean="0"/>
              <a:t>    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Need more information</a:t>
            </a: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ja-JP" smtClean="0"/>
              <a:t>July 2012</a:t>
            </a:r>
            <a:endParaRPr lang="en-US" altLang="ja-JP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Fang Xie</a:t>
            </a:r>
            <a:endParaRPr lang="en-US" altLang="ja-JP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8</a:t>
            </a:fld>
            <a:endParaRPr lang="en-US" altLang="ja-JP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4288</TotalTime>
  <Words>602</Words>
  <Application>Microsoft Office PowerPoint</Application>
  <PresentationFormat>全屏显示(4:3)</PresentationFormat>
  <Paragraphs>103</Paragraphs>
  <Slides>8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802-11-Submission</vt:lpstr>
      <vt:lpstr>Access Control Mechanism for FILS</vt:lpstr>
      <vt:lpstr>Abstract</vt:lpstr>
      <vt:lpstr>Conformance w/ Tgai PAR &amp; 5C </vt:lpstr>
      <vt:lpstr>Background</vt:lpstr>
      <vt:lpstr>Access control in FILS</vt:lpstr>
      <vt:lpstr>Access control in FILS</vt:lpstr>
      <vt:lpstr>Straw Poll 1</vt:lpstr>
      <vt:lpstr>Straw Poll 2</vt:lpstr>
    </vt:vector>
  </TitlesOfParts>
  <Manager/>
  <Company>Fraunhofer Fokus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 Manual Template Slides</dc:title>
  <dc:subject/>
  <dc:creator>Marc Emmelmann</dc:creator>
  <cp:keywords/>
  <dc:description/>
  <cp:lastModifiedBy>xiefang</cp:lastModifiedBy>
  <cp:revision>137</cp:revision>
  <cp:lastPrinted>1998-02-10T13:28:06Z</cp:lastPrinted>
  <dcterms:created xsi:type="dcterms:W3CDTF">2011-01-18T18:21:24Z</dcterms:created>
  <dcterms:modified xsi:type="dcterms:W3CDTF">2012-07-18T00:49:28Z</dcterms:modified>
  <cp:category/>
</cp:coreProperties>
</file>