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Default Extension="doc" ContentType="application/msword"/>
  <Override PartName="/ppt/slides/slide6.xml" ContentType="application/vnd.openxmlformats-officedocument.presentationml.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9" r:id="rId2"/>
    <p:sldId id="257" r:id="rId3"/>
    <p:sldId id="294" r:id="rId4"/>
    <p:sldId id="284" r:id="rId5"/>
    <p:sldId id="285" r:id="rId6"/>
    <p:sldId id="286" r:id="rId7"/>
    <p:sldId id="287" r:id="rId8"/>
    <p:sldId id="271" r:id="rId9"/>
    <p:sldId id="272" r:id="rId10"/>
    <p:sldId id="288" r:id="rId11"/>
    <p:sldId id="289" r:id="rId12"/>
    <p:sldId id="265" r:id="rId13"/>
    <p:sldId id="266" r:id="rId14"/>
    <p:sldId id="273" r:id="rId15"/>
    <p:sldId id="276" r:id="rId16"/>
    <p:sldId id="278" r:id="rId17"/>
    <p:sldId id="280" r:id="rId18"/>
    <p:sldId id="281" r:id="rId19"/>
    <p:sldId id="282" r:id="rId20"/>
    <p:sldId id="283" r:id="rId21"/>
    <p:sldId id="295" r:id="rId22"/>
    <p:sldId id="274" r:id="rId23"/>
    <p:sldId id="291" r:id="rId24"/>
    <p:sldId id="292" r:id="rId25"/>
    <p:sldId id="293" r:id="rId26"/>
    <p:sldId id="296" r:id="rId27"/>
    <p:sldId id="297" r:id="rId28"/>
    <p:sldId id="270" r:id="rId2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45" d="100"/>
          <a:sy n="14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de-DE"/>
  <c:style val="2"/>
  <c:chart>
    <c:plotArea>
      <c:layout>
        <c:manualLayout>
          <c:layoutTarget val="inner"/>
          <c:xMode val="edge"/>
          <c:yMode val="edge"/>
          <c:x val="0.0719884076990376"/>
          <c:y val="0.0514005540974045"/>
          <c:w val="0.885497594050744"/>
          <c:h val="0.832619568387285"/>
        </c:manualLayout>
      </c:layout>
      <c:lineChart>
        <c:grouping val="standard"/>
        <c:ser>
          <c:idx val="0"/>
          <c:order val="0"/>
          <c:tx>
            <c:v>Ideal Case</c:v>
          </c:tx>
          <c:marker>
            <c:symbol val="none"/>
          </c:marker>
          <c:val>
            <c:numRef>
              <c:f>Sheet1!$F$7:$F$26</c:f>
              <c:numCache>
                <c:formatCode>General</c:formatCode>
                <c:ptCount val="20"/>
                <c:pt idx="0">
                  <c:v>2.19357142857143</c:v>
                </c:pt>
                <c:pt idx="1">
                  <c:v>3.144030612244898</c:v>
                </c:pt>
                <c:pt idx="2">
                  <c:v>4.026599854227399</c:v>
                </c:pt>
                <c:pt idx="3">
                  <c:v>4.846128436068305</c:v>
                </c:pt>
                <c:pt idx="4">
                  <c:v>5.607119262063419</c:v>
                </c:pt>
                <c:pt idx="5">
                  <c:v>6.313753600487468</c:v>
                </c:pt>
                <c:pt idx="6">
                  <c:v>6.969914057595494</c:v>
                </c:pt>
                <c:pt idx="7">
                  <c:v>7.5792059106244</c:v>
                </c:pt>
                <c:pt idx="8">
                  <c:v>8.14497691700837</c:v>
                </c:pt>
                <c:pt idx="9">
                  <c:v>8.67033570865062</c:v>
                </c:pt>
                <c:pt idx="10">
                  <c:v>9.158168872318441</c:v>
                </c:pt>
                <c:pt idx="11">
                  <c:v>9.61115681000999</c:v>
                </c:pt>
                <c:pt idx="12">
                  <c:v>10.03178846643783</c:v>
                </c:pt>
                <c:pt idx="13">
                  <c:v>10.42237500454942</c:v>
                </c:pt>
                <c:pt idx="14">
                  <c:v>10.78506250422447</c:v>
                </c:pt>
                <c:pt idx="15">
                  <c:v>11.12184375392271</c:v>
                </c:pt>
                <c:pt idx="16">
                  <c:v>11.4345692000711</c:v>
                </c:pt>
                <c:pt idx="17">
                  <c:v>11.72495711435172</c:v>
                </c:pt>
                <c:pt idx="18">
                  <c:v>11.99460303475518</c:v>
                </c:pt>
                <c:pt idx="19">
                  <c:v>12.24498853227266</c:v>
                </c:pt>
              </c:numCache>
            </c:numRef>
          </c:val>
        </c:ser>
        <c:ser>
          <c:idx val="1"/>
          <c:order val="1"/>
          <c:tx>
            <c:v>Non-ideal Case</c:v>
          </c:tx>
          <c:marker>
            <c:symbol val="none"/>
          </c:marker>
          <c:val>
            <c:numRef>
              <c:f>Sheet1!$G$7:$G$26</c:f>
              <c:numCache>
                <c:formatCode>General</c:formatCode>
                <c:ptCount val="20"/>
                <c:pt idx="0">
                  <c:v>15.5</c:v>
                </c:pt>
                <c:pt idx="1">
                  <c:v>15.5</c:v>
                </c:pt>
                <c:pt idx="2">
                  <c:v>15.5</c:v>
                </c:pt>
                <c:pt idx="3">
                  <c:v>15.5</c:v>
                </c:pt>
                <c:pt idx="4">
                  <c:v>15.5</c:v>
                </c:pt>
                <c:pt idx="5">
                  <c:v>15.5</c:v>
                </c:pt>
                <c:pt idx="6">
                  <c:v>15.5</c:v>
                </c:pt>
                <c:pt idx="7">
                  <c:v>15.5</c:v>
                </c:pt>
                <c:pt idx="8">
                  <c:v>15.5</c:v>
                </c:pt>
                <c:pt idx="9">
                  <c:v>15.5</c:v>
                </c:pt>
                <c:pt idx="10">
                  <c:v>15.5</c:v>
                </c:pt>
                <c:pt idx="11">
                  <c:v>15.5</c:v>
                </c:pt>
                <c:pt idx="12">
                  <c:v>15.5</c:v>
                </c:pt>
                <c:pt idx="13">
                  <c:v>15.5</c:v>
                </c:pt>
                <c:pt idx="14">
                  <c:v>15.5</c:v>
                </c:pt>
                <c:pt idx="15">
                  <c:v>15.5</c:v>
                </c:pt>
                <c:pt idx="16">
                  <c:v>15.5</c:v>
                </c:pt>
                <c:pt idx="17">
                  <c:v>15.5</c:v>
                </c:pt>
                <c:pt idx="18">
                  <c:v>15.5</c:v>
                </c:pt>
                <c:pt idx="19">
                  <c:v>15.5</c:v>
                </c:pt>
              </c:numCache>
            </c:numRef>
          </c:val>
        </c:ser>
        <c:ser>
          <c:idx val="2"/>
          <c:order val="2"/>
          <c:tx>
            <c:v>MedChannelTime=2ms</c:v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val>
            <c:numRef>
              <c:f>Sheet1!$H$7:$H$26</c:f>
              <c:numCache>
                <c:formatCode>General</c:formatCode>
                <c:ptCount val="20"/>
                <c:pt idx="0">
                  <c:v>2.964285714285714</c:v>
                </c:pt>
                <c:pt idx="1">
                  <c:v>3.85969387755102</c:v>
                </c:pt>
                <c:pt idx="2">
                  <c:v>4.691144314868804</c:v>
                </c:pt>
                <c:pt idx="3">
                  <c:v>5.463205435235318</c:v>
                </c:pt>
                <c:pt idx="4">
                  <c:v>6.180119332718506</c:v>
                </c:pt>
                <c:pt idx="5">
                  <c:v>6.84582509466719</c:v>
                </c:pt>
                <c:pt idx="6">
                  <c:v>7.463980445048103</c:v>
                </c:pt>
                <c:pt idx="7">
                  <c:v>8.037981841830369</c:v>
                </c:pt>
                <c:pt idx="8">
                  <c:v>8.570983138842496</c:v>
                </c:pt>
                <c:pt idx="9">
                  <c:v>9.06591291463947</c:v>
                </c:pt>
                <c:pt idx="10">
                  <c:v>9.525490563593786</c:v>
                </c:pt>
                <c:pt idx="11">
                  <c:v>9.95224123762281</c:v>
                </c:pt>
                <c:pt idx="12">
                  <c:v>10.34850972064974</c:v>
                </c:pt>
                <c:pt idx="13">
                  <c:v>10.7164733120319</c:v>
                </c:pt>
                <c:pt idx="14">
                  <c:v>11.05815378974391</c:v>
                </c:pt>
                <c:pt idx="15">
                  <c:v>11.37542851904793</c:v>
                </c:pt>
                <c:pt idx="16">
                  <c:v>11.67004076768735</c:v>
                </c:pt>
                <c:pt idx="17">
                  <c:v>11.94360928428112</c:v>
                </c:pt>
                <c:pt idx="18">
                  <c:v>12.19763719254675</c:v>
                </c:pt>
                <c:pt idx="19">
                  <c:v>12.433520250222</c:v>
                </c:pt>
              </c:numCache>
            </c:numRef>
          </c:val>
        </c:ser>
        <c:ser>
          <c:idx val="3"/>
          <c:order val="3"/>
          <c:tx>
            <c:v>MedChannelTime=5ms</c:v>
          </c:tx>
          <c:marker>
            <c:symbol val="none"/>
          </c:marker>
          <c:val>
            <c:numRef>
              <c:f>Sheet1!$I$7:$I$26</c:f>
              <c:numCache>
                <c:formatCode>General</c:formatCode>
                <c:ptCount val="20"/>
                <c:pt idx="0">
                  <c:v>5.75</c:v>
                </c:pt>
                <c:pt idx="1">
                  <c:v>6.446428571428571</c:v>
                </c:pt>
                <c:pt idx="2">
                  <c:v>7.093112244897951</c:v>
                </c:pt>
                <c:pt idx="3">
                  <c:v>7.693604227405236</c:v>
                </c:pt>
                <c:pt idx="4">
                  <c:v>8.251203925447721</c:v>
                </c:pt>
                <c:pt idx="5">
                  <c:v>8.768975073630017</c:v>
                </c:pt>
                <c:pt idx="6">
                  <c:v>9.249762568370743</c:v>
                </c:pt>
                <c:pt idx="7">
                  <c:v>9.696208099201408</c:v>
                </c:pt>
                <c:pt idx="8">
                  <c:v>10.11076466354416</c:v>
                </c:pt>
                <c:pt idx="9">
                  <c:v>10.49571004471958</c:v>
                </c:pt>
                <c:pt idx="10">
                  <c:v>10.85315932723962</c:v>
                </c:pt>
                <c:pt idx="11">
                  <c:v>11.18507651815107</c:v>
                </c:pt>
                <c:pt idx="12">
                  <c:v>11.49328533828314</c:v>
                </c:pt>
                <c:pt idx="13">
                  <c:v>11.77947924269148</c:v>
                </c:pt>
                <c:pt idx="14">
                  <c:v>12.04523072535637</c:v>
                </c:pt>
                <c:pt idx="15">
                  <c:v>12.2919999592595</c:v>
                </c:pt>
                <c:pt idx="16">
                  <c:v>12.5211428193124</c:v>
                </c:pt>
                <c:pt idx="17">
                  <c:v>12.73391833221864</c:v>
                </c:pt>
                <c:pt idx="18">
                  <c:v>12.93149559420303</c:v>
                </c:pt>
                <c:pt idx="19">
                  <c:v>13.11496019461709</c:v>
                </c:pt>
              </c:numCache>
            </c:numRef>
          </c:val>
        </c:ser>
        <c:marker val="1"/>
        <c:axId val="203146664"/>
        <c:axId val="203149960"/>
      </c:lineChart>
      <c:catAx>
        <c:axId val="203146664"/>
        <c:scaling>
          <c:orientation val="minMax"/>
        </c:scaling>
        <c:axPos val="b"/>
        <c:tickLblPos val="nextTo"/>
        <c:txPr>
          <a:bodyPr/>
          <a:lstStyle/>
          <a:p>
            <a:pPr>
              <a:defRPr lang="en-US"/>
            </a:pPr>
            <a:endParaRPr lang="de-DE"/>
          </a:p>
        </c:txPr>
        <c:crossAx val="203149960"/>
        <c:crosses val="autoZero"/>
        <c:auto val="1"/>
        <c:lblAlgn val="ctr"/>
        <c:lblOffset val="100"/>
      </c:catAx>
      <c:valAx>
        <c:axId val="2031499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de-DE"/>
          </a:p>
        </c:txPr>
        <c:crossAx val="20314666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91525168264859"/>
          <c:y val="0.568822534376033"/>
          <c:w val="0.425849640082118"/>
          <c:h val="0.303760024255142"/>
        </c:manualLayout>
      </c:layout>
      <c:txPr>
        <a:bodyPr/>
        <a:lstStyle/>
        <a:p>
          <a:pPr>
            <a:defRPr lang="en-US"/>
          </a:pPr>
          <a:endParaRPr lang="de-DE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5C2CF275-5F11-E845-9A41-418ED56C6BAA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446A98CD-E2FF-0E47-960A-D67D5FC928E3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86E268-72F6-E448-95A0-4BCE54EFD28C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90F67C5B-7DD5-2E46-A6E4-280D69A40AE2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Talk to HTC regarding motion in 12/758 </a:t>
            </a:r>
            <a:r>
              <a:rPr lang="de-DE" dirty="0" smtClean="0">
                <a:sym typeface="Wingdings"/>
              </a:rPr>
              <a:t> </a:t>
            </a:r>
            <a:r>
              <a:rPr lang="de-DE" dirty="0" err="1" smtClean="0">
                <a:sym typeface="Wingdings"/>
              </a:rPr>
              <a:t>correct</a:t>
            </a:r>
            <a:r>
              <a:rPr lang="de-DE" dirty="0" smtClean="0">
                <a:sym typeface="Wingdings"/>
              </a:rPr>
              <a:t> </a:t>
            </a:r>
            <a:r>
              <a:rPr lang="de-DE" dirty="0" err="1" smtClean="0">
                <a:sym typeface="Wingdings"/>
              </a:rPr>
              <a:t>it</a:t>
            </a:r>
            <a:endParaRPr lang="de-DE" dirty="0" smtClean="0">
              <a:sym typeface="Wingdings"/>
            </a:endParaRPr>
          </a:p>
          <a:p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46A98CD-E2FF-0E47-960A-D67D5FC928E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can we assure that STA has received previous /</a:t>
            </a:r>
            <a:r>
              <a:rPr lang="en-US" baseline="0" dirty="0" smtClean="0"/>
              <a:t> referenced Probe Response?</a:t>
            </a:r>
          </a:p>
          <a:p>
            <a:r>
              <a:rPr lang="en-US" baseline="0" dirty="0" smtClean="0"/>
              <a:t>How can the AP know this?</a:t>
            </a:r>
            <a:endParaRPr lang="en-US" dirty="0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doc.: IEEE 802.11-12/0926r0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46A98CD-E2FF-0E47-960A-D67D5FC928E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987EAEE-3A35-5646-AF05-F3F07F291C2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C56BB55-1D50-7A42-99B2-A3E2E656FD3F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0426256-8DD6-0F4A-8ED2-4C95488351E1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71EC7C7-0B76-684A-BE1F-08BFC8014689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9D2F3C2-FE6A-0843-8230-41F3EF188A12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70DBCD3-9418-0042-90D1-B6B62D2F90C0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1EAA467-5EA7-BD43-9173-D175FC5E75CB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1C4FECA-48CE-5941-A4B8-895385250DD5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CC03D38E-6FE2-5B44-A3CE-45366E3FCFC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C790B4-BC2B-2547-BCAC-D73636A9606E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6D569F3-770C-804C-9EAE-96595B070E38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AAA03F6A-315E-3744-8AE8-E91CED2F045F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1" y="332601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 IEEE 802.11</a:t>
            </a:r>
            <a:r>
              <a:rPr lang="en-US" sz="1800" b="1" dirty="0" smtClean="0"/>
              <a:t>-11/0926r0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-65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-65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pitchFamily="-65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-_2004-Dokument1.doc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DEE108B-D4B0-F349-A8B1-535D26AB488F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TGai</a:t>
            </a:r>
            <a:r>
              <a:rPr lang="en-US" dirty="0" smtClean="0"/>
              <a:t> Scanning Topics (Ad-Hoc Agenda)</a:t>
            </a:r>
            <a:endParaRPr 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2012-07-17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5938" y="2701925"/>
          <a:ext cx="8139112" cy="2936875"/>
        </p:xfrm>
        <a:graphic>
          <a:graphicData uri="http://schemas.openxmlformats.org/presentationml/2006/ole">
            <p:oleObj spid="_x0000_s30731" name="Dokument" r:id="rId4" imgW="8255000" imgH="2984500" progId="Word.Document.8">
              <p:embed/>
            </p:oleObj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Suggestion to </a:t>
            </a:r>
            <a:r>
              <a:rPr lang="en-US" dirty="0" err="1" smtClean="0"/>
              <a:t>TGai</a:t>
            </a:r>
            <a:r>
              <a:rPr lang="en-US" dirty="0" smtClean="0"/>
              <a:t> </a:t>
            </a:r>
            <a:r>
              <a:rPr lang="en-US" dirty="0" err="1" smtClean="0"/>
              <a:t>Pleanary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Suggestion to the </a:t>
            </a:r>
            <a:r>
              <a:rPr lang="en-US" sz="1800" dirty="0" err="1" smtClean="0"/>
              <a:t>TGai</a:t>
            </a:r>
            <a:r>
              <a:rPr lang="en-US" sz="1800" dirty="0" smtClean="0"/>
              <a:t> plenary </a:t>
            </a:r>
            <a:r>
              <a:rPr lang="en-US" sz="1800" dirty="0" err="1" smtClean="0"/>
              <a:t>wrt</a:t>
            </a:r>
            <a:r>
              <a:rPr lang="en-US" sz="1800" dirty="0" smtClean="0"/>
              <a:t>. addressing scanning related submission:</a:t>
            </a:r>
          </a:p>
          <a:p>
            <a:pPr lvl="1"/>
            <a:r>
              <a:rPr lang="en-US" sz="1600" dirty="0" smtClean="0"/>
              <a:t>Submissions providing further details for agreed SFD contents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</a:t>
            </a:r>
          </a:p>
          <a:p>
            <a:pPr lvl="1"/>
            <a:r>
              <a:rPr lang="en-US" sz="1600" dirty="0" smtClean="0"/>
              <a:t>Amendment text proposals providing text for concepts included in the SFD will be handled in the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</a:t>
            </a:r>
          </a:p>
          <a:p>
            <a:pPr lvl="1"/>
            <a:r>
              <a:rPr lang="en-US" sz="1600" dirty="0" smtClean="0"/>
              <a:t>Problem statements will be handled under unfinished business</a:t>
            </a:r>
          </a:p>
          <a:p>
            <a:pPr lvl="1"/>
            <a:r>
              <a:rPr lang="en-US" sz="1600" dirty="0" smtClean="0"/>
              <a:t>New concepts / ideas will be addressed only in the ad-hoc targeting at a merged contribution.  </a:t>
            </a:r>
            <a:r>
              <a:rPr lang="en-US" sz="1600" dirty="0" err="1" smtClean="0"/>
              <a:t>TGai</a:t>
            </a:r>
            <a:r>
              <a:rPr lang="en-US" sz="1600" dirty="0" smtClean="0"/>
              <a:t> plenary will only address the joint contribution</a:t>
            </a:r>
          </a:p>
          <a:p>
            <a:pPr lvl="1"/>
            <a:r>
              <a:rPr lang="en-US" sz="1600" dirty="0" smtClean="0"/>
              <a:t>Require for future sessions, that presentations presenting new ideas or adding details to the SFD are required to present during a phone conference to allocate agenda time during a face-to-face meeting, or only allow presentations on a “time permit bases”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2133600"/>
            <a:ext cx="7772400" cy="1066800"/>
          </a:xfrm>
        </p:spPr>
        <p:txBody>
          <a:bodyPr/>
          <a:lstStyle/>
          <a:p>
            <a:r>
              <a:rPr lang="en-US" dirty="0" smtClean="0"/>
              <a:t>One-Slide Summary of new Concepts and Ideas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215C644-0C14-5642-AC39-DDC2D141C0D2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Beacon Pointer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GB" sz="1800" dirty="0" smtClean="0"/>
              <a:t>Related DCN:  11-12/743r1</a:t>
            </a:r>
          </a:p>
          <a:p>
            <a:r>
              <a:rPr lang="en-GB" sz="1800" dirty="0" smtClean="0"/>
              <a:t>Concept:</a:t>
            </a:r>
          </a:p>
          <a:p>
            <a:pPr lvl="1"/>
            <a:r>
              <a:rPr lang="en-GB" sz="1600" dirty="0" smtClean="0"/>
              <a:t>Inform STA when the _next_ beacon is sent</a:t>
            </a:r>
          </a:p>
          <a:p>
            <a:pPr lvl="1"/>
            <a:r>
              <a:rPr lang="en-GB" sz="1600" dirty="0" smtClean="0"/>
              <a:t>Information (= beacon pointer) contained in</a:t>
            </a:r>
          </a:p>
          <a:p>
            <a:pPr lvl="2"/>
            <a:r>
              <a:rPr lang="en-GB" sz="1400" dirty="0" smtClean="0"/>
              <a:t>Probe response</a:t>
            </a:r>
          </a:p>
          <a:p>
            <a:pPr lvl="2"/>
            <a:r>
              <a:rPr lang="en-GB" sz="1400" dirty="0" smtClean="0"/>
              <a:t>Beacon</a:t>
            </a:r>
          </a:p>
        </p:txBody>
      </p:sp>
      <p:grpSp>
        <p:nvGrpSpPr>
          <p:cNvPr id="7" name="Gruppierung 6"/>
          <p:cNvGrpSpPr/>
          <p:nvPr/>
        </p:nvGrpSpPr>
        <p:grpSpPr>
          <a:xfrm>
            <a:off x="1462336" y="3810000"/>
            <a:ext cx="7453064" cy="2705045"/>
            <a:chOff x="395536" y="3645025"/>
            <a:chExt cx="8352928" cy="3031646"/>
          </a:xfrm>
        </p:grpSpPr>
        <p:cxnSp>
          <p:nvCxnSpPr>
            <p:cNvPr id="8" name="直線コネクタ 8"/>
            <p:cNvCxnSpPr/>
            <p:nvPr/>
          </p:nvCxnSpPr>
          <p:spPr bwMode="auto">
            <a:xfrm>
              <a:off x="1259632" y="424025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直線コネクタ 10"/>
            <p:cNvCxnSpPr/>
            <p:nvPr/>
          </p:nvCxnSpPr>
          <p:spPr bwMode="auto">
            <a:xfrm>
              <a:off x="5652120" y="424025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0" name="直線コネクタ 12"/>
            <p:cNvCxnSpPr/>
            <p:nvPr/>
          </p:nvCxnSpPr>
          <p:spPr bwMode="auto">
            <a:xfrm>
              <a:off x="3923928" y="4240252"/>
              <a:ext cx="17281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直線コネクタ 13"/>
            <p:cNvCxnSpPr/>
            <p:nvPr/>
          </p:nvCxnSpPr>
          <p:spPr bwMode="auto">
            <a:xfrm>
              <a:off x="1259632" y="532037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直線コネクタ 14"/>
            <p:cNvCxnSpPr/>
            <p:nvPr/>
          </p:nvCxnSpPr>
          <p:spPr bwMode="auto">
            <a:xfrm>
              <a:off x="5652120" y="5320372"/>
              <a:ext cx="266429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3" name="直線コネクタ 15"/>
            <p:cNvCxnSpPr/>
            <p:nvPr/>
          </p:nvCxnSpPr>
          <p:spPr bwMode="auto">
            <a:xfrm>
              <a:off x="3923928" y="5320372"/>
              <a:ext cx="172819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" name="テキスト ボックス 16"/>
            <p:cNvSpPr txBox="1"/>
            <p:nvPr/>
          </p:nvSpPr>
          <p:spPr>
            <a:xfrm>
              <a:off x="467545" y="4024229"/>
              <a:ext cx="576064" cy="413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5" name="テキスト ボックス 17"/>
            <p:cNvSpPr txBox="1"/>
            <p:nvPr/>
          </p:nvSpPr>
          <p:spPr>
            <a:xfrm>
              <a:off x="395536" y="5104349"/>
              <a:ext cx="720081" cy="41392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800" dirty="0" smtClean="0">
                  <a:solidFill>
                    <a:schemeClr val="tx1"/>
                  </a:solidFill>
                </a:rPr>
                <a:t>STA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8"/>
            <p:cNvSpPr/>
            <p:nvPr/>
          </p:nvSpPr>
          <p:spPr bwMode="auto">
            <a:xfrm>
              <a:off x="1907704" y="4816316"/>
              <a:ext cx="144016" cy="504056"/>
            </a:xfrm>
            <a:prstGeom prst="rect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テキスト ボックス 19"/>
            <p:cNvSpPr txBox="1"/>
            <p:nvPr/>
          </p:nvSpPr>
          <p:spPr>
            <a:xfrm>
              <a:off x="683568" y="4724565"/>
              <a:ext cx="1224137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Request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直線矢印コネクタ 21"/>
            <p:cNvCxnSpPr/>
            <p:nvPr/>
          </p:nvCxnSpPr>
          <p:spPr bwMode="auto">
            <a:xfrm flipV="1">
              <a:off x="1907704" y="4312260"/>
              <a:ext cx="0" cy="43204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19" name="正方形/長方形 24"/>
            <p:cNvSpPr/>
            <p:nvPr/>
          </p:nvSpPr>
          <p:spPr bwMode="auto">
            <a:xfrm>
              <a:off x="2483768" y="3664188"/>
              <a:ext cx="144016" cy="576064"/>
            </a:xfrm>
            <a:prstGeom prst="rect">
              <a:avLst/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テキスト ボックス 25"/>
            <p:cNvSpPr txBox="1"/>
            <p:nvPr/>
          </p:nvSpPr>
          <p:spPr>
            <a:xfrm>
              <a:off x="971600" y="3645025"/>
              <a:ext cx="1512168" cy="827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Response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w/</a:t>
              </a:r>
              <a:r>
                <a:rPr kumimoji="1" lang="ja-JP" altLang="en-US" sz="1400" dirty="0" smtClean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 Pointer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直線矢印コネクタ 27"/>
            <p:cNvCxnSpPr/>
            <p:nvPr/>
          </p:nvCxnSpPr>
          <p:spPr bwMode="auto">
            <a:xfrm>
              <a:off x="2483768" y="4312260"/>
              <a:ext cx="0" cy="936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2" name="テキスト ボックス 28"/>
            <p:cNvSpPr txBox="1"/>
            <p:nvPr/>
          </p:nvSpPr>
          <p:spPr>
            <a:xfrm>
              <a:off x="8316416" y="4024229"/>
              <a:ext cx="432048" cy="413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3" name="テキスト ボックス 29"/>
            <p:cNvSpPr txBox="1"/>
            <p:nvPr/>
          </p:nvSpPr>
          <p:spPr>
            <a:xfrm>
              <a:off x="8316416" y="5176357"/>
              <a:ext cx="432048" cy="4139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t</a:t>
              </a:r>
            </a:p>
          </p:txBody>
        </p:sp>
        <p:sp>
          <p:nvSpPr>
            <p:cNvPr id="24" name="正方形/長方形 30"/>
            <p:cNvSpPr/>
            <p:nvPr/>
          </p:nvSpPr>
          <p:spPr bwMode="auto">
            <a:xfrm>
              <a:off x="3491880" y="3664188"/>
              <a:ext cx="144016" cy="57606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テキスト ボックス 31"/>
            <p:cNvSpPr txBox="1"/>
            <p:nvPr/>
          </p:nvSpPr>
          <p:spPr>
            <a:xfrm>
              <a:off x="3635896" y="3716453"/>
              <a:ext cx="864095" cy="344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正方形/長方形 32"/>
            <p:cNvSpPr/>
            <p:nvPr/>
          </p:nvSpPr>
          <p:spPr bwMode="auto">
            <a:xfrm>
              <a:off x="6300192" y="3664188"/>
              <a:ext cx="144016" cy="576064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右中かっこ 33"/>
            <p:cNvSpPr/>
            <p:nvPr/>
          </p:nvSpPr>
          <p:spPr bwMode="auto">
            <a:xfrm rot="5400000">
              <a:off x="1547664" y="5320372"/>
              <a:ext cx="216024" cy="50405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テキスト ボックス 34"/>
            <p:cNvSpPr txBox="1"/>
            <p:nvPr/>
          </p:nvSpPr>
          <p:spPr>
            <a:xfrm>
              <a:off x="1403648" y="5680414"/>
              <a:ext cx="1152128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Delay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直線矢印コネクタ 38"/>
            <p:cNvCxnSpPr/>
            <p:nvPr/>
          </p:nvCxnSpPr>
          <p:spPr bwMode="auto">
            <a:xfrm>
              <a:off x="3491880" y="4312260"/>
              <a:ext cx="0" cy="77292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0" name="直線矢印コネクタ 39"/>
            <p:cNvCxnSpPr/>
            <p:nvPr/>
          </p:nvCxnSpPr>
          <p:spPr bwMode="auto">
            <a:xfrm>
              <a:off x="6300192" y="4312260"/>
              <a:ext cx="0" cy="9361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1" name="テキスト ボックス 40"/>
            <p:cNvSpPr txBox="1"/>
            <p:nvPr/>
          </p:nvSpPr>
          <p:spPr>
            <a:xfrm>
              <a:off x="6444208" y="3716453"/>
              <a:ext cx="864095" cy="3449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直線矢印コネクタ 42"/>
            <p:cNvCxnSpPr/>
            <p:nvPr/>
          </p:nvCxnSpPr>
          <p:spPr bwMode="auto">
            <a:xfrm>
              <a:off x="3491880" y="4581128"/>
              <a:ext cx="28083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3" name="テキスト ボックス 43"/>
            <p:cNvSpPr txBox="1"/>
            <p:nvPr/>
          </p:nvSpPr>
          <p:spPr>
            <a:xfrm>
              <a:off x="4067945" y="4437113"/>
              <a:ext cx="1656184" cy="58639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400" dirty="0" smtClean="0">
                  <a:solidFill>
                    <a:schemeClr val="tx1"/>
                  </a:solidFill>
                </a:rPr>
                <a:t>Beacon Interval * N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4" name="直線矢印コネクタ 44"/>
            <p:cNvCxnSpPr/>
            <p:nvPr/>
          </p:nvCxnSpPr>
          <p:spPr bwMode="auto">
            <a:xfrm>
              <a:off x="2483768" y="4581128"/>
              <a:ext cx="10081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arrow" w="med" len="med"/>
              <a:tailEnd type="arrow" w="med" len="med"/>
            </a:ln>
            <a:effectLst/>
          </p:spPr>
        </p:cxnSp>
        <p:sp>
          <p:nvSpPr>
            <p:cNvPr id="35" name="四角形吹き出し 50"/>
            <p:cNvSpPr/>
            <p:nvPr/>
          </p:nvSpPr>
          <p:spPr bwMode="auto">
            <a:xfrm>
              <a:off x="2483768" y="5694630"/>
              <a:ext cx="2232248" cy="576064"/>
            </a:xfrm>
            <a:prstGeom prst="wedgeRectCallout">
              <a:avLst>
                <a:gd name="adj1" fmla="val -49931"/>
                <a:gd name="adj2" fmla="val -104761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Obtained Beacon Pointer from the</a:t>
              </a:r>
              <a:r>
                <a:rPr kumimoji="0" lang="en-US" altLang="ja-JP" sz="16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desired AP</a:t>
              </a:r>
              <a:endParaRPr kumimoji="0" lang="ja-JP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正方形/長方形 51"/>
            <p:cNvSpPr/>
            <p:nvPr/>
          </p:nvSpPr>
          <p:spPr bwMode="auto">
            <a:xfrm>
              <a:off x="6660232" y="4816316"/>
              <a:ext cx="144016" cy="50405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テキスト ボックス 52"/>
            <p:cNvSpPr txBox="1"/>
            <p:nvPr/>
          </p:nvSpPr>
          <p:spPr>
            <a:xfrm>
              <a:off x="6876256" y="4672302"/>
              <a:ext cx="1224137" cy="827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Omit</a:t>
              </a:r>
            </a:p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Request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右中かっこ 53"/>
            <p:cNvSpPr/>
            <p:nvPr/>
          </p:nvSpPr>
          <p:spPr bwMode="auto">
            <a:xfrm rot="5400000">
              <a:off x="6300192" y="5320372"/>
              <a:ext cx="216024" cy="504056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テキスト ボックス 56"/>
            <p:cNvSpPr txBox="1"/>
            <p:nvPr/>
          </p:nvSpPr>
          <p:spPr>
            <a:xfrm>
              <a:off x="6084168" y="5680414"/>
              <a:ext cx="1152128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Probe Delay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0" name="テキスト ボックス 61"/>
            <p:cNvSpPr txBox="1"/>
            <p:nvPr/>
          </p:nvSpPr>
          <p:spPr>
            <a:xfrm>
              <a:off x="2483768" y="4581130"/>
              <a:ext cx="1080120" cy="5863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Time offset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1"/>
            <p:cNvSpPr/>
            <p:nvPr/>
          </p:nvSpPr>
          <p:spPr bwMode="auto">
            <a:xfrm>
              <a:off x="2771800" y="5085184"/>
              <a:ext cx="3240360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 may go into power saving mode.</a:t>
              </a:r>
              <a:endPara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42" name="直線矢印コネクタ 47"/>
            <p:cNvCxnSpPr/>
            <p:nvPr/>
          </p:nvCxnSpPr>
          <p:spPr bwMode="auto">
            <a:xfrm flipV="1">
              <a:off x="5724128" y="5373216"/>
              <a:ext cx="360040" cy="648072"/>
            </a:xfrm>
            <a:prstGeom prst="straightConnector1">
              <a:avLst/>
            </a:prstGeom>
            <a:solidFill>
              <a:srgbClr val="00B8FF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3" name="テキスト ボックス 48"/>
            <p:cNvSpPr txBox="1"/>
            <p:nvPr/>
          </p:nvSpPr>
          <p:spPr>
            <a:xfrm>
              <a:off x="5292081" y="6021290"/>
              <a:ext cx="1080120" cy="6553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b="1" dirty="0" smtClean="0">
                  <a:solidFill>
                    <a:srgbClr val="FF0000"/>
                  </a:solidFill>
                </a:rPr>
                <a:t>Wake up.</a:t>
              </a:r>
              <a:endParaRPr kumimoji="1" lang="ja-JP" altLang="en-US" sz="1600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5307810-E367-0A49-B72A-3B4686700FDB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Concept: Simplified Probe Request</a:t>
            </a:r>
            <a:endParaRPr lang="en-GB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000" dirty="0" smtClean="0"/>
              <a:t>DCN:  11-12/791</a:t>
            </a:r>
          </a:p>
          <a:p>
            <a:r>
              <a:rPr lang="en-US" sz="2000" dirty="0" smtClean="0"/>
              <a:t>Concept:</a:t>
            </a:r>
          </a:p>
          <a:p>
            <a:pPr lvl="2"/>
            <a:r>
              <a:rPr lang="en-US" sz="1600" dirty="0" smtClean="0"/>
              <a:t>STA may reference a probe request transmitted by another STA and only contain in the probe request additional information requested for</a:t>
            </a:r>
          </a:p>
          <a:p>
            <a:pPr lvl="2"/>
            <a:r>
              <a:rPr lang="en-US" sz="1600" dirty="0" smtClean="0"/>
              <a:t>AP transmits Probe Response containing information requested in both probe requests.</a:t>
            </a:r>
          </a:p>
          <a:p>
            <a:pPr lvl="2"/>
            <a:r>
              <a:rPr lang="en-US" sz="1600" dirty="0" smtClean="0"/>
              <a:t>Probe response may be sent via broadcast (answering both requests) or </a:t>
            </a:r>
            <a:r>
              <a:rPr lang="en-US" sz="1600" dirty="0" err="1" smtClean="0"/>
              <a:t>unicast</a:t>
            </a:r>
            <a:r>
              <a:rPr lang="en-US" sz="1600" dirty="0" smtClean="0"/>
              <a:t> to each requesting STA</a:t>
            </a:r>
            <a:endParaRPr lang="en-US" sz="1600" dirty="0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3711031"/>
            <a:ext cx="3818012" cy="2765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Simplified Probe Response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DCN:  11-12/791</a:t>
            </a:r>
          </a:p>
          <a:p>
            <a:r>
              <a:rPr lang="en-US" dirty="0" smtClean="0"/>
              <a:t>Concept</a:t>
            </a:r>
          </a:p>
          <a:p>
            <a:pPr lvl="1"/>
            <a:r>
              <a:rPr lang="en-US" dirty="0" smtClean="0"/>
              <a:t>The AP first sends a regular Probe Response frame in response to a Probe Request sent by an STA (e.g. STA1)</a:t>
            </a:r>
          </a:p>
          <a:p>
            <a:pPr lvl="1"/>
            <a:r>
              <a:rPr lang="en-US" dirty="0" smtClean="0"/>
              <a:t>the AP sends a simplified Probe Response to STA2, by referencing to the regular Probe Response that</a:t>
            </a:r>
            <a:br>
              <a:rPr lang="en-US" dirty="0" smtClean="0"/>
            </a:br>
            <a:r>
              <a:rPr lang="en-US" dirty="0" smtClean="0"/>
              <a:t>was sent earlier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6225" y="3505200"/>
            <a:ext cx="3821575" cy="29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Reduction of Probe Requests via trigger information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DCN:  11-12/550</a:t>
            </a:r>
          </a:p>
          <a:p>
            <a:r>
              <a:rPr lang="en-US" dirty="0" smtClean="0"/>
              <a:t>Concept:</a:t>
            </a:r>
          </a:p>
          <a:p>
            <a:pPr lvl="1"/>
            <a:r>
              <a:rPr lang="en-US" dirty="0" smtClean="0"/>
              <a:t>Probe requests contain information “triggering” information to be included in the probe response or limiting the transmission of probe responses (avoid transmissions)</a:t>
            </a:r>
          </a:p>
          <a:p>
            <a:pPr lvl="1"/>
            <a:r>
              <a:rPr lang="en-US" dirty="0" smtClean="0"/>
              <a:t>Non-AP STA overhears such probe requests sent to a broadcast address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avoid sending another (own) probe request if „trigger information“ would be the same</a:t>
            </a:r>
          </a:p>
          <a:p>
            <a:pPr lvl="1"/>
            <a:r>
              <a:rPr lang="en-US" dirty="0" smtClean="0">
                <a:sym typeface="Wingdings"/>
              </a:rPr>
              <a:t>AP responds with broadcast probe response</a:t>
            </a:r>
          </a:p>
          <a:p>
            <a:pPr lvl="1"/>
            <a:r>
              <a:rPr lang="en-US" dirty="0" smtClean="0">
                <a:sym typeface="Wingdings"/>
              </a:rPr>
              <a:t>Note: trigger information not specified in presentation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Dynamic adjustment of </a:t>
            </a:r>
            <a:r>
              <a:rPr lang="en-US" dirty="0" err="1" smtClean="0"/>
              <a:t>ProbeTimer</a:t>
            </a:r>
            <a:r>
              <a:rPr lang="en-US" dirty="0" smtClean="0"/>
              <a:t> for active scanning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5029200" cy="4114800"/>
          </a:xfrm>
        </p:spPr>
        <p:txBody>
          <a:bodyPr/>
          <a:lstStyle/>
          <a:p>
            <a:r>
              <a:rPr lang="en-US" sz="2000" dirty="0" smtClean="0"/>
              <a:t>DCN:  11-12/788</a:t>
            </a:r>
          </a:p>
          <a:p>
            <a:r>
              <a:rPr lang="en-US" sz="2000" dirty="0" smtClean="0"/>
              <a:t>Concept</a:t>
            </a:r>
          </a:p>
          <a:p>
            <a:pPr lvl="1"/>
            <a:r>
              <a:rPr lang="en-US" sz="1800" dirty="0" smtClean="0"/>
              <a:t>Adjust </a:t>
            </a:r>
            <a:r>
              <a:rPr lang="en-US" sz="1800" dirty="0" err="1" smtClean="0"/>
              <a:t>ProbeTimer</a:t>
            </a:r>
            <a:r>
              <a:rPr lang="en-US" sz="1800" dirty="0" smtClean="0"/>
              <a:t> for active scanning based on CCA:</a:t>
            </a:r>
          </a:p>
          <a:p>
            <a:pPr lvl="2"/>
            <a:r>
              <a:rPr lang="en-US" sz="1600" dirty="0" smtClean="0"/>
              <a:t>CCA busy primitive is not detected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>
                <a:sym typeface="Wingdings"/>
              </a:rPr>
              <a:t>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 </a:t>
            </a:r>
            <a:r>
              <a:rPr lang="en-US" sz="1600" dirty="0" err="1" smtClean="0"/>
              <a:t>MinChannelTime</a:t>
            </a:r>
            <a:endParaRPr lang="en-US" sz="1600" dirty="0" smtClean="0"/>
          </a:p>
          <a:p>
            <a:pPr lvl="2"/>
            <a:r>
              <a:rPr lang="en-US" sz="1600" dirty="0" smtClean="0"/>
              <a:t>CCA busy primitive is detected, and </a:t>
            </a:r>
            <a:r>
              <a:rPr lang="en-US" sz="1600" dirty="0" err="1" smtClean="0"/>
              <a:t>STAs</a:t>
            </a:r>
            <a:r>
              <a:rPr lang="en-US" sz="1600" dirty="0" smtClean="0"/>
              <a:t> receive some messages with hard evidence of </a:t>
            </a:r>
            <a:r>
              <a:rPr lang="en-US" sz="1600" dirty="0" err="1" smtClean="0"/>
              <a:t>APs</a:t>
            </a:r>
            <a:r>
              <a:rPr lang="en-US" sz="1600" dirty="0" smtClean="0"/>
              <a:t>’ existence (e.g. data frames, management frames, etc)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>
                <a:sym typeface="Wingdings"/>
              </a:rPr>
              <a:t>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 </a:t>
            </a:r>
            <a:r>
              <a:rPr lang="en-US" sz="1600" dirty="0" err="1" smtClean="0"/>
              <a:t>MaxChannelTime</a:t>
            </a:r>
            <a:endParaRPr lang="en-US" sz="1600" dirty="0" smtClean="0"/>
          </a:p>
          <a:p>
            <a:pPr lvl="2"/>
            <a:r>
              <a:rPr lang="en-US" sz="1600" dirty="0" smtClean="0"/>
              <a:t>CCA busy primitive is detected, but there is no hard evidence of </a:t>
            </a:r>
            <a:r>
              <a:rPr lang="en-US" sz="1600" dirty="0" err="1" smtClean="0"/>
              <a:t>Aps</a:t>
            </a:r>
            <a:r>
              <a:rPr lang="en-US" sz="1600" dirty="0" smtClean="0"/>
              <a:t>’ presence </a:t>
            </a:r>
            <a:r>
              <a:rPr lang="de-DE" sz="1600" dirty="0" smtClean="0">
                <a:sym typeface="Wingdings"/>
              </a:rPr>
              <a:t>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=</a:t>
            </a:r>
            <a:r>
              <a:rPr lang="en-US" sz="1600" dirty="0" err="1" smtClean="0"/>
              <a:t>MedChannelTime</a:t>
            </a:r>
            <a:r>
              <a:rPr lang="en-US" sz="1600" dirty="0" smtClean="0"/>
              <a:t>, where </a:t>
            </a:r>
            <a:r>
              <a:rPr lang="en-US" sz="1600" dirty="0" err="1" smtClean="0"/>
              <a:t>MinChannelTime</a:t>
            </a:r>
            <a:r>
              <a:rPr lang="en-US" sz="1600" dirty="0" smtClean="0"/>
              <a:t>&lt;=</a:t>
            </a:r>
            <a:r>
              <a:rPr lang="en-US" sz="1600" dirty="0" err="1" smtClean="0"/>
              <a:t>MedchannelTime</a:t>
            </a:r>
            <a:r>
              <a:rPr lang="en-US" sz="1600" dirty="0" smtClean="0"/>
              <a:t>&lt;= </a:t>
            </a:r>
            <a:r>
              <a:rPr lang="en-US" sz="1600" dirty="0" err="1" smtClean="0"/>
              <a:t>MaxChannelTime</a:t>
            </a:r>
            <a:endParaRPr lang="en-US" sz="1600" dirty="0" smtClean="0"/>
          </a:p>
          <a:p>
            <a:pPr lvl="4"/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TextBox 7"/>
          <p:cNvSpPr txBox="1"/>
          <p:nvPr/>
        </p:nvSpPr>
        <p:spPr>
          <a:xfrm>
            <a:off x="5073540" y="5649106"/>
            <a:ext cx="43752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Number of APs  M</a:t>
            </a:r>
          </a:p>
        </p:txBody>
      </p:sp>
      <p:sp>
        <p:nvSpPr>
          <p:cNvPr id="8" name="Rectangle 8"/>
          <p:cNvSpPr/>
          <p:nvPr/>
        </p:nvSpPr>
        <p:spPr>
          <a:xfrm rot="16200000">
            <a:off x="4858949" y="4249349"/>
            <a:ext cx="21648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Expected scanning delay </a:t>
            </a:r>
            <a:br>
              <a:rPr lang="en-US" b="1" dirty="0" smtClean="0"/>
            </a:br>
            <a:r>
              <a:rPr lang="en-US" b="1" dirty="0" smtClean="0"/>
              <a:t>over each channel (ms)</a:t>
            </a:r>
          </a:p>
        </p:txBody>
      </p:sp>
      <p:graphicFrame>
        <p:nvGraphicFramePr>
          <p:cNvPr id="9" name="Chart 9"/>
          <p:cNvGraphicFramePr/>
          <p:nvPr/>
        </p:nvGraphicFramePr>
        <p:xfrm>
          <a:off x="6172200" y="3429000"/>
          <a:ext cx="2844552" cy="2271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Concept: Operation channel information in Beacon / Probe Res.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4343400" cy="4114800"/>
          </a:xfrm>
        </p:spPr>
        <p:txBody>
          <a:bodyPr/>
          <a:lstStyle/>
          <a:p>
            <a:r>
              <a:rPr lang="en-US" sz="1800" dirty="0" smtClean="0"/>
              <a:t>DCN 11-12/761</a:t>
            </a:r>
          </a:p>
          <a:p>
            <a:r>
              <a:rPr lang="en-US" sz="1800" dirty="0" smtClean="0"/>
              <a:t>Concept:</a:t>
            </a:r>
          </a:p>
          <a:p>
            <a:pPr lvl="1"/>
            <a:r>
              <a:rPr lang="en-US" sz="1600" dirty="0" smtClean="0"/>
              <a:t>Multi-band operation of </a:t>
            </a:r>
            <a:r>
              <a:rPr lang="en-US" sz="1600" dirty="0" err="1" smtClean="0"/>
              <a:t>APs</a:t>
            </a:r>
            <a:r>
              <a:rPr lang="en-US" sz="1600" dirty="0" smtClean="0"/>
              <a:t> common</a:t>
            </a:r>
          </a:p>
          <a:p>
            <a:pPr lvl="1"/>
            <a:r>
              <a:rPr lang="en-US" sz="1600" dirty="0" smtClean="0"/>
              <a:t>Include “extended neighborhood report” in beacon / probe response</a:t>
            </a:r>
          </a:p>
          <a:p>
            <a:pPr lvl="2"/>
            <a:r>
              <a:rPr lang="en-US" sz="1400" dirty="0" smtClean="0"/>
              <a:t>AP includes information on all channels where </a:t>
            </a:r>
            <a:r>
              <a:rPr lang="en-US" sz="1400" dirty="0" err="1" smtClean="0"/>
              <a:t>APs</a:t>
            </a:r>
            <a:r>
              <a:rPr lang="en-US" sz="1400" dirty="0" smtClean="0"/>
              <a:t> (also </a:t>
            </a:r>
            <a:r>
              <a:rPr lang="en-US" sz="1400" dirty="0" err="1" smtClean="0"/>
              <a:t>ohters</a:t>
            </a:r>
            <a:r>
              <a:rPr lang="en-US" sz="1400" dirty="0" smtClean="0"/>
              <a:t>) operate on</a:t>
            </a:r>
          </a:p>
          <a:p>
            <a:pPr lvl="2"/>
            <a:r>
              <a:rPr lang="en-US" sz="1400" dirty="0" smtClean="0"/>
              <a:t>Mark those channels where the AP providing the information is the DFS owner</a:t>
            </a:r>
          </a:p>
          <a:p>
            <a:pPr lvl="1"/>
            <a:r>
              <a:rPr lang="en-US" sz="1600" dirty="0" err="1" smtClean="0"/>
              <a:t>STAs</a:t>
            </a:r>
            <a:r>
              <a:rPr lang="en-US" sz="1600" dirty="0" smtClean="0"/>
              <a:t> may use information to determine where to scan next</a:t>
            </a:r>
          </a:p>
          <a:p>
            <a:pPr lvl="1"/>
            <a:r>
              <a:rPr lang="en-US" sz="1600" dirty="0" err="1" smtClean="0"/>
              <a:t>STAs</a:t>
            </a:r>
            <a:r>
              <a:rPr lang="en-US" sz="1600" dirty="0" smtClean="0"/>
              <a:t> may immediately access channels under the DFS control of the AP (e.g. immediate active scanning)</a:t>
            </a:r>
          </a:p>
          <a:p>
            <a:pPr lvl="1"/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uppierung 6"/>
          <p:cNvGrpSpPr/>
          <p:nvPr/>
        </p:nvGrpSpPr>
        <p:grpSpPr>
          <a:xfrm>
            <a:off x="5181600" y="2209800"/>
            <a:ext cx="3810000" cy="3810000"/>
            <a:chOff x="228600" y="1676400"/>
            <a:chExt cx="3810000" cy="3810000"/>
          </a:xfrm>
        </p:grpSpPr>
        <p:grpSp>
          <p:nvGrpSpPr>
            <p:cNvPr id="8" name="Gruppierung 10"/>
            <p:cNvGrpSpPr/>
            <p:nvPr/>
          </p:nvGrpSpPr>
          <p:grpSpPr>
            <a:xfrm>
              <a:off x="228600" y="1676400"/>
              <a:ext cx="3810000" cy="1295400"/>
              <a:chOff x="2590800" y="3657600"/>
              <a:chExt cx="3810000" cy="1295400"/>
            </a:xfrm>
          </p:grpSpPr>
          <p:sp>
            <p:nvSpPr>
              <p:cNvPr id="13" name="Rechteck 9"/>
              <p:cNvSpPr/>
              <p:nvPr/>
            </p:nvSpPr>
            <p:spPr bwMode="auto">
              <a:xfrm>
                <a:off x="2590800" y="3657600"/>
                <a:ext cx="3810000" cy="1295400"/>
              </a:xfrm>
              <a:prstGeom prst="rect">
                <a:avLst/>
              </a:prstGeom>
              <a:solidFill>
                <a:srgbClr val="3366FF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Single Device / Box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4" name="Rechteck 6"/>
              <p:cNvSpPr/>
              <p:nvPr/>
            </p:nvSpPr>
            <p:spPr bwMode="auto">
              <a:xfrm>
                <a:off x="2667000" y="3733800"/>
                <a:ext cx="828390" cy="1143000"/>
              </a:xfrm>
              <a:prstGeom prst="rect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2.4 GHz AP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5" name="Rechteck 7"/>
              <p:cNvSpPr/>
              <p:nvPr/>
            </p:nvSpPr>
            <p:spPr bwMode="auto">
              <a:xfrm>
                <a:off x="5486400" y="3733800"/>
                <a:ext cx="828390" cy="1143000"/>
              </a:xfrm>
              <a:prstGeom prst="rect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5 GHz AP</a:t>
                </a:r>
                <a:endPara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  <p:sp>
            <p:nvSpPr>
              <p:cNvPr id="16" name="Pfeil nach links und rechts 8"/>
              <p:cNvSpPr/>
              <p:nvPr/>
            </p:nvSpPr>
            <p:spPr bwMode="auto">
              <a:xfrm>
                <a:off x="3503622" y="4017404"/>
                <a:ext cx="1982778" cy="859396"/>
              </a:xfrm>
              <a:prstGeom prst="leftRightArrow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</a:rPr>
                  <a:t>Internal Mgmt. Not accessible by user</a:t>
                </a: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endParaRPr>
              </a:p>
            </p:txBody>
          </p:sp>
        </p:grpSp>
        <p:sp>
          <p:nvSpPr>
            <p:cNvPr id="9" name="Rechteck 11"/>
            <p:cNvSpPr/>
            <p:nvPr/>
          </p:nvSpPr>
          <p:spPr bwMode="auto">
            <a:xfrm>
              <a:off x="1371600" y="4724400"/>
              <a:ext cx="1447800" cy="76200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Non-AP STA</a:t>
              </a:r>
              <a:b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</a:br>
              <a:r>
                <a:rPr kumimoji="0" lang="en-US" sz="1600" b="1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2.4 &amp; 5 GHz operation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0" name="Pfeil nach links und rechts 15"/>
            <p:cNvSpPr/>
            <p:nvPr/>
          </p:nvSpPr>
          <p:spPr bwMode="auto">
            <a:xfrm rot="2846947">
              <a:off x="106996" y="3500154"/>
              <a:ext cx="2112404" cy="805092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Active scan 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 </a:t>
              </a:r>
              <a:r>
                <a:rPr kumimoji="0" lang="de-DE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receive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 5GHz </a:t>
              </a:r>
              <a:r>
                <a:rPr kumimoji="0" lang="de-DE" sz="12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channel</a:t>
              </a:r>
              <a:r>
                <a:rPr kumimoji="0" lang="de-DE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sym typeface="Wingdings"/>
                </a:rPr>
                <a:t> list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Pfeil nach links und rechts 16"/>
            <p:cNvSpPr/>
            <p:nvPr/>
          </p:nvSpPr>
          <p:spPr bwMode="auto">
            <a:xfrm rot="18620801">
              <a:off x="1693529" y="3428401"/>
              <a:ext cx="2196488" cy="861148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Optional passive scan on channel for verification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12" name="Pfeil nach links und rechts 17"/>
            <p:cNvSpPr/>
            <p:nvPr/>
          </p:nvSpPr>
          <p:spPr bwMode="auto">
            <a:xfrm rot="18295622">
              <a:off x="2553311" y="3726324"/>
              <a:ext cx="1940735" cy="548640"/>
            </a:xfrm>
            <a:prstGeom prst="leftRightArrow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Link-Set Up</a:t>
              </a: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Inclusion of “AP performance parameters” in Beacon / Probe Res.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DCN: 11-12/762</a:t>
            </a:r>
          </a:p>
          <a:p>
            <a:r>
              <a:rPr lang="en-US" sz="1800" dirty="0" smtClean="0"/>
              <a:t>Concept:</a:t>
            </a:r>
          </a:p>
          <a:p>
            <a:pPr lvl="1"/>
            <a:r>
              <a:rPr lang="en-US" sz="1600" dirty="0" smtClean="0"/>
              <a:t>preferred for </a:t>
            </a:r>
            <a:r>
              <a:rPr lang="en-US" sz="1600" dirty="0" err="1" smtClean="0"/>
              <a:t>STAs</a:t>
            </a:r>
            <a:r>
              <a:rPr lang="en-US" sz="1600" dirty="0" smtClean="0"/>
              <a:t> to avoid associations with </a:t>
            </a:r>
            <a:r>
              <a:rPr lang="en-US" sz="1600" dirty="0" err="1" smtClean="0"/>
              <a:t>APs</a:t>
            </a:r>
            <a:r>
              <a:rPr lang="en-US" sz="1600" dirty="0" smtClean="0"/>
              <a:t> which the performance of communication is supposed to be poor, even if the required time for association is very </a:t>
            </a:r>
            <a:r>
              <a:rPr lang="en-US" altLang="ja-JP" sz="1600" dirty="0" smtClean="0"/>
              <a:t>short</a:t>
            </a:r>
            <a:r>
              <a:rPr lang="en-US" sz="1600" dirty="0" smtClean="0"/>
              <a:t> by FILS</a:t>
            </a:r>
          </a:p>
          <a:p>
            <a:pPr lvl="1"/>
            <a:r>
              <a:rPr lang="en-US" sz="1600" dirty="0" smtClean="0"/>
              <a:t>AP may include some performance related indicators in Beacon and Probe Response.</a:t>
            </a:r>
          </a:p>
          <a:p>
            <a:pPr lvl="1"/>
            <a:r>
              <a:rPr lang="en-US" sz="1600" dirty="0" smtClean="0"/>
              <a:t>STA can determine whether it goes to association process with that AP or not, by verifying these indicators. </a:t>
            </a:r>
          </a:p>
          <a:p>
            <a:pPr lvl="1"/>
            <a:r>
              <a:rPr lang="en-US" sz="1600" dirty="0" smtClean="0"/>
              <a:t>The information may be, for example:</a:t>
            </a:r>
          </a:p>
          <a:p>
            <a:pPr lvl="2"/>
            <a:r>
              <a:rPr lang="en-US" sz="1400" dirty="0" smtClean="0"/>
              <a:t>BSS load,</a:t>
            </a:r>
          </a:p>
          <a:p>
            <a:pPr lvl="2"/>
            <a:r>
              <a:rPr lang="en-US" sz="1400" dirty="0" smtClean="0"/>
              <a:t>BSS average access delay, </a:t>
            </a:r>
          </a:p>
          <a:p>
            <a:pPr lvl="2"/>
            <a:r>
              <a:rPr lang="en-US" sz="1400" dirty="0" smtClean="0"/>
              <a:t>BSS available admission capacity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AP selection of preferred operating channel based on its SSID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DCN: 11-12/779</a:t>
            </a:r>
          </a:p>
          <a:p>
            <a:r>
              <a:rPr lang="en-US" dirty="0" smtClean="0"/>
              <a:t>Concept:</a:t>
            </a:r>
          </a:p>
          <a:p>
            <a:pPr lvl="1"/>
            <a:r>
              <a:rPr lang="en-US" dirty="0" smtClean="0"/>
              <a:t>Scanning times can be reduced if non-AP STA knew (higher probability) on which channel an AP of a given SSID would operate on</a:t>
            </a:r>
          </a:p>
          <a:p>
            <a:pPr lvl="1"/>
            <a:r>
              <a:rPr lang="en-US" dirty="0" smtClean="0"/>
              <a:t>AP generates (preferred order) of operating channels based on its SSID</a:t>
            </a:r>
          </a:p>
          <a:p>
            <a:pPr lvl="1"/>
            <a:r>
              <a:rPr lang="en-US" dirty="0" smtClean="0"/>
              <a:t>[Question from editor: common hash function at </a:t>
            </a:r>
            <a:r>
              <a:rPr lang="en-US" dirty="0" err="1" smtClean="0"/>
              <a:t>STAs</a:t>
            </a:r>
            <a:r>
              <a:rPr lang="en-US" dirty="0" smtClean="0"/>
              <a:t> ?]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3D696A7-2B4C-EE4D-907B-43FA1725E4ED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Agenda and presentation slide set of </a:t>
            </a:r>
            <a:r>
              <a:rPr lang="en-US" dirty="0" err="1" smtClean="0"/>
              <a:t>TGai</a:t>
            </a:r>
            <a:r>
              <a:rPr lang="en-US" dirty="0" smtClean="0"/>
              <a:t> Scanning Ad-Hoc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Concept: Avoidance of association bursts by distributing link set-up over time interval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752600"/>
            <a:ext cx="3657600" cy="4114800"/>
          </a:xfrm>
        </p:spPr>
        <p:txBody>
          <a:bodyPr/>
          <a:lstStyle/>
          <a:p>
            <a:r>
              <a:rPr lang="en-US" sz="1600" dirty="0" smtClean="0"/>
              <a:t>DCN: 11-12/786 (&amp; 12/787)</a:t>
            </a:r>
          </a:p>
          <a:p>
            <a:r>
              <a:rPr lang="en-US" sz="1600" dirty="0" smtClean="0"/>
              <a:t>Concept:</a:t>
            </a:r>
          </a:p>
          <a:p>
            <a:pPr lvl="1"/>
            <a:r>
              <a:rPr lang="en-US" sz="1400" dirty="0" smtClean="0"/>
              <a:t>Bursts of link association cause delay</a:t>
            </a:r>
          </a:p>
          <a:p>
            <a:pPr lvl="1"/>
            <a:r>
              <a:rPr lang="en-US" sz="1400" dirty="0" smtClean="0"/>
              <a:t>Users may have different delay tolerance levels for network association; greedy/immediate association only reduces the association efficiency but not guarantee fast link setup </a:t>
            </a:r>
          </a:p>
          <a:p>
            <a:pPr lvl="1"/>
            <a:r>
              <a:rPr lang="en-US" sz="1400" dirty="0" smtClean="0"/>
              <a:t>Allow </a:t>
            </a:r>
            <a:r>
              <a:rPr lang="en-US" sz="1400" dirty="0" err="1" smtClean="0"/>
              <a:t>STAs</a:t>
            </a:r>
            <a:r>
              <a:rPr lang="en-US" sz="1400" dirty="0" smtClean="0"/>
              <a:t> to associate with an AP at different time intervals,  based on their priorities</a:t>
            </a:r>
          </a:p>
          <a:p>
            <a:pPr lvl="2"/>
            <a:r>
              <a:rPr lang="en-US" sz="1200" dirty="0" smtClean="0"/>
              <a:t>Similar concept to different access classes as found in EDCA</a:t>
            </a:r>
          </a:p>
          <a:p>
            <a:pPr lvl="2"/>
            <a:r>
              <a:rPr lang="en-US" sz="1200" dirty="0" smtClean="0"/>
              <a:t>Association priority </a:t>
            </a:r>
          </a:p>
          <a:p>
            <a:pPr lvl="3"/>
            <a:r>
              <a:rPr lang="en-US" sz="1100" dirty="0" smtClean="0"/>
              <a:t>E.g. based on traffic type, user type, etc</a:t>
            </a:r>
          </a:p>
          <a:p>
            <a:pPr lvl="3"/>
            <a:r>
              <a:rPr lang="en-US" sz="1100" dirty="0" smtClean="0"/>
              <a:t>Decided by other parties, e.g., WFA [editor: </a:t>
            </a:r>
            <a:r>
              <a:rPr lang="en-US" sz="1100" dirty="0" err="1" smtClean="0">
                <a:sym typeface="Wingdings"/>
              </a:rPr>
              <a:t></a:t>
            </a:r>
            <a:r>
              <a:rPr lang="en-US" sz="1100" dirty="0" smtClean="0">
                <a:sym typeface="Wingdings"/>
              </a:rPr>
              <a:t> just provide categories and </a:t>
            </a:r>
            <a:r>
              <a:rPr lang="en-US" sz="1100" dirty="0" err="1" smtClean="0">
                <a:sym typeface="Wingdings"/>
              </a:rPr>
              <a:t>config</a:t>
            </a:r>
            <a:r>
              <a:rPr lang="en-US" sz="1100" dirty="0" smtClean="0">
                <a:sym typeface="Wingdings"/>
              </a:rPr>
              <a:t> parameter which to use (e.g. MIB value)]</a:t>
            </a:r>
            <a:endParaRPr lang="en-US" sz="1100" dirty="0" smtClean="0"/>
          </a:p>
          <a:p>
            <a:pPr lvl="1"/>
            <a:endParaRPr lang="en-US" sz="14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20</a:t>
            </a:fld>
            <a:endParaRPr lang="en-US"/>
          </a:p>
        </p:txBody>
      </p:sp>
      <p:grpSp>
        <p:nvGrpSpPr>
          <p:cNvPr id="7" name="Group 31"/>
          <p:cNvGrpSpPr/>
          <p:nvPr/>
        </p:nvGrpSpPr>
        <p:grpSpPr>
          <a:xfrm>
            <a:off x="3729608" y="1946176"/>
            <a:ext cx="5414392" cy="2092424"/>
            <a:chOff x="1219200" y="1828800"/>
            <a:chExt cx="6477000" cy="3688432"/>
          </a:xfrm>
        </p:grpSpPr>
        <p:sp>
          <p:nvSpPr>
            <p:cNvPr id="8" name="Line 38"/>
            <p:cNvSpPr>
              <a:spLocks noChangeShapeType="1"/>
            </p:cNvSpPr>
            <p:nvPr/>
          </p:nvSpPr>
          <p:spPr bwMode="auto">
            <a:xfrm>
              <a:off x="1219200" y="5486400"/>
              <a:ext cx="647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9" name="Line 40"/>
            <p:cNvSpPr>
              <a:spLocks noChangeShapeType="1"/>
            </p:cNvSpPr>
            <p:nvPr/>
          </p:nvSpPr>
          <p:spPr bwMode="auto">
            <a:xfrm flipV="1">
              <a:off x="2586532" y="1905000"/>
              <a:ext cx="0" cy="36122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" name="Line 42"/>
            <p:cNvSpPr>
              <a:spLocks noChangeShapeType="1"/>
            </p:cNvSpPr>
            <p:nvPr/>
          </p:nvSpPr>
          <p:spPr bwMode="auto">
            <a:xfrm flipV="1">
              <a:off x="3505200" y="4114800"/>
              <a:ext cx="0" cy="1371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1" name="Rectangle 43"/>
            <p:cNvSpPr>
              <a:spLocks noChangeArrowheads="1"/>
            </p:cNvSpPr>
            <p:nvPr/>
          </p:nvSpPr>
          <p:spPr bwMode="auto">
            <a:xfrm>
              <a:off x="3505200" y="5257800"/>
              <a:ext cx="4191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[AC0] </a:t>
              </a:r>
              <a:endParaRPr lang="en-US" dirty="0"/>
            </a:p>
          </p:txBody>
        </p:sp>
        <p:sp>
          <p:nvSpPr>
            <p:cNvPr id="12" name="Rectangle 44"/>
            <p:cNvSpPr>
              <a:spLocks noChangeArrowheads="1"/>
            </p:cNvSpPr>
            <p:nvPr/>
          </p:nvSpPr>
          <p:spPr bwMode="auto">
            <a:xfrm>
              <a:off x="3962400" y="5029200"/>
              <a:ext cx="37338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[AC1] </a:t>
              </a:r>
            </a:p>
          </p:txBody>
        </p:sp>
        <p:sp>
          <p:nvSpPr>
            <p:cNvPr id="13" name="Rectangle 45"/>
            <p:cNvSpPr>
              <a:spLocks noChangeArrowheads="1"/>
            </p:cNvSpPr>
            <p:nvPr/>
          </p:nvSpPr>
          <p:spPr bwMode="auto">
            <a:xfrm>
              <a:off x="4419600" y="4800600"/>
              <a:ext cx="32766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[AC2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14" name="Line 46"/>
            <p:cNvSpPr>
              <a:spLocks noChangeShapeType="1"/>
            </p:cNvSpPr>
            <p:nvPr/>
          </p:nvSpPr>
          <p:spPr bwMode="auto">
            <a:xfrm flipV="1">
              <a:off x="3962400" y="3276600"/>
              <a:ext cx="0" cy="1752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47"/>
            <p:cNvSpPr>
              <a:spLocks noChangeShapeType="1"/>
            </p:cNvSpPr>
            <p:nvPr/>
          </p:nvSpPr>
          <p:spPr bwMode="auto">
            <a:xfrm flipV="1">
              <a:off x="4419600" y="2590800"/>
              <a:ext cx="0" cy="2209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" name="Line 48"/>
            <p:cNvSpPr>
              <a:spLocks noChangeShapeType="1"/>
            </p:cNvSpPr>
            <p:nvPr/>
          </p:nvSpPr>
          <p:spPr bwMode="auto">
            <a:xfrm>
              <a:off x="2590800" y="41910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7" name="Line 49"/>
            <p:cNvSpPr>
              <a:spLocks noChangeShapeType="1"/>
            </p:cNvSpPr>
            <p:nvPr/>
          </p:nvSpPr>
          <p:spPr bwMode="auto">
            <a:xfrm>
              <a:off x="2590800" y="3429000"/>
              <a:ext cx="13716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50"/>
            <p:cNvSpPr>
              <a:spLocks noChangeShapeType="1"/>
            </p:cNvSpPr>
            <p:nvPr/>
          </p:nvSpPr>
          <p:spPr bwMode="auto">
            <a:xfrm>
              <a:off x="2590800" y="2743200"/>
              <a:ext cx="18288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9" name="Text Box 51"/>
            <p:cNvSpPr txBox="1">
              <a:spLocks noChangeArrowheads="1"/>
            </p:cNvSpPr>
            <p:nvPr/>
          </p:nvSpPr>
          <p:spPr bwMode="auto">
            <a:xfrm>
              <a:off x="2692400" y="3810000"/>
              <a:ext cx="965201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AIFS[AC0]</a:t>
              </a:r>
            </a:p>
          </p:txBody>
        </p:sp>
        <p:sp>
          <p:nvSpPr>
            <p:cNvPr id="20" name="Text Box 52"/>
            <p:cNvSpPr txBox="1">
              <a:spLocks noChangeArrowheads="1"/>
            </p:cNvSpPr>
            <p:nvPr/>
          </p:nvSpPr>
          <p:spPr bwMode="auto">
            <a:xfrm>
              <a:off x="2895600" y="3124200"/>
              <a:ext cx="990599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AIFS[AC1]</a:t>
              </a:r>
            </a:p>
          </p:txBody>
        </p:sp>
        <p:sp>
          <p:nvSpPr>
            <p:cNvPr id="21" name="Text Box 53"/>
            <p:cNvSpPr txBox="1">
              <a:spLocks noChangeArrowheads="1"/>
            </p:cNvSpPr>
            <p:nvPr/>
          </p:nvSpPr>
          <p:spPr bwMode="auto">
            <a:xfrm>
              <a:off x="2971800" y="2438400"/>
              <a:ext cx="990599" cy="759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AIFS[AC2]</a:t>
              </a:r>
            </a:p>
          </p:txBody>
        </p:sp>
        <p:sp>
          <p:nvSpPr>
            <p:cNvPr id="22" name="Rectangle 54"/>
            <p:cNvSpPr>
              <a:spLocks noChangeArrowheads="1"/>
            </p:cNvSpPr>
            <p:nvPr/>
          </p:nvSpPr>
          <p:spPr bwMode="auto">
            <a:xfrm>
              <a:off x="5029200" y="4572000"/>
              <a:ext cx="2667000" cy="228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dirty="0" err="1"/>
                <a:t>BackOff</a:t>
              </a:r>
              <a:r>
                <a:rPr lang="en-US" sz="1600" dirty="0"/>
                <a:t>[AC3</a:t>
              </a:r>
              <a:r>
                <a:rPr lang="en-US" sz="1600" dirty="0" smtClean="0"/>
                <a:t>]</a:t>
              </a:r>
              <a:endParaRPr lang="en-US" sz="1600" dirty="0"/>
            </a:p>
          </p:txBody>
        </p:sp>
        <p:sp>
          <p:nvSpPr>
            <p:cNvPr id="23" name="Line 55"/>
            <p:cNvSpPr>
              <a:spLocks noChangeShapeType="1"/>
            </p:cNvSpPr>
            <p:nvPr/>
          </p:nvSpPr>
          <p:spPr bwMode="auto">
            <a:xfrm flipV="1">
              <a:off x="5029200" y="1905000"/>
              <a:ext cx="0" cy="2667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Text Box 56"/>
            <p:cNvSpPr txBox="1">
              <a:spLocks noChangeArrowheads="1"/>
            </p:cNvSpPr>
            <p:nvPr/>
          </p:nvSpPr>
          <p:spPr bwMode="auto">
            <a:xfrm>
              <a:off x="3124200" y="1828800"/>
              <a:ext cx="1600200" cy="379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0" tIns="0" rIns="0" bIns="0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1400"/>
                <a:t>AIFS[AC3</a:t>
              </a:r>
              <a:r>
                <a:rPr lang="en-US" sz="1200"/>
                <a:t>]</a:t>
              </a:r>
            </a:p>
          </p:txBody>
        </p:sp>
        <p:sp>
          <p:nvSpPr>
            <p:cNvPr id="25" name="Line 57"/>
            <p:cNvSpPr>
              <a:spLocks noChangeShapeType="1"/>
            </p:cNvSpPr>
            <p:nvPr/>
          </p:nvSpPr>
          <p:spPr bwMode="auto">
            <a:xfrm>
              <a:off x="2590800" y="2133600"/>
              <a:ext cx="2438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6" name="Group 24"/>
          <p:cNvGrpSpPr/>
          <p:nvPr/>
        </p:nvGrpSpPr>
        <p:grpSpPr>
          <a:xfrm>
            <a:off x="4572000" y="4114800"/>
            <a:ext cx="4430216" cy="2397224"/>
            <a:chOff x="899592" y="1700808"/>
            <a:chExt cx="7416824" cy="3600400"/>
          </a:xfrm>
        </p:grpSpPr>
        <p:sp>
          <p:nvSpPr>
            <p:cNvPr id="27" name="Rectangle 43"/>
            <p:cNvSpPr>
              <a:spLocks noChangeArrowheads="1"/>
            </p:cNvSpPr>
            <p:nvPr/>
          </p:nvSpPr>
          <p:spPr bwMode="auto">
            <a:xfrm>
              <a:off x="1259633" y="3826549"/>
              <a:ext cx="6840760" cy="46654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1</a:t>
              </a:r>
            </a:p>
          </p:txBody>
        </p:sp>
        <p:sp>
          <p:nvSpPr>
            <p:cNvPr id="28" name="Rectangle 44"/>
            <p:cNvSpPr>
              <a:spLocks noChangeArrowheads="1"/>
            </p:cNvSpPr>
            <p:nvPr/>
          </p:nvSpPr>
          <p:spPr bwMode="auto">
            <a:xfrm>
              <a:off x="3851920" y="2890445"/>
              <a:ext cx="4248472" cy="46654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3</a:t>
              </a:r>
            </a:p>
          </p:txBody>
        </p:sp>
        <p:sp>
          <p:nvSpPr>
            <p:cNvPr id="29" name="Rectangle 45"/>
            <p:cNvSpPr>
              <a:spLocks noChangeArrowheads="1"/>
            </p:cNvSpPr>
            <p:nvPr/>
          </p:nvSpPr>
          <p:spPr bwMode="auto">
            <a:xfrm>
              <a:off x="2555776" y="3356992"/>
              <a:ext cx="5544616" cy="466547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lt1"/>
                  </a:solidFill>
                </a:rPr>
                <a:t>Class 2</a:t>
              </a:r>
            </a:p>
          </p:txBody>
        </p:sp>
        <p:sp>
          <p:nvSpPr>
            <p:cNvPr id="30" name="Line 46"/>
            <p:cNvSpPr>
              <a:spLocks noChangeShapeType="1"/>
            </p:cNvSpPr>
            <p:nvPr/>
          </p:nvSpPr>
          <p:spPr bwMode="auto">
            <a:xfrm flipV="1">
              <a:off x="2555776" y="2420424"/>
              <a:ext cx="0" cy="13686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1" name="Line 49"/>
            <p:cNvSpPr>
              <a:spLocks noChangeShapeType="1"/>
            </p:cNvSpPr>
            <p:nvPr/>
          </p:nvSpPr>
          <p:spPr bwMode="auto">
            <a:xfrm>
              <a:off x="1292504" y="2633902"/>
              <a:ext cx="1263271" cy="300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2" name="Line 55"/>
            <p:cNvSpPr>
              <a:spLocks noChangeShapeType="1"/>
            </p:cNvSpPr>
            <p:nvPr/>
          </p:nvSpPr>
          <p:spPr bwMode="auto">
            <a:xfrm flipV="1">
              <a:off x="3851918" y="1772815"/>
              <a:ext cx="1" cy="15841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3" name="Line 57"/>
            <p:cNvSpPr>
              <a:spLocks noChangeShapeType="1"/>
            </p:cNvSpPr>
            <p:nvPr/>
          </p:nvSpPr>
          <p:spPr bwMode="auto">
            <a:xfrm>
              <a:off x="1259632" y="1844824"/>
              <a:ext cx="2548855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4" name="TextBox 32"/>
            <p:cNvSpPr txBox="1"/>
            <p:nvPr/>
          </p:nvSpPr>
          <p:spPr>
            <a:xfrm>
              <a:off x="1043609" y="4427819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t0</a:t>
              </a:r>
              <a:endParaRPr lang="en-US" dirty="0"/>
            </a:p>
          </p:txBody>
        </p:sp>
        <p:sp>
          <p:nvSpPr>
            <p:cNvPr id="35" name="TextBox 33"/>
            <p:cNvSpPr txBox="1"/>
            <p:nvPr/>
          </p:nvSpPr>
          <p:spPr>
            <a:xfrm>
              <a:off x="2267743" y="4437112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t1</a:t>
              </a:r>
              <a:endParaRPr lang="en-US" dirty="0"/>
            </a:p>
          </p:txBody>
        </p:sp>
        <p:sp>
          <p:nvSpPr>
            <p:cNvPr id="36" name="TextBox 34"/>
            <p:cNvSpPr txBox="1"/>
            <p:nvPr/>
          </p:nvSpPr>
          <p:spPr>
            <a:xfrm>
              <a:off x="3635897" y="4365104"/>
              <a:ext cx="576063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t2</a:t>
              </a:r>
              <a:endParaRPr lang="en-US" dirty="0"/>
            </a:p>
          </p:txBody>
        </p:sp>
        <p:sp>
          <p:nvSpPr>
            <p:cNvPr id="37" name="Rectangle 35"/>
            <p:cNvSpPr/>
            <p:nvPr/>
          </p:nvSpPr>
          <p:spPr>
            <a:xfrm>
              <a:off x="2339752" y="4869160"/>
              <a:ext cx="144016" cy="43204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6"/>
            <p:cNvSpPr txBox="1"/>
            <p:nvPr/>
          </p:nvSpPr>
          <p:spPr>
            <a:xfrm>
              <a:off x="2555777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1</a:t>
              </a:r>
            </a:p>
          </p:txBody>
        </p:sp>
        <p:sp>
          <p:nvSpPr>
            <p:cNvPr id="39" name="TextBox 37"/>
            <p:cNvSpPr txBox="1"/>
            <p:nvPr/>
          </p:nvSpPr>
          <p:spPr>
            <a:xfrm>
              <a:off x="3779912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2</a:t>
              </a:r>
            </a:p>
          </p:txBody>
        </p:sp>
        <p:sp>
          <p:nvSpPr>
            <p:cNvPr id="40" name="Rectangle 38"/>
            <p:cNvSpPr/>
            <p:nvPr/>
          </p:nvSpPr>
          <p:spPr>
            <a:xfrm>
              <a:off x="3491880" y="4869160"/>
              <a:ext cx="144016" cy="432048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39"/>
            <p:cNvSpPr/>
            <p:nvPr/>
          </p:nvSpPr>
          <p:spPr>
            <a:xfrm>
              <a:off x="4716016" y="4869160"/>
              <a:ext cx="144016" cy="43204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0"/>
            <p:cNvSpPr txBox="1"/>
            <p:nvPr/>
          </p:nvSpPr>
          <p:spPr>
            <a:xfrm>
              <a:off x="5004048" y="4869160"/>
              <a:ext cx="1296145" cy="4160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Class 3</a:t>
              </a:r>
            </a:p>
          </p:txBody>
        </p:sp>
        <p:sp>
          <p:nvSpPr>
            <p:cNvPr id="43" name="Line 38"/>
            <p:cNvSpPr>
              <a:spLocks noChangeShapeType="1"/>
            </p:cNvSpPr>
            <p:nvPr/>
          </p:nvSpPr>
          <p:spPr bwMode="auto">
            <a:xfrm>
              <a:off x="899592" y="4293095"/>
              <a:ext cx="74168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arrow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4" name="Line 40"/>
            <p:cNvSpPr>
              <a:spLocks noChangeShapeType="1"/>
            </p:cNvSpPr>
            <p:nvPr/>
          </p:nvSpPr>
          <p:spPr bwMode="auto">
            <a:xfrm flipV="1">
              <a:off x="1259632" y="1700808"/>
              <a:ext cx="0" cy="282081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066800"/>
          </a:xfrm>
        </p:spPr>
        <p:txBody>
          <a:bodyPr/>
          <a:lstStyle/>
          <a:p>
            <a:r>
              <a:rPr lang="en-US" dirty="0" smtClean="0"/>
              <a:t>Resulting / Requested additions to SFD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kumimoji="1" lang="en-US" altLang="ja-JP" sz="1600" dirty="0" smtClean="0"/>
              <a:t>6.1.X	Beacon pointer</a:t>
            </a:r>
          </a:p>
          <a:p>
            <a:pPr lvl="1">
              <a:spcBef>
                <a:spcPts val="600"/>
              </a:spcBef>
            </a:pPr>
            <a:r>
              <a:rPr kumimoji="1" lang="en-US" altLang="ja-JP" sz="1400" dirty="0" err="1" smtClean="0"/>
              <a:t>TGai</a:t>
            </a:r>
            <a:r>
              <a:rPr kumimoji="1" lang="en-US" altLang="ja-JP" sz="1400" dirty="0" smtClean="0"/>
              <a:t> compliant AP may include Beacon Pointer in Probe Response which indicates time offset to the next Beacon.</a:t>
            </a:r>
          </a:p>
          <a:p>
            <a:pPr lvl="1">
              <a:spcBef>
                <a:spcPts val="600"/>
              </a:spcBef>
            </a:pPr>
            <a:r>
              <a:rPr kumimoji="1" lang="en-US" altLang="ja-JP" sz="1400" dirty="0" err="1" smtClean="0"/>
              <a:t>TGai</a:t>
            </a:r>
            <a:r>
              <a:rPr kumimoji="1" lang="en-US" altLang="ja-JP" sz="1400" dirty="0" smtClean="0"/>
              <a:t> compliant STA may execute Active/Passive scanning at the Beacon timing guessed by Beacon Pointer.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6.1.X Simplified Probe Request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STA may send a simplified Probe Request by referencing to a regular Probe Request that was received earlier and by removing the redundant information elements that are already in the referenced Probe Request from the simplified Probe Request.</a:t>
            </a:r>
          </a:p>
          <a:p>
            <a:pPr>
              <a:spcBef>
                <a:spcPts val="600"/>
              </a:spcBef>
            </a:pPr>
            <a:r>
              <a:rPr lang="en-US" sz="1600" dirty="0" smtClean="0"/>
              <a:t>6.1.X Simplified Probe Response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AP may send a simplified Probe Response by referencing to a regular Probe Response that was sent earlier and by removing the redundant information elements that are already in the referenced Probe Response from the simplified Probe Response.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 </a:t>
            </a:r>
            <a:r>
              <a:rPr lang="en-US" sz="1600" dirty="0" smtClean="0"/>
              <a:t>6.1.X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Triggering information for broadcast Probe Response transmission may be included in the Probe Request.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[Editor note:  where is this different from existing 6.1.4 </a:t>
            </a:r>
            <a:r>
              <a:rPr lang="en-US" sz="1400" dirty="0" err="1" smtClean="0"/>
              <a:t>Cls</a:t>
            </a:r>
            <a:r>
              <a:rPr lang="en-US" sz="1400" dirty="0" smtClean="0"/>
              <a:t>. In SFD ?]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6.1.X  Dynamic </a:t>
            </a:r>
            <a:r>
              <a:rPr lang="en-US" sz="1800" dirty="0" err="1" smtClean="0"/>
              <a:t>ProbeTimer</a:t>
            </a:r>
            <a:r>
              <a:rPr lang="en-US" sz="1800" dirty="0" smtClean="0"/>
              <a:t> Adjustment for active scanning [NOTE: text drafted by editor]</a:t>
            </a:r>
          </a:p>
          <a:p>
            <a:pPr lvl="1"/>
            <a:r>
              <a:rPr lang="en-US" sz="1600" dirty="0" smtClean="0"/>
              <a:t>The value of the </a:t>
            </a:r>
            <a:r>
              <a:rPr lang="en-US" sz="1600" dirty="0" err="1" smtClean="0"/>
              <a:t>ProbeTimer</a:t>
            </a:r>
            <a:r>
              <a:rPr lang="en-US" sz="1600" dirty="0" smtClean="0"/>
              <a:t> for active scanning shall be adjusted reflecting the following situations:</a:t>
            </a:r>
          </a:p>
          <a:p>
            <a:pPr lvl="2"/>
            <a:r>
              <a:rPr lang="en-US" sz="1400" dirty="0" smtClean="0"/>
              <a:t>A) CCA indicates the channel idle</a:t>
            </a:r>
          </a:p>
          <a:p>
            <a:pPr lvl="2"/>
            <a:r>
              <a:rPr lang="en-US" sz="1400" dirty="0" smtClean="0"/>
              <a:t>B) CCA indicates the channel busy and ‘evidence of 802.11 frame exchange on the channel is given’</a:t>
            </a:r>
          </a:p>
          <a:p>
            <a:pPr lvl="2"/>
            <a:r>
              <a:rPr lang="en-US" sz="1400" dirty="0" smtClean="0"/>
              <a:t>C) CCA indicates the channel busy but “no evidence of 802.11 frame exchange on the channel is given’</a:t>
            </a:r>
          </a:p>
          <a:p>
            <a:r>
              <a:rPr lang="en-US" sz="1800" dirty="0" smtClean="0"/>
              <a:t>6.1.X Operating channels information [note: text partially drafted by editor]</a:t>
            </a:r>
          </a:p>
          <a:p>
            <a:pPr lvl="1"/>
            <a:r>
              <a:rPr lang="en-US" sz="1600" dirty="0" err="1" smtClean="0"/>
              <a:t>TGai</a:t>
            </a:r>
            <a:r>
              <a:rPr lang="en-US" sz="1600" dirty="0" smtClean="0"/>
              <a:t> compliant AP may include Operating Channels information in Beacon and Probe Response in order to</a:t>
            </a:r>
          </a:p>
          <a:p>
            <a:pPr lvl="2"/>
            <a:r>
              <a:rPr lang="en-US" sz="1400" dirty="0" smtClean="0"/>
              <a:t>make faster to find the other operating channels of that AP</a:t>
            </a:r>
          </a:p>
          <a:p>
            <a:pPr lvl="2"/>
            <a:r>
              <a:rPr lang="en-US" sz="1400" dirty="0" smtClean="0"/>
              <a:t>indicate channels that the AP issuing the information is the DFS owner of</a:t>
            </a:r>
          </a:p>
          <a:p>
            <a:pPr lvl="2"/>
            <a:r>
              <a:rPr lang="en-US" sz="1400" dirty="0" smtClean="0"/>
              <a:t>allow non-AP </a:t>
            </a:r>
            <a:r>
              <a:rPr lang="en-US" sz="1400" dirty="0" err="1" smtClean="0"/>
              <a:t>STAs</a:t>
            </a:r>
            <a:r>
              <a:rPr lang="en-US" sz="1400" dirty="0" smtClean="0"/>
              <a:t> to </a:t>
            </a:r>
            <a:r>
              <a:rPr lang="en-US" sz="1400" dirty="0" err="1" smtClean="0"/>
              <a:t>immediatly</a:t>
            </a:r>
            <a:r>
              <a:rPr lang="en-US" sz="1400" dirty="0" smtClean="0"/>
              <a:t> access channels that are marked as „under the DFS ownership of the AP“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6.1.X AP Operational Status</a:t>
            </a:r>
          </a:p>
          <a:p>
            <a:pPr lvl="1"/>
            <a:r>
              <a:rPr lang="en-US" sz="1600" dirty="0" err="1" smtClean="0"/>
              <a:t>TGai</a:t>
            </a:r>
            <a:r>
              <a:rPr lang="en-US" sz="1600" dirty="0" smtClean="0"/>
              <a:t> compliant AP may include Operational Status information in Beacon and Probe Response. The information may be, for example:</a:t>
            </a:r>
          </a:p>
          <a:p>
            <a:pPr lvl="2"/>
            <a:r>
              <a:rPr lang="en-US" sz="1400" dirty="0" smtClean="0"/>
              <a:t>BSS load,</a:t>
            </a:r>
          </a:p>
          <a:p>
            <a:pPr lvl="2"/>
            <a:r>
              <a:rPr lang="en-US" sz="1400" dirty="0" smtClean="0"/>
              <a:t>BSS average access delay, </a:t>
            </a:r>
          </a:p>
          <a:p>
            <a:pPr lvl="2"/>
            <a:r>
              <a:rPr lang="en-US" sz="1400" dirty="0" smtClean="0"/>
              <a:t>BSS available admission capacity </a:t>
            </a:r>
          </a:p>
          <a:p>
            <a:r>
              <a:rPr lang="en-US" sz="1800" dirty="0" smtClean="0"/>
              <a:t>6.1.X [editor: section title not specified]</a:t>
            </a:r>
          </a:p>
          <a:p>
            <a:pPr lvl="1"/>
            <a:r>
              <a:rPr lang="en-US" sz="1600" dirty="0" smtClean="0"/>
              <a:t>11ai should have mechanism to support that AP select its working channel according to its SSID, and STA scan a target AP with known SSID from the channel according to the SSID</a:t>
            </a:r>
          </a:p>
          <a:p>
            <a:pPr lvl="1"/>
            <a:r>
              <a:rPr lang="en-US" sz="1600" dirty="0" smtClean="0"/>
              <a:t>[editor rewording:  11ai should have mechanism to support that AP select its working channel according to its SSID, and non-AP </a:t>
            </a:r>
            <a:r>
              <a:rPr lang="en-US" sz="1600" dirty="0" err="1" smtClean="0"/>
              <a:t>STAs</a:t>
            </a:r>
            <a:r>
              <a:rPr lang="en-US" sz="1600" dirty="0" smtClean="0"/>
              <a:t> scan for </a:t>
            </a:r>
            <a:r>
              <a:rPr lang="en-US" sz="1600" dirty="0" err="1" smtClean="0"/>
              <a:t>APs</a:t>
            </a:r>
            <a:r>
              <a:rPr lang="en-US" sz="1600" dirty="0" smtClean="0"/>
              <a:t> with known </a:t>
            </a:r>
            <a:r>
              <a:rPr lang="en-US" sz="1600" dirty="0" err="1" smtClean="0"/>
              <a:t>SSIDs</a:t>
            </a:r>
            <a:r>
              <a:rPr lang="en-US" sz="1600" dirty="0" smtClean="0"/>
              <a:t> using an order to scan channels based as derived from the SSID]</a:t>
            </a:r>
          </a:p>
          <a:p>
            <a:r>
              <a:rPr lang="en-US" sz="1800" dirty="0" smtClean="0"/>
              <a:t>6 </a:t>
            </a:r>
            <a:r>
              <a:rPr lang="en-US" sz="1800" dirty="0" err="1" smtClean="0"/>
              <a:t>QoS</a:t>
            </a:r>
            <a:r>
              <a:rPr lang="en-US" sz="1800" dirty="0" smtClean="0"/>
              <a:t> Provisioning in FILS</a:t>
            </a:r>
          </a:p>
          <a:p>
            <a:pPr lvl="1"/>
            <a:r>
              <a:rPr lang="en-US" sz="1400" dirty="0" smtClean="0"/>
              <a:t>[editor: just add new top level header, no subheadings specified yet]</a:t>
            </a:r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Resulting / Requested additions to SFD (cont.)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X.X.X Differentiated link set-up [editor: no section header specified, wording by editor]</a:t>
            </a:r>
          </a:p>
          <a:p>
            <a:pPr lvl="1"/>
            <a:r>
              <a:rPr lang="de-DE" sz="1600" dirty="0" smtClean="0"/>
              <a:t>FILS </a:t>
            </a:r>
            <a:r>
              <a:rPr lang="de-DE" sz="1600" dirty="0" err="1" smtClean="0"/>
              <a:t>devices</a:t>
            </a:r>
            <a:r>
              <a:rPr lang="de-DE" sz="1600" dirty="0" smtClean="0"/>
              <a:t> </a:t>
            </a:r>
            <a:r>
              <a:rPr lang="de-DE" sz="1600" dirty="0" err="1" smtClean="0"/>
              <a:t>shall</a:t>
            </a:r>
            <a:r>
              <a:rPr lang="de-DE" sz="1600" dirty="0" smtClean="0"/>
              <a:t> </a:t>
            </a:r>
            <a:r>
              <a:rPr lang="de-DE" sz="1600" dirty="0" err="1" smtClean="0"/>
              <a:t>support</a:t>
            </a:r>
            <a:r>
              <a:rPr lang="de-DE" sz="1600" dirty="0" smtClean="0"/>
              <a:t> </a:t>
            </a:r>
            <a:r>
              <a:rPr lang="de-DE" sz="1600" dirty="0" err="1" smtClean="0"/>
              <a:t>differentiated</a:t>
            </a:r>
            <a:r>
              <a:rPr lang="de-DE" sz="1600" dirty="0" smtClean="0"/>
              <a:t> </a:t>
            </a:r>
            <a:r>
              <a:rPr lang="de-DE" sz="1600" dirty="0" err="1" smtClean="0"/>
              <a:t>initial</a:t>
            </a:r>
            <a:r>
              <a:rPr lang="de-DE" sz="1600" dirty="0" smtClean="0"/>
              <a:t> link </a:t>
            </a:r>
            <a:r>
              <a:rPr lang="de-DE" sz="1600" dirty="0" err="1" smtClean="0"/>
              <a:t>setup</a:t>
            </a:r>
            <a:endParaRPr lang="de-DE" sz="1600" dirty="0" smtClean="0"/>
          </a:p>
          <a:p>
            <a:pPr lvl="1"/>
            <a:r>
              <a:rPr lang="de-DE" sz="1600" dirty="0" smtClean="0"/>
              <a:t>[</a:t>
            </a:r>
            <a:r>
              <a:rPr lang="de-DE" sz="1600" dirty="0" err="1" smtClean="0"/>
              <a:t>editor</a:t>
            </a:r>
            <a:r>
              <a:rPr lang="de-DE" sz="1600" dirty="0" smtClean="0"/>
              <a:t>: alternative </a:t>
            </a:r>
            <a:r>
              <a:rPr lang="de-DE" sz="1600" dirty="0" err="1" smtClean="0"/>
              <a:t>wording</a:t>
            </a:r>
            <a:r>
              <a:rPr lang="de-DE" sz="1600" dirty="0" smtClean="0"/>
              <a:t> </a:t>
            </a:r>
            <a:r>
              <a:rPr lang="de-DE" sz="1600" dirty="0" err="1" smtClean="0"/>
              <a:t>below</a:t>
            </a:r>
            <a:endParaRPr lang="de-DE" sz="1600" dirty="0" smtClean="0"/>
          </a:p>
          <a:p>
            <a:pPr lvl="1"/>
            <a:r>
              <a:rPr lang="de-DE" sz="1600" dirty="0" smtClean="0"/>
              <a:t>FILS </a:t>
            </a:r>
            <a:r>
              <a:rPr lang="de-DE" sz="1600" dirty="0" err="1" smtClean="0"/>
              <a:t>non-AP</a:t>
            </a:r>
            <a:r>
              <a:rPr lang="de-DE" sz="1600" dirty="0" smtClean="0"/>
              <a:t> </a:t>
            </a:r>
            <a:r>
              <a:rPr lang="de-DE" sz="1600" dirty="0" err="1" smtClean="0"/>
              <a:t>STAs</a:t>
            </a:r>
            <a:r>
              <a:rPr lang="de-DE" sz="1600" dirty="0" smtClean="0"/>
              <a:t> </a:t>
            </a:r>
            <a:r>
              <a:rPr lang="de-DE" sz="1600" dirty="0" err="1" smtClean="0"/>
              <a:t>should</a:t>
            </a:r>
            <a:r>
              <a:rPr lang="de-DE" sz="1600" dirty="0" smtClean="0"/>
              <a:t> </a:t>
            </a:r>
            <a:r>
              <a:rPr lang="de-DE" sz="1600" dirty="0" err="1" smtClean="0"/>
              <a:t>delay</a:t>
            </a:r>
            <a:r>
              <a:rPr lang="de-DE" sz="1600" dirty="0" smtClean="0"/>
              <a:t> </a:t>
            </a:r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link-set</a:t>
            </a:r>
            <a:r>
              <a:rPr lang="de-DE" sz="1600" dirty="0" smtClean="0"/>
              <a:t> up </a:t>
            </a:r>
            <a:r>
              <a:rPr lang="de-DE" sz="1600" dirty="0" err="1" smtClean="0"/>
              <a:t>according</a:t>
            </a:r>
            <a:r>
              <a:rPr lang="de-DE" sz="1600" dirty="0" smtClean="0"/>
              <a:t> to </a:t>
            </a:r>
            <a:r>
              <a:rPr lang="de-DE" sz="1600" dirty="0" err="1" smtClean="0"/>
              <a:t>their</a:t>
            </a:r>
            <a:r>
              <a:rPr lang="de-DE" sz="1600" dirty="0" smtClean="0"/>
              <a:t> </a:t>
            </a:r>
            <a:r>
              <a:rPr lang="de-DE" sz="1600" dirty="0" err="1" smtClean="0"/>
              <a:t>association</a:t>
            </a:r>
            <a:r>
              <a:rPr lang="de-DE" sz="1600" dirty="0" smtClean="0"/>
              <a:t> </a:t>
            </a:r>
            <a:r>
              <a:rPr lang="de-DE" sz="1600" dirty="0" err="1" smtClean="0"/>
              <a:t>priority</a:t>
            </a:r>
            <a:endParaRPr lang="de-DE" sz="1600" dirty="0" smtClean="0"/>
          </a:p>
          <a:p>
            <a:pPr lvl="1"/>
            <a:r>
              <a:rPr lang="de-DE" sz="1600" dirty="0" err="1" smtClean="0"/>
              <a:t>The</a:t>
            </a:r>
            <a:r>
              <a:rPr lang="de-DE" sz="1600" dirty="0" smtClean="0"/>
              <a:t> </a:t>
            </a:r>
            <a:r>
              <a:rPr lang="de-DE" sz="1600" dirty="0" err="1" smtClean="0"/>
              <a:t>association</a:t>
            </a:r>
            <a:r>
              <a:rPr lang="de-DE" sz="1600" dirty="0" smtClean="0"/>
              <a:t> </a:t>
            </a:r>
            <a:r>
              <a:rPr lang="de-DE" sz="1600" dirty="0" err="1" smtClean="0"/>
              <a:t>priority</a:t>
            </a:r>
            <a:r>
              <a:rPr lang="de-DE" sz="1600" dirty="0" smtClean="0"/>
              <a:t> </a:t>
            </a:r>
            <a:r>
              <a:rPr lang="de-DE" sz="1600" dirty="0" err="1" smtClean="0"/>
              <a:t>shall</a:t>
            </a:r>
            <a:r>
              <a:rPr lang="de-DE" sz="1600" dirty="0" smtClean="0"/>
              <a:t> </a:t>
            </a:r>
            <a:r>
              <a:rPr lang="de-DE" sz="1600" dirty="0" err="1" smtClean="0"/>
              <a:t>be</a:t>
            </a:r>
            <a:r>
              <a:rPr lang="de-DE" sz="1600" dirty="0" smtClean="0"/>
              <a:t> </a:t>
            </a:r>
            <a:r>
              <a:rPr lang="de-DE" sz="1600" dirty="0" err="1" smtClean="0"/>
              <a:t>set</a:t>
            </a:r>
            <a:r>
              <a:rPr lang="de-DE" sz="1600" dirty="0" smtClean="0"/>
              <a:t> </a:t>
            </a:r>
            <a:r>
              <a:rPr lang="de-DE" sz="1600" dirty="0" err="1" smtClean="0"/>
              <a:t>based</a:t>
            </a:r>
            <a:r>
              <a:rPr lang="de-DE" sz="1600" dirty="0" smtClean="0"/>
              <a:t> on [</a:t>
            </a:r>
            <a:r>
              <a:rPr lang="de-DE" sz="1600" dirty="0" err="1" smtClean="0"/>
              <a:t>choose</a:t>
            </a:r>
            <a:r>
              <a:rPr lang="de-DE" sz="1600" dirty="0" smtClean="0"/>
              <a:t> </a:t>
            </a:r>
            <a:r>
              <a:rPr lang="de-DE" sz="1600" dirty="0" err="1" smtClean="0"/>
              <a:t>here</a:t>
            </a:r>
            <a:r>
              <a:rPr lang="de-DE" sz="1600" dirty="0" smtClean="0"/>
              <a:t>]</a:t>
            </a:r>
          </a:p>
          <a:p>
            <a:pPr lvl="2"/>
            <a:r>
              <a:rPr lang="en-US" sz="1400" dirty="0" smtClean="0"/>
              <a:t>traffic type, user type, etc</a:t>
            </a:r>
          </a:p>
          <a:p>
            <a:pPr lvl="2"/>
            <a:r>
              <a:rPr lang="en-US" sz="1400" dirty="0" smtClean="0"/>
              <a:t>a MIB variable (value to be determined by other, external entity, e.g. WFA)</a:t>
            </a:r>
            <a:endParaRPr lang="de-DE" sz="1400" dirty="0" smtClean="0"/>
          </a:p>
          <a:p>
            <a:pPr lvl="1"/>
            <a:r>
              <a:rPr lang="de-DE" sz="1600" dirty="0" smtClean="0"/>
              <a:t>]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2000" y="1752600"/>
            <a:ext cx="7772400" cy="1066800"/>
          </a:xfrm>
        </p:spPr>
        <p:txBody>
          <a:bodyPr/>
          <a:lstStyle/>
          <a:p>
            <a:r>
              <a:rPr lang="en-US" dirty="0" smtClean="0"/>
              <a:t>Summary / Outcome of Scanning Ad Hoc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/ Outcome of Scanning Ad Hoc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be filled during ad-hoc</a:t>
            </a:r>
          </a:p>
          <a:p>
            <a:r>
              <a:rPr lang="en-US" dirty="0" smtClean="0"/>
              <a:t>Used as Report to </a:t>
            </a:r>
            <a:r>
              <a:rPr lang="en-US" dirty="0" err="1" smtClean="0"/>
              <a:t>TGai</a:t>
            </a:r>
            <a:r>
              <a:rPr lang="en-US" dirty="0" smtClean="0"/>
              <a:t> plenary</a:t>
            </a:r>
          </a:p>
          <a:p>
            <a:r>
              <a:rPr lang="en-US" dirty="0" smtClean="0"/>
              <a:t>If applicable, instruct ad hoc chair to draft motion based on discussion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11E764C8-B3B7-764C-B633-F7B27EC07194}" type="slidenum">
              <a:rPr lang="en-US"/>
              <a:pPr/>
              <a:t>28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References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Tuesday, PM1 Scanning </a:t>
            </a:r>
            <a:r>
              <a:rPr lang="en-US" dirty="0" err="1" smtClean="0"/>
              <a:t>AdHoc</a:t>
            </a:r>
            <a:r>
              <a:rPr lang="en-US" dirty="0" smtClean="0"/>
              <a:t> Agenda</a:t>
            </a:r>
          </a:p>
          <a:p>
            <a:pPr lvl="1"/>
            <a:r>
              <a:rPr lang="en-US" dirty="0" smtClean="0"/>
              <a:t>Structure remaining scanning related presentations</a:t>
            </a:r>
          </a:p>
          <a:p>
            <a:pPr lvl="1"/>
            <a:r>
              <a:rPr lang="en-US" dirty="0" smtClean="0"/>
              <a:t>Decide which to consider in </a:t>
            </a:r>
            <a:r>
              <a:rPr lang="en-US" dirty="0" err="1" smtClean="0"/>
              <a:t>TGai</a:t>
            </a:r>
            <a:r>
              <a:rPr lang="en-US" dirty="0" smtClean="0"/>
              <a:t> main plenary and which to address in ad-hoc</a:t>
            </a:r>
          </a:p>
          <a:p>
            <a:pPr lvl="1"/>
            <a:r>
              <a:rPr lang="en-US" dirty="0" smtClean="0"/>
              <a:t>Produce one set of suggested changes to the SFD based on presentations discussed in ad-hoc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Categorizing submissions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Three kind of presentations:</a:t>
            </a:r>
          </a:p>
          <a:p>
            <a:pPr lvl="1"/>
            <a:r>
              <a:rPr lang="en-US" dirty="0" smtClean="0"/>
              <a:t>Problem statements: what </a:t>
            </a:r>
            <a:r>
              <a:rPr lang="en-US" dirty="0" err="1" smtClean="0"/>
              <a:t>TGai</a:t>
            </a:r>
            <a:r>
              <a:rPr lang="en-US" dirty="0" smtClean="0"/>
              <a:t> should address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address in another ad-hoc or consider under unfinished business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Further details enhancing the SFD:  clear addition of another level of detail to existing SFD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consider in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Full text proposals addressing content of the SFD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consider in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New concepts and ideas: how to change the standard</a:t>
            </a:r>
            <a:br>
              <a:rPr lang="en-US" dirty="0" smtClean="0"/>
            </a:b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work on merger during ad-hoc; </a:t>
            </a:r>
            <a:r>
              <a:rPr lang="en-US" dirty="0" err="1" smtClean="0">
                <a:sym typeface="Wingdings"/>
              </a:rPr>
              <a:t>TGai</a:t>
            </a:r>
            <a:r>
              <a:rPr lang="en-US" dirty="0" smtClean="0">
                <a:sym typeface="Wingdings"/>
              </a:rPr>
              <a:t> plenary only to consider merger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GB" dirty="0" smtClean="0"/>
              <a:t>Current values of access related parameters (i.e., AIFSN, </a:t>
            </a:r>
            <a:r>
              <a:rPr lang="en-GB" dirty="0" err="1" smtClean="0"/>
              <a:t>CWmin</a:t>
            </a:r>
            <a:r>
              <a:rPr lang="en-GB" dirty="0" smtClean="0"/>
              <a:t> and </a:t>
            </a:r>
            <a:r>
              <a:rPr lang="en-GB" dirty="0" err="1" smtClean="0"/>
              <a:t>CWmax</a:t>
            </a:r>
            <a:r>
              <a:rPr lang="en-GB" dirty="0" smtClean="0"/>
              <a:t>) for transmission of management frames does not fully support large number of </a:t>
            </a:r>
            <a:r>
              <a:rPr lang="en-GB" dirty="0" err="1" smtClean="0"/>
              <a:t>STA’s</a:t>
            </a:r>
            <a:r>
              <a:rPr lang="en-GB" dirty="0" smtClean="0"/>
              <a:t> initial link setup (11-12/776)</a:t>
            </a:r>
          </a:p>
          <a:p>
            <a:endParaRPr lang="en-GB" dirty="0" smtClean="0"/>
          </a:p>
          <a:p>
            <a:r>
              <a:rPr lang="en-GB" dirty="0" smtClean="0"/>
              <a:t>Suggestion:</a:t>
            </a:r>
          </a:p>
          <a:p>
            <a:pPr lvl="1"/>
            <a:r>
              <a:rPr lang="en-GB" dirty="0" smtClean="0"/>
              <a:t>Request for presentation during upcoming phone conference or as a agenda point at the end of the week under unfinished business</a:t>
            </a:r>
          </a:p>
          <a:p>
            <a:pPr lvl="1"/>
            <a:r>
              <a:rPr lang="en-GB" dirty="0" smtClean="0"/>
              <a:t>Request authors to revise presentation:</a:t>
            </a:r>
          </a:p>
          <a:p>
            <a:pPr lvl="2"/>
            <a:r>
              <a:rPr lang="en-GB" dirty="0" smtClean="0"/>
              <a:t>Avoid adding a problem statement / what should be avoided to the SFD but</a:t>
            </a:r>
          </a:p>
          <a:p>
            <a:pPr lvl="2"/>
            <a:r>
              <a:rPr lang="en-GB" dirty="0" smtClean="0"/>
              <a:t>Make a clear statement what should be added to the standard / what needs to be changed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details for agreed SFD contents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Addresses SFD item “6.1.6 Omission </a:t>
            </a:r>
            <a:r>
              <a:rPr lang="en-US" dirty="0"/>
              <a:t>of Probe </a:t>
            </a:r>
            <a:r>
              <a:rPr lang="en-US" dirty="0" smtClean="0"/>
              <a:t>Response”</a:t>
            </a:r>
          </a:p>
          <a:p>
            <a:pPr lvl="1"/>
            <a:r>
              <a:rPr lang="en-US" dirty="0" smtClean="0"/>
              <a:t>Use of bitmasks to enable complex inclusion lists (11-12/775)</a:t>
            </a:r>
          </a:p>
          <a:p>
            <a:pPr lvl="1"/>
            <a:r>
              <a:rPr lang="en-US" dirty="0" smtClean="0"/>
              <a:t>AP should not respond with a </a:t>
            </a:r>
            <a:r>
              <a:rPr lang="en-US" dirty="0" err="1" smtClean="0"/>
              <a:t>unicast</a:t>
            </a:r>
            <a:r>
              <a:rPr lang="en-US" dirty="0" smtClean="0"/>
              <a:t> probe response if the </a:t>
            </a:r>
            <a:r>
              <a:rPr lang="en-US" altLang="zh-TW" dirty="0" smtClean="0"/>
              <a:t>Received channel power indicator (RCPI) is below a threshold contained in the probe request (11-12/758)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Suggestion to </a:t>
            </a:r>
            <a:r>
              <a:rPr lang="en-US" dirty="0" err="1" smtClean="0"/>
              <a:t>TGai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Consider entire presentation in plenary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text proposals addressing agreed SFD contents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SFD-related-active-scanning-text</a:t>
            </a:r>
            <a:r>
              <a:rPr lang="en-US" dirty="0" smtClean="0"/>
              <a:t> (11-12/726)</a:t>
            </a:r>
          </a:p>
          <a:p>
            <a:endParaRPr lang="en-US" dirty="0" smtClean="0"/>
          </a:p>
          <a:p>
            <a:r>
              <a:rPr lang="en-US" dirty="0" smtClean="0"/>
              <a:t>Suggestion:</a:t>
            </a:r>
          </a:p>
          <a:p>
            <a:pPr lvl="1"/>
            <a:r>
              <a:rPr lang="en-US" dirty="0" smtClean="0"/>
              <a:t>Query </a:t>
            </a:r>
            <a:r>
              <a:rPr lang="en-US" dirty="0" err="1" smtClean="0"/>
              <a:t>TGai</a:t>
            </a:r>
            <a:r>
              <a:rPr lang="en-US" dirty="0" smtClean="0"/>
              <a:t> plenary for consideration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Overview: (Active) scanning concepts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Beacon pointer  (</a:t>
            </a:r>
            <a:r>
              <a:rPr lang="en-GB" sz="1800" dirty="0" smtClean="0"/>
              <a:t>11-12/743)</a:t>
            </a:r>
          </a:p>
          <a:p>
            <a:r>
              <a:rPr lang="en-GB" sz="1800" dirty="0" smtClean="0"/>
              <a:t>Simplified probe request (</a:t>
            </a:r>
            <a:r>
              <a:rPr lang="en-US" sz="1800" dirty="0" smtClean="0"/>
              <a:t>11-12/791)</a:t>
            </a:r>
          </a:p>
          <a:p>
            <a:r>
              <a:rPr lang="en-US" sz="1800" dirty="0" smtClean="0"/>
              <a:t>Simplified probe response (11-12/791)</a:t>
            </a:r>
          </a:p>
          <a:p>
            <a:r>
              <a:rPr lang="en-US" sz="1800" dirty="0" smtClean="0"/>
              <a:t>Reduction of Probe Requests via trigger information (11-12/550) </a:t>
            </a:r>
          </a:p>
          <a:p>
            <a:r>
              <a:rPr lang="en-US" sz="1800" dirty="0" smtClean="0"/>
              <a:t>Dynamic adjustment of Probe Timer for active scanning (11-12/788)</a:t>
            </a:r>
          </a:p>
          <a:p>
            <a:endParaRPr lang="en-US" sz="1800" dirty="0" smtClean="0"/>
          </a:p>
          <a:p>
            <a:r>
              <a:rPr lang="en-US" sz="1800" dirty="0" smtClean="0"/>
              <a:t>Operation channel information in Beacon / Probe Res. (11-12/761)</a:t>
            </a:r>
          </a:p>
          <a:p>
            <a:r>
              <a:rPr lang="en-US" sz="1800" dirty="0" smtClean="0"/>
              <a:t>Inclusion of “AP performance parameters” in Beacon / Probe Res. (11-12/762)</a:t>
            </a:r>
          </a:p>
          <a:p>
            <a:r>
              <a:rPr lang="en-US" sz="1800" dirty="0" smtClean="0"/>
              <a:t>AP selection of preferred operating channel based on its SSID (11-12/779)</a:t>
            </a:r>
          </a:p>
          <a:p>
            <a:r>
              <a:rPr lang="en-US" sz="1800" dirty="0" smtClean="0"/>
              <a:t>Avoidance of association bursts by distributing link set-up over time interval (11-12/786)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0000FF"/>
                </a:solidFill>
              </a:rPr>
              <a:t>Suggestion: Merge in ad-hoc;  </a:t>
            </a:r>
            <a:r>
              <a:rPr lang="en-US" sz="1800" dirty="0" err="1" smtClean="0">
                <a:solidFill>
                  <a:srgbClr val="0000FF"/>
                </a:solidFill>
              </a:rPr>
              <a:t>TGai</a:t>
            </a:r>
            <a:r>
              <a:rPr lang="en-US" sz="1800" dirty="0" smtClean="0">
                <a:solidFill>
                  <a:srgbClr val="0000FF"/>
                </a:solidFill>
              </a:rPr>
              <a:t> only to consider merger</a:t>
            </a:r>
          </a:p>
          <a:p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 on (new) Scanning </a:t>
            </a:r>
            <a:r>
              <a:rPr lang="en-US" dirty="0" err="1" smtClean="0"/>
              <a:t>Concepets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Only two of the active scanning topics were brought in front of </a:t>
            </a:r>
            <a:r>
              <a:rPr lang="en-US" sz="1800" dirty="0" err="1" smtClean="0"/>
              <a:t>TGai</a:t>
            </a:r>
            <a:r>
              <a:rPr lang="en-US" sz="1800" dirty="0" smtClean="0"/>
              <a:t> before, namely:</a:t>
            </a:r>
          </a:p>
          <a:p>
            <a:pPr lvl="1"/>
            <a:r>
              <a:rPr lang="en-US" sz="1600" dirty="0" smtClean="0"/>
              <a:t>761r0 by </a:t>
            </a:r>
            <a:r>
              <a:rPr lang="en-US" sz="1600" dirty="0" err="1" smtClean="0"/>
              <a:t>Katsuo</a:t>
            </a:r>
            <a:r>
              <a:rPr lang="en-US" sz="1600" dirty="0" smtClean="0"/>
              <a:t> </a:t>
            </a:r>
            <a:r>
              <a:rPr lang="en-US" sz="1600" dirty="0" err="1" smtClean="0"/>
              <a:t>Yunoki</a:t>
            </a:r>
            <a:r>
              <a:rPr lang="en-US" sz="1600" dirty="0" smtClean="0"/>
              <a:t> (KDDI): presented as 13r0 in January</a:t>
            </a:r>
          </a:p>
          <a:p>
            <a:pPr lvl="1"/>
            <a:r>
              <a:rPr lang="en-US" sz="1600" dirty="0" smtClean="0"/>
              <a:t>786r0 by Lin </a:t>
            </a:r>
            <a:r>
              <a:rPr lang="en-US" sz="1600" dirty="0" err="1" smtClean="0"/>
              <a:t>Cai</a:t>
            </a:r>
            <a:r>
              <a:rPr lang="en-US" sz="1600" dirty="0" smtClean="0"/>
              <a:t> (</a:t>
            </a:r>
            <a:r>
              <a:rPr lang="en-US" sz="1600" dirty="0" err="1" smtClean="0"/>
              <a:t>Huawei</a:t>
            </a:r>
            <a:r>
              <a:rPr lang="en-US" sz="1600" dirty="0" smtClean="0"/>
              <a:t>): presented as 569r0 in May and 249r0 in March</a:t>
            </a:r>
          </a:p>
          <a:p>
            <a:r>
              <a:rPr lang="en-US" sz="1800" dirty="0" smtClean="0"/>
              <a:t>Presenters should make more efficient use of telephone conference time</a:t>
            </a:r>
          </a:p>
          <a:p>
            <a:r>
              <a:rPr lang="en-US" sz="1800" dirty="0" smtClean="0"/>
              <a:t>Suggestion:</a:t>
            </a:r>
          </a:p>
          <a:p>
            <a:pPr lvl="1"/>
            <a:r>
              <a:rPr lang="en-US" sz="1600" dirty="0" smtClean="0"/>
              <a:t>Work on merger during ad-hoc and only allow outcome of merger to go into </a:t>
            </a:r>
            <a:r>
              <a:rPr lang="en-US" sz="1600" dirty="0" err="1" smtClean="0"/>
              <a:t>TGai</a:t>
            </a:r>
            <a:r>
              <a:rPr lang="en-US" sz="1600" dirty="0" smtClean="0"/>
              <a:t> main group</a:t>
            </a:r>
          </a:p>
          <a:p>
            <a:pPr lvl="1"/>
            <a:r>
              <a:rPr lang="en-US" sz="1600" dirty="0" smtClean="0"/>
              <a:t>Per call for contributions: Suggest to </a:t>
            </a:r>
            <a:r>
              <a:rPr lang="en-US" sz="1600" dirty="0" err="1" smtClean="0"/>
              <a:t>TGai</a:t>
            </a:r>
            <a:r>
              <a:rPr lang="en-US" sz="1600" dirty="0" smtClean="0"/>
              <a:t> _not_ to consider any the existing and future presentations of active scanning but only consider the outcome of this ad-hoc in form of a merged, converged view on active scanning features to be added to the SFD</a:t>
            </a:r>
          </a:p>
          <a:p>
            <a:pPr lvl="1"/>
            <a:r>
              <a:rPr lang="en-US" sz="1600" dirty="0" smtClean="0"/>
              <a:t>Require for future sessions, that presentations presenting new ideas or adding details to the SFD are required to present during a phone conference to allocate agenda time during a face-to-face meeting, or only allow presentations on a “time permit bases”</a:t>
            </a:r>
            <a:endParaRPr lang="en-US" sz="1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July 2012</a:t>
            </a:r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Marc Emmelmann, FOKUS</a:t>
            </a:r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71EC7C7-0B76-684A-BE1F-08BFC801468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65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0</TotalTime>
  <Words>2714</Words>
  <Application>Microsoft Macintosh PowerPoint</Application>
  <PresentationFormat>Bildschirmpräsentation (4:3)</PresentationFormat>
  <Paragraphs>334</Paragraphs>
  <Slides>28</Slides>
  <Notes>4</Notes>
  <HiddenSlides>0</HiddenSlides>
  <MMClips>0</MMClips>
  <ScaleCrop>false</ScaleCrop>
  <HeadingPairs>
    <vt:vector size="6" baseType="variant">
      <vt:variant>
        <vt:lpstr>Entwurfsvorlage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28</vt:i4>
      </vt:variant>
    </vt:vector>
  </HeadingPairs>
  <TitlesOfParts>
    <vt:vector size="30" baseType="lpstr">
      <vt:lpstr>802-11-Submission</vt:lpstr>
      <vt:lpstr>Dokument</vt:lpstr>
      <vt:lpstr>TGai Scanning Topics (Ad-Hoc Agenda)</vt:lpstr>
      <vt:lpstr>Abstract</vt:lpstr>
      <vt:lpstr>Agenda</vt:lpstr>
      <vt:lpstr>Categorizing submissions</vt:lpstr>
      <vt:lpstr>Problem Statements</vt:lpstr>
      <vt:lpstr>Further details for agreed SFD contents</vt:lpstr>
      <vt:lpstr>Full text proposals addressing agreed SFD contents</vt:lpstr>
      <vt:lpstr>Overview: (Active) scanning concepts</vt:lpstr>
      <vt:lpstr>Note on (new) Scanning Concepets:</vt:lpstr>
      <vt:lpstr>Suggestion to TGai Pleanary</vt:lpstr>
      <vt:lpstr>One-Slide Summary of new Concepts and Ideas</vt:lpstr>
      <vt:lpstr>Concept: Beacon Pointer</vt:lpstr>
      <vt:lpstr>Concept: Simplified Probe Request</vt:lpstr>
      <vt:lpstr>Concept: Simplified Probe Response</vt:lpstr>
      <vt:lpstr>Concept: Reduction of Probe Requests via trigger information</vt:lpstr>
      <vt:lpstr>Concept: Dynamic adjustment of ProbeTimer for active scanning</vt:lpstr>
      <vt:lpstr>Concept: Operation channel information in Beacon / Probe Res.  </vt:lpstr>
      <vt:lpstr>Concept: Inclusion of “AP performance parameters” in Beacon / Probe Res.</vt:lpstr>
      <vt:lpstr>Concept: AP selection of preferred operating channel based on its SSID</vt:lpstr>
      <vt:lpstr>Concept: Avoidance of association bursts by distributing link set-up over time interval</vt:lpstr>
      <vt:lpstr>Resulting / Requested additions to SFD</vt:lpstr>
      <vt:lpstr>Resulting / Requested additions to SFD</vt:lpstr>
      <vt:lpstr>Resulting / Requested additions to SFD (cont.)</vt:lpstr>
      <vt:lpstr>Resulting / Requested additions to SFD (cont.)</vt:lpstr>
      <vt:lpstr>Resulting / Requested additions to SFD (cont.)</vt:lpstr>
      <vt:lpstr>Summary / Outcome of Scanning Ad Hoc</vt:lpstr>
      <vt:lpstr>Summary / Outcome of Scanning Ad Hoc</vt:lpstr>
      <vt:lpstr>References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TGai Scanning Topics (Ad-Hoc Agenda)</dc:title>
  <dc:subject/>
  <dc:creator>Marc Emmelmann</dc:creator>
  <cp:keywords/>
  <dc:description/>
  <cp:lastModifiedBy>Marc Emmelmann</cp:lastModifiedBy>
  <cp:revision>42</cp:revision>
  <cp:lastPrinted>1998-02-10T13:28:06Z</cp:lastPrinted>
  <dcterms:created xsi:type="dcterms:W3CDTF">2012-07-17T19:57:10Z</dcterms:created>
  <dcterms:modified xsi:type="dcterms:W3CDTF">2012-07-17T20:12:35Z</dcterms:modified>
  <cp:category/>
</cp:coreProperties>
</file>