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diagrams/colors1.xml" ContentType="application/vnd.openxmlformats-officedocument.drawingml.diagramColors+xml"/>
  <Default Extension="png" ContentType="image/png"/>
  <Default Extension="bin" ContentType="application/vnd.openxmlformats-officedocument.oleObject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4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76" r:id="rId9"/>
    <p:sldId id="270" r:id="rId10"/>
    <p:sldId id="277" r:id="rId11"/>
    <p:sldId id="278" r:id="rId12"/>
    <p:sldId id="279" r:id="rId13"/>
    <p:sldId id="280" r:id="rId14"/>
    <p:sldId id="264" r:id="rId15"/>
    <p:sldId id="275" r:id="rId16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ki Beluri" initials="MB" lastIdx="3" clrIdx="0"/>
  <p:cmAuthor id="1" name="Alpaslan Demir" initials="AD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EEF"/>
    <a:srgbClr val="F36C21"/>
    <a:srgbClr val="716C6B"/>
    <a:srgbClr val="D94D20"/>
    <a:srgbClr val="6C6864"/>
    <a:srgbClr val="63615D"/>
    <a:srgbClr val="54524E"/>
    <a:srgbClr val="0087C3"/>
    <a:srgbClr val="C6D742"/>
    <a:srgbClr val="44A43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14" autoAdjust="0"/>
    <p:restoredTop sz="94660"/>
  </p:normalViewPr>
  <p:slideViewPr>
    <p:cSldViewPr snapToObjects="1">
      <p:cViewPr varScale="1">
        <p:scale>
          <a:sx n="55" d="100"/>
          <a:sy n="55" d="100"/>
        </p:scale>
        <p:origin x="-105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://idccrandd/sites/acn/dsm/shareddocs/WiFi%20innovations%20-Interband%20Aggregation/References/WiFi_Throughput_Analysis/SINRVariation_2TVWSchannel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http://idccrandd/sites/acn/dsm/shareddocs/WiFi%20innovations%20-Interband%20Aggregation/References/WiFi_Throughput_Analysis/SINRVariation_2TVWSchannel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http://idccrandd/sites/acn/dsm/shareddocs/WiFi%20innovations%20-Interband%20Aggregation/References/WiFi_Throughput_Analysis/SINRVariation_2TVWSchannel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http://idccrandd/sites/acn/dsm/shareddocs/WiFi%20innovations%20-Interband%20Aggregation/References/WiFi_Throughput_Analysis/SINRVariation_2TVWSchannel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ctr">
              <a:defRPr sz="1200"/>
            </a:pPr>
            <a:r>
              <a:rPr lang="en-US" sz="1200" b="1" i="0" baseline="0" smtClean="0"/>
              <a:t>SNIRcent </a:t>
            </a:r>
            <a:r>
              <a:rPr lang="en-US" sz="1200" b="1" i="0" baseline="0" dirty="0"/>
              <a:t>vs. Non-adjacent Channel </a:t>
            </a:r>
            <a:r>
              <a:rPr lang="en-US" sz="1200" b="1" i="0" baseline="0" dirty="0" smtClean="0"/>
              <a:t>SNIR </a:t>
            </a:r>
            <a:r>
              <a:rPr lang="en-US" sz="1200" b="1" i="0" baseline="0" dirty="0"/>
              <a:t>Variations over Distance</a:t>
            </a:r>
            <a:endParaRPr lang="en-US" sz="1200" dirty="0"/>
          </a:p>
        </c:rich>
      </c:tx>
      <c:layout>
        <c:manualLayout>
          <c:xMode val="edge"/>
          <c:yMode val="edge"/>
          <c:x val="0.12822413958051979"/>
          <c:y val="6.1429565564801699E-3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v>SINR on Channel N + 1</c:v>
          </c:tx>
          <c:cat>
            <c:numRef>
              <c:f>MACLayerAggregation_LargeOffice!$B$1:$T$1</c:f>
              <c:numCache>
                <c:formatCode>General</c:formatCode>
                <c:ptCount val="1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100</c:v>
                </c:pt>
                <c:pt idx="9">
                  <c:v>110</c:v>
                </c:pt>
                <c:pt idx="10">
                  <c:v>120</c:v>
                </c:pt>
                <c:pt idx="11">
                  <c:v>130</c:v>
                </c:pt>
                <c:pt idx="12">
                  <c:v>140</c:v>
                </c:pt>
                <c:pt idx="13">
                  <c:v>150</c:v>
                </c:pt>
                <c:pt idx="14">
                  <c:v>160</c:v>
                </c:pt>
                <c:pt idx="15">
                  <c:v>170</c:v>
                </c:pt>
                <c:pt idx="16">
                  <c:v>180</c:v>
                </c:pt>
                <c:pt idx="17">
                  <c:v>190</c:v>
                </c:pt>
                <c:pt idx="18">
                  <c:v>200</c:v>
                </c:pt>
              </c:numCache>
            </c:numRef>
          </c:cat>
          <c:val>
            <c:numRef>
              <c:f>MACLayerAggregation_LargeOffice!$B$2:$T$2</c:f>
              <c:numCache>
                <c:formatCode>General</c:formatCode>
                <c:ptCount val="19"/>
                <c:pt idx="0">
                  <c:v>26.873999999999999</c:v>
                </c:pt>
                <c:pt idx="1">
                  <c:v>25.424999999999986</c:v>
                </c:pt>
                <c:pt idx="2">
                  <c:v>24.103000000000005</c:v>
                </c:pt>
                <c:pt idx="3">
                  <c:v>22.885999999999989</c:v>
                </c:pt>
                <c:pt idx="4">
                  <c:v>21.759999999999987</c:v>
                </c:pt>
                <c:pt idx="5">
                  <c:v>20.710999999999999</c:v>
                </c:pt>
                <c:pt idx="6">
                  <c:v>19.73</c:v>
                </c:pt>
                <c:pt idx="7">
                  <c:v>17.939</c:v>
                </c:pt>
                <c:pt idx="8">
                  <c:v>16.338000000000001</c:v>
                </c:pt>
                <c:pt idx="9">
                  <c:v>14.889000000000006</c:v>
                </c:pt>
                <c:pt idx="10">
                  <c:v>13.567</c:v>
                </c:pt>
                <c:pt idx="11">
                  <c:v>12.350000000000017</c:v>
                </c:pt>
                <c:pt idx="12">
                  <c:v>11.223000000000001</c:v>
                </c:pt>
                <c:pt idx="13">
                  <c:v>10.175000000000002</c:v>
                </c:pt>
                <c:pt idx="14">
                  <c:v>9.1937000000000015</c:v>
                </c:pt>
                <c:pt idx="15">
                  <c:v>8.2722000000000016</c:v>
                </c:pt>
                <c:pt idx="16">
                  <c:v>7.4034000000000004</c:v>
                </c:pt>
                <c:pt idx="17">
                  <c:v>6.5815999999999999</c:v>
                </c:pt>
                <c:pt idx="18">
                  <c:v>5.8018999999999998</c:v>
                </c:pt>
              </c:numCache>
            </c:numRef>
          </c:val>
        </c:ser>
        <c:ser>
          <c:idx val="1"/>
          <c:order val="1"/>
          <c:tx>
            <c:v>SINR on Channel N + 4</c:v>
          </c:tx>
          <c:cat>
            <c:numRef>
              <c:f>MACLayerAggregation_LargeOffice!$B$1:$T$1</c:f>
              <c:numCache>
                <c:formatCode>General</c:formatCode>
                <c:ptCount val="1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100</c:v>
                </c:pt>
                <c:pt idx="9">
                  <c:v>110</c:v>
                </c:pt>
                <c:pt idx="10">
                  <c:v>120</c:v>
                </c:pt>
                <c:pt idx="11">
                  <c:v>130</c:v>
                </c:pt>
                <c:pt idx="12">
                  <c:v>140</c:v>
                </c:pt>
                <c:pt idx="13">
                  <c:v>150</c:v>
                </c:pt>
                <c:pt idx="14">
                  <c:v>160</c:v>
                </c:pt>
                <c:pt idx="15">
                  <c:v>170</c:v>
                </c:pt>
                <c:pt idx="16">
                  <c:v>180</c:v>
                </c:pt>
                <c:pt idx="17">
                  <c:v>190</c:v>
                </c:pt>
                <c:pt idx="18">
                  <c:v>200</c:v>
                </c:pt>
              </c:numCache>
            </c:numRef>
          </c:cat>
          <c:val>
            <c:numRef>
              <c:f>MACLayerAggregation_LargeOffice!$B$3:$T$3</c:f>
              <c:numCache>
                <c:formatCode>General</c:formatCode>
                <c:ptCount val="19"/>
                <c:pt idx="0">
                  <c:v>44.221000000000011</c:v>
                </c:pt>
                <c:pt idx="1">
                  <c:v>42.772000000000013</c:v>
                </c:pt>
                <c:pt idx="2">
                  <c:v>41.45</c:v>
                </c:pt>
                <c:pt idx="3">
                  <c:v>40.233000000000011</c:v>
                </c:pt>
                <c:pt idx="4">
                  <c:v>39.107000000000006</c:v>
                </c:pt>
                <c:pt idx="5">
                  <c:v>38.058</c:v>
                </c:pt>
                <c:pt idx="6">
                  <c:v>37.077000000000005</c:v>
                </c:pt>
                <c:pt idx="7">
                  <c:v>35.287000000000006</c:v>
                </c:pt>
                <c:pt idx="8">
                  <c:v>33.685000000000002</c:v>
                </c:pt>
                <c:pt idx="9">
                  <c:v>32.236000000000011</c:v>
                </c:pt>
                <c:pt idx="10">
                  <c:v>30.914000000000001</c:v>
                </c:pt>
                <c:pt idx="11">
                  <c:v>29.696999999999999</c:v>
                </c:pt>
                <c:pt idx="12">
                  <c:v>28.571000000000005</c:v>
                </c:pt>
                <c:pt idx="13">
                  <c:v>27.521999999999988</c:v>
                </c:pt>
                <c:pt idx="14">
                  <c:v>26.541</c:v>
                </c:pt>
                <c:pt idx="15">
                  <c:v>25.619000000000035</c:v>
                </c:pt>
                <c:pt idx="16">
                  <c:v>24.751000000000001</c:v>
                </c:pt>
                <c:pt idx="17">
                  <c:v>23.928999999999956</c:v>
                </c:pt>
                <c:pt idx="18">
                  <c:v>23.149000000000001</c:v>
                </c:pt>
              </c:numCache>
            </c:numRef>
          </c:val>
        </c:ser>
        <c:axId val="87717760"/>
        <c:axId val="87728512"/>
      </c:barChart>
      <c:scatterChart>
        <c:scatterStyle val="lineMarker"/>
        <c:ser>
          <c:idx val="2"/>
          <c:order val="2"/>
          <c:tx>
            <c:v>MCS of Channel N + 1</c:v>
          </c:tx>
          <c:spPr>
            <a:ln w="28575">
              <a:noFill/>
            </a:ln>
          </c:spPr>
          <c:marker>
            <c:symbol val="diamond"/>
            <c:size val="9"/>
            <c:spPr>
              <a:solidFill>
                <a:srgbClr val="C00000"/>
              </a:solidFill>
              <a:ln>
                <a:solidFill>
                  <a:schemeClr val="accent1"/>
                </a:solidFill>
              </a:ln>
            </c:spPr>
          </c:marker>
          <c:yVal>
            <c:numRef>
              <c:f>MACLayerAggregation_LargeOffice!$B$7:$T$7</c:f>
              <c:numCache>
                <c:formatCode>General</c:formatCode>
                <c:ptCount val="19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6</c:v>
                </c:pt>
                <c:pt idx="4">
                  <c:v>5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</c:numCache>
            </c:numRef>
          </c:yVal>
        </c:ser>
        <c:ser>
          <c:idx val="3"/>
          <c:order val="3"/>
          <c:tx>
            <c:v>MCS of Channel N  + 4</c:v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rgbClr val="54524E"/>
              </a:solidFill>
            </c:spPr>
          </c:marker>
          <c:yVal>
            <c:numRef>
              <c:f>MACLayerAggregation_LargeOffice!$B$8:$T$8</c:f>
              <c:numCache>
                <c:formatCode>General</c:formatCode>
                <c:ptCount val="19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7</c:v>
                </c:pt>
                <c:pt idx="11">
                  <c:v>7</c:v>
                </c:pt>
                <c:pt idx="12">
                  <c:v>7</c:v>
                </c:pt>
                <c:pt idx="13">
                  <c:v>7</c:v>
                </c:pt>
                <c:pt idx="14">
                  <c:v>7</c:v>
                </c:pt>
                <c:pt idx="15">
                  <c:v>7</c:v>
                </c:pt>
                <c:pt idx="16">
                  <c:v>7</c:v>
                </c:pt>
                <c:pt idx="17">
                  <c:v>7</c:v>
                </c:pt>
                <c:pt idx="18">
                  <c:v>6</c:v>
                </c:pt>
              </c:numCache>
            </c:numRef>
          </c:yVal>
        </c:ser>
        <c:axId val="87736704"/>
        <c:axId val="87730432"/>
      </c:scatterChart>
      <c:catAx>
        <c:axId val="8771776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(m)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87728512"/>
        <c:crosses val="autoZero"/>
        <c:auto val="1"/>
        <c:lblAlgn val="ctr"/>
        <c:lblOffset val="100"/>
      </c:catAx>
      <c:valAx>
        <c:axId val="87728512"/>
        <c:scaling>
          <c:orientation val="minMax"/>
          <c:max val="50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SNIR </a:t>
                </a:r>
                <a:r>
                  <a:rPr lang="en-US" dirty="0"/>
                  <a:t>(dB) 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87717760"/>
        <c:crosses val="autoZero"/>
        <c:crossBetween val="between"/>
      </c:valAx>
      <c:valAx>
        <c:axId val="87730432"/>
        <c:scaling>
          <c:orientation val="minMax"/>
          <c:max val="7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MCS</a:t>
                </a:r>
                <a:r>
                  <a:rPr lang="en-US" baseline="0"/>
                  <a:t> Index</a:t>
                </a:r>
                <a:endParaRPr lang="en-US"/>
              </a:p>
            </c:rich>
          </c:tx>
          <c:layout/>
        </c:title>
        <c:numFmt formatCode="General" sourceLinked="1"/>
        <c:tickLblPos val="nextTo"/>
        <c:crossAx val="87736704"/>
        <c:crosses val="max"/>
        <c:crossBetween val="midCat"/>
      </c:valAx>
      <c:valAx>
        <c:axId val="87736704"/>
        <c:scaling>
          <c:orientation val="minMax"/>
        </c:scaling>
        <c:delete val="1"/>
        <c:axPos val="b"/>
        <c:tickLblPos val="none"/>
        <c:crossAx val="87730432"/>
        <c:crosses val="autoZero"/>
        <c:crossBetween val="midCat"/>
      </c:valAx>
      <c:dTable>
        <c:showHorzBorder val="1"/>
        <c:showVertBorder val="1"/>
        <c:showOutline val="1"/>
        <c:showKeys val="1"/>
      </c:dTable>
    </c:plotArea>
    <c:legend>
      <c:legendPos val="r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Single MCS Schemes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v>MaxMCS</c:v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xVal>
            <c:numRef>
              <c:f>MACLayerAggregation_CHE2!$B$1:$T$1</c:f>
              <c:numCache>
                <c:formatCode>General</c:formatCode>
                <c:ptCount val="1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100</c:v>
                </c:pt>
                <c:pt idx="9">
                  <c:v>110</c:v>
                </c:pt>
                <c:pt idx="10">
                  <c:v>120</c:v>
                </c:pt>
                <c:pt idx="11">
                  <c:v>130</c:v>
                </c:pt>
                <c:pt idx="12">
                  <c:v>140</c:v>
                </c:pt>
                <c:pt idx="13">
                  <c:v>150</c:v>
                </c:pt>
                <c:pt idx="14">
                  <c:v>160</c:v>
                </c:pt>
                <c:pt idx="15">
                  <c:v>170</c:v>
                </c:pt>
                <c:pt idx="16">
                  <c:v>180</c:v>
                </c:pt>
                <c:pt idx="17">
                  <c:v>190</c:v>
                </c:pt>
                <c:pt idx="18">
                  <c:v>200</c:v>
                </c:pt>
              </c:numCache>
            </c:numRef>
          </c:xVal>
          <c:yVal>
            <c:numRef>
              <c:f>MACLayerAggregation_CHE2!$B$18:$T$18</c:f>
              <c:numCache>
                <c:formatCode>General</c:formatCode>
                <c:ptCount val="19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7</c:v>
                </c:pt>
                <c:pt idx="11">
                  <c:v>7</c:v>
                </c:pt>
                <c:pt idx="12">
                  <c:v>7</c:v>
                </c:pt>
                <c:pt idx="13">
                  <c:v>7</c:v>
                </c:pt>
                <c:pt idx="14">
                  <c:v>7</c:v>
                </c:pt>
                <c:pt idx="15">
                  <c:v>7</c:v>
                </c:pt>
                <c:pt idx="16">
                  <c:v>7</c:v>
                </c:pt>
                <c:pt idx="17">
                  <c:v>7</c:v>
                </c:pt>
                <c:pt idx="18">
                  <c:v>6</c:v>
                </c:pt>
              </c:numCache>
            </c:numRef>
          </c:yVal>
        </c:ser>
        <c:ser>
          <c:idx val="1"/>
          <c:order val="1"/>
          <c:tx>
            <c:v>MinMCS</c:v>
          </c:tx>
          <c:spPr>
            <a:ln w="28575">
              <a:noFill/>
            </a:ln>
          </c:spPr>
          <c:marker>
            <c:symbol val="triangle"/>
            <c:size val="7"/>
            <c:spPr>
              <a:noFill/>
              <a:ln w="15875">
                <a:solidFill>
                  <a:srgbClr val="00AEEF"/>
                </a:solidFill>
              </a:ln>
            </c:spPr>
          </c:marker>
          <c:xVal>
            <c:numRef>
              <c:f>MACLayerAggregation_CHE2!$B$1:$T$1</c:f>
              <c:numCache>
                <c:formatCode>General</c:formatCode>
                <c:ptCount val="1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100</c:v>
                </c:pt>
                <c:pt idx="9">
                  <c:v>110</c:v>
                </c:pt>
                <c:pt idx="10">
                  <c:v>120</c:v>
                </c:pt>
                <c:pt idx="11">
                  <c:v>130</c:v>
                </c:pt>
                <c:pt idx="12">
                  <c:v>140</c:v>
                </c:pt>
                <c:pt idx="13">
                  <c:v>150</c:v>
                </c:pt>
                <c:pt idx="14">
                  <c:v>160</c:v>
                </c:pt>
                <c:pt idx="15">
                  <c:v>170</c:v>
                </c:pt>
                <c:pt idx="16">
                  <c:v>180</c:v>
                </c:pt>
                <c:pt idx="17">
                  <c:v>190</c:v>
                </c:pt>
                <c:pt idx="18">
                  <c:v>200</c:v>
                </c:pt>
              </c:numCache>
            </c:numRef>
          </c:xVal>
          <c:yVal>
            <c:numRef>
              <c:f>MACLayerAggregation_CHE2!$B$17:$T$17</c:f>
              <c:numCache>
                <c:formatCode>General</c:formatCode>
                <c:ptCount val="19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6</c:v>
                </c:pt>
                <c:pt idx="4">
                  <c:v>5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</c:numCache>
            </c:numRef>
          </c:yVal>
        </c:ser>
        <c:ser>
          <c:idx val="2"/>
          <c:order val="2"/>
          <c:tx>
            <c:v>Best Intermediate MCS</c:v>
          </c:tx>
          <c:spPr>
            <a:ln w="28575">
              <a:noFill/>
            </a:ln>
          </c:spPr>
          <c:marker>
            <c:symbol val="circle"/>
            <c:size val="5"/>
            <c:spPr>
              <a:solidFill>
                <a:srgbClr val="F36C21"/>
              </a:solidFill>
              <a:ln>
                <a:solidFill>
                  <a:srgbClr val="F36C21"/>
                </a:solidFill>
              </a:ln>
            </c:spPr>
          </c:marker>
          <c:xVal>
            <c:numRef>
              <c:f>MACLayerAggregation_CHE2!$B$1:$T$1</c:f>
              <c:numCache>
                <c:formatCode>General</c:formatCode>
                <c:ptCount val="1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100</c:v>
                </c:pt>
                <c:pt idx="9">
                  <c:v>110</c:v>
                </c:pt>
                <c:pt idx="10">
                  <c:v>120</c:v>
                </c:pt>
                <c:pt idx="11">
                  <c:v>130</c:v>
                </c:pt>
                <c:pt idx="12">
                  <c:v>140</c:v>
                </c:pt>
                <c:pt idx="13">
                  <c:v>150</c:v>
                </c:pt>
                <c:pt idx="14">
                  <c:v>160</c:v>
                </c:pt>
                <c:pt idx="15">
                  <c:v>170</c:v>
                </c:pt>
                <c:pt idx="16">
                  <c:v>180</c:v>
                </c:pt>
                <c:pt idx="17">
                  <c:v>190</c:v>
                </c:pt>
                <c:pt idx="18">
                  <c:v>200</c:v>
                </c:pt>
              </c:numCache>
            </c:numRef>
          </c:xVal>
          <c:yVal>
            <c:numRef>
              <c:f>MACLayerAggregation_CHE2!$B$13:$T$13</c:f>
              <c:numCache>
                <c:formatCode>General</c:formatCode>
                <c:ptCount val="19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6</c:v>
                </c:pt>
                <c:pt idx="5">
                  <c:v>6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3</c:v>
                </c:pt>
                <c:pt idx="13">
                  <c:v>6</c:v>
                </c:pt>
                <c:pt idx="14">
                  <c:v>6</c:v>
                </c:pt>
                <c:pt idx="15">
                  <c:v>6</c:v>
                </c:pt>
                <c:pt idx="16">
                  <c:v>6</c:v>
                </c:pt>
                <c:pt idx="17">
                  <c:v>6</c:v>
                </c:pt>
                <c:pt idx="18">
                  <c:v>5</c:v>
                </c:pt>
              </c:numCache>
            </c:numRef>
          </c:yVal>
        </c:ser>
        <c:axId val="120133504"/>
        <c:axId val="78668160"/>
      </c:scatterChart>
      <c:valAx>
        <c:axId val="120133504"/>
        <c:scaling>
          <c:orientation val="minMax"/>
          <c:max val="200"/>
          <c:min val="4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(m)</a:t>
                </a:r>
              </a:p>
            </c:rich>
          </c:tx>
          <c:layout/>
        </c:title>
        <c:numFmt formatCode="General" sourceLinked="1"/>
        <c:tickLblPos val="nextTo"/>
        <c:crossAx val="78668160"/>
        <c:crosses val="autoZero"/>
        <c:crossBetween val="midCat"/>
      </c:valAx>
      <c:valAx>
        <c:axId val="7866816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MCS Index for  Both</a:t>
                </a:r>
                <a:r>
                  <a:rPr lang="en-US" baseline="0"/>
                  <a:t> Channels</a:t>
                </a:r>
                <a:endParaRPr lang="en-US"/>
              </a:p>
            </c:rich>
          </c:tx>
          <c:layout/>
        </c:title>
        <c:numFmt formatCode="General" sourceLinked="1"/>
        <c:tickLblPos val="nextTo"/>
        <c:crossAx val="120133504"/>
        <c:crosses val="autoZero"/>
        <c:crossBetween val="midCat"/>
      </c:valAx>
    </c:plotArea>
    <c:legend>
      <c:legendPos val="t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Total</a:t>
            </a:r>
            <a:r>
              <a:rPr lang="en-US" baseline="0"/>
              <a:t> Tput. vs. Distance</a:t>
            </a:r>
            <a:endParaRPr lang="en-US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v>Independent MCS Selection</c:v>
          </c:tx>
          <c:spPr>
            <a:ln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cat>
            <c:numRef>
              <c:f>MACLayerAggregation_CHE2!$B$1:$T$1</c:f>
              <c:numCache>
                <c:formatCode>General</c:formatCode>
                <c:ptCount val="1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100</c:v>
                </c:pt>
                <c:pt idx="9">
                  <c:v>110</c:v>
                </c:pt>
                <c:pt idx="10">
                  <c:v>120</c:v>
                </c:pt>
                <c:pt idx="11">
                  <c:v>130</c:v>
                </c:pt>
                <c:pt idx="12">
                  <c:v>140</c:v>
                </c:pt>
                <c:pt idx="13">
                  <c:v>150</c:v>
                </c:pt>
                <c:pt idx="14">
                  <c:v>160</c:v>
                </c:pt>
                <c:pt idx="15">
                  <c:v>170</c:v>
                </c:pt>
                <c:pt idx="16">
                  <c:v>180</c:v>
                </c:pt>
                <c:pt idx="17">
                  <c:v>190</c:v>
                </c:pt>
                <c:pt idx="18">
                  <c:v>200</c:v>
                </c:pt>
              </c:numCache>
            </c:numRef>
          </c:cat>
          <c:val>
            <c:numRef>
              <c:f>MACLayerAggregation_CHE2!$B$4:$T$4</c:f>
              <c:numCache>
                <c:formatCode>General</c:formatCode>
                <c:ptCount val="19"/>
                <c:pt idx="0">
                  <c:v>19.939999999999987</c:v>
                </c:pt>
                <c:pt idx="1">
                  <c:v>19.761999999999986</c:v>
                </c:pt>
                <c:pt idx="2">
                  <c:v>19.268999999999966</c:v>
                </c:pt>
                <c:pt idx="3">
                  <c:v>18.994</c:v>
                </c:pt>
                <c:pt idx="4">
                  <c:v>18.524000000000001</c:v>
                </c:pt>
                <c:pt idx="5">
                  <c:v>18.213999999999999</c:v>
                </c:pt>
                <c:pt idx="6">
                  <c:v>17.181000000000001</c:v>
                </c:pt>
                <c:pt idx="7">
                  <c:v>17.087999999999987</c:v>
                </c:pt>
                <c:pt idx="8">
                  <c:v>16.718</c:v>
                </c:pt>
                <c:pt idx="9">
                  <c:v>15.276</c:v>
                </c:pt>
                <c:pt idx="10">
                  <c:v>15.177</c:v>
                </c:pt>
                <c:pt idx="11">
                  <c:v>14.911</c:v>
                </c:pt>
                <c:pt idx="12">
                  <c:v>14.055000000000012</c:v>
                </c:pt>
                <c:pt idx="13">
                  <c:v>13.855000000000018</c:v>
                </c:pt>
                <c:pt idx="14">
                  <c:v>12.821</c:v>
                </c:pt>
                <c:pt idx="15">
                  <c:v>12.653</c:v>
                </c:pt>
                <c:pt idx="16">
                  <c:v>12.332000000000004</c:v>
                </c:pt>
                <c:pt idx="17">
                  <c:v>10.702</c:v>
                </c:pt>
                <c:pt idx="18">
                  <c:v>10.6</c:v>
                </c:pt>
              </c:numCache>
            </c:numRef>
          </c:val>
        </c:ser>
        <c:ser>
          <c:idx val="1"/>
          <c:order val="1"/>
          <c:tx>
            <c:v>MAX MCS Selection</c:v>
          </c:tx>
          <c:val>
            <c:numRef>
              <c:f>MACLayerAggregation_CHE2!$B$5:$T$5</c:f>
              <c:numCache>
                <c:formatCode>General</c:formatCode>
                <c:ptCount val="19"/>
                <c:pt idx="0">
                  <c:v>19.939999999999987</c:v>
                </c:pt>
                <c:pt idx="1">
                  <c:v>19.761999999999986</c:v>
                </c:pt>
                <c:pt idx="2">
                  <c:v>19.268999999999966</c:v>
                </c:pt>
                <c:pt idx="3">
                  <c:v>18.145</c:v>
                </c:pt>
                <c:pt idx="4">
                  <c:v>16.917000000000005</c:v>
                </c:pt>
                <c:pt idx="5">
                  <c:v>15.069000000000004</c:v>
                </c:pt>
                <c:pt idx="6">
                  <c:v>12.987</c:v>
                </c:pt>
                <c:pt idx="7">
                  <c:v>11.161</c:v>
                </c:pt>
                <c:pt idx="8">
                  <c:v>10.021000000000001</c:v>
                </c:pt>
                <c:pt idx="9">
                  <c:v>10.021000000000001</c:v>
                </c:pt>
                <c:pt idx="10">
                  <c:v>10.021000000000001</c:v>
                </c:pt>
                <c:pt idx="11">
                  <c:v>10.021000000000001</c:v>
                </c:pt>
                <c:pt idx="12">
                  <c:v>9.9868000000000006</c:v>
                </c:pt>
                <c:pt idx="13">
                  <c:v>9.953600000000014</c:v>
                </c:pt>
                <c:pt idx="14">
                  <c:v>9.8940000000000001</c:v>
                </c:pt>
                <c:pt idx="15">
                  <c:v>9.7796000000000003</c:v>
                </c:pt>
                <c:pt idx="16">
                  <c:v>9.5506000000000046</c:v>
                </c:pt>
                <c:pt idx="17">
                  <c:v>9.1368999999999989</c:v>
                </c:pt>
                <c:pt idx="18">
                  <c:v>9.0508000000000006</c:v>
                </c:pt>
              </c:numCache>
            </c:numRef>
          </c:val>
        </c:ser>
        <c:ser>
          <c:idx val="2"/>
          <c:order val="2"/>
          <c:tx>
            <c:v>MIN MCS Selection</c:v>
          </c:tx>
          <c:val>
            <c:numRef>
              <c:f>MACLayerAggregation_CHE2!$B$6:$T$6</c:f>
              <c:numCache>
                <c:formatCode>General</c:formatCode>
                <c:ptCount val="19"/>
                <c:pt idx="0">
                  <c:v>19.939999999999987</c:v>
                </c:pt>
                <c:pt idx="1">
                  <c:v>19.761999999999986</c:v>
                </c:pt>
                <c:pt idx="2">
                  <c:v>19.268999999999966</c:v>
                </c:pt>
                <c:pt idx="3">
                  <c:v>18.373000000000001</c:v>
                </c:pt>
                <c:pt idx="4">
                  <c:v>17.225999999999974</c:v>
                </c:pt>
                <c:pt idx="5">
                  <c:v>16.917000000000005</c:v>
                </c:pt>
                <c:pt idx="6">
                  <c:v>14.334</c:v>
                </c:pt>
                <c:pt idx="7">
                  <c:v>14.240999999999998</c:v>
                </c:pt>
                <c:pt idx="8">
                  <c:v>13.871</c:v>
                </c:pt>
                <c:pt idx="9">
                  <c:v>10.548999999999999</c:v>
                </c:pt>
                <c:pt idx="10">
                  <c:v>10.450000000000006</c:v>
                </c:pt>
                <c:pt idx="11">
                  <c:v>10.184000000000001</c:v>
                </c:pt>
                <c:pt idx="12">
                  <c:v>8.2639000000000014</c:v>
                </c:pt>
                <c:pt idx="13">
                  <c:v>8.0972999999999988</c:v>
                </c:pt>
                <c:pt idx="14">
                  <c:v>5.8916000000000004</c:v>
                </c:pt>
                <c:pt idx="15">
                  <c:v>5.8378999999999985</c:v>
                </c:pt>
                <c:pt idx="16">
                  <c:v>5.7454000000000001</c:v>
                </c:pt>
                <c:pt idx="17">
                  <c:v>3.1421000000000001</c:v>
                </c:pt>
                <c:pt idx="18">
                  <c:v>3.1257000000000001</c:v>
                </c:pt>
              </c:numCache>
            </c:numRef>
          </c:val>
        </c:ser>
        <c:ser>
          <c:idx val="3"/>
          <c:order val="3"/>
          <c:tx>
            <c:v>Best Intermediate MCS Selection</c:v>
          </c:tx>
          <c:spPr>
            <a:ln>
              <a:solidFill>
                <a:srgbClr val="F36C21"/>
              </a:solidFill>
            </a:ln>
          </c:spPr>
          <c:marker>
            <c:symbol val="circle"/>
            <c:size val="5"/>
            <c:spPr>
              <a:solidFill>
                <a:srgbClr val="F36C21"/>
              </a:solidFill>
              <a:ln>
                <a:solidFill>
                  <a:srgbClr val="F36C21"/>
                </a:solidFill>
              </a:ln>
            </c:spPr>
          </c:marker>
          <c:val>
            <c:numRef>
              <c:f>MACLayerAggregation_CHE2!$B$7:$T$7</c:f>
              <c:numCache>
                <c:formatCode>General</c:formatCode>
                <c:ptCount val="19"/>
                <c:pt idx="0">
                  <c:v>19.939999999999987</c:v>
                </c:pt>
                <c:pt idx="1">
                  <c:v>19.761999999999986</c:v>
                </c:pt>
                <c:pt idx="2">
                  <c:v>19.268999999999966</c:v>
                </c:pt>
                <c:pt idx="3">
                  <c:v>18.145</c:v>
                </c:pt>
                <c:pt idx="4">
                  <c:v>17.885000000000002</c:v>
                </c:pt>
                <c:pt idx="5">
                  <c:v>16.939999999999987</c:v>
                </c:pt>
                <c:pt idx="6">
                  <c:v>16.343</c:v>
                </c:pt>
                <c:pt idx="7">
                  <c:v>14.658000000000001</c:v>
                </c:pt>
                <c:pt idx="8">
                  <c:v>12.302000000000012</c:v>
                </c:pt>
                <c:pt idx="9">
                  <c:v>13.037000000000001</c:v>
                </c:pt>
                <c:pt idx="10">
                  <c:v>11.565000000000012</c:v>
                </c:pt>
                <c:pt idx="11">
                  <c:v>10.312000000000006</c:v>
                </c:pt>
                <c:pt idx="12">
                  <c:v>9.5015000000000001</c:v>
                </c:pt>
                <c:pt idx="13">
                  <c:v>9.3997000000000028</c:v>
                </c:pt>
                <c:pt idx="14">
                  <c:v>9.3997000000000028</c:v>
                </c:pt>
                <c:pt idx="15">
                  <c:v>9.3546000000000067</c:v>
                </c:pt>
                <c:pt idx="16">
                  <c:v>9.3071000000000002</c:v>
                </c:pt>
                <c:pt idx="17">
                  <c:v>9.216800000000001</c:v>
                </c:pt>
                <c:pt idx="18">
                  <c:v>8.7233999999999998</c:v>
                </c:pt>
              </c:numCache>
            </c:numRef>
          </c:val>
        </c:ser>
        <c:marker val="1"/>
        <c:axId val="78679040"/>
        <c:axId val="78775424"/>
      </c:lineChart>
      <c:catAx>
        <c:axId val="786790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(m)</a:t>
                </a:r>
              </a:p>
            </c:rich>
          </c:tx>
          <c:layout/>
        </c:title>
        <c:numFmt formatCode="General" sourceLinked="1"/>
        <c:tickLblPos val="nextTo"/>
        <c:crossAx val="78775424"/>
        <c:crosses val="autoZero"/>
        <c:auto val="1"/>
        <c:lblAlgn val="ctr"/>
        <c:lblOffset val="100"/>
      </c:catAx>
      <c:valAx>
        <c:axId val="78775424"/>
        <c:scaling>
          <c:orientation val="minMax"/>
          <c:max val="2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Tput(Mbps)</a:t>
                </a:r>
              </a:p>
            </c:rich>
          </c:tx>
          <c:layout>
            <c:manualLayout>
              <c:xMode val="edge"/>
              <c:yMode val="edge"/>
              <c:x val="2.2494887525562446E-2"/>
              <c:y val="0.39542077240345086"/>
            </c:manualLayout>
          </c:layout>
        </c:title>
        <c:numFmt formatCode="General" sourceLinked="1"/>
        <c:tickLblPos val="nextTo"/>
        <c:crossAx val="78679040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Tput Gain vs. Distance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v>Independent MCS Selection over MAX MCS Selection </c:v>
          </c:tx>
          <c:spPr>
            <a:ln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square"/>
            <c:size val="7"/>
            <c:spPr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cat>
            <c:numRef>
              <c:f>MACLayerAggregation_CHE2!$B$1:$T$1</c:f>
              <c:numCache>
                <c:formatCode>General</c:formatCode>
                <c:ptCount val="1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100</c:v>
                </c:pt>
                <c:pt idx="9">
                  <c:v>110</c:v>
                </c:pt>
                <c:pt idx="10">
                  <c:v>120</c:v>
                </c:pt>
                <c:pt idx="11">
                  <c:v>130</c:v>
                </c:pt>
                <c:pt idx="12">
                  <c:v>140</c:v>
                </c:pt>
                <c:pt idx="13">
                  <c:v>150</c:v>
                </c:pt>
                <c:pt idx="14">
                  <c:v>160</c:v>
                </c:pt>
                <c:pt idx="15">
                  <c:v>170</c:v>
                </c:pt>
                <c:pt idx="16">
                  <c:v>180</c:v>
                </c:pt>
                <c:pt idx="17">
                  <c:v>190</c:v>
                </c:pt>
                <c:pt idx="18">
                  <c:v>200</c:v>
                </c:pt>
              </c:numCache>
            </c:numRef>
          </c:cat>
          <c:val>
            <c:numRef>
              <c:f>MACLayerAggregation_CHE2!$B$8:$T$8</c:f>
              <c:numCache>
                <c:formatCode>0.00%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4.6789749242215496E-2</c:v>
                </c:pt>
                <c:pt idx="4">
                  <c:v>9.4993202104392105E-2</c:v>
                </c:pt>
                <c:pt idx="5">
                  <c:v>0.2087066162319994</c:v>
                </c:pt>
                <c:pt idx="6">
                  <c:v>0.32293832293832297</c:v>
                </c:pt>
                <c:pt idx="7">
                  <c:v>0.53104560523250699</c:v>
                </c:pt>
                <c:pt idx="8">
                  <c:v>0.66829657718790525</c:v>
                </c:pt>
                <c:pt idx="9">
                  <c:v>0.52439876259854379</c:v>
                </c:pt>
                <c:pt idx="10">
                  <c:v>0.51451950903103361</c:v>
                </c:pt>
                <c:pt idx="11">
                  <c:v>0.48797525197086183</c:v>
                </c:pt>
                <c:pt idx="12">
                  <c:v>0.40735771218007782</c:v>
                </c:pt>
                <c:pt idx="13">
                  <c:v>0.39195868831377689</c:v>
                </c:pt>
                <c:pt idx="14">
                  <c:v>0.2958358601172435</c:v>
                </c:pt>
                <c:pt idx="15">
                  <c:v>0.29381569798355839</c:v>
                </c:pt>
                <c:pt idx="16">
                  <c:v>0.29122777626536611</c:v>
                </c:pt>
                <c:pt idx="17">
                  <c:v>0.17129442152152288</c:v>
                </c:pt>
                <c:pt idx="18">
                  <c:v>0.17116718964069474</c:v>
                </c:pt>
              </c:numCache>
            </c:numRef>
          </c:val>
        </c:ser>
        <c:ser>
          <c:idx val="1"/>
          <c:order val="1"/>
          <c:tx>
            <c:v>Independent MCS Selection over MIN MCS Selection</c:v>
          </c:tx>
          <c:spPr>
            <a:ln>
              <a:solidFill>
                <a:srgbClr val="00AEEF"/>
              </a:solidFill>
            </a:ln>
          </c:spPr>
          <c:marker>
            <c:symbol val="triangle"/>
            <c:size val="7"/>
            <c:spPr>
              <a:solidFill>
                <a:srgbClr val="00B0F0"/>
              </a:solidFill>
              <a:ln>
                <a:solidFill>
                  <a:srgbClr val="00AEEF"/>
                </a:solidFill>
              </a:ln>
            </c:spPr>
          </c:marker>
          <c:cat>
            <c:numRef>
              <c:f>MACLayerAggregation_CHE2!$B$1:$T$1</c:f>
              <c:numCache>
                <c:formatCode>General</c:formatCode>
                <c:ptCount val="1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100</c:v>
                </c:pt>
                <c:pt idx="9">
                  <c:v>110</c:v>
                </c:pt>
                <c:pt idx="10">
                  <c:v>120</c:v>
                </c:pt>
                <c:pt idx="11">
                  <c:v>130</c:v>
                </c:pt>
                <c:pt idx="12">
                  <c:v>140</c:v>
                </c:pt>
                <c:pt idx="13">
                  <c:v>150</c:v>
                </c:pt>
                <c:pt idx="14">
                  <c:v>160</c:v>
                </c:pt>
                <c:pt idx="15">
                  <c:v>170</c:v>
                </c:pt>
                <c:pt idx="16">
                  <c:v>180</c:v>
                </c:pt>
                <c:pt idx="17">
                  <c:v>190</c:v>
                </c:pt>
                <c:pt idx="18">
                  <c:v>200</c:v>
                </c:pt>
              </c:numCache>
            </c:numRef>
          </c:cat>
          <c:val>
            <c:numRef>
              <c:f>MACLayerAggregation_CHE2!$B$9:$T$9</c:f>
              <c:numCache>
                <c:formatCode>0.00%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3.3799597235073142E-2</c:v>
                </c:pt>
                <c:pt idx="4">
                  <c:v>7.5351213282247892E-2</c:v>
                </c:pt>
                <c:pt idx="5">
                  <c:v>7.6668440030738139E-2</c:v>
                </c:pt>
                <c:pt idx="6">
                  <c:v>0.19861866889912125</c:v>
                </c:pt>
                <c:pt idx="7">
                  <c:v>0.19991573625447687</c:v>
                </c:pt>
                <c:pt idx="8">
                  <c:v>0.20524835988753551</c:v>
                </c:pt>
                <c:pt idx="9">
                  <c:v>0.44809934590956496</c:v>
                </c:pt>
                <c:pt idx="10">
                  <c:v>0.45234449760765627</c:v>
                </c:pt>
                <c:pt idx="11">
                  <c:v>0.46415946582875151</c:v>
                </c:pt>
                <c:pt idx="12">
                  <c:v>0.7007708224930137</c:v>
                </c:pt>
                <c:pt idx="13">
                  <c:v>0.71106418188778875</c:v>
                </c:pt>
                <c:pt idx="14">
                  <c:v>1.176149093624822</c:v>
                </c:pt>
                <c:pt idx="15">
                  <c:v>1.1673889583583141</c:v>
                </c:pt>
                <c:pt idx="16">
                  <c:v>1.1464127823998329</c:v>
                </c:pt>
                <c:pt idx="17">
                  <c:v>2.4060023551128227</c:v>
                </c:pt>
                <c:pt idx="18">
                  <c:v>2.3912403621588725</c:v>
                </c:pt>
              </c:numCache>
            </c:numRef>
          </c:val>
        </c:ser>
        <c:ser>
          <c:idx val="2"/>
          <c:order val="2"/>
          <c:tx>
            <c:v>Independent MCS Selection over Best Intermediate MCS Selection</c:v>
          </c:tx>
          <c:spPr>
            <a:ln>
              <a:solidFill>
                <a:srgbClr val="F36C21"/>
              </a:solidFill>
            </a:ln>
          </c:spPr>
          <c:marker>
            <c:symbol val="circle"/>
            <c:size val="5"/>
            <c:spPr>
              <a:solidFill>
                <a:srgbClr val="F36C21"/>
              </a:solidFill>
              <a:ln>
                <a:solidFill>
                  <a:srgbClr val="F36C21"/>
                </a:solidFill>
              </a:ln>
            </c:spPr>
          </c:marker>
          <c:val>
            <c:numRef>
              <c:f>MACLayerAggregation_CHE2!$B$10:$T$10</c:f>
              <c:numCache>
                <c:formatCode>0.00%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4.6789749242215496E-2</c:v>
                </c:pt>
                <c:pt idx="4">
                  <c:v>3.5728263908303005E-2</c:v>
                </c:pt>
                <c:pt idx="5">
                  <c:v>7.5206611570247814E-2</c:v>
                </c:pt>
                <c:pt idx="6">
                  <c:v>5.1275775561402372E-2</c:v>
                </c:pt>
                <c:pt idx="7">
                  <c:v>0.16577977896029483</c:v>
                </c:pt>
                <c:pt idx="8">
                  <c:v>0.35896602178507625</c:v>
                </c:pt>
                <c:pt idx="9">
                  <c:v>0.17174196517603757</c:v>
                </c:pt>
                <c:pt idx="10">
                  <c:v>0.31232166018158292</c:v>
                </c:pt>
                <c:pt idx="11">
                  <c:v>0.44598525989138871</c:v>
                </c:pt>
                <c:pt idx="12">
                  <c:v>0.47924011998105581</c:v>
                </c:pt>
                <c:pt idx="13">
                  <c:v>0.47398321223017781</c:v>
                </c:pt>
                <c:pt idx="14">
                  <c:v>0.36397970147983527</c:v>
                </c:pt>
                <c:pt idx="15">
                  <c:v>0.35259658349902773</c:v>
                </c:pt>
                <c:pt idx="16">
                  <c:v>0.32500993864898847</c:v>
                </c:pt>
                <c:pt idx="17">
                  <c:v>0.16114052599600737</c:v>
                </c:pt>
                <c:pt idx="18">
                  <c:v>0.21512254396221656</c:v>
                </c:pt>
              </c:numCache>
            </c:numRef>
          </c:val>
        </c:ser>
        <c:marker val="1"/>
        <c:axId val="78797056"/>
        <c:axId val="78824192"/>
      </c:lineChart>
      <c:catAx>
        <c:axId val="787970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(m)</a:t>
                </a:r>
              </a:p>
            </c:rich>
          </c:tx>
          <c:layout/>
        </c:title>
        <c:numFmt formatCode="General" sourceLinked="1"/>
        <c:tickLblPos val="nextTo"/>
        <c:crossAx val="78824192"/>
        <c:crosses val="autoZero"/>
        <c:auto val="1"/>
        <c:lblAlgn val="ctr"/>
        <c:lblOffset val="100"/>
      </c:catAx>
      <c:valAx>
        <c:axId val="78824192"/>
        <c:scaling>
          <c:orientation val="minMax"/>
          <c:max val="2.4499999999999997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Tput Gain</a:t>
                </a:r>
              </a:p>
            </c:rich>
          </c:tx>
          <c:layout/>
        </c:title>
        <c:numFmt formatCode="0.00%" sourceLinked="1"/>
        <c:tickLblPos val="nextTo"/>
        <c:crossAx val="78797056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AD0844-E84A-48FA-B615-1F03301B483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6E06EA1-4887-419E-895D-A8E639E64F77}">
      <dgm:prSet phldrT="[Text]" custT="1"/>
      <dgm:spPr/>
      <dgm:t>
        <a:bodyPr/>
        <a:lstStyle/>
        <a:p>
          <a:r>
            <a:rPr lang="en-US" sz="1600" dirty="0" smtClean="0"/>
            <a:t>Extremely noisy TVWS channels [1] </a:t>
          </a:r>
          <a:endParaRPr lang="en-US" sz="1600" dirty="0"/>
        </a:p>
      </dgm:t>
    </dgm:pt>
    <dgm:pt modelId="{5E55C353-C12B-4CBC-ABCC-61DAE42D928A}" type="parTrans" cxnId="{814D6B9F-FDA0-48D9-A06A-E6DC47950B98}">
      <dgm:prSet/>
      <dgm:spPr/>
      <dgm:t>
        <a:bodyPr/>
        <a:lstStyle/>
        <a:p>
          <a:endParaRPr lang="en-US"/>
        </a:p>
      </dgm:t>
    </dgm:pt>
    <dgm:pt modelId="{CE781667-FE88-4D2A-8D1C-800529898DDD}" type="sibTrans" cxnId="{814D6B9F-FDA0-48D9-A06A-E6DC47950B98}">
      <dgm:prSet/>
      <dgm:spPr/>
      <dgm:t>
        <a:bodyPr/>
        <a:lstStyle/>
        <a:p>
          <a:endParaRPr lang="en-US"/>
        </a:p>
      </dgm:t>
    </dgm:pt>
    <dgm:pt modelId="{4F540536-B649-408D-99CE-F8AFF9784D13}">
      <dgm:prSet phldrT="[Text]" custT="1"/>
      <dgm:spPr/>
      <dgm:t>
        <a:bodyPr/>
        <a:lstStyle/>
        <a:p>
          <a:r>
            <a:rPr lang="en-US" sz="1400" dirty="0" smtClean="0"/>
            <a:t>Fixed strong TV interference</a:t>
          </a:r>
        </a:p>
      </dgm:t>
    </dgm:pt>
    <dgm:pt modelId="{3255DDD0-24F0-46E4-B88F-EC63CCAE7BB2}" type="parTrans" cxnId="{288A5404-3EAE-4840-B57D-48274648CF62}">
      <dgm:prSet/>
      <dgm:spPr/>
      <dgm:t>
        <a:bodyPr/>
        <a:lstStyle/>
        <a:p>
          <a:endParaRPr lang="en-US"/>
        </a:p>
      </dgm:t>
    </dgm:pt>
    <dgm:pt modelId="{F4112D0E-02BD-44C2-9D94-3512ED5723DF}" type="sibTrans" cxnId="{288A5404-3EAE-4840-B57D-48274648CF62}">
      <dgm:prSet/>
      <dgm:spPr/>
      <dgm:t>
        <a:bodyPr/>
        <a:lstStyle/>
        <a:p>
          <a:endParaRPr lang="en-US"/>
        </a:p>
      </dgm:t>
    </dgm:pt>
    <dgm:pt modelId="{B8F607AC-FD1D-471C-9BEE-E1216D675CD4}">
      <dgm:prSet phldrT="[Text]" custT="1"/>
      <dgm:spPr/>
      <dgm:t>
        <a:bodyPr/>
        <a:lstStyle/>
        <a:p>
          <a:r>
            <a:rPr lang="en-US" sz="1100" dirty="0" smtClean="0">
              <a:latin typeface="+mn-lt"/>
            </a:rPr>
            <a:t>Powerful, e.g., 200kW, transmissions from TV transmitters</a:t>
          </a:r>
          <a:endParaRPr lang="en-US" sz="1100" dirty="0">
            <a:latin typeface="+mn-lt"/>
          </a:endParaRPr>
        </a:p>
      </dgm:t>
    </dgm:pt>
    <dgm:pt modelId="{CE23A347-63A1-4B2C-9007-139EA5DF3430}" type="parTrans" cxnId="{E033B70F-7CA7-4AC7-B18D-6EB15E41355C}">
      <dgm:prSet/>
      <dgm:spPr/>
      <dgm:t>
        <a:bodyPr/>
        <a:lstStyle/>
        <a:p>
          <a:endParaRPr lang="en-US"/>
        </a:p>
      </dgm:t>
    </dgm:pt>
    <dgm:pt modelId="{10EE97AB-A379-4689-B1CF-4C198809F523}" type="sibTrans" cxnId="{E033B70F-7CA7-4AC7-B18D-6EB15E41355C}">
      <dgm:prSet/>
      <dgm:spPr/>
      <dgm:t>
        <a:bodyPr/>
        <a:lstStyle/>
        <a:p>
          <a:endParaRPr lang="en-US"/>
        </a:p>
      </dgm:t>
    </dgm:pt>
    <dgm:pt modelId="{6F872526-CDF8-48CA-BF45-D93A0577E6AC}">
      <dgm:prSet phldrT="[Text]" custT="1"/>
      <dgm:spPr/>
      <dgm:t>
        <a:bodyPr/>
        <a:lstStyle/>
        <a:p>
          <a:r>
            <a:rPr lang="en-US" sz="1100" dirty="0" smtClean="0">
              <a:latin typeface="+mn-lt"/>
            </a:rPr>
            <a:t>Up to 30dB interference variation between adj. and non-adj. [1]</a:t>
          </a:r>
        </a:p>
        <a:p>
          <a:r>
            <a:rPr lang="en-US" sz="1100" dirty="0" smtClean="0">
              <a:latin typeface="+mn-lt"/>
            </a:rPr>
            <a:t>e.g., ≥</a:t>
          </a:r>
          <a:r>
            <a:rPr lang="en-US" sz="1100" dirty="0" smtClean="0">
              <a:latin typeface="+mn-lt"/>
              <a:cs typeface="Arial"/>
            </a:rPr>
            <a:t>50%  (or 30%) available channels adjacent to DTV in Europe  (or USA)  [2]</a:t>
          </a:r>
          <a:endParaRPr lang="en-US" sz="1100" dirty="0" smtClean="0">
            <a:latin typeface="+mn-lt"/>
          </a:endParaRPr>
        </a:p>
      </dgm:t>
    </dgm:pt>
    <dgm:pt modelId="{8D89B435-7246-4242-85DC-90DE9F5578D0}" type="parTrans" cxnId="{FB90A371-0E1A-461C-A355-565D59B6F221}">
      <dgm:prSet/>
      <dgm:spPr/>
      <dgm:t>
        <a:bodyPr/>
        <a:lstStyle/>
        <a:p>
          <a:endParaRPr lang="en-US"/>
        </a:p>
      </dgm:t>
    </dgm:pt>
    <dgm:pt modelId="{5A074373-31BB-4EC0-8257-194EB6FE45E1}" type="sibTrans" cxnId="{FB90A371-0E1A-461C-A355-565D59B6F221}">
      <dgm:prSet/>
      <dgm:spPr/>
      <dgm:t>
        <a:bodyPr/>
        <a:lstStyle/>
        <a:p>
          <a:endParaRPr lang="en-US"/>
        </a:p>
      </dgm:t>
    </dgm:pt>
    <dgm:pt modelId="{AE2F3B68-A9EF-4288-9BB1-F150C8FD6FF0}">
      <dgm:prSet phldrT="[Text]" custT="1"/>
      <dgm:spPr/>
      <dgm:t>
        <a:bodyPr/>
        <a:lstStyle/>
        <a:p>
          <a:r>
            <a:rPr lang="en-US" sz="1400" dirty="0" smtClean="0"/>
            <a:t>Dynamic interference from peer TVBDs</a:t>
          </a:r>
          <a:endParaRPr lang="en-US" sz="1400" dirty="0"/>
        </a:p>
      </dgm:t>
    </dgm:pt>
    <dgm:pt modelId="{4048CFE2-63B6-4DEA-9EBC-7B9FC2159911}" type="parTrans" cxnId="{B0AF0FA9-CB4A-42FA-8F39-9E354FF9553B}">
      <dgm:prSet/>
      <dgm:spPr/>
      <dgm:t>
        <a:bodyPr/>
        <a:lstStyle/>
        <a:p>
          <a:endParaRPr lang="en-US"/>
        </a:p>
      </dgm:t>
    </dgm:pt>
    <dgm:pt modelId="{C58A473A-4CDB-4D91-92F3-05F999C48F1E}" type="sibTrans" cxnId="{B0AF0FA9-CB4A-42FA-8F39-9E354FF9553B}">
      <dgm:prSet/>
      <dgm:spPr/>
      <dgm:t>
        <a:bodyPr/>
        <a:lstStyle/>
        <a:p>
          <a:endParaRPr lang="en-US"/>
        </a:p>
      </dgm:t>
    </dgm:pt>
    <dgm:pt modelId="{284219B4-AE92-4A65-84D8-90B2C60BF4CD}">
      <dgm:prSet phldrT="[Text]" custT="1"/>
      <dgm:spPr/>
      <dgm:t>
        <a:bodyPr/>
        <a:lstStyle/>
        <a:p>
          <a:r>
            <a:rPr lang="en-US" sz="1100" dirty="0" smtClean="0">
              <a:latin typeface="+mn-lt"/>
            </a:rPr>
            <a:t>Uncoordinated TVWS channel usage among co-existing secondary networks</a:t>
          </a:r>
        </a:p>
        <a:p>
          <a:r>
            <a:rPr lang="en-US" sz="1100" dirty="0" smtClean="0">
              <a:latin typeface="+mn-lt"/>
              <a:cs typeface="Arial"/>
            </a:rPr>
            <a:t>→ Fluctuated interference levels o</a:t>
          </a:r>
          <a:r>
            <a:rPr lang="en-US" sz="1100" dirty="0" smtClean="0">
              <a:latin typeface="+mn-lt"/>
            </a:rPr>
            <a:t>n different channels</a:t>
          </a:r>
          <a:endParaRPr lang="en-US" sz="1100" dirty="0">
            <a:latin typeface="+mn-lt"/>
          </a:endParaRPr>
        </a:p>
      </dgm:t>
    </dgm:pt>
    <dgm:pt modelId="{D792B800-5DA2-4C45-98F9-7D64B1630EE5}" type="parTrans" cxnId="{8AB2D50E-4921-472D-8AC0-F66D493FA0F2}">
      <dgm:prSet/>
      <dgm:spPr/>
      <dgm:t>
        <a:bodyPr/>
        <a:lstStyle/>
        <a:p>
          <a:endParaRPr lang="en-US"/>
        </a:p>
      </dgm:t>
    </dgm:pt>
    <dgm:pt modelId="{AA25A11B-6E75-4C8E-AFB9-00359660A824}" type="sibTrans" cxnId="{8AB2D50E-4921-472D-8AC0-F66D493FA0F2}">
      <dgm:prSet/>
      <dgm:spPr/>
      <dgm:t>
        <a:bodyPr/>
        <a:lstStyle/>
        <a:p>
          <a:endParaRPr lang="en-US"/>
        </a:p>
      </dgm:t>
    </dgm:pt>
    <dgm:pt modelId="{4A601385-BEDF-4CE2-B7FC-48A2222B8070}" type="pres">
      <dgm:prSet presAssocID="{BBAD0844-E84A-48FA-B615-1F03301B483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6B9C0AB-D6DC-4530-BB7A-FD0F9B1F335C}" type="pres">
      <dgm:prSet presAssocID="{26E06EA1-4887-419E-895D-A8E639E64F77}" presName="root1" presStyleCnt="0"/>
      <dgm:spPr/>
      <dgm:t>
        <a:bodyPr/>
        <a:lstStyle/>
        <a:p>
          <a:endParaRPr lang="en-US"/>
        </a:p>
      </dgm:t>
    </dgm:pt>
    <dgm:pt modelId="{12F151A5-F857-43C7-8076-BB0A16FB3236}" type="pres">
      <dgm:prSet presAssocID="{26E06EA1-4887-419E-895D-A8E639E64F77}" presName="LevelOneTextNode" presStyleLbl="node0" presStyleIdx="0" presStyleCnt="1" custScaleX="129025" custScaleY="2080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488263-869F-4FC7-A380-F828B9F1FC3F}" type="pres">
      <dgm:prSet presAssocID="{26E06EA1-4887-419E-895D-A8E639E64F77}" presName="level2hierChild" presStyleCnt="0"/>
      <dgm:spPr/>
      <dgm:t>
        <a:bodyPr/>
        <a:lstStyle/>
        <a:p>
          <a:endParaRPr lang="en-US"/>
        </a:p>
      </dgm:t>
    </dgm:pt>
    <dgm:pt modelId="{3CF2DD4D-AF0E-4FCF-B795-D3C72D089105}" type="pres">
      <dgm:prSet presAssocID="{3255DDD0-24F0-46E4-B88F-EC63CCAE7BB2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3DB1A4A1-84E6-450C-ACB6-D3C63375B72F}" type="pres">
      <dgm:prSet presAssocID="{3255DDD0-24F0-46E4-B88F-EC63CCAE7BB2}" presName="connTx" presStyleLbl="parChTrans1D2" presStyleIdx="0" presStyleCnt="2"/>
      <dgm:spPr/>
      <dgm:t>
        <a:bodyPr/>
        <a:lstStyle/>
        <a:p>
          <a:endParaRPr lang="en-US"/>
        </a:p>
      </dgm:t>
    </dgm:pt>
    <dgm:pt modelId="{FECF8958-1D99-4DA1-9319-5335B65C517F}" type="pres">
      <dgm:prSet presAssocID="{4F540536-B649-408D-99CE-F8AFF9784D13}" presName="root2" presStyleCnt="0"/>
      <dgm:spPr/>
      <dgm:t>
        <a:bodyPr/>
        <a:lstStyle/>
        <a:p>
          <a:endParaRPr lang="en-US"/>
        </a:p>
      </dgm:t>
    </dgm:pt>
    <dgm:pt modelId="{C076C909-4884-4134-922E-69CBBF63C9AF}" type="pres">
      <dgm:prSet presAssocID="{4F540536-B649-408D-99CE-F8AFF9784D13}" presName="LevelTwoTextNode" presStyleLbl="node2" presStyleIdx="0" presStyleCnt="2" custScaleX="112992" custScaleY="1687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6F2D3B-218B-4A55-9327-4D3614A7D1A6}" type="pres">
      <dgm:prSet presAssocID="{4F540536-B649-408D-99CE-F8AFF9784D13}" presName="level3hierChild" presStyleCnt="0"/>
      <dgm:spPr/>
      <dgm:t>
        <a:bodyPr/>
        <a:lstStyle/>
        <a:p>
          <a:endParaRPr lang="en-US"/>
        </a:p>
      </dgm:t>
    </dgm:pt>
    <dgm:pt modelId="{6E00A24D-62B4-4B64-97DE-AF546F42985F}" type="pres">
      <dgm:prSet presAssocID="{CE23A347-63A1-4B2C-9007-139EA5DF3430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B17E0FEA-8DC2-4A9B-9F88-850C4A55E498}" type="pres">
      <dgm:prSet presAssocID="{CE23A347-63A1-4B2C-9007-139EA5DF3430}" presName="connTx" presStyleLbl="parChTrans1D3" presStyleIdx="0" presStyleCnt="3"/>
      <dgm:spPr/>
      <dgm:t>
        <a:bodyPr/>
        <a:lstStyle/>
        <a:p>
          <a:endParaRPr lang="en-US"/>
        </a:p>
      </dgm:t>
    </dgm:pt>
    <dgm:pt modelId="{8D87C219-6E68-433E-A16B-6032560FE6B1}" type="pres">
      <dgm:prSet presAssocID="{B8F607AC-FD1D-471C-9BEE-E1216D675CD4}" presName="root2" presStyleCnt="0"/>
      <dgm:spPr/>
      <dgm:t>
        <a:bodyPr/>
        <a:lstStyle/>
        <a:p>
          <a:endParaRPr lang="en-US"/>
        </a:p>
      </dgm:t>
    </dgm:pt>
    <dgm:pt modelId="{64267A57-D1B7-41DD-9ADB-B6018E9A75E4}" type="pres">
      <dgm:prSet presAssocID="{B8F607AC-FD1D-471C-9BEE-E1216D675CD4}" presName="LevelTwoTextNode" presStyleLbl="node3" presStyleIdx="0" presStyleCnt="3" custScaleX="344865" custScaleY="1326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E82E5C-9A08-438B-9FEE-759A99F6E46C}" type="pres">
      <dgm:prSet presAssocID="{B8F607AC-FD1D-471C-9BEE-E1216D675CD4}" presName="level3hierChild" presStyleCnt="0"/>
      <dgm:spPr/>
      <dgm:t>
        <a:bodyPr/>
        <a:lstStyle/>
        <a:p>
          <a:endParaRPr lang="en-US"/>
        </a:p>
      </dgm:t>
    </dgm:pt>
    <dgm:pt modelId="{E4A4AFF4-B868-4398-A39B-8F681BA253D8}" type="pres">
      <dgm:prSet presAssocID="{8D89B435-7246-4242-85DC-90DE9F5578D0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BCED351F-374D-4914-ACDD-4CAA1D71460C}" type="pres">
      <dgm:prSet presAssocID="{8D89B435-7246-4242-85DC-90DE9F5578D0}" presName="connTx" presStyleLbl="parChTrans1D3" presStyleIdx="1" presStyleCnt="3"/>
      <dgm:spPr/>
      <dgm:t>
        <a:bodyPr/>
        <a:lstStyle/>
        <a:p>
          <a:endParaRPr lang="en-US"/>
        </a:p>
      </dgm:t>
    </dgm:pt>
    <dgm:pt modelId="{180555EC-3E31-4D00-8BD1-44864ECFEA34}" type="pres">
      <dgm:prSet presAssocID="{6F872526-CDF8-48CA-BF45-D93A0577E6AC}" presName="root2" presStyleCnt="0"/>
      <dgm:spPr/>
      <dgm:t>
        <a:bodyPr/>
        <a:lstStyle/>
        <a:p>
          <a:endParaRPr lang="en-US"/>
        </a:p>
      </dgm:t>
    </dgm:pt>
    <dgm:pt modelId="{AD2065AE-E437-4965-8C1D-B8366E696E6B}" type="pres">
      <dgm:prSet presAssocID="{6F872526-CDF8-48CA-BF45-D93A0577E6AC}" presName="LevelTwoTextNode" presStyleLbl="node3" presStyleIdx="1" presStyleCnt="3" custScaleX="344865" custScaleY="1438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CEC60B-E4EA-4C9E-BAF2-91B97DA0DD27}" type="pres">
      <dgm:prSet presAssocID="{6F872526-CDF8-48CA-BF45-D93A0577E6AC}" presName="level3hierChild" presStyleCnt="0"/>
      <dgm:spPr/>
      <dgm:t>
        <a:bodyPr/>
        <a:lstStyle/>
        <a:p>
          <a:endParaRPr lang="en-US"/>
        </a:p>
      </dgm:t>
    </dgm:pt>
    <dgm:pt modelId="{A43E1BC1-6240-49B7-88E0-E0027253623B}" type="pres">
      <dgm:prSet presAssocID="{4048CFE2-63B6-4DEA-9EBC-7B9FC2159911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EF705272-430F-469B-89F6-EEA5485CB800}" type="pres">
      <dgm:prSet presAssocID="{4048CFE2-63B6-4DEA-9EBC-7B9FC2159911}" presName="connTx" presStyleLbl="parChTrans1D2" presStyleIdx="1" presStyleCnt="2"/>
      <dgm:spPr/>
      <dgm:t>
        <a:bodyPr/>
        <a:lstStyle/>
        <a:p>
          <a:endParaRPr lang="en-US"/>
        </a:p>
      </dgm:t>
    </dgm:pt>
    <dgm:pt modelId="{01639B84-1E37-4835-9ACD-71D6B34E03AD}" type="pres">
      <dgm:prSet presAssocID="{AE2F3B68-A9EF-4288-9BB1-F150C8FD6FF0}" presName="root2" presStyleCnt="0"/>
      <dgm:spPr/>
      <dgm:t>
        <a:bodyPr/>
        <a:lstStyle/>
        <a:p>
          <a:endParaRPr lang="en-US"/>
        </a:p>
      </dgm:t>
    </dgm:pt>
    <dgm:pt modelId="{4C0B84A3-40E0-4E05-9B72-34C5C116A19A}" type="pres">
      <dgm:prSet presAssocID="{AE2F3B68-A9EF-4288-9BB1-F150C8FD6FF0}" presName="LevelTwoTextNode" presStyleLbl="node2" presStyleIdx="1" presStyleCnt="2" custScaleX="112992" custScaleY="1937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B57057A-9AEF-4B12-8D0D-9590089B8F6F}" type="pres">
      <dgm:prSet presAssocID="{AE2F3B68-A9EF-4288-9BB1-F150C8FD6FF0}" presName="level3hierChild" presStyleCnt="0"/>
      <dgm:spPr/>
      <dgm:t>
        <a:bodyPr/>
        <a:lstStyle/>
        <a:p>
          <a:endParaRPr lang="en-US"/>
        </a:p>
      </dgm:t>
    </dgm:pt>
    <dgm:pt modelId="{87478ED0-8940-444D-AAE2-8297BCD65598}" type="pres">
      <dgm:prSet presAssocID="{D792B800-5DA2-4C45-98F9-7D64B1630EE5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8E26F9DE-6772-484B-9001-8B4135470289}" type="pres">
      <dgm:prSet presAssocID="{D792B800-5DA2-4C45-98F9-7D64B1630EE5}" presName="connTx" presStyleLbl="parChTrans1D3" presStyleIdx="2" presStyleCnt="3"/>
      <dgm:spPr/>
      <dgm:t>
        <a:bodyPr/>
        <a:lstStyle/>
        <a:p>
          <a:endParaRPr lang="en-US"/>
        </a:p>
      </dgm:t>
    </dgm:pt>
    <dgm:pt modelId="{BDB2563D-9DF2-4622-9D64-312B2C27BB6B}" type="pres">
      <dgm:prSet presAssocID="{284219B4-AE92-4A65-84D8-90B2C60BF4CD}" presName="root2" presStyleCnt="0"/>
      <dgm:spPr/>
      <dgm:t>
        <a:bodyPr/>
        <a:lstStyle/>
        <a:p>
          <a:endParaRPr lang="en-US"/>
        </a:p>
      </dgm:t>
    </dgm:pt>
    <dgm:pt modelId="{149A506E-8792-4B10-B457-920D6B2BC7D8}" type="pres">
      <dgm:prSet presAssocID="{284219B4-AE92-4A65-84D8-90B2C60BF4CD}" presName="LevelTwoTextNode" presStyleLbl="node3" presStyleIdx="2" presStyleCnt="3" custScaleX="348940" custScaleY="149610" custLinFactNeighborX="-119" custLinFactNeighborY="77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457202B-D42E-44E7-AA3E-3BE912D02F4C}" type="pres">
      <dgm:prSet presAssocID="{284219B4-AE92-4A65-84D8-90B2C60BF4CD}" presName="level3hierChild" presStyleCnt="0"/>
      <dgm:spPr/>
      <dgm:t>
        <a:bodyPr/>
        <a:lstStyle/>
        <a:p>
          <a:endParaRPr lang="en-US"/>
        </a:p>
      </dgm:t>
    </dgm:pt>
  </dgm:ptLst>
  <dgm:cxnLst>
    <dgm:cxn modelId="{1565EEF4-A413-4BDC-BBE3-6DC38D5C8827}" type="presOf" srcId="{CE23A347-63A1-4B2C-9007-139EA5DF3430}" destId="{6E00A24D-62B4-4B64-97DE-AF546F42985F}" srcOrd="0" destOrd="0" presId="urn:microsoft.com/office/officeart/2005/8/layout/hierarchy2"/>
    <dgm:cxn modelId="{3A28321F-AA71-487F-A501-B93A7C8F0A24}" type="presOf" srcId="{BBAD0844-E84A-48FA-B615-1F03301B4831}" destId="{4A601385-BEDF-4CE2-B7FC-48A2222B8070}" srcOrd="0" destOrd="0" presId="urn:microsoft.com/office/officeart/2005/8/layout/hierarchy2"/>
    <dgm:cxn modelId="{8AB2D50E-4921-472D-8AC0-F66D493FA0F2}" srcId="{AE2F3B68-A9EF-4288-9BB1-F150C8FD6FF0}" destId="{284219B4-AE92-4A65-84D8-90B2C60BF4CD}" srcOrd="0" destOrd="0" parTransId="{D792B800-5DA2-4C45-98F9-7D64B1630EE5}" sibTransId="{AA25A11B-6E75-4C8E-AFB9-00359660A824}"/>
    <dgm:cxn modelId="{72F820C0-07FD-4F0F-BABD-7A323E36313A}" type="presOf" srcId="{D792B800-5DA2-4C45-98F9-7D64B1630EE5}" destId="{8E26F9DE-6772-484B-9001-8B4135470289}" srcOrd="1" destOrd="0" presId="urn:microsoft.com/office/officeart/2005/8/layout/hierarchy2"/>
    <dgm:cxn modelId="{032BF108-986B-4BCB-AEB0-89016DF366C1}" type="presOf" srcId="{8D89B435-7246-4242-85DC-90DE9F5578D0}" destId="{E4A4AFF4-B868-4398-A39B-8F681BA253D8}" srcOrd="0" destOrd="0" presId="urn:microsoft.com/office/officeart/2005/8/layout/hierarchy2"/>
    <dgm:cxn modelId="{1575936C-EC5E-4BC7-952E-CC14B85578FB}" type="presOf" srcId="{8D89B435-7246-4242-85DC-90DE9F5578D0}" destId="{BCED351F-374D-4914-ACDD-4CAA1D71460C}" srcOrd="1" destOrd="0" presId="urn:microsoft.com/office/officeart/2005/8/layout/hierarchy2"/>
    <dgm:cxn modelId="{FB90A371-0E1A-461C-A355-565D59B6F221}" srcId="{4F540536-B649-408D-99CE-F8AFF9784D13}" destId="{6F872526-CDF8-48CA-BF45-D93A0577E6AC}" srcOrd="1" destOrd="0" parTransId="{8D89B435-7246-4242-85DC-90DE9F5578D0}" sibTransId="{5A074373-31BB-4EC0-8257-194EB6FE45E1}"/>
    <dgm:cxn modelId="{C7515FB1-B5DD-45B3-AE5F-DD88B9762024}" type="presOf" srcId="{284219B4-AE92-4A65-84D8-90B2C60BF4CD}" destId="{149A506E-8792-4B10-B457-920D6B2BC7D8}" srcOrd="0" destOrd="0" presId="urn:microsoft.com/office/officeart/2005/8/layout/hierarchy2"/>
    <dgm:cxn modelId="{888F06BD-62BE-4107-97FB-9EAB899C1CE5}" type="presOf" srcId="{CE23A347-63A1-4B2C-9007-139EA5DF3430}" destId="{B17E0FEA-8DC2-4A9B-9F88-850C4A55E498}" srcOrd="1" destOrd="0" presId="urn:microsoft.com/office/officeart/2005/8/layout/hierarchy2"/>
    <dgm:cxn modelId="{814D6B9F-FDA0-48D9-A06A-E6DC47950B98}" srcId="{BBAD0844-E84A-48FA-B615-1F03301B4831}" destId="{26E06EA1-4887-419E-895D-A8E639E64F77}" srcOrd="0" destOrd="0" parTransId="{5E55C353-C12B-4CBC-ABCC-61DAE42D928A}" sibTransId="{CE781667-FE88-4D2A-8D1C-800529898DDD}"/>
    <dgm:cxn modelId="{C8ACC2B2-FC1C-4ED2-8D2F-A3944130D28D}" type="presOf" srcId="{3255DDD0-24F0-46E4-B88F-EC63CCAE7BB2}" destId="{3CF2DD4D-AF0E-4FCF-B795-D3C72D089105}" srcOrd="0" destOrd="0" presId="urn:microsoft.com/office/officeart/2005/8/layout/hierarchy2"/>
    <dgm:cxn modelId="{656DF3FE-1079-437C-B8F3-16C09945B557}" type="presOf" srcId="{D792B800-5DA2-4C45-98F9-7D64B1630EE5}" destId="{87478ED0-8940-444D-AAE2-8297BCD65598}" srcOrd="0" destOrd="0" presId="urn:microsoft.com/office/officeart/2005/8/layout/hierarchy2"/>
    <dgm:cxn modelId="{ABF75742-6355-42EC-BC9B-4E70553C2D45}" type="presOf" srcId="{4F540536-B649-408D-99CE-F8AFF9784D13}" destId="{C076C909-4884-4134-922E-69CBBF63C9AF}" srcOrd="0" destOrd="0" presId="urn:microsoft.com/office/officeart/2005/8/layout/hierarchy2"/>
    <dgm:cxn modelId="{0A499637-7D58-4B7C-9913-282410202252}" type="presOf" srcId="{AE2F3B68-A9EF-4288-9BB1-F150C8FD6FF0}" destId="{4C0B84A3-40E0-4E05-9B72-34C5C116A19A}" srcOrd="0" destOrd="0" presId="urn:microsoft.com/office/officeart/2005/8/layout/hierarchy2"/>
    <dgm:cxn modelId="{D3781743-6DC7-4227-A939-578DD2752731}" type="presOf" srcId="{B8F607AC-FD1D-471C-9BEE-E1216D675CD4}" destId="{64267A57-D1B7-41DD-9ADB-B6018E9A75E4}" srcOrd="0" destOrd="0" presId="urn:microsoft.com/office/officeart/2005/8/layout/hierarchy2"/>
    <dgm:cxn modelId="{95E45108-2A56-423C-B493-CBA523AD0C90}" type="presOf" srcId="{26E06EA1-4887-419E-895D-A8E639E64F77}" destId="{12F151A5-F857-43C7-8076-BB0A16FB3236}" srcOrd="0" destOrd="0" presId="urn:microsoft.com/office/officeart/2005/8/layout/hierarchy2"/>
    <dgm:cxn modelId="{9B406614-308C-425D-BA17-43AC9DED87B6}" type="presOf" srcId="{6F872526-CDF8-48CA-BF45-D93A0577E6AC}" destId="{AD2065AE-E437-4965-8C1D-B8366E696E6B}" srcOrd="0" destOrd="0" presId="urn:microsoft.com/office/officeart/2005/8/layout/hierarchy2"/>
    <dgm:cxn modelId="{B0AF0FA9-CB4A-42FA-8F39-9E354FF9553B}" srcId="{26E06EA1-4887-419E-895D-A8E639E64F77}" destId="{AE2F3B68-A9EF-4288-9BB1-F150C8FD6FF0}" srcOrd="1" destOrd="0" parTransId="{4048CFE2-63B6-4DEA-9EBC-7B9FC2159911}" sibTransId="{C58A473A-4CDB-4D91-92F3-05F999C48F1E}"/>
    <dgm:cxn modelId="{6D6B377C-68A0-4AF4-868A-D21EDE5F03B8}" type="presOf" srcId="{3255DDD0-24F0-46E4-B88F-EC63CCAE7BB2}" destId="{3DB1A4A1-84E6-450C-ACB6-D3C63375B72F}" srcOrd="1" destOrd="0" presId="urn:microsoft.com/office/officeart/2005/8/layout/hierarchy2"/>
    <dgm:cxn modelId="{288A5404-3EAE-4840-B57D-48274648CF62}" srcId="{26E06EA1-4887-419E-895D-A8E639E64F77}" destId="{4F540536-B649-408D-99CE-F8AFF9784D13}" srcOrd="0" destOrd="0" parTransId="{3255DDD0-24F0-46E4-B88F-EC63CCAE7BB2}" sibTransId="{F4112D0E-02BD-44C2-9D94-3512ED5723DF}"/>
    <dgm:cxn modelId="{E033B70F-7CA7-4AC7-B18D-6EB15E41355C}" srcId="{4F540536-B649-408D-99CE-F8AFF9784D13}" destId="{B8F607AC-FD1D-471C-9BEE-E1216D675CD4}" srcOrd="0" destOrd="0" parTransId="{CE23A347-63A1-4B2C-9007-139EA5DF3430}" sibTransId="{10EE97AB-A379-4689-B1CF-4C198809F523}"/>
    <dgm:cxn modelId="{01D2BD20-3314-41A6-9269-84745C0F90CB}" type="presOf" srcId="{4048CFE2-63B6-4DEA-9EBC-7B9FC2159911}" destId="{A43E1BC1-6240-49B7-88E0-E0027253623B}" srcOrd="0" destOrd="0" presId="urn:microsoft.com/office/officeart/2005/8/layout/hierarchy2"/>
    <dgm:cxn modelId="{5E7DA392-A111-4B28-A54E-DAF2C6642B8B}" type="presOf" srcId="{4048CFE2-63B6-4DEA-9EBC-7B9FC2159911}" destId="{EF705272-430F-469B-89F6-EEA5485CB800}" srcOrd="1" destOrd="0" presId="urn:microsoft.com/office/officeart/2005/8/layout/hierarchy2"/>
    <dgm:cxn modelId="{FA1D8716-5709-45CE-9DDE-662234DAC146}" type="presParOf" srcId="{4A601385-BEDF-4CE2-B7FC-48A2222B8070}" destId="{E6B9C0AB-D6DC-4530-BB7A-FD0F9B1F335C}" srcOrd="0" destOrd="0" presId="urn:microsoft.com/office/officeart/2005/8/layout/hierarchy2"/>
    <dgm:cxn modelId="{5C7CFDB4-A78D-43F2-983E-9926E09B3B41}" type="presParOf" srcId="{E6B9C0AB-D6DC-4530-BB7A-FD0F9B1F335C}" destId="{12F151A5-F857-43C7-8076-BB0A16FB3236}" srcOrd="0" destOrd="0" presId="urn:microsoft.com/office/officeart/2005/8/layout/hierarchy2"/>
    <dgm:cxn modelId="{DF91DC35-11DE-458F-818F-1693C82231D4}" type="presParOf" srcId="{E6B9C0AB-D6DC-4530-BB7A-FD0F9B1F335C}" destId="{C4488263-869F-4FC7-A380-F828B9F1FC3F}" srcOrd="1" destOrd="0" presId="urn:microsoft.com/office/officeart/2005/8/layout/hierarchy2"/>
    <dgm:cxn modelId="{CDB8EC73-9FC5-41B3-8AA6-946A78C15EBB}" type="presParOf" srcId="{C4488263-869F-4FC7-A380-F828B9F1FC3F}" destId="{3CF2DD4D-AF0E-4FCF-B795-D3C72D089105}" srcOrd="0" destOrd="0" presId="urn:microsoft.com/office/officeart/2005/8/layout/hierarchy2"/>
    <dgm:cxn modelId="{E24B6748-A0BA-4EBB-A480-1A27C5487FF3}" type="presParOf" srcId="{3CF2DD4D-AF0E-4FCF-B795-D3C72D089105}" destId="{3DB1A4A1-84E6-450C-ACB6-D3C63375B72F}" srcOrd="0" destOrd="0" presId="urn:microsoft.com/office/officeart/2005/8/layout/hierarchy2"/>
    <dgm:cxn modelId="{4D4A452E-08D3-4D48-B011-3E8AA243CD1A}" type="presParOf" srcId="{C4488263-869F-4FC7-A380-F828B9F1FC3F}" destId="{FECF8958-1D99-4DA1-9319-5335B65C517F}" srcOrd="1" destOrd="0" presId="urn:microsoft.com/office/officeart/2005/8/layout/hierarchy2"/>
    <dgm:cxn modelId="{FB78919F-81DD-418A-8A3B-01C10AA53519}" type="presParOf" srcId="{FECF8958-1D99-4DA1-9319-5335B65C517F}" destId="{C076C909-4884-4134-922E-69CBBF63C9AF}" srcOrd="0" destOrd="0" presId="urn:microsoft.com/office/officeart/2005/8/layout/hierarchy2"/>
    <dgm:cxn modelId="{F49ECFDE-D1A8-4FCB-B44B-B893B105CB27}" type="presParOf" srcId="{FECF8958-1D99-4DA1-9319-5335B65C517F}" destId="{666F2D3B-218B-4A55-9327-4D3614A7D1A6}" srcOrd="1" destOrd="0" presId="urn:microsoft.com/office/officeart/2005/8/layout/hierarchy2"/>
    <dgm:cxn modelId="{73C6C8E6-BB2D-4CA2-94F0-7605CAA8D019}" type="presParOf" srcId="{666F2D3B-218B-4A55-9327-4D3614A7D1A6}" destId="{6E00A24D-62B4-4B64-97DE-AF546F42985F}" srcOrd="0" destOrd="0" presId="urn:microsoft.com/office/officeart/2005/8/layout/hierarchy2"/>
    <dgm:cxn modelId="{D8CE6780-6B45-4998-A3A5-04878AA3C4AF}" type="presParOf" srcId="{6E00A24D-62B4-4B64-97DE-AF546F42985F}" destId="{B17E0FEA-8DC2-4A9B-9F88-850C4A55E498}" srcOrd="0" destOrd="0" presId="urn:microsoft.com/office/officeart/2005/8/layout/hierarchy2"/>
    <dgm:cxn modelId="{93A9CE08-75E0-43D8-9B06-7FD9CA143FEF}" type="presParOf" srcId="{666F2D3B-218B-4A55-9327-4D3614A7D1A6}" destId="{8D87C219-6E68-433E-A16B-6032560FE6B1}" srcOrd="1" destOrd="0" presId="urn:microsoft.com/office/officeart/2005/8/layout/hierarchy2"/>
    <dgm:cxn modelId="{EDB807FE-1108-4A87-BDB4-642BB51F92E3}" type="presParOf" srcId="{8D87C219-6E68-433E-A16B-6032560FE6B1}" destId="{64267A57-D1B7-41DD-9ADB-B6018E9A75E4}" srcOrd="0" destOrd="0" presId="urn:microsoft.com/office/officeart/2005/8/layout/hierarchy2"/>
    <dgm:cxn modelId="{7A00A08D-F7D0-4165-9E75-443CA61D55AE}" type="presParOf" srcId="{8D87C219-6E68-433E-A16B-6032560FE6B1}" destId="{BFE82E5C-9A08-438B-9FEE-759A99F6E46C}" srcOrd="1" destOrd="0" presId="urn:microsoft.com/office/officeart/2005/8/layout/hierarchy2"/>
    <dgm:cxn modelId="{25116A1B-782D-4B0C-8883-73AA6FBB491B}" type="presParOf" srcId="{666F2D3B-218B-4A55-9327-4D3614A7D1A6}" destId="{E4A4AFF4-B868-4398-A39B-8F681BA253D8}" srcOrd="2" destOrd="0" presId="urn:microsoft.com/office/officeart/2005/8/layout/hierarchy2"/>
    <dgm:cxn modelId="{51210088-B710-4AEF-AD3A-407914B80A9A}" type="presParOf" srcId="{E4A4AFF4-B868-4398-A39B-8F681BA253D8}" destId="{BCED351F-374D-4914-ACDD-4CAA1D71460C}" srcOrd="0" destOrd="0" presId="urn:microsoft.com/office/officeart/2005/8/layout/hierarchy2"/>
    <dgm:cxn modelId="{E12C9B61-7BB8-4B5B-A498-60994078CF79}" type="presParOf" srcId="{666F2D3B-218B-4A55-9327-4D3614A7D1A6}" destId="{180555EC-3E31-4D00-8BD1-44864ECFEA34}" srcOrd="3" destOrd="0" presId="urn:microsoft.com/office/officeart/2005/8/layout/hierarchy2"/>
    <dgm:cxn modelId="{6236FDDB-2C73-45BC-B554-7C7EBBC040EE}" type="presParOf" srcId="{180555EC-3E31-4D00-8BD1-44864ECFEA34}" destId="{AD2065AE-E437-4965-8C1D-B8366E696E6B}" srcOrd="0" destOrd="0" presId="urn:microsoft.com/office/officeart/2005/8/layout/hierarchy2"/>
    <dgm:cxn modelId="{84454D41-62F2-48A6-9175-1FB2140DBAC5}" type="presParOf" srcId="{180555EC-3E31-4D00-8BD1-44864ECFEA34}" destId="{22CEC60B-E4EA-4C9E-BAF2-91B97DA0DD27}" srcOrd="1" destOrd="0" presId="urn:microsoft.com/office/officeart/2005/8/layout/hierarchy2"/>
    <dgm:cxn modelId="{FE5AE512-8263-4AB3-812D-DA20D46D1D95}" type="presParOf" srcId="{C4488263-869F-4FC7-A380-F828B9F1FC3F}" destId="{A43E1BC1-6240-49B7-88E0-E0027253623B}" srcOrd="2" destOrd="0" presId="urn:microsoft.com/office/officeart/2005/8/layout/hierarchy2"/>
    <dgm:cxn modelId="{70088CDE-4DDD-4602-9BD2-168E9264860A}" type="presParOf" srcId="{A43E1BC1-6240-49B7-88E0-E0027253623B}" destId="{EF705272-430F-469B-89F6-EEA5485CB800}" srcOrd="0" destOrd="0" presId="urn:microsoft.com/office/officeart/2005/8/layout/hierarchy2"/>
    <dgm:cxn modelId="{320B8F4A-DD3C-498E-B520-F3713E7E1219}" type="presParOf" srcId="{C4488263-869F-4FC7-A380-F828B9F1FC3F}" destId="{01639B84-1E37-4835-9ACD-71D6B34E03AD}" srcOrd="3" destOrd="0" presId="urn:microsoft.com/office/officeart/2005/8/layout/hierarchy2"/>
    <dgm:cxn modelId="{98E077A6-2869-4540-BE4F-03E2A27D8F0B}" type="presParOf" srcId="{01639B84-1E37-4835-9ACD-71D6B34E03AD}" destId="{4C0B84A3-40E0-4E05-9B72-34C5C116A19A}" srcOrd="0" destOrd="0" presId="urn:microsoft.com/office/officeart/2005/8/layout/hierarchy2"/>
    <dgm:cxn modelId="{552A5A50-E0D9-421C-898E-D9230FA537C0}" type="presParOf" srcId="{01639B84-1E37-4835-9ACD-71D6B34E03AD}" destId="{7B57057A-9AEF-4B12-8D0D-9590089B8F6F}" srcOrd="1" destOrd="0" presId="urn:microsoft.com/office/officeart/2005/8/layout/hierarchy2"/>
    <dgm:cxn modelId="{1169B5D5-E141-44BF-B04F-930B182C4FAF}" type="presParOf" srcId="{7B57057A-9AEF-4B12-8D0D-9590089B8F6F}" destId="{87478ED0-8940-444D-AAE2-8297BCD65598}" srcOrd="0" destOrd="0" presId="urn:microsoft.com/office/officeart/2005/8/layout/hierarchy2"/>
    <dgm:cxn modelId="{B618EA9B-BF3D-4D36-A5F7-6DFCF77032A3}" type="presParOf" srcId="{87478ED0-8940-444D-AAE2-8297BCD65598}" destId="{8E26F9DE-6772-484B-9001-8B4135470289}" srcOrd="0" destOrd="0" presId="urn:microsoft.com/office/officeart/2005/8/layout/hierarchy2"/>
    <dgm:cxn modelId="{97F005EF-5239-412B-9601-699367ECAD84}" type="presParOf" srcId="{7B57057A-9AEF-4B12-8D0D-9590089B8F6F}" destId="{BDB2563D-9DF2-4622-9D64-312B2C27BB6B}" srcOrd="1" destOrd="0" presId="urn:microsoft.com/office/officeart/2005/8/layout/hierarchy2"/>
    <dgm:cxn modelId="{93701A46-AC36-458B-8F2B-2639F4D97EB5}" type="presParOf" srcId="{BDB2563D-9DF2-4622-9D64-312B2C27BB6B}" destId="{149A506E-8792-4B10-B457-920D6B2BC7D8}" srcOrd="0" destOrd="0" presId="urn:microsoft.com/office/officeart/2005/8/layout/hierarchy2"/>
    <dgm:cxn modelId="{CDDE84FA-1722-40D4-B0EC-4238D3438F12}" type="presParOf" srcId="{BDB2563D-9DF2-4622-9D64-312B2C27BB6B}" destId="{3457202B-D42E-44E7-AA3E-3BE912D02F4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2F151A5-F857-43C7-8076-BB0A16FB3236}">
      <dsp:nvSpPr>
        <dsp:cNvPr id="0" name=""/>
        <dsp:cNvSpPr/>
      </dsp:nvSpPr>
      <dsp:spPr>
        <a:xfrm>
          <a:off x="500968" y="819392"/>
          <a:ext cx="1272653" cy="10259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Extremely noisy TVWS channels [1] </a:t>
          </a:r>
          <a:endParaRPr lang="en-US" sz="1600" kern="1200" dirty="0"/>
        </a:p>
      </dsp:txBody>
      <dsp:txXfrm>
        <a:off x="500968" y="819392"/>
        <a:ext cx="1272653" cy="1025954"/>
      </dsp:txXfrm>
    </dsp:sp>
    <dsp:sp modelId="{3CF2DD4D-AF0E-4FCF-B795-D3C72D089105}">
      <dsp:nvSpPr>
        <dsp:cNvPr id="0" name=""/>
        <dsp:cNvSpPr/>
      </dsp:nvSpPr>
      <dsp:spPr>
        <a:xfrm rot="18169479">
          <a:off x="1606970" y="1007761"/>
          <a:ext cx="727848" cy="37580"/>
        </a:xfrm>
        <a:custGeom>
          <a:avLst/>
          <a:gdLst/>
          <a:ahLst/>
          <a:cxnLst/>
          <a:rect l="0" t="0" r="0" b="0"/>
          <a:pathLst>
            <a:path>
              <a:moveTo>
                <a:pt x="0" y="18790"/>
              </a:moveTo>
              <a:lnTo>
                <a:pt x="727848" y="187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8169479">
        <a:off x="1952698" y="1008355"/>
        <a:ext cx="36392" cy="36392"/>
      </dsp:txXfrm>
    </dsp:sp>
    <dsp:sp modelId="{C076C909-4884-4134-922E-69CBBF63C9AF}">
      <dsp:nvSpPr>
        <dsp:cNvPr id="0" name=""/>
        <dsp:cNvSpPr/>
      </dsp:nvSpPr>
      <dsp:spPr>
        <a:xfrm>
          <a:off x="2168166" y="304551"/>
          <a:ext cx="1114509" cy="8323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Fixed strong TV interference</a:t>
          </a:r>
        </a:p>
      </dsp:txBody>
      <dsp:txXfrm>
        <a:off x="2168166" y="304551"/>
        <a:ext cx="1114509" cy="832365"/>
      </dsp:txXfrm>
    </dsp:sp>
    <dsp:sp modelId="{6E00A24D-62B4-4B64-97DE-AF546F42985F}">
      <dsp:nvSpPr>
        <dsp:cNvPr id="0" name=""/>
        <dsp:cNvSpPr/>
      </dsp:nvSpPr>
      <dsp:spPr>
        <a:xfrm rot="18912853">
          <a:off x="3202000" y="506141"/>
          <a:ext cx="555895" cy="37580"/>
        </a:xfrm>
        <a:custGeom>
          <a:avLst/>
          <a:gdLst/>
          <a:ahLst/>
          <a:cxnLst/>
          <a:rect l="0" t="0" r="0" b="0"/>
          <a:pathLst>
            <a:path>
              <a:moveTo>
                <a:pt x="0" y="18790"/>
              </a:moveTo>
              <a:lnTo>
                <a:pt x="555895" y="187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8912853">
        <a:off x="3466051" y="511034"/>
        <a:ext cx="27794" cy="27794"/>
      </dsp:txXfrm>
    </dsp:sp>
    <dsp:sp modelId="{64267A57-D1B7-41DD-9ADB-B6018E9A75E4}">
      <dsp:nvSpPr>
        <dsp:cNvPr id="0" name=""/>
        <dsp:cNvSpPr/>
      </dsp:nvSpPr>
      <dsp:spPr>
        <a:xfrm>
          <a:off x="3677220" y="2011"/>
          <a:ext cx="3401615" cy="6542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Powerful, e.g., 200kW, transmissions from TV transmitters</a:t>
          </a:r>
          <a:endParaRPr lang="en-US" sz="1100" kern="1200" dirty="0">
            <a:latin typeface="+mn-lt"/>
          </a:endParaRPr>
        </a:p>
      </dsp:txBody>
      <dsp:txXfrm>
        <a:off x="3677220" y="2011"/>
        <a:ext cx="3401615" cy="654233"/>
      </dsp:txXfrm>
    </dsp:sp>
    <dsp:sp modelId="{E4A4AFF4-B868-4398-A39B-8F681BA253D8}">
      <dsp:nvSpPr>
        <dsp:cNvPr id="0" name=""/>
        <dsp:cNvSpPr/>
      </dsp:nvSpPr>
      <dsp:spPr>
        <a:xfrm rot="2562142">
          <a:off x="3211509" y="883996"/>
          <a:ext cx="536878" cy="37580"/>
        </a:xfrm>
        <a:custGeom>
          <a:avLst/>
          <a:gdLst/>
          <a:ahLst/>
          <a:cxnLst/>
          <a:rect l="0" t="0" r="0" b="0"/>
          <a:pathLst>
            <a:path>
              <a:moveTo>
                <a:pt x="0" y="18790"/>
              </a:moveTo>
              <a:lnTo>
                <a:pt x="536878" y="187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562142">
        <a:off x="3466526" y="889365"/>
        <a:ext cx="26843" cy="26843"/>
      </dsp:txXfrm>
    </dsp:sp>
    <dsp:sp modelId="{AD2065AE-E437-4965-8C1D-B8366E696E6B}">
      <dsp:nvSpPr>
        <dsp:cNvPr id="0" name=""/>
        <dsp:cNvSpPr/>
      </dsp:nvSpPr>
      <dsp:spPr>
        <a:xfrm>
          <a:off x="3677220" y="730223"/>
          <a:ext cx="3401615" cy="7092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Up to 30dB interference variation between adj. and non-adj. [1]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e.g., ≥</a:t>
          </a:r>
          <a:r>
            <a:rPr lang="en-US" sz="1100" kern="1200" dirty="0" smtClean="0">
              <a:latin typeface="+mn-lt"/>
              <a:cs typeface="Arial"/>
            </a:rPr>
            <a:t>50%  (or 30%) available channels adjacent to DTV in Europe  (or USA)  [2]</a:t>
          </a:r>
          <a:endParaRPr lang="en-US" sz="1100" kern="1200" dirty="0" smtClean="0">
            <a:latin typeface="+mn-lt"/>
          </a:endParaRPr>
        </a:p>
      </dsp:txBody>
      <dsp:txXfrm>
        <a:off x="3677220" y="730223"/>
        <a:ext cx="3401615" cy="709233"/>
      </dsp:txXfrm>
    </dsp:sp>
    <dsp:sp modelId="{A43E1BC1-6240-49B7-88E0-E0027253623B}">
      <dsp:nvSpPr>
        <dsp:cNvPr id="0" name=""/>
        <dsp:cNvSpPr/>
      </dsp:nvSpPr>
      <dsp:spPr>
        <a:xfrm rot="3260729">
          <a:off x="1632459" y="1588573"/>
          <a:ext cx="676869" cy="37580"/>
        </a:xfrm>
        <a:custGeom>
          <a:avLst/>
          <a:gdLst/>
          <a:ahLst/>
          <a:cxnLst/>
          <a:rect l="0" t="0" r="0" b="0"/>
          <a:pathLst>
            <a:path>
              <a:moveTo>
                <a:pt x="0" y="18790"/>
              </a:moveTo>
              <a:lnTo>
                <a:pt x="676869" y="187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3260729">
        <a:off x="1953972" y="1590441"/>
        <a:ext cx="33843" cy="33843"/>
      </dsp:txXfrm>
    </dsp:sp>
    <dsp:sp modelId="{4C0B84A3-40E0-4E05-9B72-34C5C116A19A}">
      <dsp:nvSpPr>
        <dsp:cNvPr id="0" name=""/>
        <dsp:cNvSpPr/>
      </dsp:nvSpPr>
      <dsp:spPr>
        <a:xfrm>
          <a:off x="2168166" y="1404526"/>
          <a:ext cx="1114509" cy="9556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Dynamic interference from peer TVBDs</a:t>
          </a:r>
          <a:endParaRPr lang="en-US" sz="1400" kern="1200" dirty="0"/>
        </a:p>
      </dsp:txBody>
      <dsp:txXfrm>
        <a:off x="2168166" y="1404526"/>
        <a:ext cx="1114509" cy="955661"/>
      </dsp:txXfrm>
    </dsp:sp>
    <dsp:sp modelId="{87478ED0-8940-444D-AAE2-8297BCD65598}">
      <dsp:nvSpPr>
        <dsp:cNvPr id="0" name=""/>
        <dsp:cNvSpPr/>
      </dsp:nvSpPr>
      <dsp:spPr>
        <a:xfrm rot="33186">
          <a:off x="3282667" y="1865465"/>
          <a:ext cx="393389" cy="37580"/>
        </a:xfrm>
        <a:custGeom>
          <a:avLst/>
          <a:gdLst/>
          <a:ahLst/>
          <a:cxnLst/>
          <a:rect l="0" t="0" r="0" b="0"/>
          <a:pathLst>
            <a:path>
              <a:moveTo>
                <a:pt x="0" y="18790"/>
              </a:moveTo>
              <a:lnTo>
                <a:pt x="393389" y="187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33186">
        <a:off x="3469526" y="1874421"/>
        <a:ext cx="19669" cy="19669"/>
      </dsp:txXfrm>
    </dsp:sp>
    <dsp:sp modelId="{149A506E-8792-4B10-B457-920D6B2BC7D8}">
      <dsp:nvSpPr>
        <dsp:cNvPr id="0" name=""/>
        <dsp:cNvSpPr/>
      </dsp:nvSpPr>
      <dsp:spPr>
        <a:xfrm>
          <a:off x="3676047" y="1517231"/>
          <a:ext cx="3441810" cy="7378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Uncoordinated TVWS channel usage among co-existing secondary networks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  <a:cs typeface="Arial"/>
            </a:rPr>
            <a:t>→ Fluctuated interference levels o</a:t>
          </a:r>
          <a:r>
            <a:rPr lang="en-US" sz="1100" kern="1200" dirty="0" smtClean="0">
              <a:latin typeface="+mn-lt"/>
            </a:rPr>
            <a:t>n different channels</a:t>
          </a:r>
          <a:endParaRPr lang="en-US" sz="1100" kern="1200" dirty="0">
            <a:latin typeface="+mn-lt"/>
          </a:endParaRPr>
        </a:p>
      </dsp:txBody>
      <dsp:txXfrm>
        <a:off x="3676047" y="1517231"/>
        <a:ext cx="3441810" cy="7378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9A91834-3F34-4B40-8735-EA115B05FDDA}" type="datetimeFigureOut">
              <a:rPr lang="en-US" smtClean="0"/>
              <a:pPr/>
              <a:t>9/17/2012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38F7F6D-8A3B-DB4E-AE49-8696C0E84EF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381000"/>
            <a:ext cx="8470198" cy="738981"/>
          </a:xfrm>
        </p:spPr>
        <p:txBody>
          <a:bodyPr/>
          <a:lstStyle>
            <a:lvl1pPr>
              <a:defRPr sz="2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876800"/>
          </a:xfrm>
        </p:spPr>
        <p:txBody>
          <a:bodyPr/>
          <a:lstStyle>
            <a:lvl1pPr>
              <a:defRPr b="0" i="0">
                <a:latin typeface="Arial"/>
                <a:cs typeface="Arial"/>
              </a:defRPr>
            </a:lvl1pPr>
            <a:lvl2pPr>
              <a:defRPr b="0" i="0">
                <a:latin typeface="Arial"/>
                <a:cs typeface="Arial"/>
              </a:defRPr>
            </a:lvl2pPr>
            <a:lvl3pPr>
              <a:defRPr b="0" i="0">
                <a:latin typeface="Arial"/>
                <a:cs typeface="Arial"/>
              </a:defRPr>
            </a:lvl3pPr>
            <a:lvl4pPr>
              <a:defRPr b="0" i="0">
                <a:latin typeface="Arial"/>
                <a:cs typeface="Arial"/>
              </a:defRPr>
            </a:lvl4pPr>
            <a:lvl5pPr>
              <a:defRPr b="0" i="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1219200"/>
          </a:xfrm>
        </p:spPr>
        <p:txBody>
          <a:bodyPr/>
          <a:lstStyle>
            <a:lvl1pPr>
              <a:buFontTx/>
              <a:buNone/>
              <a:defRPr b="0" i="0">
                <a:latin typeface="Arial"/>
                <a:cs typeface="Arial"/>
              </a:defRPr>
            </a:lvl1pPr>
            <a:lvl2pPr>
              <a:defRPr b="0" i="0">
                <a:latin typeface="Arial"/>
                <a:cs typeface="Arial"/>
              </a:defRPr>
            </a:lvl2pPr>
            <a:lvl3pPr>
              <a:defRPr b="0" i="0">
                <a:latin typeface="Arial"/>
                <a:cs typeface="Arial"/>
              </a:defRPr>
            </a:lvl3pPr>
            <a:lvl4pPr>
              <a:defRPr b="0" i="0">
                <a:latin typeface="Arial"/>
                <a:cs typeface="Arial"/>
              </a:defRPr>
            </a:lvl4pPr>
            <a:lvl5pPr>
              <a:defRPr b="0" i="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381000" y="2590800"/>
            <a:ext cx="8229600" cy="3657600"/>
          </a:xfrm>
        </p:spPr>
        <p:txBody>
          <a:bodyPr/>
          <a:lstStyle>
            <a:lvl1pPr>
              <a:defRPr b="0" i="0">
                <a:latin typeface="Arial"/>
                <a:cs typeface="Arial"/>
              </a:defRPr>
            </a:lvl1pPr>
            <a:lvl2pPr>
              <a:defRPr b="0" i="0">
                <a:latin typeface="Arial"/>
                <a:cs typeface="Arial"/>
              </a:defRPr>
            </a:lvl2pPr>
            <a:lvl3pPr>
              <a:defRPr b="0" i="0">
                <a:latin typeface="Arial"/>
                <a:cs typeface="Arial"/>
              </a:defRPr>
            </a:lvl3pPr>
            <a:lvl4pPr>
              <a:defRPr b="0" i="0">
                <a:latin typeface="Arial"/>
                <a:cs typeface="Arial"/>
              </a:defRPr>
            </a:lvl4pPr>
            <a:lvl5pPr>
              <a:defRPr b="0" i="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525963"/>
          </a:xfrm>
        </p:spPr>
        <p:txBody>
          <a:bodyPr/>
          <a:lstStyle>
            <a:lvl1pPr>
              <a:defRPr sz="2800" b="0" i="0">
                <a:latin typeface="Arial"/>
                <a:cs typeface="Arial"/>
              </a:defRPr>
            </a:lvl1pPr>
            <a:lvl2pPr>
              <a:defRPr sz="2400" b="0" i="0">
                <a:latin typeface="Arial"/>
                <a:cs typeface="Arial"/>
              </a:defRPr>
            </a:lvl2pPr>
            <a:lvl3pPr>
              <a:defRPr sz="2000" b="0" i="0">
                <a:latin typeface="Arial"/>
                <a:cs typeface="Arial"/>
              </a:defRPr>
            </a:lvl3pPr>
            <a:lvl4pPr>
              <a:defRPr sz="1800" b="0" i="0">
                <a:latin typeface="Arial"/>
                <a:cs typeface="Arial"/>
              </a:defRPr>
            </a:lvl4pPr>
            <a:lvl5pPr>
              <a:defRPr sz="1800" b="0" i="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525963"/>
          </a:xfrm>
        </p:spPr>
        <p:txBody>
          <a:bodyPr/>
          <a:lstStyle>
            <a:lvl1pPr>
              <a:defRPr sz="2800" b="0" i="0">
                <a:latin typeface="Arial"/>
                <a:cs typeface="Arial"/>
              </a:defRPr>
            </a:lvl1pPr>
            <a:lvl2pPr>
              <a:defRPr sz="2400" b="0" i="0">
                <a:latin typeface="Arial"/>
                <a:cs typeface="Arial"/>
              </a:defRPr>
            </a:lvl2pPr>
            <a:lvl3pPr>
              <a:defRPr sz="2000" b="0" i="0">
                <a:latin typeface="Arial"/>
                <a:cs typeface="Arial"/>
              </a:defRPr>
            </a:lvl3pPr>
            <a:lvl4pPr>
              <a:defRPr sz="1800" b="0" i="0">
                <a:latin typeface="Arial"/>
                <a:cs typeface="Arial"/>
              </a:defRPr>
            </a:lvl4pPr>
            <a:lvl5pPr>
              <a:defRPr sz="1800" b="0" i="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292802" y="274638"/>
            <a:ext cx="8470198" cy="563562"/>
          </a:xfrm>
        </p:spPr>
        <p:txBody>
          <a:bodyPr/>
          <a:lstStyle>
            <a:lvl1pPr>
              <a:defRPr sz="2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2802" y="274638"/>
            <a:ext cx="8470198" cy="563562"/>
          </a:xfrm>
        </p:spPr>
        <p:txBody>
          <a:bodyPr/>
          <a:lstStyle>
            <a:lvl1pPr>
              <a:defRPr sz="2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24948" y="3495675"/>
            <a:ext cx="5029200" cy="381000"/>
          </a:xfrm>
        </p:spPr>
        <p:txBody>
          <a:bodyPr anchor="t"/>
          <a:lstStyle>
            <a:lvl1pPr marL="0" indent="0" algn="l">
              <a:buNone/>
              <a:defRPr sz="2000" b="0" i="0">
                <a:solidFill>
                  <a:srgbClr val="00AEEF"/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Date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24948" y="1447800"/>
            <a:ext cx="6737852" cy="1895475"/>
          </a:xfrm>
          <a:prstGeom prst="rect">
            <a:avLst/>
          </a:prstGeom>
        </p:spPr>
        <p:txBody>
          <a:bodyPr anchor="b"/>
          <a:lstStyle>
            <a:lvl1pPr algn="l">
              <a:defRPr sz="2600" b="1" i="0" cap="all">
                <a:solidFill>
                  <a:srgbClr val="F36C2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9672" y="462996"/>
            <a:ext cx="82296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219200"/>
            <a:ext cx="8229600" cy="50731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8446"/>
          </a:xfrm>
          <a:prstGeom prst="rect">
            <a:avLst/>
          </a:prstGeom>
          <a:solidFill>
            <a:srgbClr val="716C6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716C6B"/>
              </a:solidFill>
            </a:endParaRPr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228600" y="6477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4A436"/>
                </a:solidFill>
                <a:latin typeface="Arial"/>
                <a:cs typeface="Arial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7D5CFB-22F2-3C47-9198-8923B31E7A3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AEE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rgbClr val="00AEE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08148" y="6292334"/>
            <a:ext cx="18261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Joe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Kwak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InterDigital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3652" y="98446"/>
            <a:ext cx="8623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baseline="0" dirty="0" smtClean="0">
                <a:latin typeface="Times New Roman" pitchFamily="18" charset="0"/>
                <a:cs typeface="Times New Roman" pitchFamily="18" charset="0"/>
              </a:rPr>
              <a:t>September </a:t>
            </a:r>
            <a:r>
              <a:rPr lang="en-US" b="1" baseline="0" dirty="0" smtClean="0">
                <a:latin typeface="Times New Roman" pitchFamily="18" charset="0"/>
                <a:cs typeface="Times New Roman" pitchFamily="18" charset="0"/>
              </a:rPr>
              <a:t>2012   </a:t>
            </a:r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doc.: IEEE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802.11-12/0924r1</a:t>
            </a: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cxnSp>
        <p:nvCxnSpPr>
          <p:cNvPr id="14" name="Straight Connector 13"/>
          <p:cNvCxnSpPr>
            <a:stCxn id="11" idx="1"/>
            <a:endCxn id="11" idx="3"/>
          </p:cNvCxnSpPr>
          <p:nvPr/>
        </p:nvCxnSpPr>
        <p:spPr>
          <a:xfrm rot="10800000" flipH="1">
            <a:off x="173652" y="421612"/>
            <a:ext cx="862304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381000" y="6336912"/>
            <a:ext cx="1371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Submission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3581400" y="6292334"/>
            <a:ext cx="10428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D1702-D422-482D-A93C-C0649246225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228600" y="6336912"/>
            <a:ext cx="856809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9" r:id="rId2"/>
    <p:sldLayoutId id="2147483668" r:id="rId3"/>
    <p:sldLayoutId id="2147483670" r:id="rId4"/>
    <p:sldLayoutId id="2147483671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2600" b="1" kern="1200" cap="none">
          <a:solidFill>
            <a:srgbClr val="F36C21"/>
          </a:solidFill>
          <a:latin typeface="Arial"/>
          <a:ea typeface="+mj-ea"/>
          <a:cs typeface="Arial"/>
        </a:defRPr>
      </a:lvl1pPr>
    </p:titleStyle>
    <p:bodyStyle>
      <a:lvl1pPr marL="341313" indent="-341313" algn="l" defTabSz="457200" rtl="0" eaLnBrk="1" latinLnBrk="0" hangingPunct="1">
        <a:spcBef>
          <a:spcPct val="20000"/>
        </a:spcBef>
        <a:buClr>
          <a:srgbClr val="00B0F0"/>
        </a:buClr>
        <a:buSzPct val="120000"/>
        <a:buFont typeface="Arial" pitchFamily="34" charset="0"/>
        <a:buChar char="•"/>
        <a:tabLst/>
        <a:defRPr sz="2600" b="0" i="0" kern="1200">
          <a:solidFill>
            <a:srgbClr val="716C6B"/>
          </a:solidFill>
          <a:latin typeface="Arial"/>
          <a:ea typeface="+mn-ea"/>
          <a:cs typeface="Arial"/>
        </a:defRPr>
      </a:lvl1pPr>
      <a:lvl2pPr marL="573088" indent="-231775" algn="l" defTabSz="457200" rtl="0" eaLnBrk="1" latinLnBrk="0" hangingPunct="1">
        <a:spcBef>
          <a:spcPts val="300"/>
        </a:spcBef>
        <a:buClr>
          <a:srgbClr val="00B0F0"/>
        </a:buClr>
        <a:buFont typeface="Arial" pitchFamily="34" charset="0"/>
        <a:buChar char="•"/>
        <a:defRPr sz="2400" b="0" i="0" kern="1200">
          <a:solidFill>
            <a:srgbClr val="716C6B"/>
          </a:solidFill>
          <a:latin typeface="Arial"/>
          <a:ea typeface="+mn-ea"/>
          <a:cs typeface="Arial"/>
        </a:defRPr>
      </a:lvl2pPr>
      <a:lvl3pPr marL="682625" indent="-109538" algn="l" defTabSz="457200" rtl="0" eaLnBrk="1" latinLnBrk="0" hangingPunct="1">
        <a:spcBef>
          <a:spcPts val="0"/>
        </a:spcBef>
        <a:buClr>
          <a:schemeClr val="tx1">
            <a:lumMod val="50000"/>
            <a:lumOff val="50000"/>
          </a:schemeClr>
        </a:buClr>
        <a:buFont typeface="Arial"/>
        <a:buChar char="•"/>
        <a:defRPr sz="2000" b="0" i="0" kern="1200">
          <a:solidFill>
            <a:srgbClr val="716C6B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1"/>
        </a:buClr>
        <a:buFont typeface="Arial"/>
        <a:buChar char="–"/>
        <a:defRPr sz="1800" b="0" i="0" kern="1200">
          <a:solidFill>
            <a:srgbClr val="716C6B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1"/>
        </a:buClr>
        <a:buFont typeface="Arial"/>
        <a:buChar char="»"/>
        <a:defRPr sz="1600" b="0" i="0" kern="1200">
          <a:solidFill>
            <a:srgbClr val="716C6B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ecs.berkeley.edu/Pubs/TechRpts/2009/EECS-2009-3.pdf" TargetMode="External"/><Relationship Id="rId2" Type="http://schemas.openxmlformats.org/officeDocument/2006/relationships/hyperlink" Target="http://www.cambridgewireless.co.uk/Presentation/Connected%20SIG%20070611%20William%20Webb%20White%20Space.pdf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atsc.org/cms/standards/a_64b.pdf" TargetMode="External"/><Relationship Id="rId4" Type="http://schemas.openxmlformats.org/officeDocument/2006/relationships/hyperlink" Target="http://transition.fcc.gov/Daily_Releases/Daily_Business/2012/db0405/FCC-12-36A1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1600200" y="1895475"/>
            <a:ext cx="5029200" cy="38100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September</a:t>
            </a:r>
            <a:r>
              <a:rPr lang="en-US" dirty="0" smtClean="0"/>
              <a:t>17,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143000" y="0"/>
            <a:ext cx="6737852" cy="1895475"/>
          </a:xfrm>
        </p:spPr>
        <p:txBody>
          <a:bodyPr/>
          <a:lstStyle/>
          <a:p>
            <a:pPr algn="ctr"/>
            <a:r>
              <a:rPr lang="en-US" dirty="0" smtClean="0"/>
              <a:t>Signal to </a:t>
            </a:r>
            <a:r>
              <a:rPr lang="en-US" dirty="0" err="1" smtClean="0"/>
              <a:t>Noise+Interference</a:t>
            </a:r>
            <a:r>
              <a:rPr lang="en-US" dirty="0" smtClean="0"/>
              <a:t> (SNIR) Variations on multiple </a:t>
            </a:r>
            <a:br>
              <a:rPr lang="en-US" dirty="0" smtClean="0"/>
            </a:br>
            <a:r>
              <a:rPr lang="en-US" dirty="0" smtClean="0"/>
              <a:t>TVWS channels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609600" y="2493963"/>
          <a:ext cx="7891462" cy="2624137"/>
        </p:xfrm>
        <a:graphic>
          <a:graphicData uri="http://schemas.openxmlformats.org/presentationml/2006/ole">
            <p:oleObj spid="_x0000_s21506" name="Document" r:id="rId3" imgW="8647071" imgH="2873592" progId="Word.Document.8">
              <p:embed/>
            </p:oleObj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09600" y="20859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1" name="Text Placeholder 9"/>
          <p:cNvSpPr txBox="1">
            <a:spLocks/>
          </p:cNvSpPr>
          <p:nvPr/>
        </p:nvSpPr>
        <p:spPr>
          <a:xfrm>
            <a:off x="609600" y="4800600"/>
            <a:ext cx="7891462" cy="108267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B0F0"/>
              </a:buClr>
              <a:buSzPct val="120000"/>
              <a:buFont typeface="Arial" pitchFamily="34" charset="0"/>
              <a:buNone/>
              <a:tabLst/>
              <a:defRPr/>
            </a:pPr>
            <a:r>
              <a:rPr lang="en-US" sz="1600" b="1" noProof="0" dirty="0" smtClean="0">
                <a:latin typeface="Arial"/>
                <a:cs typeface="Arial"/>
              </a:rPr>
              <a:t>UPDATE:  </a:t>
            </a:r>
            <a:r>
              <a:rPr lang="en-US" sz="1600" noProof="0" dirty="0" smtClean="0">
                <a:latin typeface="Arial"/>
                <a:cs typeface="Arial"/>
              </a:rPr>
              <a:t>This contribution contains additional simulation results (on slides 7-10) addressing a comment from LGE raised in July meeting.  This version shows the single MCS performance degradations using a “best effort” MCS selection for each simulation point. Independent MCS selection still provides significant performance advantages.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UDP Throughput Gains from Independent MCS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Independent MCS selection provides the best UDP throughput performance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 the larger coverage range (e.g., ≥170m), the total throughput is dominated by the better channel </a:t>
            </a:r>
          </a:p>
          <a:p>
            <a:pPr lvl="2"/>
            <a:r>
              <a:rPr lang="en-US" dirty="0" smtClean="0"/>
              <a:t>Independent MCS selection offers less gains over Max MCS selection</a:t>
            </a:r>
          </a:p>
          <a:p>
            <a:pPr lvl="2"/>
            <a:r>
              <a:rPr lang="en-US" dirty="0" smtClean="0"/>
              <a:t>Min MCS selection provides much lower throughput due to the conservative selection</a:t>
            </a:r>
          </a:p>
          <a:p>
            <a:pPr lvl="1"/>
            <a:r>
              <a:rPr lang="en-US" dirty="0" smtClean="0"/>
              <a:t>For high SINR cases (e.g., d ≤ 70m), all selection methods lead to the same MCS selection on both channels and similar PER performance, thus similar throughput</a:t>
            </a:r>
          </a:p>
          <a:p>
            <a:pPr lvl="1"/>
            <a:r>
              <a:rPr lang="en-US" dirty="0" smtClean="0"/>
              <a:t>Best intermediate MCS selection favors</a:t>
            </a:r>
          </a:p>
          <a:p>
            <a:pPr lvl="2"/>
            <a:r>
              <a:rPr lang="en-US" dirty="0" smtClean="0"/>
              <a:t>The MCS closer to the minimum MCS in middle distances (e.g., 80-140m)</a:t>
            </a:r>
          </a:p>
          <a:p>
            <a:pPr lvl="2"/>
            <a:r>
              <a:rPr lang="en-US" dirty="0" smtClean="0"/>
              <a:t>The MCS closer to the maximum MCS in large distances (e.g., &gt;140m)</a:t>
            </a:r>
          </a:p>
          <a:p>
            <a:r>
              <a:rPr lang="en-US" dirty="0" smtClean="0"/>
              <a:t>Larger TCP throughput gain would be expected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397" y="1752600"/>
          <a:ext cx="7543802" cy="105084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894717"/>
                <a:gridCol w="2458951"/>
                <a:gridCol w="2190134"/>
              </a:tblGrid>
              <a:tr h="294572">
                <a:tc>
                  <a:txBody>
                    <a:bodyPr/>
                    <a:lstStyle/>
                    <a:p>
                      <a:r>
                        <a:rPr lang="en-US" dirty="0" smtClean="0"/>
                        <a:t>Ind. MCS Selection against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Average </a:t>
                      </a:r>
                      <a:r>
                        <a:rPr lang="en-US" sz="1600" dirty="0" err="1" smtClean="0"/>
                        <a:t>Tput</a:t>
                      </a:r>
                      <a:r>
                        <a:rPr lang="en-US" sz="1600" dirty="0" smtClean="0"/>
                        <a:t> Gain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Maximum </a:t>
                      </a:r>
                      <a:r>
                        <a:rPr lang="en-US" sz="1600" dirty="0" err="1" smtClean="0"/>
                        <a:t>Tput</a:t>
                      </a:r>
                      <a:r>
                        <a:rPr lang="en-US" sz="1600" dirty="0" smtClean="0"/>
                        <a:t> Gain</a:t>
                      </a:r>
                      <a:endParaRPr lang="en-US" sz="1600" dirty="0"/>
                    </a:p>
                  </a:txBody>
                  <a:tcPr/>
                </a:tc>
              </a:tr>
              <a:tr h="2700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Max</a:t>
                      </a:r>
                      <a:r>
                        <a:rPr lang="en-US" sz="1600" baseline="0" dirty="0" smtClean="0"/>
                        <a:t> MCS Selection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43% from</a:t>
                      </a:r>
                      <a:r>
                        <a:rPr lang="en-US" sz="1600" baseline="0" dirty="0" smtClean="0"/>
                        <a:t> 80 to 180 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67% @ 100m </a:t>
                      </a:r>
                      <a:endParaRPr lang="en-US" sz="1600" dirty="0"/>
                    </a:p>
                  </a:txBody>
                  <a:tcPr/>
                </a:tc>
              </a:tr>
              <a:tr h="34980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Best</a:t>
                      </a:r>
                      <a:r>
                        <a:rPr lang="en-US" sz="1600" baseline="0" dirty="0" smtClean="0"/>
                        <a:t> Intermediate </a:t>
                      </a:r>
                      <a:r>
                        <a:rPr lang="en-US" sz="1600" dirty="0" smtClean="0"/>
                        <a:t>MCS Selection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32% from 80</a:t>
                      </a:r>
                      <a:r>
                        <a:rPr lang="en-US" sz="1600" baseline="0" dirty="0" smtClean="0"/>
                        <a:t> to 180 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48% @ 140m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94360"/>
            <a:ext cx="8470198" cy="4572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51560"/>
            <a:ext cx="8229600" cy="481584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Highly variable SNIR levels on aggregated TVWS channels: </a:t>
            </a:r>
          </a:p>
          <a:p>
            <a:pPr lvl="1"/>
            <a:r>
              <a:rPr lang="en-US" dirty="0" smtClean="0"/>
              <a:t>Different received power on different TVWS bands/channels</a:t>
            </a:r>
          </a:p>
          <a:p>
            <a:pPr lvl="1"/>
            <a:r>
              <a:rPr lang="en-US" dirty="0" smtClean="0"/>
              <a:t>High variance fixed and dynamic interference environment, especially on DTV adjacent channels</a:t>
            </a:r>
          </a:p>
          <a:p>
            <a:r>
              <a:rPr lang="en-US" dirty="0" smtClean="0"/>
              <a:t>Single MCS utilization for multichannel leads to significant degradation and waste of spectrum</a:t>
            </a:r>
          </a:p>
          <a:p>
            <a:r>
              <a:rPr lang="en-US" dirty="0" smtClean="0"/>
              <a:t>Independent MCS for multichannel permits efficient use of resources in real TVWS environments.</a:t>
            </a:r>
          </a:p>
          <a:p>
            <a:r>
              <a:rPr lang="en-US" dirty="0" err="1" smtClean="0"/>
              <a:t>TGaf</a:t>
            </a:r>
            <a:r>
              <a:rPr lang="en-US" dirty="0" smtClean="0"/>
              <a:t> draft requires use of single MCS for multichannel and </a:t>
            </a:r>
            <a:r>
              <a:rPr lang="en-US" b="1" dirty="0" smtClean="0"/>
              <a:t>needs to be changed </a:t>
            </a:r>
            <a:r>
              <a:rPr lang="en-US" dirty="0" smtClean="0"/>
              <a:t>to permit effective multichannel operation using independent MCS selection.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[1] </a:t>
            </a:r>
            <a:r>
              <a:rPr lang="en-US" dirty="0" err="1" smtClean="0"/>
              <a:t>Neul</a:t>
            </a:r>
            <a:r>
              <a:rPr lang="en-US" dirty="0" smtClean="0"/>
              <a:t>, “</a:t>
            </a:r>
            <a:r>
              <a:rPr lang="en-US" dirty="0" smtClean="0">
                <a:hlinkClick r:id="rId2"/>
              </a:rPr>
              <a:t>Using White Space for M2M</a:t>
            </a:r>
            <a:r>
              <a:rPr lang="en-US" dirty="0" smtClean="0"/>
              <a:t>”, Weightless, June 2011</a:t>
            </a:r>
          </a:p>
          <a:p>
            <a:r>
              <a:rPr lang="en-US" dirty="0" smtClean="0"/>
              <a:t>[2] </a:t>
            </a:r>
            <a:r>
              <a:rPr lang="en-US" dirty="0" err="1" smtClean="0"/>
              <a:t>Jaap</a:t>
            </a:r>
            <a:r>
              <a:rPr lang="en-US" dirty="0" smtClean="0"/>
              <a:t> van de </a:t>
            </a:r>
            <a:r>
              <a:rPr lang="en-US" dirty="0" err="1" smtClean="0"/>
              <a:t>Beek</a:t>
            </a:r>
            <a:r>
              <a:rPr lang="en-US" dirty="0" smtClean="0"/>
              <a:t>, </a:t>
            </a:r>
            <a:r>
              <a:rPr lang="en-US" dirty="0" err="1" smtClean="0"/>
              <a:t>Janne</a:t>
            </a:r>
            <a:r>
              <a:rPr lang="en-US" dirty="0" smtClean="0"/>
              <a:t> </a:t>
            </a:r>
            <a:r>
              <a:rPr lang="en-US" dirty="0" err="1" smtClean="0"/>
              <a:t>Riihijärvi</a:t>
            </a:r>
            <a:r>
              <a:rPr lang="en-US" dirty="0" smtClean="0"/>
              <a:t>, Andreas </a:t>
            </a:r>
            <a:r>
              <a:rPr lang="en-US" dirty="0" err="1" smtClean="0"/>
              <a:t>Achtzehn</a:t>
            </a:r>
            <a:r>
              <a:rPr lang="en-US" dirty="0" smtClean="0"/>
              <a:t> and Petri </a:t>
            </a:r>
            <a:r>
              <a:rPr lang="en-US" dirty="0" err="1" smtClean="0"/>
              <a:t>Mähönen</a:t>
            </a:r>
            <a:r>
              <a:rPr lang="en-US" dirty="0" smtClean="0"/>
              <a:t>, “TV white space in Europe”, IEEE Trans. On Mobile computing, vol. 11, no. 2, pp. 178-188, Feb. 2012</a:t>
            </a:r>
          </a:p>
          <a:p>
            <a:r>
              <a:rPr lang="en-US" dirty="0" smtClean="0"/>
              <a:t>[3] </a:t>
            </a:r>
            <a:r>
              <a:rPr lang="en-US" dirty="0" err="1" smtClean="0"/>
              <a:t>Mubaraq</a:t>
            </a:r>
            <a:r>
              <a:rPr lang="en-US" dirty="0" smtClean="0"/>
              <a:t> </a:t>
            </a:r>
            <a:r>
              <a:rPr lang="en-US" dirty="0" err="1" smtClean="0"/>
              <a:t>Mishra</a:t>
            </a:r>
            <a:r>
              <a:rPr lang="en-US" dirty="0" smtClean="0"/>
              <a:t>, </a:t>
            </a:r>
            <a:r>
              <a:rPr lang="en-US" dirty="0" err="1" smtClean="0"/>
              <a:t>Anant</a:t>
            </a:r>
            <a:r>
              <a:rPr lang="en-US" dirty="0" smtClean="0"/>
              <a:t> </a:t>
            </a:r>
            <a:r>
              <a:rPr lang="en-US" dirty="0" err="1" smtClean="0"/>
              <a:t>Sahai</a:t>
            </a:r>
            <a:r>
              <a:rPr lang="en-US" dirty="0" smtClean="0"/>
              <a:t>, “</a:t>
            </a:r>
            <a:r>
              <a:rPr lang="en-US" dirty="0" smtClean="0">
                <a:hlinkClick r:id="rId3"/>
              </a:rPr>
              <a:t>How much white space is there</a:t>
            </a:r>
            <a:r>
              <a:rPr lang="en-US" dirty="0" smtClean="0"/>
              <a:t>?” Department of Electrical Engineering and Computer Science, UC Berkeley, Tech. Rep. EECS-2009-3,Jan. 2009</a:t>
            </a:r>
          </a:p>
          <a:p>
            <a:r>
              <a:rPr lang="en-US" dirty="0" smtClean="0"/>
              <a:t>[4] “Cambridge TV white spaces trial: a summary of the technical findings,” 2012 Cambridge White Spaces Consortium </a:t>
            </a:r>
          </a:p>
          <a:p>
            <a:r>
              <a:rPr lang="en-US" dirty="0" smtClean="0"/>
              <a:t>[5]“Recommendations from implementing the use of white spaces: conclusions from Cambridge TV White Spaces Trials”, 2012 Cambridge White Spaces Consortium</a:t>
            </a:r>
          </a:p>
          <a:p>
            <a:r>
              <a:rPr lang="en-US" dirty="0" smtClean="0"/>
              <a:t>[6] </a:t>
            </a:r>
            <a:r>
              <a:rPr lang="en-US" dirty="0" smtClean="0">
                <a:hlinkClick r:id="rId4"/>
              </a:rPr>
              <a:t>FCC-12-36A1 Third Order</a:t>
            </a:r>
            <a:r>
              <a:rPr lang="en-US" dirty="0" smtClean="0"/>
              <a:t>, April, 2012</a:t>
            </a:r>
          </a:p>
          <a:p>
            <a:r>
              <a:rPr lang="en-US" dirty="0" smtClean="0"/>
              <a:t>[7] </a:t>
            </a:r>
            <a:r>
              <a:rPr lang="en-US" dirty="0" err="1" smtClean="0"/>
              <a:t>Hou</a:t>
            </a:r>
            <a:r>
              <a:rPr lang="en-US" dirty="0" smtClean="0"/>
              <a:t>-Shin Chen and </a:t>
            </a:r>
            <a:r>
              <a:rPr lang="en-US" dirty="0" err="1" smtClean="0"/>
              <a:t>Wen</a:t>
            </a:r>
            <a:r>
              <a:rPr lang="en-US" dirty="0" smtClean="0"/>
              <a:t> </a:t>
            </a:r>
            <a:r>
              <a:rPr lang="en-US" dirty="0" err="1" smtClean="0"/>
              <a:t>Gao</a:t>
            </a:r>
            <a:r>
              <a:rPr lang="en-US" dirty="0" smtClean="0"/>
              <a:t>, “Spectrum sensing for FM wireless microphone signals,” in IEEE </a:t>
            </a:r>
            <a:r>
              <a:rPr lang="en-US" dirty="0" err="1" smtClean="0"/>
              <a:t>DySPAN</a:t>
            </a:r>
            <a:r>
              <a:rPr lang="en-US" dirty="0" smtClean="0"/>
              <a:t> 2010, Singapore, April, 2010</a:t>
            </a:r>
          </a:p>
          <a:p>
            <a:r>
              <a:rPr lang="en-US" dirty="0" smtClean="0"/>
              <a:t>[8] “Joint proposal team PHY simulation results,” IEEE 802.11-06/0067r02</a:t>
            </a:r>
          </a:p>
          <a:p>
            <a:r>
              <a:rPr lang="en-US" dirty="0" smtClean="0"/>
              <a:t>[9] </a:t>
            </a:r>
            <a:r>
              <a:rPr lang="en-US" dirty="0" err="1" smtClean="0"/>
              <a:t>Eldad</a:t>
            </a:r>
            <a:r>
              <a:rPr lang="en-US" dirty="0" smtClean="0"/>
              <a:t> </a:t>
            </a:r>
            <a:r>
              <a:rPr lang="en-US" dirty="0" err="1" smtClean="0"/>
              <a:t>Perahia</a:t>
            </a:r>
            <a:r>
              <a:rPr lang="en-US" dirty="0" smtClean="0"/>
              <a:t> and Robert Stacey, </a:t>
            </a:r>
            <a:r>
              <a:rPr lang="en-US" i="1" dirty="0" smtClean="0"/>
              <a:t>Next Generation Wireless LANs – Throughput, Robustness, and Reliability in 802.11n</a:t>
            </a:r>
            <a:r>
              <a:rPr lang="en-US" dirty="0" smtClean="0"/>
              <a:t>, Cambridge, 2010</a:t>
            </a:r>
          </a:p>
          <a:p>
            <a:r>
              <a:rPr lang="en-US" dirty="0" smtClean="0"/>
              <a:t>[10] </a:t>
            </a:r>
            <a:r>
              <a:rPr lang="en-US" sz="2800" dirty="0" err="1" smtClean="0">
                <a:latin typeface="Arial" pitchFamily="34" charset="0"/>
                <a:ea typeface="Arial" pitchFamily="34" charset="0"/>
                <a:cs typeface="Arial" pitchFamily="34" charset="0"/>
              </a:rPr>
              <a:t>Bcom</a:t>
            </a:r>
            <a:r>
              <a:rPr lang="en-US" sz="2800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/Qcom,11-12-0699-00-00af-revised-phy-proposal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[11]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TGaf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PHY proposal, IEEE 802.11-12/0809r0</a:t>
            </a:r>
          </a:p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[12] </a:t>
            </a:r>
            <a:r>
              <a:rPr lang="en-US" sz="2900" dirty="0" smtClean="0">
                <a:latin typeface="Arial" pitchFamily="34" charset="0"/>
                <a:cs typeface="Arial" pitchFamily="34" charset="0"/>
                <a:hlinkClick r:id="rId5"/>
              </a:rPr>
              <a:t>ATSC Recommended Practice: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 Transmission Measurement and Compliance for Digital Television Document A/64B, 26 May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Interference 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1066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b="1" i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Highly Changeable SNIRs on Aggregated TVWS Channels</a:t>
            </a:r>
          </a:p>
          <a:p>
            <a:pPr lvl="1"/>
            <a:r>
              <a:rPr lang="en-US" sz="2200" dirty="0" smtClean="0"/>
              <a:t>Interference components of TVWS channels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685800" y="1905000"/>
          <a:ext cx="76200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4572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573088" lvl="1" indent="-231775" defTabSz="457200">
              <a:spcBef>
                <a:spcPts val="300"/>
              </a:spcBef>
              <a:buClr>
                <a:srgbClr val="00B0F0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716C6B"/>
                </a:solidFill>
                <a:latin typeface="Arial"/>
                <a:cs typeface="Arial"/>
              </a:rPr>
              <a:t>The interference level difference may be as much as 15 dB among TVWS channels [3], and even up to 30db when close to DTV transmitter [1].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057400"/>
            <a:ext cx="5088834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1"/>
            <a:ext cx="8470198" cy="457200"/>
          </a:xfrm>
        </p:spPr>
        <p:txBody>
          <a:bodyPr/>
          <a:lstStyle/>
          <a:p>
            <a:r>
              <a:rPr lang="en-US" dirty="0" smtClean="0"/>
              <a:t>Cambridge TVWS Trial 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802" y="838200"/>
            <a:ext cx="8698798" cy="1524001"/>
          </a:xfrm>
        </p:spPr>
        <p:txBody>
          <a:bodyPr>
            <a:normAutofit fontScale="70000" lnSpcReduction="20000"/>
          </a:bodyPr>
          <a:lstStyle/>
          <a:p>
            <a:r>
              <a:rPr lang="en-US" sz="2900" dirty="0" smtClean="0"/>
              <a:t>Cambridge trial results [4] show significant spectrum quality difference between TVWS Channels 59 and 61</a:t>
            </a:r>
          </a:p>
          <a:p>
            <a:pPr lvl="1"/>
            <a:r>
              <a:rPr lang="en-US" sz="2600" dirty="0" smtClean="0"/>
              <a:t>Location dependent difference in channel quality </a:t>
            </a:r>
          </a:p>
          <a:p>
            <a:pPr lvl="1"/>
            <a:r>
              <a:rPr lang="en-US" sz="2600" dirty="0" smtClean="0"/>
              <a:t>High interference level from </a:t>
            </a:r>
            <a:r>
              <a:rPr lang="en-US" sz="2600" dirty="0" err="1" smtClean="0"/>
              <a:t>Tacolneston</a:t>
            </a:r>
            <a:r>
              <a:rPr lang="en-US" sz="2600" dirty="0" smtClean="0"/>
              <a:t> transmission presents on Channel 59</a:t>
            </a:r>
          </a:p>
          <a:p>
            <a:pPr lvl="1"/>
            <a:r>
              <a:rPr lang="en-US" sz="2600" dirty="0" smtClean="0"/>
              <a:t>Channel 61 exhibits interference from Waltham 6dB lower than Channel 59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5715000"/>
            <a:ext cx="678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Fig. 15 of [4]: distinct achieved throughputs due to unequal interference levels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 factors impacting SNIR of TVWS channels [5]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143000" y="2209800"/>
          <a:ext cx="6400799" cy="7315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94234"/>
                <a:gridCol w="967228"/>
                <a:gridCol w="1367161"/>
                <a:gridCol w="1118585"/>
                <a:gridCol w="1553591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Type of Devices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 Fixed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Personal/ portable (adj. 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Sensing</a:t>
                      </a:r>
                      <a:r>
                        <a:rPr lang="en-US" sz="1200" baseline="0" dirty="0" smtClean="0"/>
                        <a:t>-only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All other personal/     portable</a:t>
                      </a:r>
                      <a:endParaRPr lang="en-US" sz="12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PSD limit/100kHz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12.6dBm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-1.4dBm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-0.4dBm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2.6dBm 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4191000"/>
            <a:ext cx="83820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73088" marR="0" lvl="1" indent="-231775" defTabSz="457200" fontAlgn="auto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00B0F0"/>
              </a:buClr>
              <a:buSzTx/>
              <a:buFont typeface="Arial" pitchFamily="34" charset="0"/>
              <a:buChar char="•"/>
              <a:tabLst/>
              <a:defRPr/>
            </a:pPr>
            <a:endParaRPr lang="en-US" sz="1700" dirty="0" smtClean="0">
              <a:solidFill>
                <a:srgbClr val="716C6B"/>
              </a:solidFill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4114800"/>
            <a:ext cx="83820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73088" marR="0" lvl="1" indent="-231775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B0F0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2100" b="0" i="0" u="none" strike="noStrike" kern="1200" cap="none" spc="0" normalizeH="0" baseline="0" noProof="0" dirty="0" smtClean="0">
              <a:ln>
                <a:noFill/>
              </a:ln>
              <a:solidFill>
                <a:srgbClr val="716C6B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57400" y="1905000"/>
            <a:ext cx="449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FCC Power spectrum density (PSD) requirement [6]</a:t>
            </a:r>
            <a:endParaRPr lang="en-US" sz="16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04800" y="1143000"/>
            <a:ext cx="83820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573088" marR="0" lvl="1" indent="-231775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B0F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16C6B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Allowable transmit power for a given type of TVWS device </a:t>
            </a:r>
          </a:p>
          <a:p>
            <a:pPr marL="573088" marR="0" lvl="1" indent="-231775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B0F0"/>
              </a:buClr>
              <a:buSzTx/>
              <a:buFont typeface="Arial" pitchFamily="34" charset="0"/>
              <a:buChar char="•"/>
              <a:tabLst/>
              <a:defRPr/>
            </a:pPr>
            <a:endParaRPr lang="en-US" sz="2400" dirty="0" smtClean="0">
              <a:solidFill>
                <a:srgbClr val="716C6B"/>
              </a:solidFill>
              <a:latin typeface="Arial"/>
              <a:cs typeface="Arial"/>
            </a:endParaRPr>
          </a:p>
          <a:p>
            <a:pPr marL="573088" marR="0" lvl="1" indent="-231775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B0F0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716C6B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573088" marR="0" lvl="1" indent="-231775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B0F0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716C6B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682625" marR="0" lvl="2" indent="-10953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16C6B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Location and channel dependency</a:t>
            </a:r>
          </a:p>
          <a:p>
            <a:pPr marL="682625" marR="0" lvl="2" indent="-109538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16C6B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Up to 4dB variation of transmit power/5MHz band on different type of channel (adjacent vs. non-adjacent).</a:t>
            </a:r>
          </a:p>
          <a:p>
            <a:pPr marL="1600200" marR="0" lvl="3" indent="-22860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16C6B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May cause different desired signal levels on aggregated channels</a:t>
            </a:r>
          </a:p>
          <a:p>
            <a:pPr marL="573088" marR="0" lvl="1" indent="-231775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B0F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16C6B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Path loss dependency on operational frequency </a:t>
            </a:r>
          </a:p>
          <a:p>
            <a:pPr marL="682625" marR="0" lvl="2" indent="-10953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16C6B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Better propagation characteristics in the lower part of UHF bands than in the upper part</a:t>
            </a:r>
          </a:p>
          <a:p>
            <a:pPr marL="573088" marR="0" lvl="1" indent="-231775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B0F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16C6B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Level of interference and noise </a:t>
            </a:r>
          </a:p>
          <a:p>
            <a:pPr marL="573088" marR="0" lvl="1" indent="-231775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B0F0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sz="2400" noProof="0" dirty="0" smtClean="0">
                <a:solidFill>
                  <a:srgbClr val="716C6B"/>
                </a:solidFill>
                <a:latin typeface="Arial"/>
                <a:cs typeface="Arial"/>
              </a:rPr>
              <a:t>Interference from DTV signal on adjacent channels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716C6B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672" y="304800"/>
            <a:ext cx="8229600" cy="721758"/>
          </a:xfrm>
        </p:spPr>
        <p:txBody>
          <a:bodyPr/>
          <a:lstStyle/>
          <a:p>
            <a:r>
              <a:rPr lang="en-US" dirty="0" smtClean="0"/>
              <a:t>DTV Adjacent Channel Leakage Level (chan. N±1)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0" y="4131458"/>
            <a:ext cx="9144000" cy="211694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According to the Figure provided above in reference [12]</a:t>
            </a:r>
          </a:p>
          <a:p>
            <a:pPr lvl="1"/>
            <a:r>
              <a:rPr lang="en-US" sz="2600" dirty="0" smtClean="0"/>
              <a:t>The first adjacent channel OOBE is calculated to be roughly -55 </a:t>
            </a:r>
            <a:r>
              <a:rPr lang="en-US" sz="2600" dirty="0" err="1" smtClean="0"/>
              <a:t>dBc</a:t>
            </a:r>
            <a:endParaRPr lang="en-US" sz="2600" dirty="0" smtClean="0"/>
          </a:p>
          <a:p>
            <a:pPr lvl="1"/>
            <a:r>
              <a:rPr lang="en-US" sz="2600" dirty="0" smtClean="0"/>
              <a:t>For instance, if the DTV occupied channel power measured at the TVBD receiver antenna port is at -28 </a:t>
            </a:r>
            <a:r>
              <a:rPr lang="en-US" sz="2600" dirty="0" err="1" smtClean="0"/>
              <a:t>dBm</a:t>
            </a:r>
            <a:r>
              <a:rPr lang="en-US" sz="2600" dirty="0" smtClean="0"/>
              <a:t> (e.g. 25km from WBFF in Baltimore)</a:t>
            </a:r>
          </a:p>
          <a:p>
            <a:pPr lvl="1"/>
            <a:r>
              <a:rPr lang="en-US" sz="2600" dirty="0" smtClean="0"/>
              <a:t>The first adjacent channel OOBE level is -83 dBm = (-28 -55) dBm</a:t>
            </a:r>
          </a:p>
          <a:p>
            <a:pPr lvl="1"/>
            <a:r>
              <a:rPr lang="en-US" sz="2600" dirty="0" smtClean="0"/>
              <a:t>If DTV </a:t>
            </a:r>
            <a:r>
              <a:rPr lang="en-US" sz="2600" dirty="0" err="1" smtClean="0"/>
              <a:t>Tx</a:t>
            </a:r>
            <a:r>
              <a:rPr lang="en-US" sz="2600" dirty="0" smtClean="0"/>
              <a:t> filter has 3 dB margin, then first adjacent OOBE power becomes -86 </a:t>
            </a:r>
            <a:r>
              <a:rPr lang="en-US" sz="2600" dirty="0" err="1" smtClean="0"/>
              <a:t>dBm</a:t>
            </a:r>
            <a:r>
              <a:rPr lang="en-US" sz="2600" dirty="0" smtClean="0"/>
              <a:t> </a:t>
            </a:r>
          </a:p>
          <a:p>
            <a:pPr lvl="1"/>
            <a:r>
              <a:rPr lang="en-US" sz="2600" dirty="0" smtClean="0"/>
              <a:t>This produces TVWS SNIR variance as high as 35 db close to DTV transmitters</a:t>
            </a:r>
            <a:r>
              <a:rPr lang="en-US" dirty="0" smtClean="0"/>
              <a:t>.</a:t>
            </a: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838200"/>
            <a:ext cx="5867400" cy="3293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152400"/>
            <a:ext cx="8610600" cy="815974"/>
          </a:xfrm>
        </p:spPr>
        <p:txBody>
          <a:bodyPr>
            <a:noAutofit/>
          </a:bodyPr>
          <a:lstStyle/>
          <a:p>
            <a:r>
              <a:rPr lang="en-US" sz="2000" dirty="0" smtClean="0"/>
              <a:t>Multichannel operation requires independent MCS selection</a:t>
            </a:r>
            <a:endParaRPr lang="en-US" sz="2000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0" y="968374"/>
          <a:ext cx="3215616" cy="4311651"/>
        </p:xfrm>
        <a:graphic>
          <a:graphicData uri="http://schemas.openxmlformats.org/presentationml/2006/ole">
            <p:oleObj spid="_x0000_s28674" name="Visio" r:id="rId3" imgW="3573585" imgH="4781280" progId="Visio.Drawing.11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86200" y="1143000"/>
            <a:ext cx="4953000" cy="30777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1400" dirty="0"/>
          </a:p>
        </p:txBody>
      </p:sp>
      <p:sp>
        <p:nvSpPr>
          <p:cNvPr id="7" name="Rounded Rectangle 6"/>
          <p:cNvSpPr/>
          <p:nvPr/>
        </p:nvSpPr>
        <p:spPr>
          <a:xfrm>
            <a:off x="3276601" y="715962"/>
            <a:ext cx="5562600" cy="2667000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b="1" dirty="0" smtClean="0"/>
              <a:t>Assumptions: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/>
              <a:t>DTV operated on Channel 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/>
              <a:t>DTV out-of-band emission to Channel N+1 = -86dBm [7]; no DTV leakage to Channel N + 4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/>
              <a:t>Aggregation of Channel N+1 and Channel N+4 for TVBD communication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/>
              <a:t>Thermal Noise PSD = -174 </a:t>
            </a:r>
            <a:r>
              <a:rPr lang="en-US" sz="1200" dirty="0" err="1" smtClean="0"/>
              <a:t>dBm</a:t>
            </a:r>
            <a:r>
              <a:rPr lang="en-US" sz="1200" dirty="0" smtClean="0"/>
              <a:t>/Hz, Noise Figure = 5dB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/>
              <a:t>1 </a:t>
            </a:r>
            <a:r>
              <a:rPr lang="en-US" sz="1200" dirty="0" err="1" smtClean="0"/>
              <a:t>Tx</a:t>
            </a:r>
            <a:r>
              <a:rPr lang="en-US" sz="1200" dirty="0" smtClean="0"/>
              <a:t> Antenna, 2 Rx Antenna (chosen for simplicity)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/>
              <a:t>Target PER = 10 %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/>
              <a:t>MCS  Selection  in reference to 40MHz [8]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/>
              <a:t>Path Loss Model @ f = 600MHz [9]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200" dirty="0" smtClean="0"/>
              <a:t>Channel Model E, e.g. large office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/>
              <a:t>Total </a:t>
            </a:r>
            <a:r>
              <a:rPr lang="en-US" sz="1200" dirty="0" err="1" smtClean="0"/>
              <a:t>Tx</a:t>
            </a:r>
            <a:r>
              <a:rPr lang="en-US" sz="1200" dirty="0" smtClean="0"/>
              <a:t> power for Portable TVBD = </a:t>
            </a:r>
            <a:r>
              <a:rPr lang="en-US" sz="1200" b="1" dirty="0" smtClean="0"/>
              <a:t>20 dBm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200" dirty="0" smtClean="0"/>
              <a:t>20 dBm = TxPowN+1(16dBm) + TxPowN+4(17.5dBm)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200" dirty="0" smtClean="0"/>
              <a:t>No antenna gain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33400" y="5795879"/>
          <a:ext cx="5082672" cy="476415"/>
        </p:xfrm>
        <a:graphic>
          <a:graphicData uri="http://schemas.openxmlformats.org/drawingml/2006/table">
            <a:tbl>
              <a:tblPr/>
              <a:tblGrid>
                <a:gridCol w="685797"/>
                <a:gridCol w="203368"/>
                <a:gridCol w="224731"/>
                <a:gridCol w="224731"/>
                <a:gridCol w="185370"/>
                <a:gridCol w="264373"/>
                <a:gridCol w="224731"/>
                <a:gridCol w="228279"/>
                <a:gridCol w="224731"/>
                <a:gridCol w="224731"/>
                <a:gridCol w="224731"/>
                <a:gridCol w="224731"/>
                <a:gridCol w="242796"/>
                <a:gridCol w="242796"/>
                <a:gridCol w="242796"/>
                <a:gridCol w="242796"/>
                <a:gridCol w="242796"/>
                <a:gridCol w="242796"/>
                <a:gridCol w="242796"/>
                <a:gridCol w="242796"/>
              </a:tblGrid>
              <a:tr h="1592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d(m)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6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latin typeface="Calibri"/>
                          <a:ea typeface="Calibri"/>
                          <a:cs typeface="Times New Roman"/>
                        </a:rPr>
                        <a:t>Path </a:t>
                      </a:r>
                      <a:r>
                        <a:rPr lang="en-US" sz="800" dirty="0">
                          <a:latin typeface="Calibri"/>
                          <a:ea typeface="Calibri"/>
                          <a:cs typeface="Times New Roman"/>
                        </a:rPr>
                        <a:t>Loss (dB)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2743200" y="3351233"/>
          <a:ext cx="6400800" cy="2682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UDP Throughput Analysis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30480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 	Assumptions</a:t>
            </a:r>
          </a:p>
          <a:p>
            <a:pPr lvl="1"/>
            <a:r>
              <a:rPr lang="en-US" dirty="0" smtClean="0"/>
              <a:t>Operation timeline is down clocked by a factor 7.5 [10]</a:t>
            </a:r>
          </a:p>
          <a:p>
            <a:pPr lvl="1"/>
            <a:r>
              <a:rPr lang="en-US" dirty="0" smtClean="0"/>
              <a:t>Block ACK used in TXOP</a:t>
            </a:r>
          </a:p>
          <a:p>
            <a:pPr lvl="2"/>
            <a:r>
              <a:rPr lang="en-US" dirty="0" smtClean="0"/>
              <a:t>BA: 24 bytes, BAR: 32 bytes(compressed bitmap)</a:t>
            </a:r>
          </a:p>
          <a:p>
            <a:pPr lvl="1"/>
            <a:r>
              <a:rPr lang="en-US" dirty="0" smtClean="0"/>
              <a:t>Access Category: Video</a:t>
            </a:r>
          </a:p>
          <a:p>
            <a:pPr lvl="1"/>
            <a:r>
              <a:rPr lang="en-US" dirty="0" smtClean="0"/>
              <a:t>One PPDU includes preamble, overhead and data</a:t>
            </a:r>
          </a:p>
          <a:p>
            <a:pPr lvl="2"/>
            <a:r>
              <a:rPr lang="en-US" dirty="0" smtClean="0"/>
              <a:t>DATA length = 1000 bytes</a:t>
            </a:r>
          </a:p>
          <a:p>
            <a:pPr lvl="2"/>
            <a:r>
              <a:rPr lang="en-US" dirty="0" smtClean="0"/>
              <a:t>Overhead (service filed, MAC, IP, etc) = 45 bytes</a:t>
            </a:r>
          </a:p>
          <a:p>
            <a:pPr lvl="2"/>
            <a:r>
              <a:rPr lang="en-US" dirty="0" smtClean="0"/>
              <a:t>Preamble time = 40 * 7.5 = 300 µs</a:t>
            </a:r>
          </a:p>
          <a:p>
            <a:pPr lvl="1"/>
            <a:r>
              <a:rPr lang="en-US" dirty="0" smtClean="0"/>
              <a:t>MAC layer aggregation</a:t>
            </a:r>
          </a:p>
          <a:p>
            <a:r>
              <a:rPr lang="en-US" dirty="0" smtClean="0"/>
              <a:t>UDP Throughput calculation </a:t>
            </a:r>
          </a:p>
          <a:p>
            <a:pPr lvl="1"/>
            <a:r>
              <a:rPr lang="en-US" dirty="0" smtClean="0"/>
              <a:t>Total time used for one packet transmission: T_PPDU = </a:t>
            </a:r>
            <a:r>
              <a:rPr lang="en-US" dirty="0" err="1" smtClean="0"/>
              <a:t>PreambleTime</a:t>
            </a:r>
            <a:r>
              <a:rPr lang="en-US" dirty="0" smtClean="0"/>
              <a:t> + </a:t>
            </a:r>
            <a:r>
              <a:rPr lang="en-US" dirty="0" err="1" smtClean="0"/>
              <a:t>MACOverhead</a:t>
            </a:r>
            <a:r>
              <a:rPr lang="en-US" dirty="0" smtClean="0"/>
              <a:t>+ Data + RIFS</a:t>
            </a:r>
          </a:p>
          <a:p>
            <a:pPr lvl="1"/>
            <a:r>
              <a:rPr lang="en-US" dirty="0" smtClean="0"/>
              <a:t>Number of PPDUs transmitted within one TXOP: N_PPDU = (TXOP – SIFS – BAR - BA )/T_PPTU</a:t>
            </a:r>
          </a:p>
          <a:p>
            <a:pPr lvl="1"/>
            <a:r>
              <a:rPr lang="en-US" dirty="0" smtClean="0"/>
              <a:t>Throughput for a channel = N_PPDU * DATA_LENGTH * ( 1 – PER ) * 8 bits/(</a:t>
            </a:r>
            <a:r>
              <a:rPr lang="en-US" dirty="0" err="1" smtClean="0"/>
              <a:t>ContentionPeriod</a:t>
            </a:r>
            <a:r>
              <a:rPr lang="en-US" dirty="0" smtClean="0"/>
              <a:t> + TXOP)</a:t>
            </a:r>
          </a:p>
          <a:p>
            <a:pPr lvl="2"/>
            <a:r>
              <a:rPr lang="en-US" dirty="0" smtClean="0"/>
              <a:t>PER selection is based on the averaged SINR [8]</a:t>
            </a:r>
          </a:p>
          <a:p>
            <a:pPr lvl="1"/>
            <a:r>
              <a:rPr lang="en-US" dirty="0" smtClean="0"/>
              <a:t>Total Throughput = (</a:t>
            </a:r>
            <a:r>
              <a:rPr lang="en-US" dirty="0" err="1" smtClean="0"/>
              <a:t>Tput</a:t>
            </a:r>
            <a:r>
              <a:rPr lang="en-US" dirty="0" smtClean="0"/>
              <a:t> for Channel N+1)+ (</a:t>
            </a:r>
            <a:r>
              <a:rPr lang="en-US" dirty="0" err="1" smtClean="0"/>
              <a:t>Tput</a:t>
            </a:r>
            <a:r>
              <a:rPr lang="en-US" dirty="0" smtClean="0"/>
              <a:t> for Channel N+4)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323850" y="3581400"/>
          <a:ext cx="8439150" cy="2556302"/>
        </p:xfrm>
        <a:graphic>
          <a:graphicData uri="http://schemas.openxmlformats.org/presentationml/2006/ole">
            <p:oleObj spid="_x0000_s44034" name="Visio" r:id="rId3" imgW="7275195" imgH="3794760" progId="Visio.Drawing.11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6137702"/>
            <a:ext cx="7086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QoS</a:t>
            </a:r>
            <a:r>
              <a:rPr lang="en-US" sz="1600" dirty="0" smtClean="0"/>
              <a:t> Data Access and Data Transmission with Block ACK in MAC Layer Aggregation</a:t>
            </a:r>
            <a:endParaRPr lang="en-US" sz="1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267200" y="1672828"/>
          <a:ext cx="4648199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0265"/>
                <a:gridCol w="866613"/>
                <a:gridCol w="787830"/>
                <a:gridCol w="866613"/>
                <a:gridCol w="1496878"/>
              </a:tblGrid>
              <a:tr h="2255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TxOP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aSlotTime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aSIFTime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AIFS[VI]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Average </a:t>
                      </a:r>
                      <a:r>
                        <a:rPr lang="en-US" sz="1200" dirty="0" err="1" smtClean="0"/>
                        <a:t>Backoff</a:t>
                      </a:r>
                      <a:r>
                        <a:rPr lang="en-US" sz="1200" dirty="0" smtClean="0"/>
                        <a:t>[VI] </a:t>
                      </a:r>
                      <a:endParaRPr lang="en-US" sz="1200" dirty="0"/>
                    </a:p>
                  </a:txBody>
                  <a:tcPr/>
                </a:tc>
              </a:tr>
              <a:tr h="25494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22,500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180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876800" y="1303496"/>
            <a:ext cx="3886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Assumed Parameters (unit: µs)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Numerical Results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802" y="914400"/>
            <a:ext cx="8393998" cy="2057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Four cases are investigated:</a:t>
            </a:r>
          </a:p>
          <a:p>
            <a:pPr lvl="1"/>
            <a:r>
              <a:rPr lang="en-US" dirty="0" smtClean="0"/>
              <a:t>Independent MCS selection: MCS selection based on each channel SINR</a:t>
            </a:r>
          </a:p>
          <a:p>
            <a:pPr lvl="1"/>
            <a:r>
              <a:rPr lang="en-US" dirty="0" smtClean="0"/>
              <a:t>Single MCS schemes: common MCS applied in aggregated channels</a:t>
            </a:r>
          </a:p>
          <a:p>
            <a:pPr lvl="2"/>
            <a:r>
              <a:rPr lang="en-US" dirty="0" smtClean="0"/>
              <a:t>Max MCS selection: Higher MCS among two channels used for both channels</a:t>
            </a:r>
          </a:p>
          <a:p>
            <a:pPr lvl="2"/>
            <a:r>
              <a:rPr lang="en-US" dirty="0" smtClean="0"/>
              <a:t>Min MCS selection: Lower MCS among two channels used for both channels</a:t>
            </a:r>
          </a:p>
          <a:p>
            <a:pPr lvl="2"/>
            <a:r>
              <a:rPr lang="en-US" dirty="0" smtClean="0"/>
              <a:t>Best Intermediate MCS selection: </a:t>
            </a:r>
          </a:p>
          <a:p>
            <a:pPr lvl="3"/>
            <a:r>
              <a:rPr lang="en-US" dirty="0" smtClean="0"/>
              <a:t>When there is more than one MCS value between Min and Max, the MCS between Min and Max to achieve the highest throughput is applied on both channels</a:t>
            </a:r>
          </a:p>
          <a:p>
            <a:pPr lvl="3"/>
            <a:r>
              <a:rPr lang="en-US" dirty="0" smtClean="0"/>
              <a:t>When there is no MCS between Min and Max, Max MCS is </a:t>
            </a:r>
            <a:r>
              <a:rPr lang="en-US" smtClean="0"/>
              <a:t>used for </a:t>
            </a:r>
            <a:r>
              <a:rPr lang="en-US" dirty="0" smtClean="0"/>
              <a:t>both channels</a:t>
            </a:r>
            <a:endParaRPr lang="en-US" dirty="0"/>
          </a:p>
        </p:txBody>
      </p:sp>
      <p:graphicFrame>
        <p:nvGraphicFramePr>
          <p:cNvPr id="12" name="Chart 11"/>
          <p:cNvGraphicFramePr/>
          <p:nvPr/>
        </p:nvGraphicFramePr>
        <p:xfrm>
          <a:off x="1447800" y="2971800"/>
          <a:ext cx="67056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Numerical Results (2/2)</a:t>
            </a:r>
            <a:endParaRPr lang="en-US" dirty="0"/>
          </a:p>
        </p:txBody>
      </p:sp>
      <p:graphicFrame>
        <p:nvGraphicFramePr>
          <p:cNvPr id="13" name="Chart 12"/>
          <p:cNvGraphicFramePr/>
          <p:nvPr/>
        </p:nvGraphicFramePr>
        <p:xfrm>
          <a:off x="76200" y="1371600"/>
          <a:ext cx="4648200" cy="3962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/>
          <p:cNvGraphicFramePr/>
          <p:nvPr/>
        </p:nvGraphicFramePr>
        <p:xfrm>
          <a:off x="4648200" y="1371600"/>
          <a:ext cx="44196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nterDigital">
      <a:dk1>
        <a:sysClr val="windowText" lastClr="000000"/>
      </a:dk1>
      <a:lt1>
        <a:sysClr val="window" lastClr="FFFFFF"/>
      </a:lt1>
      <a:dk2>
        <a:srgbClr val="1F497D"/>
      </a:dk2>
      <a:lt2>
        <a:srgbClr val="FFFFFF"/>
      </a:lt2>
      <a:accent1>
        <a:srgbClr val="D94D20"/>
      </a:accent1>
      <a:accent2>
        <a:srgbClr val="54524E"/>
      </a:accent2>
      <a:accent3>
        <a:srgbClr val="009EEA"/>
      </a:accent3>
      <a:accent4>
        <a:srgbClr val="BEB1AD"/>
      </a:accent4>
      <a:accent5>
        <a:srgbClr val="9ABD61"/>
      </a:accent5>
      <a:accent6>
        <a:srgbClr val="ABABA7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607ED3B49266468F43590738F79CA2" ma:contentTypeVersion="0" ma:contentTypeDescription="Create a new document." ma:contentTypeScope="" ma:versionID="6cc1520423bca4bf2dc096163fddc631">
  <xsd:schema xmlns:xsd="http://www.w3.org/2001/XMLSchema" xmlns:p="http://schemas.microsoft.com/office/2006/metadata/properties" targetNamespace="http://schemas.microsoft.com/office/2006/metadata/properties" ma:root="true" ma:fieldsID="f4d196f5c675f743c82a55ad494504e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97755A8B-04C8-4131-A0B3-79C640392FF3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A01E55F1-0F71-4CA7-BC3D-3567FF4BB3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15D722-DF48-4B14-8D2A-24ECA77B2C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4675</TotalTime>
  <Words>1365</Words>
  <Application>Microsoft Office PowerPoint</Application>
  <PresentationFormat>On-screen Show (4:3)</PresentationFormat>
  <Paragraphs>203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Visio</vt:lpstr>
      <vt:lpstr>Document</vt:lpstr>
      <vt:lpstr>Signal to Noise+Interference (SNIR) Variations on multiple  TVWS channels</vt:lpstr>
      <vt:lpstr>Interference Scenarios</vt:lpstr>
      <vt:lpstr>Cambridge TVWS Trial  Results</vt:lpstr>
      <vt:lpstr>Main factors impacting SNIR of TVWS channels [5]</vt:lpstr>
      <vt:lpstr>DTV Adjacent Channel Leakage Level (chan. N±1)</vt:lpstr>
      <vt:lpstr>Multichannel operation requires independent MCS selection</vt:lpstr>
      <vt:lpstr>UDP Throughput Analysis </vt:lpstr>
      <vt:lpstr>Numerical Results (1/2)</vt:lpstr>
      <vt:lpstr>Numerical Results (2/2)</vt:lpstr>
      <vt:lpstr>UDP Throughput Gains from Independent MCS Selection</vt:lpstr>
      <vt:lpstr>Summary</vt:lpstr>
      <vt:lpstr>References</vt:lpstr>
    </vt:vector>
  </TitlesOfParts>
  <Company>Garfield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Single MCS usage impact on TVWS channel aggregation</dc:title>
  <dc:subject>InterDigital External Public Template</dc:subject>
  <dc:creator>David Lachowicz</dc:creator>
  <cp:keywords>DocNum:9048</cp:keywords>
  <dc:description>Jack Indekeu provided/approved update 5/14/12 (work done by outside supplier).
Rev F</dc:description>
  <cp:lastModifiedBy>Joe</cp:lastModifiedBy>
  <cp:revision>357</cp:revision>
  <dcterms:created xsi:type="dcterms:W3CDTF">2012-05-10T18:03:06Z</dcterms:created>
  <dcterms:modified xsi:type="dcterms:W3CDTF">2012-09-17T21:30:54Z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0x0101002A607ED3B49266468F43590738F79CA2</vt:lpwstr>
  </property>
  <property fmtid="{D5CDD505-2E9C-101B-9397-08002B2CF9AE}" pid="3" name="Document Number">
    <vt:lpwstr>9048</vt:lpwstr>
  </property>
  <property fmtid="{D5CDD505-2E9C-101B-9397-08002B2CF9AE}" pid="4" name="Dept">
    <vt:lpwstr>Public Relations and Corporate Communications</vt:lpwstr>
  </property>
  <property fmtid="{D5CDD505-2E9C-101B-9397-08002B2CF9AE}" pid="5" name="Document Type">
    <vt:lpwstr>Template</vt:lpwstr>
  </property>
</Properties>
</file>