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9" r:id="rId2"/>
    <p:sldId id="290" r:id="rId3"/>
    <p:sldId id="288" r:id="rId4"/>
    <p:sldId id="287" r:id="rId5"/>
    <p:sldId id="271" r:id="rId6"/>
    <p:sldId id="272" r:id="rId7"/>
    <p:sldId id="273" r:id="rId8"/>
    <p:sldId id="275" r:id="rId9"/>
    <p:sldId id="293" r:id="rId10"/>
    <p:sldId id="277" r:id="rId11"/>
    <p:sldId id="278" r:id="rId12"/>
    <p:sldId id="286" r:id="rId13"/>
    <p:sldId id="285" r:id="rId14"/>
    <p:sldId id="284" r:id="rId15"/>
    <p:sldId id="292" r:id="rId16"/>
    <p:sldId id="291" r:id="rId17"/>
    <p:sldId id="295" r:id="rId18"/>
    <p:sldId id="297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33" autoAdjust="0"/>
    <p:restoredTop sz="94660"/>
  </p:normalViewPr>
  <p:slideViewPr>
    <p:cSldViewPr>
      <p:cViewPr varScale="1">
        <p:scale>
          <a:sx n="69" d="100"/>
          <a:sy n="69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0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9" y="8997440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E6B80E05-35B8-476E-9CFA-61FF759B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8677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70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5446" y="9000621"/>
            <a:ext cx="211532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B83AEE3B-3FC9-464A-B047-1CAFEF099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293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DCF613BC-78EB-480D-A2EE-881D6A4C44A7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E970B604-DE85-4C98-B4EE-3748EB17AA51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783" rIns="9578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83AEE3B-3FC9-464A-B047-1CAFEF099AC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12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C813FE-FFD3-4FE2-93ED-5A4D812AB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8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E08B57-2ADB-473D-9B17-9CA092B36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1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4A9A96-E3BD-453A-9B32-B4D5304B9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5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6944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70600" y="6475413"/>
            <a:ext cx="137332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Jong S. Baek, Alereon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33FBE-4458-4C70-A653-BE8FC6798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5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D6FDC0-C3E1-4E2D-87D7-385B49CD6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5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4AA317-0E3D-4848-AC2F-9FE019A18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6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962C70-DDBE-47FB-AEEE-9E7BAC003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9DFD86-0804-4FDA-AA20-31D03ED1F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8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93826E-4400-42AE-86B6-F872E581E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7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645214-F416-462A-A19D-902B41C73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4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336D58-3295-4F4A-AB25-BAFBF003D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253BEDA2-5E0C-4B60-9081-405F770F5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802.11-12/0909r0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B66E80E-0AB8-4A9B-9367-75299761E2A4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400" dirty="0" smtClean="0"/>
              <a:t>Analysis, simulation and resultant data from a 6-9GHz OFDM MAC/PHY</a:t>
            </a:r>
            <a:endParaRPr lang="en-US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2012-07-17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628705"/>
              </p:ext>
            </p:extLst>
          </p:nvPr>
        </p:nvGraphicFramePr>
        <p:xfrm>
          <a:off x="512763" y="2276475"/>
          <a:ext cx="8080375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4" imgW="8261444" imgH="2772273" progId="Word.Document.8">
                  <p:embed/>
                </p:oleObj>
              </mc:Choice>
              <mc:Fallback>
                <p:oleObj name="Document" r:id="rId4" imgW="8261444" imgH="2772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6475"/>
                        <a:ext cx="8080375" cy="270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910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 MRC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A33FBE-4458-4C70-A653-BE8FC6798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22357" y="2845104"/>
            <a:ext cx="708025" cy="661988"/>
            <a:chOff x="892175" y="1209675"/>
            <a:chExt cx="708025" cy="661988"/>
          </a:xfrm>
        </p:grpSpPr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 flipV="1">
              <a:off x="1252538" y="145732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V="1">
              <a:off x="1341438" y="172561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088" y="120967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 flipV="1">
              <a:off x="892175" y="186848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07900" y="4605642"/>
            <a:ext cx="708025" cy="661988"/>
            <a:chOff x="892175" y="1209675"/>
            <a:chExt cx="708025" cy="661988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 flipV="1">
              <a:off x="1252538" y="145732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1341438" y="172561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" name="Picture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088" y="120967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 flipV="1">
              <a:off x="892175" y="186848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802835" y="3038347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Band1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805988" y="4869167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Band2</a:t>
            </a:r>
            <a:endParaRPr lang="en-US" b="1" dirty="0"/>
          </a:p>
        </p:txBody>
      </p:sp>
      <p:cxnSp>
        <p:nvCxnSpPr>
          <p:cNvPr id="20" name="Straight Arrow Connector 19"/>
          <p:cNvCxnSpPr>
            <a:stCxn id="17" idx="2"/>
            <a:endCxn id="18" idx="0"/>
          </p:cNvCxnSpPr>
          <p:nvPr/>
        </p:nvCxnSpPr>
        <p:spPr bwMode="auto">
          <a:xfrm>
            <a:off x="3108368" y="3315346"/>
            <a:ext cx="3153" cy="15538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2427025" y="3648391"/>
            <a:ext cx="133864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Channel Separation by using different Band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8235" y="3233248"/>
            <a:ext cx="1183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Same data repeated at two antennas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4250635" y="2838754"/>
            <a:ext cx="711200" cy="661988"/>
            <a:chOff x="2792413" y="1254125"/>
            <a:chExt cx="711200" cy="661988"/>
          </a:xfrm>
        </p:grpSpPr>
        <p:sp>
          <p:nvSpPr>
            <p:cNvPr id="26" name="AutoShape 19"/>
            <p:cNvSpPr>
              <a:spLocks noChangeArrowheads="1"/>
            </p:cNvSpPr>
            <p:nvPr/>
          </p:nvSpPr>
          <p:spPr bwMode="auto">
            <a:xfrm flipV="1">
              <a:off x="2963863" y="150177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V="1">
              <a:off x="3052763" y="177006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8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2413" y="125412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H="1" flipV="1">
              <a:off x="3057525" y="191293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253120" y="4522298"/>
            <a:ext cx="711200" cy="661988"/>
            <a:chOff x="2792413" y="1254125"/>
            <a:chExt cx="711200" cy="661988"/>
          </a:xfrm>
        </p:grpSpPr>
        <p:sp>
          <p:nvSpPr>
            <p:cNvPr id="32" name="AutoShape 19"/>
            <p:cNvSpPr>
              <a:spLocks noChangeArrowheads="1"/>
            </p:cNvSpPr>
            <p:nvPr/>
          </p:nvSpPr>
          <p:spPr bwMode="auto">
            <a:xfrm flipV="1">
              <a:off x="2963863" y="150177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2"/>
            <p:cNvSpPr>
              <a:spLocks noChangeShapeType="1"/>
            </p:cNvSpPr>
            <p:nvPr/>
          </p:nvSpPr>
          <p:spPr bwMode="auto">
            <a:xfrm flipV="1">
              <a:off x="3052763" y="177006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34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2413" y="125412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Line 25"/>
            <p:cNvSpPr>
              <a:spLocks noChangeShapeType="1"/>
            </p:cNvSpPr>
            <p:nvPr/>
          </p:nvSpPr>
          <p:spPr bwMode="auto">
            <a:xfrm flipH="1" flipV="1">
              <a:off x="3057525" y="191293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366825" y="2091842"/>
            <a:ext cx="1755085" cy="520549"/>
            <a:chOff x="5880462" y="3415219"/>
            <a:chExt cx="1347876" cy="222099"/>
          </a:xfrm>
        </p:grpSpPr>
        <p:sp>
          <p:nvSpPr>
            <p:cNvPr id="37" name="Line 10"/>
            <p:cNvSpPr>
              <a:spLocks noChangeShapeType="1"/>
            </p:cNvSpPr>
            <p:nvPr/>
          </p:nvSpPr>
          <p:spPr bwMode="auto">
            <a:xfrm flipV="1">
              <a:off x="5880462" y="3637317"/>
              <a:ext cx="13478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100"/>
            </a:p>
          </p:txBody>
        </p:sp>
        <p:sp>
          <p:nvSpPr>
            <p:cNvPr id="38" name="AutoShape 13"/>
            <p:cNvSpPr>
              <a:spLocks noChangeArrowheads="1"/>
            </p:cNvSpPr>
            <p:nvPr/>
          </p:nvSpPr>
          <p:spPr bwMode="auto">
            <a:xfrm flipV="1">
              <a:off x="5951330" y="3416050"/>
              <a:ext cx="411683" cy="221268"/>
            </a:xfrm>
            <a:custGeom>
              <a:avLst/>
              <a:gdLst>
                <a:gd name="T0" fmla="*/ 40491284 w 21600"/>
                <a:gd name="T1" fmla="*/ 2475594 h 21600"/>
                <a:gd name="T2" fmla="*/ 21921172 w 21600"/>
                <a:gd name="T3" fmla="*/ 4951174 h 21600"/>
                <a:gd name="T4" fmla="*/ 3351105 w 21600"/>
                <a:gd name="T5" fmla="*/ 2475594 h 21600"/>
                <a:gd name="T6" fmla="*/ 2192117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51 w 21600"/>
                <a:gd name="T13" fmla="*/ 3451 h 21600"/>
                <a:gd name="T14" fmla="*/ 18149 w 21600"/>
                <a:gd name="T15" fmla="*/ 181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01" y="21600"/>
                  </a:lnTo>
                  <a:lnTo>
                    <a:pt x="1829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ln>
              <a:headEnd/>
              <a:tailEnd/>
            </a:ln>
            <a:ex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39" name="AutoShape 12"/>
            <p:cNvSpPr>
              <a:spLocks noChangeArrowheads="1"/>
            </p:cNvSpPr>
            <p:nvPr/>
          </p:nvSpPr>
          <p:spPr bwMode="auto">
            <a:xfrm flipV="1">
              <a:off x="6774696" y="3415219"/>
              <a:ext cx="411683" cy="221268"/>
            </a:xfrm>
            <a:custGeom>
              <a:avLst/>
              <a:gdLst>
                <a:gd name="T0" fmla="*/ 40491284 w 21600"/>
                <a:gd name="T1" fmla="*/ 2475594 h 21600"/>
                <a:gd name="T2" fmla="*/ 21921172 w 21600"/>
                <a:gd name="T3" fmla="*/ 4951174 h 21600"/>
                <a:gd name="T4" fmla="*/ 3351105 w 21600"/>
                <a:gd name="T5" fmla="*/ 2475594 h 21600"/>
                <a:gd name="T6" fmla="*/ 2192117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51 w 21600"/>
                <a:gd name="T13" fmla="*/ 3451 h 21600"/>
                <a:gd name="T14" fmla="*/ 18149 w 21600"/>
                <a:gd name="T15" fmla="*/ 181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01" y="21600"/>
                  </a:lnTo>
                  <a:lnTo>
                    <a:pt x="1829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4D4D4D"/>
              </a:solidFill>
              <a:headEnd/>
              <a:tailEnd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40" name="AutoShape 11"/>
            <p:cNvSpPr>
              <a:spLocks noChangeArrowheads="1"/>
            </p:cNvSpPr>
            <p:nvPr/>
          </p:nvSpPr>
          <p:spPr bwMode="auto">
            <a:xfrm flipV="1">
              <a:off x="6363013" y="3416050"/>
              <a:ext cx="411683" cy="221268"/>
            </a:xfrm>
            <a:custGeom>
              <a:avLst/>
              <a:gdLst>
                <a:gd name="T0" fmla="*/ 40491284 w 21600"/>
                <a:gd name="T1" fmla="*/ 2475594 h 21600"/>
                <a:gd name="T2" fmla="*/ 21921172 w 21600"/>
                <a:gd name="T3" fmla="*/ 4951174 h 21600"/>
                <a:gd name="T4" fmla="*/ 3351105 w 21600"/>
                <a:gd name="T5" fmla="*/ 2475594 h 21600"/>
                <a:gd name="T6" fmla="*/ 2192117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51 w 21600"/>
                <a:gd name="T13" fmla="*/ 3451 h 21600"/>
                <a:gd name="T14" fmla="*/ 18149 w 21600"/>
                <a:gd name="T15" fmla="*/ 181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01" y="21600"/>
                  </a:lnTo>
                  <a:lnTo>
                    <a:pt x="1829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ln>
              <a:headEnd/>
              <a:tailEnd/>
            </a:ln>
            <a:ex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sz="110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465729" y="2224710"/>
            <a:ext cx="5533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Band1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13039" y="2224926"/>
            <a:ext cx="5357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Band2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450496" y="3256914"/>
            <a:ext cx="762000" cy="21416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LLR </a:t>
            </a:r>
            <a:r>
              <a:rPr lang="en-US" dirty="0" err="1" smtClean="0"/>
              <a:t>demod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4964320" y="3497567"/>
            <a:ext cx="5055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4964320" y="5191430"/>
            <a:ext cx="5055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tangle 47"/>
          <p:cNvSpPr/>
          <p:nvPr/>
        </p:nvSpPr>
        <p:spPr bwMode="auto">
          <a:xfrm>
            <a:off x="5456583" y="3314076"/>
            <a:ext cx="609600" cy="3860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FFT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469835" y="5012571"/>
            <a:ext cx="609600" cy="3860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FFT</a:t>
            </a: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6060522" y="3490320"/>
            <a:ext cx="3899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6077570" y="5199928"/>
            <a:ext cx="3899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tangular Callout 55"/>
          <p:cNvSpPr/>
          <p:nvPr/>
        </p:nvSpPr>
        <p:spPr bwMode="auto">
          <a:xfrm>
            <a:off x="7308574" y="2235504"/>
            <a:ext cx="1514061" cy="850900"/>
          </a:xfrm>
          <a:prstGeom prst="wedgeRectCallout">
            <a:avLst>
              <a:gd name="adj1" fmla="val -63370"/>
              <a:gd name="adj2" fmla="val 6834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Two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independent channel state information for MRC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1622357" y="3507092"/>
            <a:ext cx="0" cy="17605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609600" y="4327757"/>
            <a:ext cx="10127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tangle 60"/>
          <p:cNvSpPr/>
          <p:nvPr/>
        </p:nvSpPr>
        <p:spPr bwMode="auto">
          <a:xfrm>
            <a:off x="7602470" y="3947473"/>
            <a:ext cx="1066800" cy="6391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LDPC Decoder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7212496" y="4302938"/>
            <a:ext cx="3899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026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SISO channel bonding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A33FBE-4458-4C70-A653-BE8FC6798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344061" y="2800654"/>
            <a:ext cx="708025" cy="661988"/>
            <a:chOff x="892175" y="1209675"/>
            <a:chExt cx="708025" cy="661988"/>
          </a:xfrm>
        </p:grpSpPr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 flipV="1">
              <a:off x="1252538" y="145732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V="1">
              <a:off x="1341438" y="172561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088" y="120967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 flipV="1">
              <a:off x="892175" y="186848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92274" y="4561192"/>
            <a:ext cx="708025" cy="661988"/>
            <a:chOff x="892175" y="1209675"/>
            <a:chExt cx="708025" cy="661988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 flipV="1">
              <a:off x="1252538" y="145732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1341438" y="172561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" name="Picture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088" y="120967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 flipV="1">
              <a:off x="892175" y="186848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560397" y="2903454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Band1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63215" y="4884137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Band2</a:t>
            </a:r>
            <a:endParaRPr lang="en-US" b="1" dirty="0"/>
          </a:p>
        </p:txBody>
      </p:sp>
      <p:cxnSp>
        <p:nvCxnSpPr>
          <p:cNvPr id="20" name="Straight Arrow Connector 19"/>
          <p:cNvCxnSpPr>
            <a:stCxn id="17" idx="2"/>
            <a:endCxn id="18" idx="0"/>
          </p:cNvCxnSpPr>
          <p:nvPr/>
        </p:nvCxnSpPr>
        <p:spPr bwMode="auto">
          <a:xfrm>
            <a:off x="2865930" y="3180453"/>
            <a:ext cx="2818" cy="1703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2148729" y="3603941"/>
            <a:ext cx="133864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Channel Separation by using different Band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14326" y="3779486"/>
            <a:ext cx="1183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different data stream at two antennas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3972339" y="2794304"/>
            <a:ext cx="711200" cy="661988"/>
            <a:chOff x="2792413" y="1254125"/>
            <a:chExt cx="711200" cy="661988"/>
          </a:xfrm>
        </p:grpSpPr>
        <p:sp>
          <p:nvSpPr>
            <p:cNvPr id="26" name="AutoShape 19"/>
            <p:cNvSpPr>
              <a:spLocks noChangeArrowheads="1"/>
            </p:cNvSpPr>
            <p:nvPr/>
          </p:nvSpPr>
          <p:spPr bwMode="auto">
            <a:xfrm flipV="1">
              <a:off x="2963863" y="150177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V="1">
              <a:off x="3052763" y="177006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8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2413" y="125412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H="1" flipV="1">
              <a:off x="3057525" y="191293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974824" y="4477848"/>
            <a:ext cx="711200" cy="661988"/>
            <a:chOff x="2792413" y="1254125"/>
            <a:chExt cx="711200" cy="661988"/>
          </a:xfrm>
        </p:grpSpPr>
        <p:sp>
          <p:nvSpPr>
            <p:cNvPr id="32" name="AutoShape 19"/>
            <p:cNvSpPr>
              <a:spLocks noChangeArrowheads="1"/>
            </p:cNvSpPr>
            <p:nvPr/>
          </p:nvSpPr>
          <p:spPr bwMode="auto">
            <a:xfrm flipV="1">
              <a:off x="2963863" y="150177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2"/>
            <p:cNvSpPr>
              <a:spLocks noChangeShapeType="1"/>
            </p:cNvSpPr>
            <p:nvPr/>
          </p:nvSpPr>
          <p:spPr bwMode="auto">
            <a:xfrm flipV="1">
              <a:off x="3052763" y="177006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34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2413" y="125412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Line 25"/>
            <p:cNvSpPr>
              <a:spLocks noChangeShapeType="1"/>
            </p:cNvSpPr>
            <p:nvPr/>
          </p:nvSpPr>
          <p:spPr bwMode="auto">
            <a:xfrm flipH="1" flipV="1">
              <a:off x="3057525" y="191293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100299" y="2096712"/>
            <a:ext cx="1755085" cy="520549"/>
            <a:chOff x="5880462" y="3415219"/>
            <a:chExt cx="1347876" cy="222099"/>
          </a:xfrm>
        </p:grpSpPr>
        <p:sp>
          <p:nvSpPr>
            <p:cNvPr id="37" name="Line 10"/>
            <p:cNvSpPr>
              <a:spLocks noChangeShapeType="1"/>
            </p:cNvSpPr>
            <p:nvPr/>
          </p:nvSpPr>
          <p:spPr bwMode="auto">
            <a:xfrm flipV="1">
              <a:off x="5880462" y="3637317"/>
              <a:ext cx="13478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100"/>
            </a:p>
          </p:txBody>
        </p:sp>
        <p:sp>
          <p:nvSpPr>
            <p:cNvPr id="38" name="AutoShape 13"/>
            <p:cNvSpPr>
              <a:spLocks noChangeArrowheads="1"/>
            </p:cNvSpPr>
            <p:nvPr/>
          </p:nvSpPr>
          <p:spPr bwMode="auto">
            <a:xfrm flipV="1">
              <a:off x="5951330" y="3416050"/>
              <a:ext cx="411683" cy="221268"/>
            </a:xfrm>
            <a:custGeom>
              <a:avLst/>
              <a:gdLst>
                <a:gd name="T0" fmla="*/ 40491284 w 21600"/>
                <a:gd name="T1" fmla="*/ 2475594 h 21600"/>
                <a:gd name="T2" fmla="*/ 21921172 w 21600"/>
                <a:gd name="T3" fmla="*/ 4951174 h 21600"/>
                <a:gd name="T4" fmla="*/ 3351105 w 21600"/>
                <a:gd name="T5" fmla="*/ 2475594 h 21600"/>
                <a:gd name="T6" fmla="*/ 2192117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51 w 21600"/>
                <a:gd name="T13" fmla="*/ 3451 h 21600"/>
                <a:gd name="T14" fmla="*/ 18149 w 21600"/>
                <a:gd name="T15" fmla="*/ 181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01" y="21600"/>
                  </a:lnTo>
                  <a:lnTo>
                    <a:pt x="1829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ln>
              <a:headEnd/>
              <a:tailEnd/>
            </a:ln>
            <a:ex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39" name="AutoShape 12"/>
            <p:cNvSpPr>
              <a:spLocks noChangeArrowheads="1"/>
            </p:cNvSpPr>
            <p:nvPr/>
          </p:nvSpPr>
          <p:spPr bwMode="auto">
            <a:xfrm flipV="1">
              <a:off x="6774696" y="3415219"/>
              <a:ext cx="411683" cy="221268"/>
            </a:xfrm>
            <a:custGeom>
              <a:avLst/>
              <a:gdLst>
                <a:gd name="T0" fmla="*/ 40491284 w 21600"/>
                <a:gd name="T1" fmla="*/ 2475594 h 21600"/>
                <a:gd name="T2" fmla="*/ 21921172 w 21600"/>
                <a:gd name="T3" fmla="*/ 4951174 h 21600"/>
                <a:gd name="T4" fmla="*/ 3351105 w 21600"/>
                <a:gd name="T5" fmla="*/ 2475594 h 21600"/>
                <a:gd name="T6" fmla="*/ 2192117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51 w 21600"/>
                <a:gd name="T13" fmla="*/ 3451 h 21600"/>
                <a:gd name="T14" fmla="*/ 18149 w 21600"/>
                <a:gd name="T15" fmla="*/ 181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01" y="21600"/>
                  </a:lnTo>
                  <a:lnTo>
                    <a:pt x="1829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4D4D4D"/>
              </a:solidFill>
              <a:headEnd/>
              <a:tailEnd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40" name="AutoShape 11"/>
            <p:cNvSpPr>
              <a:spLocks noChangeArrowheads="1"/>
            </p:cNvSpPr>
            <p:nvPr/>
          </p:nvSpPr>
          <p:spPr bwMode="auto">
            <a:xfrm flipV="1">
              <a:off x="6363013" y="3416050"/>
              <a:ext cx="411683" cy="221268"/>
            </a:xfrm>
            <a:custGeom>
              <a:avLst/>
              <a:gdLst>
                <a:gd name="T0" fmla="*/ 40491284 w 21600"/>
                <a:gd name="T1" fmla="*/ 2475594 h 21600"/>
                <a:gd name="T2" fmla="*/ 21921172 w 21600"/>
                <a:gd name="T3" fmla="*/ 4951174 h 21600"/>
                <a:gd name="T4" fmla="*/ 3351105 w 21600"/>
                <a:gd name="T5" fmla="*/ 2475594 h 21600"/>
                <a:gd name="T6" fmla="*/ 2192117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51 w 21600"/>
                <a:gd name="T13" fmla="*/ 3451 h 21600"/>
                <a:gd name="T14" fmla="*/ 18149 w 21600"/>
                <a:gd name="T15" fmla="*/ 181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01" y="21600"/>
                  </a:lnTo>
                  <a:lnTo>
                    <a:pt x="1829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ln>
              <a:headEnd/>
              <a:tailEnd/>
            </a:ln>
            <a:ex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sz="110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199203" y="2229580"/>
            <a:ext cx="5533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Band1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46513" y="2229796"/>
            <a:ext cx="5357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Band2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172200" y="3212464"/>
            <a:ext cx="762000" cy="44319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SISO </a:t>
            </a:r>
            <a:r>
              <a:rPr lang="en-US" dirty="0" err="1" smtClean="0"/>
              <a:t>demod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4686024" y="3453117"/>
            <a:ext cx="5055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4686024" y="5146980"/>
            <a:ext cx="5055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tangle 47"/>
          <p:cNvSpPr/>
          <p:nvPr/>
        </p:nvSpPr>
        <p:spPr bwMode="auto">
          <a:xfrm>
            <a:off x="5178287" y="3269626"/>
            <a:ext cx="609600" cy="3860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FFT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191539" y="4968121"/>
            <a:ext cx="609600" cy="3860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FFT</a:t>
            </a: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5782226" y="3445870"/>
            <a:ext cx="3899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5799274" y="5155478"/>
            <a:ext cx="3899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tangular Callout 55"/>
          <p:cNvSpPr/>
          <p:nvPr/>
        </p:nvSpPr>
        <p:spPr bwMode="auto">
          <a:xfrm>
            <a:off x="7129187" y="2133600"/>
            <a:ext cx="1514061" cy="546620"/>
          </a:xfrm>
          <a:prstGeom prst="wedgeRectCallout">
            <a:avLst>
              <a:gd name="adj1" fmla="val -68621"/>
              <a:gd name="adj2" fmla="val 112352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Two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independent SISO demodulation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85895" y="3462642"/>
            <a:ext cx="4581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885895" y="5223180"/>
            <a:ext cx="5063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tangle 51"/>
          <p:cNvSpPr/>
          <p:nvPr/>
        </p:nvSpPr>
        <p:spPr bwMode="auto">
          <a:xfrm>
            <a:off x="7696200" y="3931151"/>
            <a:ext cx="1066800" cy="6391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LDPC Decoder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172200" y="4925383"/>
            <a:ext cx="762000" cy="44319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SISO </a:t>
            </a:r>
            <a:r>
              <a:rPr lang="en-US" dirty="0" err="1" smtClean="0"/>
              <a:t>demod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7306226" y="4259314"/>
            <a:ext cx="3899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6934200" y="3434060"/>
            <a:ext cx="3899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/>
          <p:cNvCxnSpPr/>
          <p:nvPr/>
        </p:nvCxnSpPr>
        <p:spPr bwMode="auto">
          <a:xfrm>
            <a:off x="6934200" y="5161441"/>
            <a:ext cx="38997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7306226" y="3249748"/>
            <a:ext cx="8974" cy="20845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Oval 59"/>
          <p:cNvSpPr/>
          <p:nvPr/>
        </p:nvSpPr>
        <p:spPr bwMode="auto">
          <a:xfrm>
            <a:off x="5867400" y="2810809"/>
            <a:ext cx="1261787" cy="2904191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0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Simulation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4AA317-0E3D-4848-AC2F-9FE019A18F1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4098" name="Picture 2" descr="\\archive\rwang\proj\bbp_cir100_svn795\html\plotPER_newrates_lnx_02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0985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\\archive\rwang\proj\bbp_cir100_itr3_svn795\html\plotPER_newrates_lnx_0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0985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9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Simulation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4AA317-0E3D-4848-AC2F-9FE019A18F1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3078" name="Picture 6" descr="\\archive\rwang\proj\bbp_cir100_itr3_svn795\html\plotPER_newrates_lnx_05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0985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\\archive\rwang\proj\bbp_cir100_itr3_svn795\html\plotPER_newrates_lnx_03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0985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6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Simulation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4AA317-0E3D-4848-AC2F-9FE019A18F1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2" name="Picture 2" descr="\\archive\rwang\proj\bbp_cir100_svn795\html\plotPER_newrates_lnx_06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0985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\\archive\rwang\proj\bbp_cir100_re_svn800\html\plotPER_newrates_lnx_07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0985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07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Alereon Gen3 </a:t>
            </a:r>
            <a:r>
              <a:rPr lang="en-US" dirty="0" smtClean="0"/>
              <a:t>PHY/MAC </a:t>
            </a:r>
            <a:r>
              <a:rPr lang="en-US" dirty="0" smtClean="0"/>
              <a:t>silicon </a:t>
            </a:r>
          </a:p>
          <a:p>
            <a:pPr lvl="1"/>
            <a:r>
              <a:rPr lang="en-US" dirty="0" smtClean="0"/>
              <a:t>Utilizes the </a:t>
            </a:r>
            <a:r>
              <a:rPr lang="en-US" dirty="0" smtClean="0"/>
              <a:t>6-9GHz UWB spectrum </a:t>
            </a:r>
            <a:r>
              <a:rPr lang="en-US" dirty="0" smtClean="0"/>
              <a:t>available worldwide</a:t>
            </a:r>
          </a:p>
          <a:p>
            <a:pPr lvl="1"/>
            <a:r>
              <a:rPr lang="en-US" dirty="0" smtClean="0"/>
              <a:t>Peak </a:t>
            </a:r>
            <a:r>
              <a:rPr lang="en-US" dirty="0" err="1" smtClean="0"/>
              <a:t>phy</a:t>
            </a:r>
            <a:r>
              <a:rPr lang="en-US" dirty="0" smtClean="0"/>
              <a:t> </a:t>
            </a:r>
            <a:r>
              <a:rPr lang="en-US" dirty="0" smtClean="0"/>
              <a:t>rate using MDCM of 2Gbps</a:t>
            </a:r>
          </a:p>
          <a:p>
            <a:pPr lvl="1"/>
            <a:r>
              <a:rPr lang="en-US" dirty="0" smtClean="0"/>
              <a:t>Supports 1x1, 1x2, 2x1, </a:t>
            </a:r>
            <a:r>
              <a:rPr lang="en-US" dirty="0" smtClean="0"/>
              <a:t>2x2 antenna configuration</a:t>
            </a:r>
            <a:endParaRPr lang="en-US" dirty="0" smtClean="0"/>
          </a:p>
          <a:p>
            <a:pPr lvl="1"/>
            <a:r>
              <a:rPr lang="en-US" dirty="0" smtClean="0"/>
              <a:t>Improvements for more robust CM3/4</a:t>
            </a:r>
          </a:p>
          <a:p>
            <a:pPr lvl="1"/>
            <a:r>
              <a:rPr lang="en-US" dirty="0" smtClean="0"/>
              <a:t>Low power; Complete PHY/MAC less than 400mW including IO blocks.</a:t>
            </a:r>
          </a:p>
          <a:p>
            <a:pPr lvl="1"/>
            <a:r>
              <a:rPr lang="en-US" dirty="0" smtClean="0"/>
              <a:t>Widely available UWB antenna choices</a:t>
            </a:r>
          </a:p>
          <a:p>
            <a:pPr lvl="1"/>
            <a:r>
              <a:rPr lang="en-US" dirty="0" smtClean="0"/>
              <a:t>Suitable for desktop and in-room applications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A33FBE-4458-4C70-A653-BE8FC6798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A33FBE-4458-4C70-A653-BE8FC6798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5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QPSK/DCM/MDCM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QPSK</a:t>
            </a:r>
            <a:endParaRPr lang="en-US" sz="1800" dirty="0" smtClean="0"/>
          </a:p>
          <a:p>
            <a:pPr eaLnBrk="1" hangingPunct="1"/>
            <a:r>
              <a:rPr lang="en-US" sz="2000" dirty="0" smtClean="0"/>
              <a:t>DCM, 200 coded bit to 50 groups of 4 bits ( equivalent to QPSK )</a:t>
            </a:r>
          </a:p>
          <a:p>
            <a:pPr lvl="1" eaLnBrk="1" hangingPunct="1"/>
            <a:endParaRPr lang="en-US" sz="1800" dirty="0" smtClean="0"/>
          </a:p>
          <a:p>
            <a:pPr lvl="1" eaLnBrk="1" hangingPunct="1"/>
            <a:endParaRPr lang="en-US" sz="1800" dirty="0" smtClean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MDCM, </a:t>
            </a:r>
            <a:r>
              <a:rPr lang="en-US" sz="2000" dirty="0"/>
              <a:t>400 coded bits group to 50 groups of 8 </a:t>
            </a:r>
            <a:r>
              <a:rPr lang="en-US" sz="2000" dirty="0" smtClean="0"/>
              <a:t>bits</a:t>
            </a:r>
            <a:r>
              <a:rPr lang="en-US" sz="2000" dirty="0"/>
              <a:t> ( equivalent to </a:t>
            </a:r>
            <a:r>
              <a:rPr lang="en-US" sz="2000" dirty="0" smtClean="0"/>
              <a:t>16QAM </a:t>
            </a:r>
            <a:r>
              <a:rPr lang="en-US" sz="2000" dirty="0"/>
              <a:t>)</a:t>
            </a:r>
          </a:p>
          <a:p>
            <a:pPr lvl="1" eaLnBrk="1" hangingPunct="1"/>
            <a:endParaRPr lang="en-US" sz="1800" dirty="0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254" y="2986406"/>
            <a:ext cx="4710112" cy="419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690" y="3406159"/>
            <a:ext cx="4613564" cy="50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1340713" y="4977244"/>
            <a:ext cx="4579938" cy="841375"/>
            <a:chOff x="576" y="3116"/>
            <a:chExt cx="2885" cy="530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3201"/>
              <a:ext cx="1163" cy="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3454"/>
              <a:ext cx="1349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3116"/>
              <a:ext cx="1466" cy="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1968" y="3264"/>
              <a:ext cx="144" cy="48"/>
            </a:xfrm>
            <a:prstGeom prst="leftArrow">
              <a:avLst>
                <a:gd name="adj1" fmla="val 50000"/>
                <a:gd name="adj2" fmla="val 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9"/>
            <p:cNvSpPr>
              <a:spLocks noChangeArrowheads="1"/>
            </p:cNvSpPr>
            <p:nvPr/>
          </p:nvSpPr>
          <p:spPr bwMode="auto">
            <a:xfrm>
              <a:off x="1968" y="3504"/>
              <a:ext cx="144" cy="48"/>
            </a:xfrm>
            <a:prstGeom prst="leftArrow">
              <a:avLst>
                <a:gd name="adj1" fmla="val 50000"/>
                <a:gd name="adj2" fmla="val 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368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DCM constellation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C9DFD86-0804-4FDA-AA20-31D03ED1FD7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0"/>
            <a:ext cx="6096000" cy="3243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05000" y="5675312"/>
            <a:ext cx="58865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(a) First subcarrier mapping </a:t>
            </a:r>
            <a:r>
              <a:rPr lang="en-US" dirty="0" smtClean="0"/>
              <a:t>k                           </a:t>
            </a:r>
            <a:r>
              <a:rPr lang="en-US" dirty="0"/>
              <a:t>(b) Second subcarrier mapping k+50</a:t>
            </a:r>
          </a:p>
        </p:txBody>
      </p:sp>
    </p:spTree>
    <p:extLst>
      <p:ext uri="{BB962C8B-B14F-4D97-AF65-F5344CB8AC3E}">
        <p14:creationId xmlns:p14="http://schemas.microsoft.com/office/powerpoint/2010/main" val="213133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FE3EC3E-2589-42EF-BCF3-23DFC845B929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paper is a presentation of analysis, simulation results and actual data from an OFDM MAC/PHY running in 6-9GHz.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4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Legacy UWB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Channelization</a:t>
            </a:r>
          </a:p>
          <a:p>
            <a:pPr lvl="1"/>
            <a:r>
              <a:rPr lang="en-US" sz="1200" dirty="0" smtClean="0"/>
              <a:t>3~10GHz frequency allocated in USA</a:t>
            </a:r>
          </a:p>
          <a:p>
            <a:pPr lvl="1"/>
            <a:r>
              <a:rPr lang="en-US" sz="1200" dirty="0" smtClean="0"/>
              <a:t>ROW has slightly different rules; generally 6-9GHz</a:t>
            </a:r>
          </a:p>
          <a:p>
            <a:pPr lvl="1"/>
            <a:r>
              <a:rPr lang="en-US" sz="1200" dirty="0" smtClean="0"/>
              <a:t>Transmitter limit, -41.3dBm/MHz</a:t>
            </a:r>
          </a:p>
          <a:p>
            <a:pPr lvl="1"/>
            <a:r>
              <a:rPr lang="en-US" sz="1200" dirty="0" smtClean="0"/>
              <a:t>Each band </a:t>
            </a:r>
            <a:r>
              <a:rPr lang="en-US" sz="1200" dirty="0"/>
              <a:t>g</a:t>
            </a:r>
            <a:r>
              <a:rPr lang="en-US" sz="1200" dirty="0" smtClean="0"/>
              <a:t>roup has three bands of </a:t>
            </a:r>
            <a:r>
              <a:rPr lang="en-US" sz="1200" dirty="0" smtClean="0"/>
              <a:t>528MHz </a:t>
            </a:r>
            <a:r>
              <a:rPr lang="en-US" sz="1200" dirty="0" smtClean="0"/>
              <a:t>spectrum</a:t>
            </a:r>
          </a:p>
          <a:p>
            <a:pPr lvl="1"/>
            <a:r>
              <a:rPr lang="en-US" sz="1200" dirty="0" smtClean="0"/>
              <a:t>Hopping each symbol across three bands, it </a:t>
            </a:r>
            <a:r>
              <a:rPr lang="en-US" sz="1200" dirty="0" smtClean="0"/>
              <a:t>uses 1.584GHz </a:t>
            </a:r>
            <a:r>
              <a:rPr lang="en-US" sz="1200" dirty="0" smtClean="0"/>
              <a:t>spectrum</a:t>
            </a:r>
          </a:p>
          <a:p>
            <a:pPr lvl="1"/>
            <a:r>
              <a:rPr lang="en-US" sz="1200" dirty="0" smtClean="0"/>
              <a:t>10 TFI channels for each band group</a:t>
            </a:r>
          </a:p>
          <a:p>
            <a:r>
              <a:rPr lang="en-US" sz="1400" dirty="0" err="1" smtClean="0"/>
              <a:t>Phy</a:t>
            </a:r>
            <a:r>
              <a:rPr lang="en-US" sz="1400" dirty="0" smtClean="0"/>
              <a:t>-rate</a:t>
            </a:r>
          </a:p>
          <a:p>
            <a:pPr lvl="1"/>
            <a:r>
              <a:rPr lang="en-US" sz="1200" dirty="0" smtClean="0"/>
              <a:t>Gen-1 53Mbps ~ 480Mbps </a:t>
            </a:r>
            <a:r>
              <a:rPr lang="en-US" sz="1200" dirty="0" err="1" smtClean="0"/>
              <a:t>phy</a:t>
            </a:r>
            <a:r>
              <a:rPr lang="en-US" sz="1200" dirty="0" smtClean="0"/>
              <a:t>-rate using QPSK, DCM</a:t>
            </a:r>
          </a:p>
          <a:p>
            <a:pPr lvl="1"/>
            <a:r>
              <a:rPr lang="en-US" sz="1200" dirty="0" smtClean="0"/>
              <a:t>Gen-2 extension up to 1024Mbps </a:t>
            </a:r>
            <a:r>
              <a:rPr lang="en-US" sz="1200" dirty="0" err="1" smtClean="0"/>
              <a:t>phy</a:t>
            </a:r>
            <a:r>
              <a:rPr lang="en-US" sz="1200" dirty="0" smtClean="0"/>
              <a:t>-rate using MDCM</a:t>
            </a:r>
          </a:p>
          <a:p>
            <a:pPr lvl="1"/>
            <a:r>
              <a:rPr lang="en-US" sz="1200" dirty="0" smtClean="0"/>
              <a:t>Gen-3 extension up to 2048Mbps </a:t>
            </a:r>
            <a:r>
              <a:rPr lang="en-US" sz="1200" dirty="0" err="1" smtClean="0"/>
              <a:t>phy</a:t>
            </a:r>
            <a:r>
              <a:rPr lang="en-US" sz="1200" dirty="0" smtClean="0"/>
              <a:t>-rate using 2x2 MIMO</a:t>
            </a:r>
          </a:p>
          <a:p>
            <a:r>
              <a:rPr lang="en-US" sz="1400" dirty="0"/>
              <a:t>EVM performance</a:t>
            </a:r>
          </a:p>
          <a:p>
            <a:pPr lvl="1"/>
            <a:r>
              <a:rPr lang="en-US" sz="1200" dirty="0"/>
              <a:t>Legacy UWB </a:t>
            </a:r>
            <a:r>
              <a:rPr lang="en-US" sz="1200" dirty="0" smtClean="0"/>
              <a:t>requirement: -</a:t>
            </a:r>
            <a:r>
              <a:rPr lang="en-US" sz="1200" dirty="0"/>
              <a:t>21dB EVM</a:t>
            </a:r>
          </a:p>
          <a:p>
            <a:pPr lvl="1"/>
            <a:r>
              <a:rPr lang="en-US" sz="1200" dirty="0"/>
              <a:t>Need to have higher EVM to enable higher order of modulation scheme like 32/64QAM</a:t>
            </a:r>
          </a:p>
          <a:p>
            <a:r>
              <a:rPr lang="en-US" sz="1400" dirty="0" smtClean="0"/>
              <a:t>OFDM with 128-FFT</a:t>
            </a:r>
          </a:p>
          <a:p>
            <a:pPr lvl="1"/>
            <a:r>
              <a:rPr lang="en-US" sz="1200" dirty="0" smtClean="0"/>
              <a:t>Viterbi with Interleaving ( &lt;= 480 Mbps ) for Gen-1</a:t>
            </a:r>
          </a:p>
          <a:p>
            <a:pPr lvl="1"/>
            <a:r>
              <a:rPr lang="en-US" sz="1200" dirty="0" smtClean="0"/>
              <a:t>LDPC ( greater than 480 Mbps ) for Gen-2/3</a:t>
            </a:r>
          </a:p>
          <a:p>
            <a:pPr lvl="1"/>
            <a:r>
              <a:rPr lang="en-US" sz="1200" dirty="0" smtClean="0"/>
              <a:t>STBC, Spatial Multiplexing for Gen-3</a:t>
            </a:r>
          </a:p>
          <a:p>
            <a:pPr lvl="1"/>
            <a:endParaRPr lang="en-US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A33FBE-4458-4C70-A653-BE8FC6798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UWB Channel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4370"/>
            <a:ext cx="7772400" cy="4776429"/>
          </a:xfrm>
        </p:spPr>
        <p:txBody>
          <a:bodyPr/>
          <a:lstStyle/>
          <a:p>
            <a:r>
              <a:rPr lang="en-US" sz="1600" dirty="0"/>
              <a:t>Wireless Channel Model</a:t>
            </a:r>
          </a:p>
          <a:p>
            <a:pPr lvl="1"/>
            <a:r>
              <a:rPr lang="en-US" sz="1200" dirty="0"/>
              <a:t>CM 1, LOS    0 ~ 4 meter;  CM 2, NLOS 0 ~ 4 meter; </a:t>
            </a:r>
            <a:endParaRPr lang="en-US" sz="1200" dirty="0" smtClean="0"/>
          </a:p>
          <a:p>
            <a:pPr lvl="1"/>
            <a:r>
              <a:rPr lang="en-US" sz="1200" dirty="0" smtClean="0"/>
              <a:t>CM </a:t>
            </a:r>
            <a:r>
              <a:rPr lang="en-US" sz="1200" dirty="0"/>
              <a:t>3, NLOS 4 ~ 10 meter; </a:t>
            </a:r>
          </a:p>
          <a:p>
            <a:pPr lvl="1"/>
            <a:r>
              <a:rPr lang="en-US" sz="1200" dirty="0"/>
              <a:t>CM 4, fit to have 25ns RMS delay spread to represent an extreme NLOS multipath channel </a:t>
            </a:r>
          </a:p>
          <a:p>
            <a:pPr lvl="1"/>
            <a:r>
              <a:rPr lang="en-US" sz="1200" dirty="0"/>
              <a:t>100 Channel Realization </a:t>
            </a:r>
            <a:endParaRPr lang="en-US" sz="1800" dirty="0" smtClean="0"/>
          </a:p>
          <a:p>
            <a:r>
              <a:rPr lang="en-US" sz="1600" dirty="0" smtClean="0"/>
              <a:t>Delay </a:t>
            </a:r>
            <a:r>
              <a:rPr lang="en-US" sz="1600" dirty="0"/>
              <a:t>Spread Spectrum</a:t>
            </a:r>
          </a:p>
          <a:p>
            <a:pPr lvl="1"/>
            <a:r>
              <a:rPr lang="en-US" sz="1200" dirty="0"/>
              <a:t>Prefix length : 60.6 ns</a:t>
            </a:r>
          </a:p>
          <a:p>
            <a:pPr lvl="1"/>
            <a:r>
              <a:rPr lang="en-US" sz="1200" dirty="0"/>
              <a:t>This prefix length may not </a:t>
            </a:r>
            <a:r>
              <a:rPr lang="en-US" sz="1200" dirty="0" smtClean="0"/>
              <a:t>be enough </a:t>
            </a:r>
            <a:r>
              <a:rPr lang="en-US" sz="1200" dirty="0"/>
              <a:t>in some </a:t>
            </a:r>
            <a:r>
              <a:rPr lang="en-US" sz="1200" dirty="0" smtClean="0"/>
              <a:t>case</a:t>
            </a:r>
          </a:p>
          <a:p>
            <a:r>
              <a:rPr lang="en-US" sz="1600" dirty="0"/>
              <a:t>Short range wireless ( &lt; 10 meter 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Maximum payload length</a:t>
            </a:r>
          </a:p>
          <a:p>
            <a:pPr lvl="1"/>
            <a:r>
              <a:rPr lang="en-US" sz="1200" dirty="0" smtClean="0"/>
              <a:t>Legacy UWB’s coherence in time : 614.6us</a:t>
            </a:r>
          </a:p>
          <a:p>
            <a:pPr lvl="1"/>
            <a:r>
              <a:rPr lang="en-US" sz="1200" dirty="0" smtClean="0"/>
              <a:t>157KB payload @2048Mbps </a:t>
            </a:r>
            <a:r>
              <a:rPr lang="en-US" sz="1200" dirty="0" err="1" smtClean="0"/>
              <a:t>phy</a:t>
            </a:r>
            <a:r>
              <a:rPr lang="en-US" sz="1200" dirty="0" smtClean="0"/>
              <a:t>-rate</a:t>
            </a:r>
          </a:p>
          <a:p>
            <a:pPr lvl="1"/>
            <a:r>
              <a:rPr lang="en-US" sz="1200" dirty="0" smtClean="0"/>
              <a:t>Concatenated data frame required for actual higher throughput</a:t>
            </a:r>
          </a:p>
          <a:p>
            <a:r>
              <a:rPr lang="en-US" sz="1600" dirty="0" smtClean="0"/>
              <a:t>Ranging feature</a:t>
            </a:r>
          </a:p>
          <a:p>
            <a:pPr lvl="1"/>
            <a:r>
              <a:rPr lang="en-US" sz="1200" dirty="0" smtClean="0"/>
              <a:t>28.4 cm uncertainty @ 1056MHz clock</a:t>
            </a:r>
          </a:p>
          <a:p>
            <a:pPr lvl="1"/>
            <a:r>
              <a:rPr lang="en-US" sz="1200" dirty="0" smtClean="0"/>
              <a:t>Useful for space-channel management</a:t>
            </a:r>
          </a:p>
          <a:p>
            <a:r>
              <a:rPr lang="en-US" sz="1600" dirty="0" smtClean="0"/>
              <a:t>UWB antennas</a:t>
            </a:r>
            <a:endParaRPr lang="en-US" sz="1600" dirty="0"/>
          </a:p>
          <a:p>
            <a:pPr lvl="1"/>
            <a:r>
              <a:rPr lang="en-US" sz="1200" dirty="0" smtClean="0"/>
              <a:t>Widely available: Chip antenna, dipole antenna, PCB antennas</a:t>
            </a:r>
          </a:p>
          <a:p>
            <a:pPr lvl="1"/>
            <a:r>
              <a:rPr lang="en-US" sz="1200" dirty="0" smtClean="0"/>
              <a:t>Covers  3~9 GHz, most of them has average 0dBi gain</a:t>
            </a: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A33FBE-4458-4C70-A653-BE8FC6798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352800"/>
            <a:ext cx="3254757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72200" y="5772509"/>
            <a:ext cx="2066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65KB payload length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39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1" descr="image0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09850"/>
            <a:ext cx="3810000" cy="2857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UWB Operational Rate vs. 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600" dirty="0" smtClean="0"/>
              <a:t>Transmitter power </a:t>
            </a:r>
          </a:p>
          <a:p>
            <a:pPr lvl="1"/>
            <a:r>
              <a:rPr lang="en-US" sz="1200" dirty="0" smtClean="0"/>
              <a:t>-41.3dBm/MHz ( integrated -14dBm ) , non-hopping feature.</a:t>
            </a:r>
            <a:endParaRPr lang="en-US" sz="900" dirty="0" smtClean="0"/>
          </a:p>
          <a:p>
            <a:pPr lvl="1"/>
            <a:r>
              <a:rPr lang="en-US" sz="1200" dirty="0" smtClean="0"/>
              <a:t>500 MHz bandwidth</a:t>
            </a:r>
          </a:p>
          <a:p>
            <a:r>
              <a:rPr lang="en-US" sz="1600" dirty="0" smtClean="0"/>
              <a:t>PL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= 50 dB, PL at 1meter</a:t>
            </a:r>
          </a:p>
          <a:p>
            <a:pPr lvl="1"/>
            <a:r>
              <a:rPr lang="en-US" sz="1200" dirty="0" smtClean="0"/>
              <a:t>Depending on center frequency</a:t>
            </a:r>
            <a:endParaRPr lang="en-US" sz="1200" dirty="0"/>
          </a:p>
          <a:p>
            <a:r>
              <a:rPr lang="en-US" sz="1600" dirty="0" smtClean="0"/>
              <a:t>PL= </a:t>
            </a:r>
            <a:r>
              <a:rPr lang="en-US" sz="1600" dirty="0"/>
              <a:t>PL</a:t>
            </a:r>
            <a:r>
              <a:rPr lang="en-US" sz="1600" baseline="-25000" dirty="0"/>
              <a:t>0 </a:t>
            </a:r>
            <a:r>
              <a:rPr lang="en-US" sz="1600" dirty="0" smtClean="0"/>
              <a:t>+20*log10(dist.)</a:t>
            </a:r>
          </a:p>
          <a:p>
            <a:r>
              <a:rPr lang="en-US" sz="1600" dirty="0" smtClean="0"/>
              <a:t>Modulation : </a:t>
            </a:r>
          </a:p>
          <a:p>
            <a:pPr lvl="1"/>
            <a:r>
              <a:rPr lang="en-US" sz="1200" dirty="0"/>
              <a:t>MDCM ( equivalent to 16QAM using diversity matrix )</a:t>
            </a:r>
          </a:p>
          <a:p>
            <a:pPr lvl="1"/>
            <a:r>
              <a:rPr lang="en-US" sz="1200" dirty="0"/>
              <a:t>DCM ( equivalent to QPSK using diversity matrix )</a:t>
            </a:r>
            <a:endParaRPr lang="en-US" sz="1200" dirty="0" smtClean="0"/>
          </a:p>
          <a:p>
            <a:pPr lvl="1"/>
            <a:r>
              <a:rPr lang="en-US" sz="1200" dirty="0" smtClean="0"/>
              <a:t>QPSK</a:t>
            </a:r>
            <a:endParaRPr lang="en-US" sz="1200" dirty="0"/>
          </a:p>
          <a:p>
            <a:r>
              <a:rPr lang="en-US" sz="1600" dirty="0" smtClean="0"/>
              <a:t>Gain from </a:t>
            </a:r>
            <a:r>
              <a:rPr lang="en-US" sz="1600" dirty="0" smtClean="0"/>
              <a:t>SISO</a:t>
            </a:r>
            <a:r>
              <a:rPr lang="en-US" sz="1600" baseline="30000" dirty="0" smtClean="0"/>
              <a:t>1)</a:t>
            </a:r>
            <a:endParaRPr lang="en-US" sz="1600" baseline="30000" dirty="0" smtClean="0"/>
          </a:p>
          <a:p>
            <a:pPr lvl="1"/>
            <a:r>
              <a:rPr lang="en-US" sz="1200" dirty="0" smtClean="0"/>
              <a:t>MRC, </a:t>
            </a:r>
            <a:r>
              <a:rPr lang="en-US" sz="1200" dirty="0" smtClean="0"/>
              <a:t>5 </a:t>
            </a:r>
            <a:r>
              <a:rPr lang="en-US" sz="1200" dirty="0" smtClean="0"/>
              <a:t>dB</a:t>
            </a:r>
          </a:p>
          <a:p>
            <a:pPr lvl="1"/>
            <a:r>
              <a:rPr lang="en-US" sz="1200" dirty="0" smtClean="0"/>
              <a:t>2x1 STBC, 1.5 </a:t>
            </a:r>
            <a:r>
              <a:rPr lang="en-US" sz="1200" dirty="0" smtClean="0"/>
              <a:t>dB</a:t>
            </a:r>
            <a:endParaRPr lang="en-US" sz="800" dirty="0" smtClean="0"/>
          </a:p>
          <a:p>
            <a:pPr lvl="1"/>
            <a:r>
              <a:rPr lang="en-US" sz="1200" dirty="0" smtClean="0"/>
              <a:t>2x2 </a:t>
            </a:r>
            <a:r>
              <a:rPr lang="en-US" sz="1200" dirty="0" smtClean="0"/>
              <a:t>STBC , 5.5 dB</a:t>
            </a:r>
            <a:endParaRPr lang="en-US" sz="1200" dirty="0" smtClean="0"/>
          </a:p>
        </p:txBody>
      </p:sp>
      <p:sp>
        <p:nvSpPr>
          <p:cNvPr id="921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C1AAC743-CE98-4F7F-9C28-3324A53C2B40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1184900" y="2895600"/>
            <a:ext cx="475695" cy="1981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603259" y="4267200"/>
            <a:ext cx="847556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ectangular Callout 1"/>
          <p:cNvSpPr/>
          <p:nvPr/>
        </p:nvSpPr>
        <p:spPr bwMode="auto">
          <a:xfrm>
            <a:off x="772357" y="5791200"/>
            <a:ext cx="951390" cy="457200"/>
          </a:xfrm>
          <a:prstGeom prst="wedgeRectCallout">
            <a:avLst>
              <a:gd name="adj1" fmla="val 12165"/>
              <a:gd name="adj2" fmla="val -260979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Desktop Application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975120" y="5791200"/>
            <a:ext cx="951390" cy="457200"/>
          </a:xfrm>
          <a:prstGeom prst="wedgeRectCallout">
            <a:avLst>
              <a:gd name="adj1" fmla="val -35476"/>
              <a:gd name="adj2" fmla="val -16070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In-ROOM 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6109900"/>
            <a:ext cx="27574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1, Medium </a:t>
            </a:r>
            <a:r>
              <a:rPr lang="en-US" dirty="0" err="1" smtClean="0"/>
              <a:t>phy</a:t>
            </a:r>
            <a:r>
              <a:rPr lang="en-US" dirty="0" smtClean="0"/>
              <a:t>-rate : 400Mbps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6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comparison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993826E-4400-42AE-86B6-F872E581E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569020"/>
              </p:ext>
            </p:extLst>
          </p:nvPr>
        </p:nvGraphicFramePr>
        <p:xfrm>
          <a:off x="685800" y="1981200"/>
          <a:ext cx="7620000" cy="3975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29175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Items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Alereon</a:t>
                      </a:r>
                      <a:r>
                        <a:rPr lang="en-US" sz="1100" baseline="0" dirty="0" smtClean="0"/>
                        <a:t> Gen-1 </a:t>
                      </a:r>
                      <a:r>
                        <a:rPr lang="en-US" sz="1100" dirty="0" smtClean="0"/>
                        <a:t>UWB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Alereon</a:t>
                      </a:r>
                      <a:r>
                        <a:rPr lang="en-US" sz="1100" baseline="0" dirty="0" smtClean="0"/>
                        <a:t> Gen-2 </a:t>
                      </a:r>
                      <a:r>
                        <a:rPr lang="en-US" sz="1100" dirty="0" smtClean="0"/>
                        <a:t>UWB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Alereon</a:t>
                      </a:r>
                      <a:r>
                        <a:rPr lang="en-US" sz="1100" baseline="0" dirty="0" smtClean="0"/>
                        <a:t> Gen-3 UWB</a:t>
                      </a:r>
                    </a:p>
                  </a:txBody>
                  <a:tcPr/>
                </a:tc>
              </a:tr>
              <a:tr h="29175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Maximum Data rate( desktop 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480Mbps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1024Mbps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accent2"/>
                          </a:solidFill>
                        </a:rPr>
                        <a:t>2048 Mbps</a:t>
                      </a:r>
                      <a:endParaRPr lang="en-US" sz="11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29175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Minimum Data rate (In-room)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53.3Mbps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53.3Mbps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accent2"/>
                          </a:solidFill>
                        </a:rPr>
                        <a:t>26Mbps</a:t>
                      </a:r>
                      <a:endParaRPr lang="en-US" sz="11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29175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ECC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Viterbi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Viterbi, LDPC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Viterbi,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LDPC</a:t>
                      </a:r>
                      <a:endParaRPr lang="en-US" sz="1100" dirty="0"/>
                    </a:p>
                  </a:txBody>
                  <a:tcPr/>
                </a:tc>
              </a:tr>
              <a:tr h="29175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Maximum Payload length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4095 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 KB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157 KB</a:t>
                      </a:r>
                      <a:endParaRPr lang="en-US" sz="1100" dirty="0"/>
                    </a:p>
                  </a:txBody>
                  <a:tcPr/>
                </a:tc>
              </a:tr>
              <a:tr h="29175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Concatenated data Frame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accent2"/>
                          </a:solidFill>
                        </a:rPr>
                        <a:t>Yes</a:t>
                      </a:r>
                      <a:endParaRPr lang="en-US" sz="11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29175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Ranging support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accent2"/>
                          </a:solidFill>
                        </a:rPr>
                        <a:t>Yes</a:t>
                      </a:r>
                      <a:endParaRPr lang="en-US" sz="11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29175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Preamble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Legacy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Preamble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Legacy Preamble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accent2"/>
                          </a:solidFill>
                        </a:rPr>
                        <a:t>Turbo</a:t>
                      </a:r>
                      <a:r>
                        <a:rPr lang="en-US" sz="1100" baseline="0" dirty="0" smtClean="0">
                          <a:solidFill>
                            <a:schemeClr val="accent2"/>
                          </a:solidFill>
                        </a:rPr>
                        <a:t> Preamble</a:t>
                      </a:r>
                      <a:endParaRPr lang="en-US" sz="11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29175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1GHz channel bonding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support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accent2"/>
                          </a:solidFill>
                        </a:rPr>
                        <a:t>YES</a:t>
                      </a:r>
                      <a:endParaRPr lang="en-US" sz="11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5275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Signal processing improvement for CM1/2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SISO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MRC</a:t>
                      </a:r>
                      <a:endParaRPr lang="en-US" sz="11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dirty="0" smtClean="0"/>
                        <a:t>2x2 MIMO,</a:t>
                      </a:r>
                      <a:r>
                        <a:rPr lang="en-US" sz="1100" baseline="0" dirty="0" smtClean="0"/>
                        <a:t> STBC</a:t>
                      </a:r>
                      <a:r>
                        <a:rPr lang="en-US" sz="1100" dirty="0" smtClean="0"/>
                        <a:t>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en-US" sz="1100" baseline="30000" dirty="0"/>
                    </a:p>
                  </a:txBody>
                  <a:tcPr/>
                </a:tc>
              </a:tr>
              <a:tr h="452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Signal processing improvement for CM3/4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SISO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MRC</a:t>
                      </a:r>
                      <a:endParaRPr lang="en-US" sz="11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dirty="0" smtClean="0"/>
                        <a:t>2x2 MIMO,</a:t>
                      </a:r>
                      <a:r>
                        <a:rPr lang="en-US" sz="1100" baseline="0" dirty="0" smtClean="0"/>
                        <a:t> STBC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baseline="0" dirty="0" smtClean="0"/>
                        <a:t>Signal Processing for the longer delay spread spectrum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93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Alereon Gen-3 Target </a:t>
            </a:r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Power Consumption</a:t>
            </a:r>
          </a:p>
          <a:p>
            <a:pPr lvl="1"/>
            <a:r>
              <a:rPr lang="en-US" sz="1200" dirty="0" smtClean="0"/>
              <a:t>Including MAC/BBP </a:t>
            </a:r>
            <a:r>
              <a:rPr lang="en-US" sz="1200" dirty="0"/>
              <a:t>IP </a:t>
            </a:r>
            <a:r>
              <a:rPr lang="en-US" sz="1200" dirty="0" smtClean="0"/>
              <a:t>with data-converters( ADC/DAC )</a:t>
            </a:r>
          </a:p>
          <a:p>
            <a:pPr lvl="1"/>
            <a:r>
              <a:rPr lang="en-US" sz="1200" dirty="0" smtClean="0"/>
              <a:t>excluding </a:t>
            </a:r>
            <a:r>
              <a:rPr lang="en-US" sz="1200" dirty="0"/>
              <a:t>Interface IP such as CODEC, HDMI, </a:t>
            </a:r>
            <a:r>
              <a:rPr lang="en-US" sz="1200" dirty="0" smtClean="0"/>
              <a:t>USB3.0</a:t>
            </a:r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marL="455613" lvl="1" indent="0">
              <a:buNone/>
            </a:pPr>
            <a:endParaRPr lang="en-US" sz="1200" dirty="0"/>
          </a:p>
          <a:p>
            <a:pPr marL="455613" lvl="1" indent="0">
              <a:buNone/>
            </a:pPr>
            <a:endParaRPr lang="en-US" sz="1200" dirty="0"/>
          </a:p>
          <a:p>
            <a:pPr marL="741363" lvl="1">
              <a:buFontTx/>
              <a:buChar char="-"/>
            </a:pPr>
            <a:r>
              <a:rPr lang="en-US" sz="1200" dirty="0" smtClean="0"/>
              <a:t>PHY/MAC Total Target Power consumption ( GEN3, 2Gbps )</a:t>
            </a:r>
          </a:p>
          <a:p>
            <a:pPr marL="1084263" lvl="2">
              <a:buFontTx/>
              <a:buChar char="-"/>
            </a:pPr>
            <a:r>
              <a:rPr lang="en-US" sz="1100" dirty="0" smtClean="0"/>
              <a:t>TX : 185mW,  RX : 275mW</a:t>
            </a:r>
            <a:r>
              <a:rPr lang="en-US" sz="1200" dirty="0" smtClean="0"/>
              <a:t> </a:t>
            </a:r>
            <a:endParaRPr lang="en-US" sz="1200" dirty="0"/>
          </a:p>
          <a:p>
            <a:r>
              <a:rPr lang="en-US" sz="1400" dirty="0" smtClean="0"/>
              <a:t>Radio Link improvement </a:t>
            </a:r>
            <a:r>
              <a:rPr lang="en-US" sz="1400" dirty="0"/>
              <a:t>for </a:t>
            </a:r>
            <a:r>
              <a:rPr lang="en-US" sz="1400" dirty="0" smtClean="0"/>
              <a:t>NLOS channel </a:t>
            </a:r>
            <a:r>
              <a:rPr lang="en-US" sz="1400" dirty="0"/>
              <a:t>condition</a:t>
            </a:r>
          </a:p>
          <a:p>
            <a:pPr lvl="1"/>
            <a:r>
              <a:rPr lang="en-US" sz="1200" dirty="0"/>
              <a:t>Targeting channel model, </a:t>
            </a:r>
            <a:r>
              <a:rPr lang="en-US" sz="1200" dirty="0" smtClean="0"/>
              <a:t>UWB </a:t>
            </a:r>
            <a:r>
              <a:rPr lang="en-US" sz="1200" dirty="0"/>
              <a:t>CM3/CM4</a:t>
            </a:r>
          </a:p>
          <a:p>
            <a:pPr lvl="1"/>
            <a:r>
              <a:rPr lang="en-US" sz="1200" dirty="0"/>
              <a:t>Develop Turbo Preamble for superior packet acquisition</a:t>
            </a:r>
          </a:p>
          <a:p>
            <a:pPr lvl="1"/>
            <a:r>
              <a:rPr lang="en-US" sz="1200" dirty="0" smtClean="0"/>
              <a:t>Link improvement using diversity, and state-of-art receiver signal processing.</a:t>
            </a:r>
            <a:endParaRPr lang="en-US" sz="12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A33FBE-4458-4C70-A653-BE8FC6798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142417"/>
              </p:ext>
            </p:extLst>
          </p:nvPr>
        </p:nvGraphicFramePr>
        <p:xfrm>
          <a:off x="1447800" y="2819400"/>
          <a:ext cx="4800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438400"/>
              </a:tblGrid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Operational mode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Target</a:t>
                      </a:r>
                      <a:r>
                        <a:rPr lang="en-US" sz="1200" baseline="0" dirty="0" smtClean="0"/>
                        <a:t> Power consumption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 60mW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1Gbps RX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 100mW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2Gbps RX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 150mW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RFIC – GEN2 ( TX/RX 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~ 230 </a:t>
                      </a:r>
                      <a:r>
                        <a:rPr lang="en-US" sz="1200" dirty="0" err="1" smtClean="0"/>
                        <a:t>mW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RFIC – GEN3 ( TX/RX 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~ 125 </a:t>
                      </a:r>
                      <a:r>
                        <a:rPr lang="en-US" sz="1200" dirty="0" err="1" smtClean="0"/>
                        <a:t>mW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59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 Improvement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838200" y="4495800"/>
            <a:ext cx="7620000" cy="1752600"/>
          </a:xfrm>
        </p:spPr>
        <p:txBody>
          <a:bodyPr/>
          <a:lstStyle/>
          <a:p>
            <a:r>
              <a:rPr lang="en-US" sz="1600" dirty="0" smtClean="0"/>
              <a:t>Alereon Gen-3 uses Turbo Preamble </a:t>
            </a:r>
          </a:p>
          <a:p>
            <a:r>
              <a:rPr lang="en-US" sz="1600" dirty="0" smtClean="0"/>
              <a:t>Alereon Gen-3 improves packet detection performance</a:t>
            </a:r>
          </a:p>
          <a:p>
            <a:pPr lvl="1"/>
            <a:r>
              <a:rPr lang="en-US" sz="1200" dirty="0" smtClean="0"/>
              <a:t>GEN1 preamble will be inadequate  for future applications</a:t>
            </a:r>
          </a:p>
          <a:p>
            <a:pPr lvl="1"/>
            <a:r>
              <a:rPr lang="en-US" sz="1200" dirty="0" smtClean="0"/>
              <a:t>Performance simulated </a:t>
            </a:r>
            <a:r>
              <a:rPr lang="en-US" sz="1200" dirty="0"/>
              <a:t>over AWGN, all 100 CIR of  CM1/2/3/4</a:t>
            </a:r>
            <a:r>
              <a:rPr lang="en-US" sz="1200" dirty="0" smtClean="0"/>
              <a:t>.</a:t>
            </a:r>
          </a:p>
          <a:p>
            <a:pPr lvl="1"/>
            <a:r>
              <a:rPr lang="en-US" sz="1200" dirty="0" smtClean="0"/>
              <a:t>It works reliably when SNR is greater than -3dB.</a:t>
            </a:r>
          </a:p>
          <a:p>
            <a:r>
              <a:rPr lang="en-US" sz="1600" dirty="0" smtClean="0"/>
              <a:t>Improved HER( Header Error Rate )</a:t>
            </a:r>
          </a:p>
          <a:p>
            <a:pPr lvl="1"/>
            <a:r>
              <a:rPr lang="en-US" sz="1200" dirty="0" smtClean="0"/>
              <a:t>Simulated 2dB enhancement than legacy preamble case</a:t>
            </a:r>
            <a:endParaRPr lang="en-US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C9DFD86-0804-4FDA-AA20-31D03ED1FD7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099" name="Picture 3" descr="SNRpeak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3581400" cy="275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57800" y="1905297"/>
            <a:ext cx="335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/>
                </a:solidFill>
              </a:rPr>
              <a:t>+</a:t>
            </a:r>
            <a:r>
              <a:rPr lang="en-US" sz="1400" dirty="0" smtClean="0"/>
              <a:t>  : desired peak composite correlation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--</a:t>
            </a:r>
            <a:r>
              <a:rPr lang="en-US" sz="1400" dirty="0" smtClean="0"/>
              <a:t> :  false peak composite correlation</a:t>
            </a:r>
          </a:p>
          <a:p>
            <a:endParaRPr lang="en-US" sz="1400" dirty="0"/>
          </a:p>
          <a:p>
            <a:r>
              <a:rPr lang="el-GR" sz="1400" dirty="0" smtClean="0"/>
              <a:t>β</a:t>
            </a:r>
            <a:r>
              <a:rPr lang="en-US" sz="1400" dirty="0" smtClean="0"/>
              <a:t> : composition correlation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for packet detection of turbo preamble.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28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500MHz Typical STBC/SM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Jong S. Baek, Alereon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A33FBE-4458-4C70-A653-BE8FC6798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22357" y="2845104"/>
            <a:ext cx="708025" cy="661988"/>
            <a:chOff x="892175" y="1209675"/>
            <a:chExt cx="708025" cy="661988"/>
          </a:xfrm>
        </p:grpSpPr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 flipV="1">
              <a:off x="1252538" y="145732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V="1">
              <a:off x="1341438" y="172561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088" y="120967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 flipV="1">
              <a:off x="892175" y="186848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07900" y="4605642"/>
            <a:ext cx="708025" cy="661988"/>
            <a:chOff x="892175" y="1209675"/>
            <a:chExt cx="708025" cy="661988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 flipV="1">
              <a:off x="1252538" y="145732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1341438" y="172561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" name="Picture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088" y="120967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 flipV="1">
              <a:off x="892175" y="186848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585933" y="3049252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Band1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89086" y="4880072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Band1</a:t>
            </a:r>
            <a:endParaRPr lang="en-US" b="1" dirty="0"/>
          </a:p>
        </p:txBody>
      </p:sp>
      <p:cxnSp>
        <p:nvCxnSpPr>
          <p:cNvPr id="20" name="Straight Arrow Connector 19"/>
          <p:cNvCxnSpPr>
            <a:stCxn id="17" idx="2"/>
            <a:endCxn id="18" idx="0"/>
          </p:cNvCxnSpPr>
          <p:nvPr/>
        </p:nvCxnSpPr>
        <p:spPr bwMode="auto">
          <a:xfrm>
            <a:off x="2891466" y="3326251"/>
            <a:ext cx="3153" cy="15538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2210123" y="3659296"/>
            <a:ext cx="133864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Channel Separation by using different Band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8235" y="3233248"/>
            <a:ext cx="1183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Same data or different data transmitted at two antennas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3662793" y="2830870"/>
            <a:ext cx="711200" cy="661988"/>
            <a:chOff x="2792413" y="1254125"/>
            <a:chExt cx="711200" cy="661988"/>
          </a:xfrm>
        </p:grpSpPr>
        <p:sp>
          <p:nvSpPr>
            <p:cNvPr id="26" name="AutoShape 19"/>
            <p:cNvSpPr>
              <a:spLocks noChangeArrowheads="1"/>
            </p:cNvSpPr>
            <p:nvPr/>
          </p:nvSpPr>
          <p:spPr bwMode="auto">
            <a:xfrm flipV="1">
              <a:off x="2963863" y="150177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V="1">
              <a:off x="3052763" y="177006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8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2413" y="125412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H="1" flipV="1">
              <a:off x="3057525" y="191293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665278" y="4514414"/>
            <a:ext cx="711200" cy="661988"/>
            <a:chOff x="2792413" y="1254125"/>
            <a:chExt cx="711200" cy="661988"/>
          </a:xfrm>
        </p:grpSpPr>
        <p:sp>
          <p:nvSpPr>
            <p:cNvPr id="32" name="AutoShape 19"/>
            <p:cNvSpPr>
              <a:spLocks noChangeArrowheads="1"/>
            </p:cNvSpPr>
            <p:nvPr/>
          </p:nvSpPr>
          <p:spPr bwMode="auto">
            <a:xfrm flipV="1">
              <a:off x="2963863" y="1501775"/>
              <a:ext cx="180975" cy="2936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2"/>
            <p:cNvSpPr>
              <a:spLocks noChangeShapeType="1"/>
            </p:cNvSpPr>
            <p:nvPr/>
          </p:nvSpPr>
          <p:spPr bwMode="auto">
            <a:xfrm flipV="1">
              <a:off x="3052763" y="1770063"/>
              <a:ext cx="1587" cy="139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34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2413" y="1254125"/>
              <a:ext cx="519112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Line 25"/>
            <p:cNvSpPr>
              <a:spLocks noChangeShapeType="1"/>
            </p:cNvSpPr>
            <p:nvPr/>
          </p:nvSpPr>
          <p:spPr bwMode="auto">
            <a:xfrm flipH="1" flipV="1">
              <a:off x="3057525" y="1912938"/>
              <a:ext cx="446088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Line 10"/>
          <p:cNvSpPr>
            <a:spLocks noChangeShapeType="1"/>
          </p:cNvSpPr>
          <p:nvPr/>
        </p:nvSpPr>
        <p:spPr bwMode="auto">
          <a:xfrm flipV="1">
            <a:off x="2366825" y="2612389"/>
            <a:ext cx="17550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100"/>
          </a:p>
        </p:txBody>
      </p:sp>
      <p:sp>
        <p:nvSpPr>
          <p:cNvPr id="38" name="AutoShape 13"/>
          <p:cNvSpPr>
            <a:spLocks noChangeArrowheads="1"/>
          </p:cNvSpPr>
          <p:nvPr/>
        </p:nvSpPr>
        <p:spPr bwMode="auto">
          <a:xfrm flipV="1">
            <a:off x="2459103" y="2093790"/>
            <a:ext cx="536057" cy="518601"/>
          </a:xfrm>
          <a:custGeom>
            <a:avLst/>
            <a:gdLst>
              <a:gd name="T0" fmla="*/ 40491284 w 21600"/>
              <a:gd name="T1" fmla="*/ 2475594 h 21600"/>
              <a:gd name="T2" fmla="*/ 21921172 w 21600"/>
              <a:gd name="T3" fmla="*/ 4951174 h 21600"/>
              <a:gd name="T4" fmla="*/ 3351105 w 21600"/>
              <a:gd name="T5" fmla="*/ 2475594 h 21600"/>
              <a:gd name="T6" fmla="*/ 2192117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51 w 21600"/>
              <a:gd name="T13" fmla="*/ 3451 h 21600"/>
              <a:gd name="T14" fmla="*/ 18149 w 21600"/>
              <a:gd name="T15" fmla="*/ 181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301" y="21600"/>
                </a:lnTo>
                <a:lnTo>
                  <a:pt x="18299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sz="1100"/>
          </a:p>
        </p:txBody>
      </p:sp>
      <p:sp>
        <p:nvSpPr>
          <p:cNvPr id="39" name="AutoShape 12"/>
          <p:cNvSpPr>
            <a:spLocks noChangeArrowheads="1"/>
          </p:cNvSpPr>
          <p:nvPr/>
        </p:nvSpPr>
        <p:spPr bwMode="auto">
          <a:xfrm flipV="1">
            <a:off x="3531217" y="2091842"/>
            <a:ext cx="536057" cy="518601"/>
          </a:xfrm>
          <a:custGeom>
            <a:avLst/>
            <a:gdLst>
              <a:gd name="T0" fmla="*/ 40491284 w 21600"/>
              <a:gd name="T1" fmla="*/ 2475594 h 21600"/>
              <a:gd name="T2" fmla="*/ 21921172 w 21600"/>
              <a:gd name="T3" fmla="*/ 4951174 h 21600"/>
              <a:gd name="T4" fmla="*/ 3351105 w 21600"/>
              <a:gd name="T5" fmla="*/ 2475594 h 21600"/>
              <a:gd name="T6" fmla="*/ 2192117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51 w 21600"/>
              <a:gd name="T13" fmla="*/ 3451 h 21600"/>
              <a:gd name="T14" fmla="*/ 18149 w 21600"/>
              <a:gd name="T15" fmla="*/ 181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301" y="21600"/>
                </a:lnTo>
                <a:lnTo>
                  <a:pt x="18299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4D4D4D"/>
            </a:solidFill>
            <a:headEnd/>
            <a:tailEnd/>
          </a:ln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sz="1100"/>
          </a:p>
        </p:txBody>
      </p:sp>
      <p:sp>
        <p:nvSpPr>
          <p:cNvPr id="41" name="TextBox 40"/>
          <p:cNvSpPr txBox="1"/>
          <p:nvPr/>
        </p:nvSpPr>
        <p:spPr>
          <a:xfrm>
            <a:off x="2465729" y="2224710"/>
            <a:ext cx="5533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Band1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13039" y="2224926"/>
            <a:ext cx="5357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Band2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458756" y="3264749"/>
            <a:ext cx="762000" cy="21416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LLR </a:t>
            </a:r>
            <a:r>
              <a:rPr lang="en-US" dirty="0" err="1" smtClean="0"/>
              <a:t>demod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4376478" y="3489683"/>
            <a:ext cx="217280" cy="31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4376478" y="5183546"/>
            <a:ext cx="2172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tangle 47"/>
          <p:cNvSpPr/>
          <p:nvPr/>
        </p:nvSpPr>
        <p:spPr bwMode="auto">
          <a:xfrm>
            <a:off x="4577193" y="3289420"/>
            <a:ext cx="609600" cy="3860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FFT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4593758" y="4980211"/>
            <a:ext cx="609600" cy="3860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FFT</a:t>
            </a: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5186793" y="3482436"/>
            <a:ext cx="194987" cy="4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5203358" y="5174814"/>
            <a:ext cx="194987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1622357" y="3507092"/>
            <a:ext cx="0" cy="17605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609600" y="4327757"/>
            <a:ext cx="10127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tangle 60"/>
          <p:cNvSpPr/>
          <p:nvPr/>
        </p:nvSpPr>
        <p:spPr bwMode="auto">
          <a:xfrm>
            <a:off x="7434782" y="4016038"/>
            <a:ext cx="1066800" cy="6391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LDPC Decoder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Straight Arrow Connector 61"/>
          <p:cNvCxnSpPr>
            <a:stCxn id="44" idx="3"/>
            <a:endCxn id="61" idx="1"/>
          </p:cNvCxnSpPr>
          <p:nvPr/>
        </p:nvCxnSpPr>
        <p:spPr bwMode="auto">
          <a:xfrm>
            <a:off x="7220756" y="4335593"/>
            <a:ext cx="2140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AutoShape 12"/>
          <p:cNvSpPr>
            <a:spLocks noChangeArrowheads="1"/>
          </p:cNvSpPr>
          <p:nvPr/>
        </p:nvSpPr>
        <p:spPr bwMode="auto">
          <a:xfrm flipV="1">
            <a:off x="2995454" y="2087554"/>
            <a:ext cx="536057" cy="518601"/>
          </a:xfrm>
          <a:custGeom>
            <a:avLst/>
            <a:gdLst>
              <a:gd name="T0" fmla="*/ 40491284 w 21600"/>
              <a:gd name="T1" fmla="*/ 2475594 h 21600"/>
              <a:gd name="T2" fmla="*/ 21921172 w 21600"/>
              <a:gd name="T3" fmla="*/ 4951174 h 21600"/>
              <a:gd name="T4" fmla="*/ 3351105 w 21600"/>
              <a:gd name="T5" fmla="*/ 2475594 h 21600"/>
              <a:gd name="T6" fmla="*/ 2192117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51 w 21600"/>
              <a:gd name="T13" fmla="*/ 3451 h 21600"/>
              <a:gd name="T14" fmla="*/ 18149 w 21600"/>
              <a:gd name="T15" fmla="*/ 181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301" y="21600"/>
                </a:lnTo>
                <a:lnTo>
                  <a:pt x="18299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4D4D4D"/>
            </a:solidFill>
            <a:headEnd/>
            <a:tailEnd/>
          </a:ln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sz="1100"/>
          </a:p>
        </p:txBody>
      </p:sp>
      <p:sp>
        <p:nvSpPr>
          <p:cNvPr id="59" name="Rectangle 58"/>
          <p:cNvSpPr/>
          <p:nvPr/>
        </p:nvSpPr>
        <p:spPr bwMode="auto">
          <a:xfrm>
            <a:off x="5398344" y="3249029"/>
            <a:ext cx="846385" cy="21416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STBC/SM Detector</a:t>
            </a: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6244730" y="4335593"/>
            <a:ext cx="2140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1754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802.1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8274</TotalTime>
  <Words>1115</Words>
  <Application>Microsoft Office PowerPoint</Application>
  <PresentationFormat>On-screen Show (4:3)</PresentationFormat>
  <Paragraphs>278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IEEE802.11</vt:lpstr>
      <vt:lpstr>Document</vt:lpstr>
      <vt:lpstr>Analysis, simulation and resultant data from a 6-9GHz OFDM MAC/PHY</vt:lpstr>
      <vt:lpstr>Abstract</vt:lpstr>
      <vt:lpstr>Legacy UWB summary</vt:lpstr>
      <vt:lpstr>UWB Channel Summary</vt:lpstr>
      <vt:lpstr>UWB Operational Rate vs. Range</vt:lpstr>
      <vt:lpstr>Technology comparison</vt:lpstr>
      <vt:lpstr>Alereon Gen-3 Target Performance</vt:lpstr>
      <vt:lpstr>Packet detection Improvement</vt:lpstr>
      <vt:lpstr>500MHz Typical STBC/SM example</vt:lpstr>
      <vt:lpstr>Band MRC example</vt:lpstr>
      <vt:lpstr>Two SISO channel bonding example</vt:lpstr>
      <vt:lpstr>Performance Simulation</vt:lpstr>
      <vt:lpstr>Performance Simulation</vt:lpstr>
      <vt:lpstr>Performance Simulation</vt:lpstr>
      <vt:lpstr>Summary</vt:lpstr>
      <vt:lpstr>Backup</vt:lpstr>
      <vt:lpstr>QPSK/DCM/MDCM</vt:lpstr>
      <vt:lpstr>DCM constellation</vt:lpstr>
    </vt:vector>
  </TitlesOfParts>
  <Company>Alereon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Jong S. Baek</dc:creator>
  <cp:lastModifiedBy>Jong S. Baek</cp:lastModifiedBy>
  <cp:revision>75</cp:revision>
  <cp:lastPrinted>2012-07-13T18:35:55Z</cp:lastPrinted>
  <dcterms:created xsi:type="dcterms:W3CDTF">2012-06-29T14:38:26Z</dcterms:created>
  <dcterms:modified xsi:type="dcterms:W3CDTF">2012-07-17T03:45:37Z</dcterms:modified>
</cp:coreProperties>
</file>