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 id="2147483663" r:id="rId3"/>
  </p:sldMasterIdLst>
  <p:notesMasterIdLst>
    <p:notesMasterId r:id="rId115"/>
  </p:notesMasterIdLst>
  <p:handoutMasterIdLst>
    <p:handoutMasterId r:id="rId116"/>
  </p:handoutMasterIdLst>
  <p:sldIdLst>
    <p:sldId id="256" r:id="rId4"/>
    <p:sldId id="257" r:id="rId5"/>
    <p:sldId id="260" r:id="rId6"/>
    <p:sldId id="261" r:id="rId7"/>
    <p:sldId id="262" r:id="rId8"/>
    <p:sldId id="263" r:id="rId9"/>
    <p:sldId id="264" r:id="rId10"/>
    <p:sldId id="265" r:id="rId11"/>
    <p:sldId id="266" r:id="rId12"/>
    <p:sldId id="267" r:id="rId13"/>
    <p:sldId id="268" r:id="rId14"/>
    <p:sldId id="269" r:id="rId15"/>
    <p:sldId id="277" r:id="rId16"/>
    <p:sldId id="270" r:id="rId17"/>
    <p:sldId id="271" r:id="rId18"/>
    <p:sldId id="272" r:id="rId19"/>
    <p:sldId id="273" r:id="rId20"/>
    <p:sldId id="274" r:id="rId21"/>
    <p:sldId id="275" r:id="rId22"/>
    <p:sldId id="276" r:id="rId23"/>
    <p:sldId id="280" r:id="rId24"/>
    <p:sldId id="278" r:id="rId25"/>
    <p:sldId id="279" r:id="rId26"/>
    <p:sldId id="283" r:id="rId27"/>
    <p:sldId id="281" r:id="rId28"/>
    <p:sldId id="282" r:id="rId29"/>
    <p:sldId id="386" r:id="rId30"/>
    <p:sldId id="286" r:id="rId31"/>
    <p:sldId id="284" r:id="rId32"/>
    <p:sldId id="285" r:id="rId33"/>
    <p:sldId id="290" r:id="rId34"/>
    <p:sldId id="287" r:id="rId35"/>
    <p:sldId id="288" r:id="rId36"/>
    <p:sldId id="289" r:id="rId37"/>
    <p:sldId id="292" r:id="rId38"/>
    <p:sldId id="291" r:id="rId39"/>
    <p:sldId id="294" r:id="rId40"/>
    <p:sldId id="293" r:id="rId41"/>
    <p:sldId id="359" r:id="rId42"/>
    <p:sldId id="297" r:id="rId43"/>
    <p:sldId id="387" r:id="rId44"/>
    <p:sldId id="388" r:id="rId45"/>
    <p:sldId id="300" r:id="rId46"/>
    <p:sldId id="360" r:id="rId47"/>
    <p:sldId id="361" r:id="rId48"/>
    <p:sldId id="302" r:id="rId49"/>
    <p:sldId id="301" r:id="rId50"/>
    <p:sldId id="335" r:id="rId51"/>
    <p:sldId id="304" r:id="rId52"/>
    <p:sldId id="303" r:id="rId53"/>
    <p:sldId id="306" r:id="rId54"/>
    <p:sldId id="305" r:id="rId55"/>
    <p:sldId id="309" r:id="rId56"/>
    <p:sldId id="384" r:id="rId57"/>
    <p:sldId id="385" r:id="rId58"/>
    <p:sldId id="312" r:id="rId59"/>
    <p:sldId id="357" r:id="rId60"/>
    <p:sldId id="358" r:id="rId61"/>
    <p:sldId id="315" r:id="rId62"/>
    <p:sldId id="313" r:id="rId63"/>
    <p:sldId id="314" r:id="rId64"/>
    <p:sldId id="338" r:id="rId65"/>
    <p:sldId id="339" r:id="rId66"/>
    <p:sldId id="340" r:id="rId67"/>
    <p:sldId id="352" r:id="rId68"/>
    <p:sldId id="320" r:id="rId69"/>
    <p:sldId id="316" r:id="rId70"/>
    <p:sldId id="317" r:id="rId71"/>
    <p:sldId id="318" r:id="rId72"/>
    <p:sldId id="319" r:id="rId73"/>
    <p:sldId id="329" r:id="rId74"/>
    <p:sldId id="371" r:id="rId75"/>
    <p:sldId id="372" r:id="rId76"/>
    <p:sldId id="373" r:id="rId77"/>
    <p:sldId id="374" r:id="rId78"/>
    <p:sldId id="332" r:id="rId79"/>
    <p:sldId id="333" r:id="rId80"/>
    <p:sldId id="334" r:id="rId81"/>
    <p:sldId id="336" r:id="rId82"/>
    <p:sldId id="337" r:id="rId83"/>
    <p:sldId id="351" r:id="rId84"/>
    <p:sldId id="341" r:id="rId85"/>
    <p:sldId id="342" r:id="rId86"/>
    <p:sldId id="343" r:id="rId87"/>
    <p:sldId id="344" r:id="rId88"/>
    <p:sldId id="345" r:id="rId89"/>
    <p:sldId id="346" r:id="rId90"/>
    <p:sldId id="347" r:id="rId91"/>
    <p:sldId id="348" r:id="rId92"/>
    <p:sldId id="349" r:id="rId93"/>
    <p:sldId id="350" r:id="rId94"/>
    <p:sldId id="363" r:id="rId95"/>
    <p:sldId id="362" r:id="rId96"/>
    <p:sldId id="392" r:id="rId97"/>
    <p:sldId id="389" r:id="rId98"/>
    <p:sldId id="390" r:id="rId99"/>
    <p:sldId id="391" r:id="rId100"/>
    <p:sldId id="365" r:id="rId101"/>
    <p:sldId id="364" r:id="rId102"/>
    <p:sldId id="370" r:id="rId103"/>
    <p:sldId id="375" r:id="rId104"/>
    <p:sldId id="376" r:id="rId105"/>
    <p:sldId id="377" r:id="rId106"/>
    <p:sldId id="378" r:id="rId107"/>
    <p:sldId id="382" r:id="rId108"/>
    <p:sldId id="383" r:id="rId109"/>
    <p:sldId id="395" r:id="rId110"/>
    <p:sldId id="393" r:id="rId111"/>
    <p:sldId id="394" r:id="rId112"/>
    <p:sldId id="398" r:id="rId113"/>
    <p:sldId id="396" r:id="rId1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50" d="100"/>
        <a:sy n="150" d="100"/>
      </p:scale>
      <p:origin x="0" y="5532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117" Type="http://schemas.openxmlformats.org/officeDocument/2006/relationships/presProps" Target="presProps.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12" Type="http://schemas.openxmlformats.org/officeDocument/2006/relationships/slide" Target="slides/slide109.xml"/><Relationship Id="rId16" Type="http://schemas.openxmlformats.org/officeDocument/2006/relationships/slide" Target="slides/slide13.xml"/><Relationship Id="rId107" Type="http://schemas.openxmlformats.org/officeDocument/2006/relationships/slide" Target="slides/slide104.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102" Type="http://schemas.openxmlformats.org/officeDocument/2006/relationships/slide" Target="slides/slide99.xml"/><Relationship Id="rId110" Type="http://schemas.openxmlformats.org/officeDocument/2006/relationships/slide" Target="slides/slide107.xml"/><Relationship Id="rId115" Type="http://schemas.openxmlformats.org/officeDocument/2006/relationships/notesMaster" Target="notesMasters/notesMaster1.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slide" Target="slides/slide87.xml"/><Relationship Id="rId95" Type="http://schemas.openxmlformats.org/officeDocument/2006/relationships/slide" Target="slides/slide92.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113" Type="http://schemas.openxmlformats.org/officeDocument/2006/relationships/slide" Target="slides/slide110.xml"/><Relationship Id="rId118"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slide" Target="slides/slide90.xml"/><Relationship Id="rId98" Type="http://schemas.openxmlformats.org/officeDocument/2006/relationships/slide" Target="slides/slide9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103" Type="http://schemas.openxmlformats.org/officeDocument/2006/relationships/slide" Target="slides/slide100.xml"/><Relationship Id="rId108" Type="http://schemas.openxmlformats.org/officeDocument/2006/relationships/slide" Target="slides/slide105.xml"/><Relationship Id="rId116" Type="http://schemas.openxmlformats.org/officeDocument/2006/relationships/handoutMaster" Target="handoutMasters/handoutMaster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slide" Target="slides/slide93.xml"/><Relationship Id="rId111" Type="http://schemas.openxmlformats.org/officeDocument/2006/relationships/slide" Target="slides/slide108.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6" Type="http://schemas.openxmlformats.org/officeDocument/2006/relationships/slide" Target="slides/slide103.xml"/><Relationship Id="rId114" Type="http://schemas.openxmlformats.org/officeDocument/2006/relationships/slide" Target="slides/slide111.xml"/><Relationship Id="rId119" Type="http://schemas.openxmlformats.org/officeDocument/2006/relationships/theme" Target="theme/theme1.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slide" Target="slides/slide10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120" Type="http://schemas.openxmlformats.org/officeDocument/2006/relationships/tableStyles" Target="tableStyles.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altLang="ja-JP" smtClean="0"/>
              <a:pPr/>
              <a:t>7/19/2012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38561404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91766813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Jarkko Kneckt, Nokia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41</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42</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96554A-B1A9-4238-A451-FC2CAC7F0032}" type="slidenum">
              <a:rPr lang="en-US" smtClean="0"/>
              <a:pPr/>
              <a:t>54</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96554A-B1A9-4238-A451-FC2CAC7F0032}" type="slidenum">
              <a:rPr lang="en-US" smtClean="0"/>
              <a:pPr/>
              <a:t>55</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60</a:t>
            </a:fld>
            <a:endParaRPr lang="en-US" altLang="ja-JP"/>
          </a:p>
        </p:txBody>
      </p:sp>
    </p:spTree>
    <p:extLst>
      <p:ext uri="{BB962C8B-B14F-4D97-AF65-F5344CB8AC3E}">
        <p14:creationId xmlns:p14="http://schemas.microsoft.com/office/powerpoint/2010/main" val="3689644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61</a:t>
            </a:fld>
            <a:endParaRPr lang="en-US" altLang="ja-JP"/>
          </a:p>
        </p:txBody>
      </p:sp>
    </p:spTree>
    <p:extLst>
      <p:ext uri="{BB962C8B-B14F-4D97-AF65-F5344CB8AC3E}">
        <p14:creationId xmlns:p14="http://schemas.microsoft.com/office/powerpoint/2010/main" val="3689644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89</a:t>
            </a:fld>
            <a:endParaRPr lang="en-US"/>
          </a:p>
        </p:txBody>
      </p:sp>
    </p:spTree>
    <p:extLst>
      <p:ext uri="{BB962C8B-B14F-4D97-AF65-F5344CB8AC3E}">
        <p14:creationId xmlns:p14="http://schemas.microsoft.com/office/powerpoint/2010/main" val="3416323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4387" cy="3467100"/>
          </a:xfrm>
        </p:spPr>
      </p:sp>
      <p:sp>
        <p:nvSpPr>
          <p:cNvPr id="3" name="ノート プレースホルダ 2"/>
          <p:cNvSpPr>
            <a:spLocks noGrp="1"/>
          </p:cNvSpPr>
          <p:nvPr>
            <p:ph type="body" idx="1"/>
          </p:nvPr>
        </p:nvSpPr>
        <p:spPr/>
        <p:txBody>
          <a:bodyPr>
            <a:normAutofit/>
          </a:bodyPr>
          <a:lstStyle/>
          <a:p>
            <a:r>
              <a:rPr lang="en-US" altLang="ja-JP" dirty="0" smtClean="0"/>
              <a:t>9</a:t>
            </a:r>
            <a:endParaRPr lang="ja-JP" altLang="en-US" dirty="0"/>
          </a:p>
        </p:txBody>
      </p:sp>
      <p:sp>
        <p:nvSpPr>
          <p:cNvPr id="4" name="ヘッダー プレースホルダ 3"/>
          <p:cNvSpPr>
            <a:spLocks noGrp="1"/>
          </p:cNvSpPr>
          <p:nvPr>
            <p:ph type="hdr" idx="10"/>
          </p:nvPr>
        </p:nvSpPr>
        <p:spPr/>
        <p:txBody>
          <a:bodyPr/>
          <a:lstStyle/>
          <a:p>
            <a:r>
              <a:rPr lang="en-US" smtClean="0"/>
              <a:t>doc.: IEEE 802.11-yy/xxxxr0</a:t>
            </a:r>
            <a:endParaRPr lang="en-US"/>
          </a:p>
        </p:txBody>
      </p:sp>
      <p:sp>
        <p:nvSpPr>
          <p:cNvPr id="5" name="日付プレースホルダ 4"/>
          <p:cNvSpPr>
            <a:spLocks noGrp="1"/>
          </p:cNvSpPr>
          <p:nvPr>
            <p:ph type="dt" idx="11"/>
          </p:nvPr>
        </p:nvSpPr>
        <p:spPr/>
        <p:txBody>
          <a:bodyPr/>
          <a:lstStyle/>
          <a:p>
            <a:r>
              <a:rPr lang="en-US" smtClean="0"/>
              <a:t>Month Year</a:t>
            </a:r>
            <a:endParaRPr lang="en-US"/>
          </a:p>
        </p:txBody>
      </p:sp>
      <p:sp>
        <p:nvSpPr>
          <p:cNvPr id="6" name="フッター プレースホルダ 5"/>
          <p:cNvSpPr>
            <a:spLocks noGrp="1"/>
          </p:cNvSpPr>
          <p:nvPr>
            <p:ph type="ftr" idx="12"/>
          </p:nvPr>
        </p:nvSpPr>
        <p:spPr/>
        <p:txBody>
          <a:bodyPr/>
          <a:lstStyle/>
          <a:p>
            <a:r>
              <a:rPr lang="en-US" smtClean="0"/>
              <a:t>John Doe, Some Company</a:t>
            </a:r>
            <a:endParaRPr lang="en-US"/>
          </a:p>
        </p:txBody>
      </p:sp>
      <p:sp>
        <p:nvSpPr>
          <p:cNvPr id="7" name="スライド番号プレースホルダ 6"/>
          <p:cNvSpPr>
            <a:spLocks noGrp="1"/>
          </p:cNvSpPr>
          <p:nvPr>
            <p:ph type="sldNum" idx="13"/>
          </p:nvPr>
        </p:nvSpPr>
        <p:spPr/>
        <p:txBody>
          <a:bodyPr/>
          <a:lstStyle/>
          <a:p>
            <a:r>
              <a:rPr lang="en-US" smtClean="0"/>
              <a:t>Page </a:t>
            </a:r>
            <a:fld id="{47A7FEEB-9CD2-43FE-843C-C5350BEACB45}" type="slidenum">
              <a:rPr lang="en-US" smtClean="0"/>
              <a:pPr/>
              <a:t>96</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802.11-12/0967r0-00ai</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extLst>
      <p:ext uri="{BB962C8B-B14F-4D97-AF65-F5344CB8AC3E}">
        <p14:creationId xmlns:p14="http://schemas.microsoft.com/office/powerpoint/2010/main" val="2665364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extLst>
      <p:ext uri="{BB962C8B-B14F-4D97-AF65-F5344CB8AC3E}">
        <p14:creationId xmlns:p14="http://schemas.microsoft.com/office/powerpoint/2010/main" val="2581411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20688"/>
            <a:ext cx="7772400" cy="10668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42630" cy="276999"/>
          </a:xfrm>
          <a:ln/>
        </p:spPr>
        <p:txBody>
          <a:bodyPr/>
          <a:lstStyle>
            <a:lvl1pPr>
              <a:defRPr/>
            </a:lvl1pPr>
          </a:lstStyle>
          <a:p>
            <a:pPr>
              <a:defRPr/>
            </a:pPr>
            <a:r>
              <a:rPr lang="en-US" altLang="ja-JP" smtClean="0">
                <a:solidFill>
                  <a:srgbClr val="000000"/>
                </a:solidFill>
              </a:rPr>
              <a:t>July 2012</a:t>
            </a:r>
            <a:endParaRPr lang="en-US" altLang="ja-JP" dirty="0">
              <a:solidFill>
                <a:srgbClr val="000000"/>
              </a:solidFill>
            </a:endParaRPr>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F849415C-ECDB-492C-B7EB-181F0513442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759200" cy="276999"/>
          </a:xfrm>
          <a:ln/>
        </p:spPr>
        <p:txBody>
          <a:bodyPr/>
          <a:lstStyle>
            <a:lvl1pPr>
              <a:defRPr/>
            </a:lvl1pPr>
          </a:lstStyle>
          <a:p>
            <a:pPr>
              <a:defRPr/>
            </a:pPr>
            <a:r>
              <a:rPr lang="en-US" altLang="ja-JP" smtClean="0">
                <a:solidFill>
                  <a:srgbClr val="000000"/>
                </a:solidFill>
              </a:rPr>
              <a:t>July 2012</a:t>
            </a:r>
            <a:endParaRPr lang="en-US" altLang="ja-JP" dirty="0" smtClean="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Hiroshi Mano / ATRD</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9389016A-55A8-41F3-A301-F0C788D1E75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US" altLang="ja-JP" smtClean="0"/>
              <a:t>Hiroshi Mano / ATRD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Hiroshi Mano / ATRD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US" altLang="ja-JP" smtClean="0"/>
              <a:t>Hiroshi Mano / ATRD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US" altLang="ja-JP" smtClean="0"/>
              <a:t>Hiroshi Mano / ATRD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11-12/0907r10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defTabSz="914400">
              <a:buClrTx/>
              <a:buSzTx/>
              <a:buFontTx/>
              <a:buNone/>
              <a:defRPr/>
            </a:pPr>
            <a:r>
              <a:rPr lang="en-US" altLang="ja-JP" smtClean="0">
                <a:solidFill>
                  <a:srgbClr val="000000"/>
                </a:solidFill>
              </a:rPr>
              <a:t>July 2012</a:t>
            </a: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7857840" y="6475413"/>
            <a:ext cx="6860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defTabSz="914400">
              <a:buClrTx/>
              <a:buSzTx/>
              <a:buFontTx/>
              <a:buNone/>
              <a:defRPr/>
            </a:pPr>
            <a:r>
              <a:rPr lang="en-US" altLang="ja-JP" sz="1200" smtClean="0">
                <a:solidFill>
                  <a:srgbClr val="000000"/>
                </a:solidFill>
              </a:rPr>
              <a:t>Hiroshi Mano / ATRD</a:t>
            </a:r>
            <a:endParaRPr lang="en-US" altLang="ja-JP" sz="1200">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defTabSz="914400">
              <a:buClrTx/>
              <a:buSzTx/>
              <a:buFontTx/>
              <a:buNone/>
              <a:defRPr/>
            </a:pPr>
            <a:r>
              <a:rPr lang="en-US" altLang="ja-JP" sz="1200">
                <a:solidFill>
                  <a:srgbClr val="000000"/>
                </a:solidFill>
                <a:latin typeface="Times New Roman"/>
              </a:rPr>
              <a:t>Slide </a:t>
            </a:r>
            <a:fld id="{B55D8987-562A-4CC7-AA9B-2A26DAF1BFD5}" type="slidenum">
              <a:rPr lang="en-US" altLang="ja-JP" sz="1200">
                <a:solidFill>
                  <a:srgbClr val="000000"/>
                </a:solidFill>
                <a:latin typeface="Times New Roman"/>
              </a:rPr>
              <a:pPr defTabSz="914400">
                <a:buClrTx/>
                <a:buSzTx/>
                <a:buFontTx/>
                <a:buNone/>
                <a:defRPr/>
              </a:pPr>
              <a:t>‹#›</a:t>
            </a:fld>
            <a:endParaRPr lang="en-US" altLang="ja-JP" sz="1200">
              <a:solidFill>
                <a:srgbClr val="000000"/>
              </a:solidFill>
              <a:latin typeface="Times New Roman"/>
            </a:endParaRPr>
          </a:p>
        </p:txBody>
      </p:sp>
      <p:sp>
        <p:nvSpPr>
          <p:cNvPr id="1031" name="Rectangle 7"/>
          <p:cNvSpPr>
            <a:spLocks noChangeArrowheads="1"/>
          </p:cNvSpPr>
          <p:nvPr/>
        </p:nvSpPr>
        <p:spPr bwMode="auto">
          <a:xfrm>
            <a:off x="5752267" y="332601"/>
            <a:ext cx="2693233"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a:ea typeface="宋体" pitchFamily="2" charset="-122"/>
              </a:rPr>
              <a:t>doc.: IEEE 802.11-11</a:t>
            </a:r>
            <a:r>
              <a:rPr lang="en-US" altLang="ja-JP" sz="1800" b="1" dirty="0" smtClean="0">
                <a:solidFill>
                  <a:srgbClr val="000000"/>
                </a:solidFill>
                <a:latin typeface="Times New Roman"/>
                <a:ea typeface="宋体" pitchFamily="2" charset="-122"/>
              </a:rPr>
              <a:t>/907r8</a:t>
            </a:r>
            <a:endParaRPr lang="en-US" altLang="ja-JP" sz="1800" b="1" dirty="0">
              <a:solidFill>
                <a:srgbClr val="000000"/>
              </a:solidFill>
              <a:latin typeface="Times New Roman"/>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US" altLang="ja-JP" sz="1200">
                <a:solidFill>
                  <a:srgbClr val="000000"/>
                </a:solidFill>
                <a:latin typeface="Times New Roma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17592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defTabSz="914400">
              <a:buClrTx/>
              <a:buSzTx/>
              <a:buFontTx/>
              <a:buNone/>
              <a:defRPr/>
            </a:pPr>
            <a:r>
              <a:rPr lang="en-US" altLang="ja-JP" smtClean="0">
                <a:solidFill>
                  <a:srgbClr val="000000"/>
                </a:solidFill>
                <a:latin typeface="Times New Roman" pitchFamily="-65" charset="0"/>
                <a:ea typeface="ＭＳ Ｐゴシック" pitchFamily="-65" charset="-128"/>
              </a:rPr>
              <a:t>July 2012</a:t>
            </a:r>
            <a:endParaRPr lang="en-US" altLang="ja-JP" dirty="0">
              <a:solidFill>
                <a:srgbClr val="000000"/>
              </a:solidFill>
              <a:latin typeface="Times New Roman" pitchFamily="-65" charset="0"/>
              <a:ea typeface="ＭＳ Ｐゴシック" pitchFamily="-65" charset="-128"/>
            </a:endParaRP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defTabSz="914400">
              <a:buClrTx/>
              <a:buSzTx/>
              <a:buFontTx/>
              <a:buNone/>
              <a:defRPr/>
            </a:pPr>
            <a:r>
              <a:rPr lang="en-US" altLang="ja-JP" sz="1200" smtClean="0">
                <a:solidFill>
                  <a:srgbClr val="000000"/>
                </a:solidFill>
                <a:latin typeface="Times New Roman" pitchFamily="-65" charset="0"/>
                <a:ea typeface="ＭＳ Ｐゴシック" pitchFamily="-65" charset="-128"/>
              </a:rPr>
              <a:t>Hiroshi Mano / ATRD</a:t>
            </a:r>
            <a:endParaRPr lang="en-US" altLang="ja-JP" sz="1200">
              <a:solidFill>
                <a:srgbClr val="000000"/>
              </a:solidFill>
              <a:latin typeface="Times New Roman" pitchFamily="-65" charset="0"/>
              <a:ea typeface="ＭＳ Ｐゴシック" pitchFamily="-65" charset="-128"/>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defTabSz="914400">
              <a:buClrTx/>
              <a:buSzTx/>
              <a:buFontTx/>
              <a:buNone/>
              <a:defRPr/>
            </a:pPr>
            <a:r>
              <a:rPr lang="en-US" altLang="ja-JP" sz="1200">
                <a:solidFill>
                  <a:srgbClr val="000000"/>
                </a:solidFill>
                <a:latin typeface="Times New Roman" pitchFamily="-65" charset="0"/>
                <a:ea typeface="ＭＳ Ｐゴシック" pitchFamily="-65" charset="-128"/>
              </a:rPr>
              <a:t>Slide </a:t>
            </a:r>
            <a:fld id="{B2E7F192-D81A-4BD8-992D-9332D6F26BE0}" type="slidenum">
              <a:rPr lang="en-US" altLang="ja-JP" sz="1200">
                <a:solidFill>
                  <a:srgbClr val="000000"/>
                </a:solidFill>
                <a:latin typeface="Times New Roman" pitchFamily="-65" charset="0"/>
                <a:ea typeface="ＭＳ Ｐゴシック" pitchFamily="-65" charset="-128"/>
              </a:rPr>
              <a:pPr defTabSz="914400">
                <a:buClrTx/>
                <a:buSzTx/>
                <a:buFontTx/>
                <a:buNone/>
                <a:defRPr/>
              </a:pPr>
              <a:t>‹#›</a:t>
            </a:fld>
            <a:endParaRPr lang="en-US" altLang="ja-JP" sz="1200">
              <a:solidFill>
                <a:srgbClr val="000000"/>
              </a:solidFill>
              <a:latin typeface="Times New Roman" pitchFamily="-65" charset="0"/>
              <a:ea typeface="ＭＳ Ｐゴシック" pitchFamily="-65" charset="-128"/>
            </a:endParaRPr>
          </a:p>
        </p:txBody>
      </p:sp>
      <p:sp>
        <p:nvSpPr>
          <p:cNvPr id="1031" name="Rectangle 7"/>
          <p:cNvSpPr>
            <a:spLocks noChangeArrowheads="1"/>
          </p:cNvSpPr>
          <p:nvPr/>
        </p:nvSpPr>
        <p:spPr bwMode="auto">
          <a:xfrm>
            <a:off x="6162759" y="332601"/>
            <a:ext cx="2282741"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pitchFamily="-65" charset="0"/>
                <a:ea typeface="ＭＳ Ｐゴシック" pitchFamily="-65" charset="-128"/>
              </a:rPr>
              <a:t>doc.: </a:t>
            </a:r>
            <a:r>
              <a:rPr lang="en-US" altLang="ja-JP" sz="1800" b="1" dirty="0" smtClean="0">
                <a:solidFill>
                  <a:srgbClr val="000000"/>
                </a:solidFill>
                <a:latin typeface="Times New Roman" pitchFamily="-65" charset="0"/>
                <a:ea typeface="ＭＳ Ｐゴシック" pitchFamily="-65" charset="-128"/>
              </a:rPr>
              <a:t>11-12-0794r2</a:t>
            </a:r>
            <a:endParaRPr lang="en-US" altLang="ja-JP" sz="1800" b="1" dirty="0">
              <a:solidFill>
                <a:srgbClr val="000000"/>
              </a:solidFill>
              <a:latin typeface="Times New Roman" pitchFamily="-65" charset="0"/>
              <a:ea typeface="ＭＳ Ｐゴシック" pitchFamily="-65"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CA" sz="1200" dirty="0" smtClean="0">
                <a:solidFill>
                  <a:srgbClr val="000000"/>
                </a:solidFill>
                <a:latin typeface="Times New Roman" pitchFamily="18" charset="0"/>
                <a:ea typeface="ＭＳ Ｐゴシック" pitchFamily="-65" charset="-128"/>
              </a:rPr>
              <a:t>Submission</a:t>
            </a:r>
            <a:endParaRPr lang="en-US" sz="1200" dirty="0">
              <a:solidFill>
                <a:srgbClr val="000000"/>
              </a:solidFill>
              <a:latin typeface="Times New Roman" pitchFamily="18" charset="0"/>
              <a:ea typeface="ＭＳ Ｐゴシック" pitchFamily="-65"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1" name="テキスト ボックス 10"/>
          <p:cNvSpPr txBox="1"/>
          <p:nvPr userDrawn="1"/>
        </p:nvSpPr>
        <p:spPr>
          <a:xfrm>
            <a:off x="-1808163" y="1539875"/>
            <a:ext cx="184150" cy="276225"/>
          </a:xfrm>
          <a:prstGeom prst="rect">
            <a:avLst/>
          </a:prstGeom>
          <a:noFill/>
        </p:spPr>
        <p:txBody>
          <a:bodyPr wrap="none">
            <a:spAutoFit/>
          </a:bodyPr>
          <a:lstStyle/>
          <a:p>
            <a:pPr defTabSz="914400">
              <a:buClrTx/>
              <a:buSzTx/>
              <a:buFontTx/>
              <a:buNone/>
              <a:defRPr/>
            </a:pPr>
            <a:endParaRPr kumimoji="1" lang="ja-JP" altLang="en-US" sz="1200">
              <a:solidFill>
                <a:srgbClr val="000000"/>
              </a:solidFill>
              <a:latin typeface="Times New Roman" pitchFamily="-65" charset="0"/>
              <a:ea typeface="ＭＳ Ｐゴシック" pitchFamily="-65" charset="-128"/>
            </a:endParaRPr>
          </a:p>
        </p:txBody>
      </p:sp>
    </p:spTree>
  </p:cSld>
  <p:clrMap bg1="lt1" tx1="dk1" bg2="lt2" tx2="dk2" accent1="accent1" accent2="accent2" accent3="accent3" accent4="accent4" accent5="accent5" accent6="accent6" hlink="hlink" folHlink="folHlink"/>
  <p:sldLayoutIdLst>
    <p:sldLayoutId id="2147483664" r:id="rId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81000" y="685800"/>
            <a:ext cx="8458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TGai</a:t>
            </a:r>
            <a:r>
              <a:rPr lang="en-GB" dirty="0" smtClean="0"/>
              <a:t>- Motion/Straw Poll-July-2012-San-Diego</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2012-07-17</a:t>
            </a:r>
            <a:endParaRPr lang="en-GB" sz="2000" b="0" dirty="0"/>
          </a:p>
        </p:txBody>
      </p:sp>
      <p:graphicFrame>
        <p:nvGraphicFramePr>
          <p:cNvPr id="3075" name="Object 3"/>
          <p:cNvGraphicFramePr>
            <a:graphicFrameLocks noChangeAspect="1"/>
          </p:cNvGraphicFramePr>
          <p:nvPr/>
        </p:nvGraphicFramePr>
        <p:xfrm>
          <a:off x="457200" y="2590800"/>
          <a:ext cx="8139112" cy="3622675"/>
        </p:xfrm>
        <a:graphic>
          <a:graphicData uri="http://schemas.openxmlformats.org/presentationml/2006/ole">
            <mc:AlternateContent xmlns:mc="http://schemas.openxmlformats.org/markup-compatibility/2006">
              <mc:Choice xmlns:v="urn:schemas-microsoft-com:vml" Requires="v">
                <p:oleObj spid="_x0000_s3090" name="文書" r:id="rId4" imgW="8254696" imgH="3682864" progId="Word.Document.8">
                  <p:embed/>
                </p:oleObj>
              </mc:Choice>
              <mc:Fallback>
                <p:oleObj name="文書" r:id="rId4" imgW="8254696" imgH="3682864" progId="Word.Document.8">
                  <p:embed/>
                  <p:pic>
                    <p:nvPicPr>
                      <p:cNvPr id="0"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590800"/>
                        <a:ext cx="8139112" cy="36226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Straw-Poll-2:  Do you support optionally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Short Timestamp</a:t>
            </a:r>
          </a:p>
          <a:p>
            <a:pPr marL="341313" lvl="1" indent="-341313">
              <a:spcBef>
                <a:spcPts val="300"/>
              </a:spcBef>
              <a:spcAft>
                <a:spcPts val="300"/>
              </a:spcAft>
              <a:buFont typeface="Arial" pitchFamily="34" charset="0"/>
              <a:buChar char="•"/>
            </a:pPr>
            <a:r>
              <a:rPr lang="en-US" sz="1800" u="sng" dirty="0" smtClean="0">
                <a:solidFill>
                  <a:schemeClr val="tx1"/>
                </a:solidFill>
              </a:rPr>
              <a:t>Power Constraints</a:t>
            </a:r>
          </a:p>
          <a:p>
            <a:pPr marL="341313" lvl="1" indent="-341313">
              <a:spcBef>
                <a:spcPts val="300"/>
              </a:spcBef>
              <a:spcAft>
                <a:spcPts val="300"/>
              </a:spcAft>
              <a:buFont typeface="Arial" pitchFamily="34" charset="0"/>
              <a:buChar char="•"/>
            </a:pPr>
            <a:r>
              <a:rPr lang="en-US" sz="1800" u="sng" dirty="0" smtClean="0">
                <a:solidFill>
                  <a:schemeClr val="tx1"/>
                </a:solidFill>
              </a:rPr>
              <a:t>Access Network Options</a:t>
            </a:r>
          </a:p>
          <a:p>
            <a:pPr marL="341313" lvl="1" indent="-341313">
              <a:spcBef>
                <a:spcPts val="300"/>
              </a:spcBef>
              <a:spcAft>
                <a:spcPts val="300"/>
              </a:spcAft>
              <a:buFont typeface="Arial" pitchFamily="34" charset="0"/>
              <a:buChar char="•"/>
            </a:pPr>
            <a:r>
              <a:rPr lang="en-US" sz="1800" u="sng" dirty="0" smtClean="0">
                <a:solidFill>
                  <a:schemeClr val="tx1"/>
                </a:solidFill>
              </a:rPr>
              <a:t>FILS Discovery frame interval</a:t>
            </a:r>
          </a:p>
          <a:p>
            <a:pPr marL="341313" lvl="1" indent="-341313">
              <a:spcBef>
                <a:spcPts val="300"/>
              </a:spcBef>
              <a:spcAft>
                <a:spcPts val="300"/>
              </a:spcAft>
              <a:buFont typeface="Arial" pitchFamily="34" charset="0"/>
              <a:buChar char="•"/>
            </a:pPr>
            <a:r>
              <a:rPr lang="en-US" sz="1800" u="sng" dirty="0" smtClean="0">
                <a:solidFill>
                  <a:schemeClr val="tx1"/>
                </a:solidFill>
              </a:rPr>
              <a:t>Capability information</a:t>
            </a:r>
          </a:p>
          <a:p>
            <a:pPr marL="341313" lvl="1" indent="-341313">
              <a:spcBef>
                <a:spcPts val="300"/>
              </a:spcBef>
              <a:spcAft>
                <a:spcPts val="300"/>
              </a:spcAft>
              <a:buFont typeface="Arial" pitchFamily="34" charset="0"/>
              <a:buChar char="•"/>
            </a:pPr>
            <a:r>
              <a:rPr lang="en-US" sz="1800" u="sng" dirty="0" smtClean="0">
                <a:solidFill>
                  <a:schemeClr val="tx1"/>
                </a:solidFill>
              </a:rPr>
              <a:t>Security Information</a:t>
            </a:r>
          </a:p>
          <a:p>
            <a:pPr marL="341313" lvl="1" indent="-341313">
              <a:spcBef>
                <a:spcPts val="300"/>
              </a:spcBef>
              <a:spcAft>
                <a:spcPts val="300"/>
              </a:spcAft>
              <a:buFont typeface="Arial" pitchFamily="34" charset="0"/>
              <a:buChar char="•"/>
            </a:pPr>
            <a:r>
              <a:rPr lang="en-US" sz="1800" u="sng" dirty="0" smtClean="0">
                <a:solidFill>
                  <a:schemeClr val="tx1"/>
                </a:solidFill>
              </a:rPr>
              <a:t>BSS Load Information</a:t>
            </a:r>
          </a:p>
          <a:p>
            <a:pPr marL="341313" lvl="1" indent="-341313">
              <a:spcBef>
                <a:spcPts val="300"/>
              </a:spcBef>
              <a:spcAft>
                <a:spcPts val="300"/>
              </a:spcAft>
              <a:buFont typeface="Arial" pitchFamily="34" charset="0"/>
              <a:buChar char="•"/>
            </a:pPr>
            <a:r>
              <a:rPr lang="en-US" sz="1800" u="sng" dirty="0" smtClean="0">
                <a:solidFill>
                  <a:schemeClr val="tx1"/>
                </a:solidFill>
              </a:rPr>
              <a:t>PHY information </a:t>
            </a:r>
          </a:p>
          <a:p>
            <a:pPr marL="341313" lvl="1" indent="-341313">
              <a:spcBef>
                <a:spcPts val="300"/>
              </a:spcBef>
              <a:spcAft>
                <a:spcPts val="300"/>
              </a:spcAft>
              <a:buFont typeface="Arial" pitchFamily="34" charset="0"/>
              <a:buChar char="•"/>
            </a:pPr>
            <a:r>
              <a:rPr lang="en-US" sz="1800" u="sng" dirty="0" smtClean="0">
                <a:solidFill>
                  <a:schemeClr val="tx1"/>
                </a:solidFill>
              </a:rPr>
              <a:t>Neighbor AP information</a:t>
            </a: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12/913r2 (</a:t>
            </a:r>
            <a:r>
              <a:rPr lang="en-US" altLang="ja-JP" dirty="0" err="1" smtClean="0"/>
              <a:t>adhoc</a:t>
            </a:r>
            <a:r>
              <a:rPr lang="en-US" altLang="ja-JP" dirty="0" smtClean="0"/>
              <a:t> summary)</a:t>
            </a:r>
            <a:br>
              <a:rPr lang="en-US" altLang="ja-JP" dirty="0" smtClean="0"/>
            </a:br>
            <a:r>
              <a:rPr lang="en-US" altLang="ja-JP" dirty="0" smtClean="0"/>
              <a:t>3 Straw polls</a:t>
            </a:r>
            <a:br>
              <a:rPr lang="en-US" altLang="ja-JP" dirty="0" smtClean="0"/>
            </a:br>
            <a:r>
              <a:rPr lang="en-US" altLang="ja-JP" dirty="0" smtClean="0"/>
              <a:t>3 Motions</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100</a:t>
            </a:fld>
            <a:endParaRPr lang="en-GB"/>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Straw-Poll-1:  Do you support that the following information items shall be included in the FILS Discovery Frame body?</a:t>
            </a:r>
          </a:p>
          <a:p>
            <a:pPr marL="341313" lvl="1" indent="-341313">
              <a:spcBef>
                <a:spcPts val="300"/>
              </a:spcBef>
              <a:spcAft>
                <a:spcPts val="300"/>
              </a:spcAft>
              <a:buFont typeface="Arial" pitchFamily="34" charset="0"/>
              <a:buChar char="•"/>
            </a:pPr>
            <a:r>
              <a:rPr lang="en-US" dirty="0" smtClean="0">
                <a:solidFill>
                  <a:schemeClr val="tx1"/>
                </a:solidFill>
              </a:rPr>
              <a:t>SSID</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26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______7_________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Straw-Poll-2:  Do you support that the following  information items may be included in the FILS Discovery Frame body?</a:t>
            </a:r>
          </a:p>
          <a:p>
            <a:pPr marL="682625" lvl="1" indent="-341313">
              <a:spcBef>
                <a:spcPts val="300"/>
              </a:spcBef>
              <a:spcAft>
                <a:spcPts val="300"/>
              </a:spcAft>
              <a:buFont typeface="Arial" pitchFamily="34" charset="0"/>
              <a:buChar char="•"/>
            </a:pPr>
            <a:r>
              <a:rPr lang="en-US" dirty="0" smtClean="0">
                <a:solidFill>
                  <a:schemeClr val="tx1"/>
                </a:solidFill>
              </a:rPr>
              <a:t>Capability </a:t>
            </a:r>
          </a:p>
          <a:p>
            <a:pPr marL="682625" lvl="1" indent="-341313">
              <a:spcBef>
                <a:spcPts val="300"/>
              </a:spcBef>
              <a:spcAft>
                <a:spcPts val="300"/>
              </a:spcAft>
              <a:buFont typeface="Arial" pitchFamily="34" charset="0"/>
              <a:buChar char="•"/>
            </a:pPr>
            <a:r>
              <a:rPr lang="en-US" dirty="0" smtClean="0">
                <a:solidFill>
                  <a:schemeClr val="tx1"/>
                </a:solidFill>
              </a:rPr>
              <a:t>Access network options </a:t>
            </a:r>
          </a:p>
          <a:p>
            <a:pPr marL="682625" lvl="1" indent="-341313">
              <a:spcBef>
                <a:spcPts val="300"/>
              </a:spcBef>
              <a:spcAft>
                <a:spcPts val="300"/>
              </a:spcAft>
              <a:buFont typeface="Arial" pitchFamily="34" charset="0"/>
              <a:buChar char="•"/>
            </a:pPr>
            <a:r>
              <a:rPr lang="en-US" dirty="0" smtClean="0">
                <a:solidFill>
                  <a:schemeClr val="tx1"/>
                </a:solidFill>
              </a:rPr>
              <a:t>Security </a:t>
            </a:r>
          </a:p>
          <a:p>
            <a:pPr marL="682625" lvl="1" indent="-341313">
              <a:spcBef>
                <a:spcPts val="300"/>
              </a:spcBef>
              <a:spcAft>
                <a:spcPts val="300"/>
              </a:spcAft>
              <a:buFont typeface="Arial" pitchFamily="34" charset="0"/>
              <a:buChar char="•"/>
            </a:pPr>
            <a:r>
              <a:rPr lang="en-US" dirty="0" smtClean="0">
                <a:solidFill>
                  <a:schemeClr val="tx1"/>
                </a:solidFill>
              </a:rPr>
              <a:t>AP Configuration change count</a:t>
            </a:r>
          </a:p>
          <a:p>
            <a:pPr marL="682625" lvl="1" indent="-341313">
              <a:spcBef>
                <a:spcPts val="300"/>
              </a:spcBef>
              <a:spcAft>
                <a:spcPts val="300"/>
              </a:spcAft>
              <a:buFont typeface="Arial" pitchFamily="34" charset="0"/>
              <a:buChar char="•"/>
            </a:pPr>
            <a:r>
              <a:rPr lang="en-US" dirty="0" smtClean="0">
                <a:solidFill>
                  <a:schemeClr val="tx1"/>
                </a:solidFill>
              </a:rPr>
              <a:t>AP’s next TBTT</a:t>
            </a:r>
          </a:p>
          <a:p>
            <a:pPr marL="682625" lvl="1" indent="-341313">
              <a:spcBef>
                <a:spcPts val="300"/>
              </a:spcBef>
              <a:spcAft>
                <a:spcPts val="300"/>
              </a:spcAft>
              <a:buFont typeface="Arial" pitchFamily="34" charset="0"/>
              <a:buChar char="•"/>
            </a:pPr>
            <a:r>
              <a:rPr lang="en-US" dirty="0" smtClean="0">
                <a:solidFill>
                  <a:schemeClr val="tx1"/>
                </a:solidFill>
              </a:rPr>
              <a:t>Neighbor AP’s next TBTT </a:t>
            </a:r>
          </a:p>
          <a:p>
            <a:pPr marL="682625" lvl="1" indent="-341313">
              <a:spcBef>
                <a:spcPts val="300"/>
              </a:spcBef>
              <a:spcAft>
                <a:spcPts val="300"/>
              </a:spcAft>
              <a:buFont typeface="Arial" pitchFamily="34" charset="0"/>
              <a:buChar char="•"/>
            </a:pPr>
            <a:endParaRPr lang="en-US" sz="18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23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______14_________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a:t>
            </a:r>
            <a:endParaRPr lang="en-US" dirty="0"/>
          </a:p>
        </p:txBody>
      </p:sp>
      <p:sp>
        <p:nvSpPr>
          <p:cNvPr id="3" name="Content Placeholder 2"/>
          <p:cNvSpPr>
            <a:spLocks noGrp="1"/>
          </p:cNvSpPr>
          <p:nvPr>
            <p:ph idx="1"/>
          </p:nvPr>
        </p:nvSpPr>
        <p:spPr>
          <a:xfrm>
            <a:off x="457200" y="1295400"/>
            <a:ext cx="8343900" cy="5143500"/>
          </a:xfrm>
        </p:spPr>
        <p:txBody>
          <a:bodyPr>
            <a:normAutofit fontScale="92500" lnSpcReduction="10000"/>
          </a:bodyPr>
          <a:lstStyle/>
          <a:p>
            <a:pPr marL="1201738" indent="-1201738">
              <a:spcAft>
                <a:spcPts val="600"/>
              </a:spcAft>
            </a:pPr>
            <a:r>
              <a:rPr lang="en-US" sz="2000" dirty="0" smtClean="0">
                <a:solidFill>
                  <a:schemeClr val="tx1"/>
                </a:solidFill>
              </a:rPr>
              <a:t>Motion-1: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12/0151r10</a:t>
            </a:r>
          </a:p>
          <a:p>
            <a:pPr marL="0" indent="0">
              <a:spcAft>
                <a:spcPts val="600"/>
              </a:spcAft>
            </a:pPr>
            <a:r>
              <a:rPr lang="en-US" sz="1900" u="sng" dirty="0" smtClean="0">
                <a:solidFill>
                  <a:srgbClr val="0000FF"/>
                </a:solidFill>
              </a:rPr>
              <a:t>The FILS Discovery frame shall include the following information item:</a:t>
            </a:r>
            <a:endParaRPr lang="en-US" sz="2000" dirty="0" smtClean="0">
              <a:solidFill>
                <a:schemeClr val="tx1"/>
              </a:solidFill>
            </a:endParaRPr>
          </a:p>
          <a:p>
            <a:pPr marL="573088" lvl="1" indent="-341313">
              <a:spcBef>
                <a:spcPts val="300"/>
              </a:spcBef>
              <a:spcAft>
                <a:spcPts val="300"/>
              </a:spcAft>
              <a:buFont typeface="Arial" pitchFamily="34" charset="0"/>
              <a:buChar char="•"/>
            </a:pPr>
            <a:r>
              <a:rPr lang="en-US" b="1" u="sng" dirty="0" smtClean="0">
                <a:solidFill>
                  <a:srgbClr val="0000FF"/>
                </a:solidFill>
              </a:rPr>
              <a:t>SSID</a:t>
            </a:r>
          </a:p>
          <a:p>
            <a:pPr marL="173038" indent="-341313">
              <a:spcBef>
                <a:spcPts val="300"/>
              </a:spcBef>
              <a:spcAft>
                <a:spcPts val="300"/>
              </a:spcAft>
              <a:buFont typeface="Arial" pitchFamily="34" charset="0"/>
              <a:buChar char="•"/>
            </a:pPr>
            <a:r>
              <a:rPr lang="en-US" u="sng" dirty="0" smtClean="0">
                <a:solidFill>
                  <a:schemeClr val="tx1"/>
                </a:solidFill>
              </a:rPr>
              <a:t>Moved 	:	Lei</a:t>
            </a:r>
          </a:p>
          <a:p>
            <a:pPr marL="173038" indent="-341313">
              <a:spcBef>
                <a:spcPts val="300"/>
              </a:spcBef>
              <a:spcAft>
                <a:spcPts val="300"/>
              </a:spcAft>
              <a:buFont typeface="Arial" pitchFamily="34" charset="0"/>
              <a:buChar char="•"/>
            </a:pPr>
            <a:r>
              <a:rPr lang="en-US" b="1" u="sng" dirty="0" smtClean="0">
                <a:solidFill>
                  <a:schemeClr val="tx1"/>
                </a:solidFill>
              </a:rPr>
              <a:t>Seconded:	Lee</a:t>
            </a:r>
          </a:p>
          <a:p>
            <a:pPr marL="173038" indent="-341313">
              <a:spcBef>
                <a:spcPts val="300"/>
              </a:spcBef>
              <a:spcAft>
                <a:spcPts val="300"/>
              </a:spcAft>
              <a:buFont typeface="Arial" pitchFamily="34" charset="0"/>
              <a:buChar char="•"/>
            </a:pPr>
            <a:r>
              <a:rPr lang="en-US" sz="2800" u="sng" dirty="0" smtClean="0">
                <a:solidFill>
                  <a:srgbClr val="FF0000"/>
                </a:solidFill>
              </a:rPr>
              <a:t>Passes </a:t>
            </a:r>
            <a:r>
              <a:rPr lang="en-US" sz="2800" dirty="0">
                <a:solidFill>
                  <a:srgbClr val="FF0000"/>
                </a:solidFill>
              </a:rPr>
              <a:t>(Integrated into 11-12/0151r11)</a:t>
            </a:r>
          </a:p>
          <a:p>
            <a:pPr marL="173038" indent="-341313">
              <a:spcBef>
                <a:spcPts val="300"/>
              </a:spcBef>
              <a:spcAft>
                <a:spcPts val="300"/>
              </a:spcAft>
              <a:buFont typeface="Arial" pitchFamily="34" charset="0"/>
              <a:buChar char="•"/>
            </a:pPr>
            <a:endParaRPr lang="en-US" sz="2800" b="1" u="sng" dirty="0" smtClean="0">
              <a:solidFill>
                <a:srgbClr val="FF0000"/>
              </a:solidFill>
            </a:endParaRPr>
          </a:p>
          <a:p>
            <a:pPr marL="173038" indent="-341313">
              <a:spcBef>
                <a:spcPts val="300"/>
              </a:spcBef>
              <a:spcAft>
                <a:spcPts val="300"/>
              </a:spcAft>
              <a:buFont typeface="Arial" pitchFamily="34" charset="0"/>
              <a:buChar char="•"/>
            </a:pPr>
            <a:endParaRPr lang="en-US" b="1"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30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_____1________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mtClean="0"/>
              <a:t>Motions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Motion-2:  add the following text to Subsection “6.2.1 General Approach”,  on page 8, in the </a:t>
            </a:r>
            <a:r>
              <a:rPr lang="en-US" dirty="0" err="1" smtClean="0"/>
              <a:t>TGai</a:t>
            </a:r>
            <a:r>
              <a:rPr lang="en-US" dirty="0" smtClean="0"/>
              <a:t> SFD, 12/0151r10</a:t>
            </a:r>
          </a:p>
          <a:p>
            <a:r>
              <a:rPr lang="en-US" dirty="0" smtClean="0"/>
              <a:t>The FILS Discovery frame may include the following information items:</a:t>
            </a:r>
          </a:p>
          <a:p>
            <a:pPr lvl="1"/>
            <a:r>
              <a:rPr lang="en-US" dirty="0" smtClean="0"/>
              <a:t>Capability </a:t>
            </a:r>
          </a:p>
          <a:p>
            <a:pPr lvl="1"/>
            <a:r>
              <a:rPr lang="en-US" dirty="0" smtClean="0"/>
              <a:t>Access network options </a:t>
            </a:r>
          </a:p>
          <a:p>
            <a:pPr lvl="1"/>
            <a:r>
              <a:rPr lang="en-US" dirty="0" smtClean="0"/>
              <a:t>Security </a:t>
            </a:r>
          </a:p>
          <a:p>
            <a:pPr lvl="1"/>
            <a:r>
              <a:rPr lang="en-US" dirty="0" smtClean="0"/>
              <a:t>AP Configuration change count</a:t>
            </a:r>
          </a:p>
          <a:p>
            <a:pPr lvl="1"/>
            <a:r>
              <a:rPr lang="en-US" dirty="0" smtClean="0"/>
              <a:t>AP’s next TBTT</a:t>
            </a:r>
          </a:p>
          <a:p>
            <a:pPr lvl="1"/>
            <a:r>
              <a:rPr lang="en-US" dirty="0" smtClean="0"/>
              <a:t>Neighbor AP’s next TBTT </a:t>
            </a:r>
          </a:p>
          <a:p>
            <a:r>
              <a:rPr lang="en-US" dirty="0" smtClean="0"/>
              <a:t>Moved: Lei</a:t>
            </a:r>
          </a:p>
          <a:p>
            <a:r>
              <a:rPr lang="en-US" dirty="0" smtClean="0"/>
              <a:t>Second: Lee</a:t>
            </a:r>
          </a:p>
          <a:p>
            <a:r>
              <a:rPr lang="en-US" sz="4000" dirty="0" smtClean="0">
                <a:solidFill>
                  <a:srgbClr val="FF0000"/>
                </a:solidFill>
              </a:rPr>
              <a:t>Passes </a:t>
            </a:r>
            <a:r>
              <a:rPr lang="en-US" sz="3200" dirty="0">
                <a:solidFill>
                  <a:srgbClr val="FF0000"/>
                </a:solidFill>
              </a:rPr>
              <a:t>(Integrated into 11-12/0151r11)</a:t>
            </a:r>
          </a:p>
          <a:p>
            <a:endParaRPr lang="en-US" sz="4000" dirty="0" smtClean="0">
              <a:solidFill>
                <a:srgbClr val="FF0000"/>
              </a:solidFill>
            </a:endParaRPr>
          </a:p>
          <a:p>
            <a:endParaRPr lang="en-US" dirty="0" smtClean="0"/>
          </a:p>
          <a:p>
            <a:endParaRPr lang="en-US" dirty="0" smtClean="0"/>
          </a:p>
          <a:p>
            <a:r>
              <a:rPr lang="en-US" dirty="0" smtClean="0"/>
              <a:t>Result    Yes     21               No       0              Abstain_______11________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lvl="1" indent="-1201738">
              <a:spcBef>
                <a:spcPts val="600"/>
              </a:spcBef>
              <a:spcAft>
                <a:spcPts val="600"/>
              </a:spcAft>
            </a:pPr>
            <a:r>
              <a:rPr lang="en-US" sz="2000" b="1" dirty="0" smtClean="0">
                <a:solidFill>
                  <a:schemeClr val="tx1"/>
                </a:solidFill>
              </a:rPr>
              <a:t>Straw-Poll-3:  Do you support that the FILS </a:t>
            </a:r>
            <a:r>
              <a:rPr lang="en-US" b="1" dirty="0" smtClean="0">
                <a:solidFill>
                  <a:schemeClr val="tx1"/>
                </a:solidFill>
              </a:rPr>
              <a:t>Discovery frame may include the </a:t>
            </a:r>
            <a:r>
              <a:rPr lang="en-US" b="1" dirty="0" smtClean="0"/>
              <a:t>information item of Access Network Options , encoded as 1-byte information as defined in Figure 8-352 in 802.11-2012 spec?</a:t>
            </a:r>
            <a:endParaRPr lang="en-US" sz="2000" b="1"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24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_____1_________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a:t>
            </a:r>
            <a:endParaRPr lang="en-US" dirty="0"/>
          </a:p>
        </p:txBody>
      </p:sp>
      <p:sp>
        <p:nvSpPr>
          <p:cNvPr id="3" name="Content Placeholder 2"/>
          <p:cNvSpPr>
            <a:spLocks noGrp="1"/>
          </p:cNvSpPr>
          <p:nvPr>
            <p:ph idx="1"/>
          </p:nvPr>
        </p:nvSpPr>
        <p:spPr>
          <a:xfrm>
            <a:off x="457200" y="1295400"/>
            <a:ext cx="8343900" cy="5143500"/>
          </a:xfrm>
        </p:spPr>
        <p:txBody>
          <a:bodyPr>
            <a:normAutofit fontScale="92500" lnSpcReduction="20000"/>
          </a:bodyPr>
          <a:lstStyle/>
          <a:p>
            <a:pPr marL="1201738" indent="-1201738">
              <a:spcAft>
                <a:spcPts val="600"/>
              </a:spcAft>
            </a:pPr>
            <a:r>
              <a:rPr lang="en-US" sz="2000" dirty="0" smtClean="0">
                <a:solidFill>
                  <a:schemeClr val="tx1"/>
                </a:solidFill>
              </a:rPr>
              <a:t>Motion-3: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12/0151r10</a:t>
            </a:r>
          </a:p>
          <a:p>
            <a:pPr marL="0" indent="0">
              <a:spcAft>
                <a:spcPts val="600"/>
              </a:spcAft>
            </a:pPr>
            <a:endParaRPr lang="en-US" sz="2000" u="sng" dirty="0" smtClean="0">
              <a:solidFill>
                <a:srgbClr val="0000FF"/>
              </a:solidFill>
            </a:endParaRPr>
          </a:p>
          <a:p>
            <a:pPr marL="0" indent="0">
              <a:spcAft>
                <a:spcPts val="600"/>
              </a:spcAft>
            </a:pPr>
            <a:r>
              <a:rPr lang="en-US" sz="2000" u="sng" dirty="0" smtClean="0">
                <a:solidFill>
                  <a:srgbClr val="0000FF"/>
                </a:solidFill>
              </a:rPr>
              <a:t>The FILS Discovery frame may include the information item of Access Network Options , encoded as 1-byte information as defined in Figure 8-352 in 802.11-2012 specification</a:t>
            </a:r>
          </a:p>
          <a:p>
            <a:pPr marL="282575" indent="-341313">
              <a:spcBef>
                <a:spcPts val="300"/>
              </a:spcBef>
              <a:spcAft>
                <a:spcPts val="300"/>
              </a:spcAft>
              <a:buFont typeface="Arial" pitchFamily="34" charset="0"/>
              <a:buChar char="•"/>
            </a:pPr>
            <a:r>
              <a:rPr lang="en-US" sz="2000" u="sng" dirty="0" smtClean="0">
                <a:solidFill>
                  <a:schemeClr val="tx1"/>
                </a:solidFill>
              </a:rPr>
              <a:t>Moved: Lei</a:t>
            </a:r>
          </a:p>
          <a:p>
            <a:pPr marL="282575" indent="-341313">
              <a:spcBef>
                <a:spcPts val="300"/>
              </a:spcBef>
              <a:spcAft>
                <a:spcPts val="300"/>
              </a:spcAft>
              <a:buFont typeface="Arial" pitchFamily="34" charset="0"/>
              <a:buChar char="•"/>
            </a:pPr>
            <a:r>
              <a:rPr lang="en-US" sz="2000" u="sng" dirty="0" smtClean="0">
                <a:solidFill>
                  <a:schemeClr val="tx1"/>
                </a:solidFill>
              </a:rPr>
              <a:t>Second: </a:t>
            </a:r>
            <a:r>
              <a:rPr lang="en-US" sz="2000" u="sng" dirty="0" err="1" smtClean="0">
                <a:solidFill>
                  <a:schemeClr val="tx1"/>
                </a:solidFill>
              </a:rPr>
              <a:t>Yunsong</a:t>
            </a:r>
            <a:endParaRPr lang="en-US" sz="2000" u="sng" dirty="0" smtClean="0">
              <a:solidFill>
                <a:schemeClr val="tx1"/>
              </a:solidFill>
            </a:endParaRPr>
          </a:p>
          <a:p>
            <a:pPr marL="282575" indent="-341313">
              <a:spcBef>
                <a:spcPts val="300"/>
              </a:spcBef>
              <a:spcAft>
                <a:spcPts val="300"/>
              </a:spcAft>
              <a:buFont typeface="Arial" pitchFamily="34" charset="0"/>
              <a:buChar char="•"/>
            </a:pPr>
            <a:r>
              <a:rPr lang="en-US" sz="2800" u="sng" dirty="0" smtClean="0">
                <a:solidFill>
                  <a:srgbClr val="FF0000"/>
                </a:solidFill>
              </a:rPr>
              <a:t>Passes </a:t>
            </a:r>
            <a:r>
              <a:rPr lang="en-US" sz="2800" dirty="0">
                <a:solidFill>
                  <a:srgbClr val="FF0000"/>
                </a:solidFill>
              </a:rPr>
              <a:t>(Integrated into 11-12/0151r11)</a:t>
            </a:r>
          </a:p>
          <a:p>
            <a:pPr marL="282575" indent="-341313">
              <a:spcBef>
                <a:spcPts val="300"/>
              </a:spcBef>
              <a:spcAft>
                <a:spcPts val="300"/>
              </a:spcAft>
              <a:buFont typeface="Arial" pitchFamily="34" charset="0"/>
              <a:buChar char="•"/>
            </a:pPr>
            <a:endParaRPr lang="en-US" sz="2800" dirty="0" smtClean="0">
              <a:solidFill>
                <a:srgbClr val="FF0000"/>
              </a:solidFill>
            </a:endParaRPr>
          </a:p>
          <a:p>
            <a:pPr marL="0" indent="0">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24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______7_________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12/933r6 </a:t>
            </a:r>
            <a:br>
              <a:rPr lang="en-US" altLang="ja-JP" dirty="0" smtClean="0"/>
            </a:br>
            <a:r>
              <a:rPr lang="en-US" altLang="ja-JP" dirty="0" smtClean="0"/>
              <a:t>2 Straw polls</a:t>
            </a:r>
            <a:br>
              <a:rPr lang="en-US" altLang="ja-JP" dirty="0" smtClean="0"/>
            </a:b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p>
            <a:r>
              <a:rPr kumimoji="1" lang="en-US" altLang="ja-JP" dirty="0" smtClean="0"/>
              <a:t>Fang </a:t>
            </a:r>
            <a:r>
              <a:rPr kumimoji="1" lang="en-US" altLang="ja-JP" dirty="0" err="1" smtClean="0"/>
              <a:t>Xie</a:t>
            </a:r>
            <a:endParaRPr kumimoji="1"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107</a:t>
            </a:fld>
            <a:endParaRPr lang="en-GB"/>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 Poll 1</a:t>
            </a:r>
            <a:endParaRPr lang="en-US" dirty="0"/>
          </a:p>
        </p:txBody>
      </p:sp>
      <p:sp>
        <p:nvSpPr>
          <p:cNvPr id="3" name="Content Placeholder 2"/>
          <p:cNvSpPr>
            <a:spLocks noGrp="1"/>
          </p:cNvSpPr>
          <p:nvPr>
            <p:ph idx="1"/>
          </p:nvPr>
        </p:nvSpPr>
        <p:spPr>
          <a:xfrm>
            <a:off x="685800" y="1752600"/>
            <a:ext cx="8077200" cy="4114800"/>
          </a:xfrm>
        </p:spPr>
        <p:txBody>
          <a:bodyPr/>
          <a:lstStyle/>
          <a:p>
            <a:r>
              <a:rPr lang="en-US" altLang="zh-CN" dirty="0" smtClean="0"/>
              <a:t>Do you support to investigate the access control mechanism into 11ai when a large number of  STAs try to access </a:t>
            </a:r>
            <a:r>
              <a:rPr lang="en-US" altLang="zh-CN" dirty="0" err="1" smtClean="0"/>
              <a:t>APs</a:t>
            </a:r>
            <a:r>
              <a:rPr lang="en-US" altLang="zh-CN" dirty="0" smtClean="0"/>
              <a:t> simultaneously?</a:t>
            </a:r>
          </a:p>
          <a:p>
            <a:endParaRPr lang="en-US" altLang="zh-CN" dirty="0" smtClean="0"/>
          </a:p>
          <a:p>
            <a:pPr>
              <a:spcAft>
                <a:spcPts val="600"/>
              </a:spcAft>
            </a:pPr>
            <a:r>
              <a:rPr lang="en-US" dirty="0" smtClean="0"/>
              <a:t>Result    </a:t>
            </a:r>
          </a:p>
          <a:p>
            <a:pPr>
              <a:spcAft>
                <a:spcPts val="600"/>
              </a:spcAft>
            </a:pPr>
            <a:r>
              <a:rPr lang="en-US" dirty="0" smtClean="0"/>
              <a:t>Yes </a:t>
            </a:r>
            <a:r>
              <a:rPr lang="en-US" u="sng" dirty="0" smtClean="0"/>
              <a:t>   33            </a:t>
            </a:r>
            <a:r>
              <a:rPr lang="en-US" dirty="0" smtClean="0"/>
              <a:t>   </a:t>
            </a:r>
          </a:p>
          <a:p>
            <a:pPr>
              <a:spcAft>
                <a:spcPts val="600"/>
              </a:spcAft>
            </a:pPr>
            <a:r>
              <a:rPr lang="en-US" dirty="0" smtClean="0"/>
              <a:t>No </a:t>
            </a:r>
            <a:r>
              <a:rPr lang="en-US" u="sng" dirty="0" smtClean="0"/>
              <a:t>    1           </a:t>
            </a:r>
            <a:r>
              <a:rPr lang="en-US" dirty="0" smtClean="0"/>
              <a:t>     </a:t>
            </a:r>
          </a:p>
          <a:p>
            <a:pPr>
              <a:spcAft>
                <a:spcPts val="600"/>
              </a:spcAft>
            </a:pPr>
            <a:r>
              <a:rPr lang="en-US" dirty="0" smtClean="0"/>
              <a:t>Need more information 5</a:t>
            </a:r>
          </a:p>
          <a:p>
            <a:pPr lvl="1">
              <a:buNone/>
            </a:pPr>
            <a:endParaRPr lang="en-US" sz="1600" dirty="0"/>
          </a:p>
        </p:txBody>
      </p:sp>
      <p:sp>
        <p:nvSpPr>
          <p:cNvPr id="140" name="Date Placeholder 139"/>
          <p:cNvSpPr>
            <a:spLocks noGrp="1"/>
          </p:cNvSpPr>
          <p:nvPr>
            <p:ph type="dt" sz="half" idx="4294967295"/>
          </p:nvPr>
        </p:nvSpPr>
        <p:spPr>
          <a:xfrm>
            <a:off x="696913" y="332601"/>
            <a:ext cx="942566" cy="276999"/>
          </a:xfrm>
          <a:prstGeom prst="rect">
            <a:avLst/>
          </a:prstGeom>
        </p:spPr>
        <p:txBody>
          <a:bodyPr/>
          <a:lstStyle/>
          <a:p>
            <a:pPr>
              <a:defRPr/>
            </a:pPr>
            <a:r>
              <a:rPr lang="de-DE" altLang="ja-JP" dirty="0" smtClean="0"/>
              <a:t>July</a:t>
            </a:r>
            <a:r>
              <a:rPr lang="en-US" dirty="0" smtClean="0"/>
              <a:t> 2012</a:t>
            </a:r>
            <a:endParaRPr lang="en-US" dirty="0"/>
          </a:p>
        </p:txBody>
      </p:sp>
      <p:sp>
        <p:nvSpPr>
          <p:cNvPr id="142" name="Slide Number Placeholder 141"/>
          <p:cNvSpPr>
            <a:spLocks noGrp="1"/>
          </p:cNvSpPr>
          <p:nvPr>
            <p:ph type="sldNum" sz="quarter" idx="12"/>
          </p:nvPr>
        </p:nvSpPr>
        <p:spPr/>
        <p:txBody>
          <a:bodyPr/>
          <a:lstStyle/>
          <a:p>
            <a:pPr>
              <a:defRPr/>
            </a:pPr>
            <a:r>
              <a:rPr lang="en-US" smtClean="0"/>
              <a:t>Slide </a:t>
            </a:r>
            <a:fld id="{7DF5EDC4-A949-4047-95A8-36AE2F9155A8}" type="slidenum">
              <a:rPr lang="en-US" smtClean="0"/>
              <a:pPr>
                <a:defRPr/>
              </a:pPr>
              <a:t>108</a:t>
            </a:fld>
            <a:endParaRPr lang="en-US"/>
          </a:p>
        </p:txBody>
      </p:sp>
      <p:sp>
        <p:nvSpPr>
          <p:cNvPr id="7" name="フッター プレースホルダ 4"/>
          <p:cNvSpPr txBox="1">
            <a:spLocks/>
          </p:cNvSpPr>
          <p:nvPr/>
        </p:nvSpPr>
        <p:spPr bwMode="auto">
          <a:xfrm>
            <a:off x="7391400" y="6477000"/>
            <a:ext cx="115416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r>
              <a:rPr lang="en-US" altLang="ja-JP" dirty="0" smtClean="0"/>
              <a:t>Fang Xie (CMCC)</a:t>
            </a:r>
            <a:endParaRPr lang="en-US" altLang="ja-JP" dirty="0"/>
          </a:p>
        </p:txBody>
      </p:sp>
    </p:spTree>
    <p:extLst>
      <p:ext uri="{BB962C8B-B14F-4D97-AF65-F5344CB8AC3E}">
        <p14:creationId xmlns:p14="http://schemas.microsoft.com/office/powerpoint/2010/main" val="376815033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zh-CN" altLang="en-US" dirty="0"/>
          </a:p>
        </p:txBody>
      </p:sp>
      <p:sp>
        <p:nvSpPr>
          <p:cNvPr id="3" name="内容占位符 2"/>
          <p:cNvSpPr>
            <a:spLocks noGrp="1"/>
          </p:cNvSpPr>
          <p:nvPr>
            <p:ph idx="1"/>
          </p:nvPr>
        </p:nvSpPr>
        <p:spPr/>
        <p:txBody>
          <a:bodyPr/>
          <a:lstStyle/>
          <a:p>
            <a:r>
              <a:rPr lang="en-US" altLang="zh-CN" dirty="0" smtClean="0"/>
              <a:t>Do you support to introduce the access control probability and </a:t>
            </a:r>
            <a:r>
              <a:rPr lang="en-US" dirty="0" smtClean="0"/>
              <a:t>access distribution factor </a:t>
            </a:r>
            <a:r>
              <a:rPr lang="en-US" altLang="zh-CN" i="1" dirty="0" smtClean="0"/>
              <a:t>M </a:t>
            </a:r>
            <a:r>
              <a:rPr lang="en-US" altLang="zh-CN" dirty="0" smtClean="0"/>
              <a:t>into 11ai when a large number of  STAs try to access AP simultaneously?</a:t>
            </a:r>
          </a:p>
          <a:p>
            <a:pPr>
              <a:spcAft>
                <a:spcPts val="600"/>
              </a:spcAft>
            </a:pPr>
            <a:r>
              <a:rPr lang="en-US" dirty="0" smtClean="0"/>
              <a:t>   </a:t>
            </a:r>
          </a:p>
          <a:p>
            <a:pPr>
              <a:spcAft>
                <a:spcPts val="600"/>
              </a:spcAft>
            </a:pPr>
            <a:r>
              <a:rPr lang="en-US" dirty="0" smtClean="0"/>
              <a:t>Result    </a:t>
            </a:r>
          </a:p>
          <a:p>
            <a:pPr>
              <a:spcAft>
                <a:spcPts val="600"/>
              </a:spcAft>
            </a:pPr>
            <a:r>
              <a:rPr lang="en-US" dirty="0" smtClean="0"/>
              <a:t>Yes </a:t>
            </a:r>
            <a:r>
              <a:rPr lang="en-US" u="sng" dirty="0" smtClean="0"/>
              <a:t>               </a:t>
            </a:r>
            <a:r>
              <a:rPr lang="en-US" dirty="0" smtClean="0"/>
              <a:t>   </a:t>
            </a:r>
          </a:p>
          <a:p>
            <a:pPr>
              <a:spcAft>
                <a:spcPts val="600"/>
              </a:spcAft>
            </a:pPr>
            <a:r>
              <a:rPr lang="en-US" dirty="0" smtClean="0"/>
              <a:t>No </a:t>
            </a:r>
            <a:r>
              <a:rPr lang="en-US" u="sng" dirty="0" smtClean="0"/>
              <a:t>               </a:t>
            </a:r>
            <a:r>
              <a:rPr lang="en-US" dirty="0" smtClean="0"/>
              <a:t>     </a:t>
            </a:r>
          </a:p>
          <a:p>
            <a:pPr>
              <a:spcAft>
                <a:spcPts val="600"/>
              </a:spcAft>
            </a:pPr>
            <a:r>
              <a:rPr lang="en-US" dirty="0" smtClean="0"/>
              <a:t>Need more information</a:t>
            </a:r>
          </a:p>
          <a:p>
            <a:endParaRPr lang="zh-CN" altLang="en-US" dirty="0"/>
          </a:p>
        </p:txBody>
      </p:sp>
      <p:sp>
        <p:nvSpPr>
          <p:cNvPr id="4" name="日期占位符 3"/>
          <p:cNvSpPr>
            <a:spLocks noGrp="1"/>
          </p:cNvSpPr>
          <p:nvPr>
            <p:ph type="dt" sz="half" idx="4294967295"/>
          </p:nvPr>
        </p:nvSpPr>
        <p:spPr>
          <a:xfrm>
            <a:off x="696913" y="332601"/>
            <a:ext cx="942566" cy="276999"/>
          </a:xfrm>
          <a:prstGeom prst="rect">
            <a:avLst/>
          </a:prstGeom>
        </p:spPr>
        <p:txBody>
          <a:bodyPr/>
          <a:lstStyle/>
          <a:p>
            <a:r>
              <a:rPr lang="de-DE" altLang="ja-JP" smtClean="0"/>
              <a:t>July 2012</a:t>
            </a:r>
            <a:endParaRPr lang="en-US" altLang="ja-JP" dirty="0"/>
          </a:p>
        </p:txBody>
      </p:sp>
      <p:sp>
        <p:nvSpPr>
          <p:cNvPr id="6" name="灯片编号占位符 5"/>
          <p:cNvSpPr>
            <a:spLocks noGrp="1"/>
          </p:cNvSpPr>
          <p:nvPr>
            <p:ph type="sldNum" sz="quarter" idx="12"/>
          </p:nvPr>
        </p:nvSpPr>
        <p:spPr/>
        <p:txBody>
          <a:bodyPr/>
          <a:lstStyle/>
          <a:p>
            <a:r>
              <a:rPr lang="en-US" altLang="ja-JP" smtClean="0"/>
              <a:t>Slide </a:t>
            </a:r>
            <a:fld id="{31E72FFA-50B6-BE49-9796-CC7F59AABF37}" type="slidenum">
              <a:rPr lang="en-US" altLang="ja-JP" smtClean="0"/>
              <a:pPr/>
              <a:t>109</a:t>
            </a:fld>
            <a:endParaRPr lang="en-US" altLang="ja-JP"/>
          </a:p>
        </p:txBody>
      </p:sp>
      <p:sp>
        <p:nvSpPr>
          <p:cNvPr id="7" name="フッター プレースホルダ 4"/>
          <p:cNvSpPr txBox="1">
            <a:spLocks/>
          </p:cNvSpPr>
          <p:nvPr/>
        </p:nvSpPr>
        <p:spPr bwMode="auto">
          <a:xfrm>
            <a:off x="7391400" y="6477000"/>
            <a:ext cx="115416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r>
              <a:rPr lang="en-US" altLang="ja-JP" dirty="0" smtClean="0"/>
              <a:t>Fang Xie (CMCC)</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92500" lnSpcReduction="10000"/>
          </a:bodyPr>
          <a:lstStyle/>
          <a:p>
            <a:pPr marL="1201738" indent="-1201738">
              <a:spcAft>
                <a:spcPts val="600"/>
              </a:spcAft>
            </a:pPr>
            <a:r>
              <a:rPr lang="en-US" sz="2000" dirty="0" smtClean="0">
                <a:solidFill>
                  <a:schemeClr val="tx1"/>
                </a:solidFill>
              </a:rPr>
              <a:t>Motion-1: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shall include the following information fields:</a:t>
            </a:r>
          </a:p>
          <a:p>
            <a:pPr marL="341313" lvl="1" indent="-341313">
              <a:spcBef>
                <a:spcPts val="300"/>
              </a:spcBef>
              <a:spcAft>
                <a:spcPts val="300"/>
              </a:spcAft>
              <a:buFont typeface="Arial" pitchFamily="34" charset="0"/>
              <a:buChar char="•"/>
            </a:pPr>
            <a:r>
              <a:rPr lang="en-US" sz="1900" u="sng" dirty="0" smtClean="0">
                <a:solidFill>
                  <a:srgbClr val="0000FF"/>
                </a:solidFill>
              </a:rPr>
              <a:t>A Compressed SSID field</a:t>
            </a:r>
          </a:p>
          <a:p>
            <a:pPr marL="341313" lvl="1" indent="-341313">
              <a:spcBef>
                <a:spcPts val="300"/>
              </a:spcBef>
              <a:spcAft>
                <a:spcPts val="300"/>
              </a:spcAft>
              <a:buFont typeface="Arial" pitchFamily="34" charset="0"/>
              <a:buChar char="•"/>
            </a:pPr>
            <a:r>
              <a:rPr lang="en-US" sz="1900" u="sng" dirty="0" smtClean="0">
                <a:solidFill>
                  <a:srgbClr val="0000FF"/>
                </a:solidFill>
              </a:rPr>
              <a:t>A Condensed Country String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Class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Channel field</a:t>
            </a:r>
          </a:p>
          <a:p>
            <a:pPr marL="341313" lvl="1" indent="-341313">
              <a:spcBef>
                <a:spcPts val="300"/>
              </a:spcBef>
              <a:spcAft>
                <a:spcPts val="300"/>
              </a:spcAft>
              <a:buFont typeface="Arial" pitchFamily="34" charset="0"/>
              <a:buChar char="•"/>
            </a:pPr>
            <a:r>
              <a:rPr lang="en-US" sz="1900" u="sng" dirty="0" smtClean="0">
                <a:solidFill>
                  <a:srgbClr val="0000FF"/>
                </a:solidFill>
              </a:rPr>
              <a:t>A Time of Next TBTT field</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12/967r0</a:t>
            </a:r>
            <a:br>
              <a:rPr lang="en-US" altLang="ja-JP" dirty="0" smtClean="0"/>
            </a:br>
            <a:r>
              <a:rPr lang="en-US" altLang="ja-JP" dirty="0" smtClean="0"/>
              <a:t>1 motion</a:t>
            </a:r>
            <a:br>
              <a:rPr lang="en-US" altLang="ja-JP" dirty="0" smtClean="0"/>
            </a:b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p>
            <a:r>
              <a:rPr kumimoji="1" lang="en-US" altLang="ja-JP" dirty="0" smtClean="0"/>
              <a:t>Hiroki Nakano</a:t>
            </a:r>
            <a:endParaRPr kumimoji="1"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110</a:t>
            </a:fld>
            <a:endParaRPr lang="en-GB"/>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smtClean="0"/>
              <a:t>Motion revised</a:t>
            </a:r>
            <a:r>
              <a:rPr lang="ja-JP" altLang="en-US" dirty="0" smtClean="0"/>
              <a:t> </a:t>
            </a:r>
            <a:r>
              <a:rPr lang="en-US" altLang="ja-JP" dirty="0" smtClean="0"/>
              <a:t>from </a:t>
            </a:r>
            <a:r>
              <a:rPr lang="en-GB" dirty="0" smtClean="0"/>
              <a:t>12/0273r7 (May 2012)</a:t>
            </a:r>
            <a:endParaRPr lang="en-GB" dirty="0"/>
          </a:p>
        </p:txBody>
      </p:sp>
      <p:sp>
        <p:nvSpPr>
          <p:cNvPr id="18" name="コンテンツ プレースホルダ 17"/>
          <p:cNvSpPr>
            <a:spLocks noGrp="1"/>
          </p:cNvSpPr>
          <p:nvPr>
            <p:ph idx="1"/>
          </p:nvPr>
        </p:nvSpPr>
        <p:spPr>
          <a:xfrm>
            <a:off x="609600" y="1524000"/>
            <a:ext cx="8305800" cy="5029200"/>
          </a:xfrm>
        </p:spPr>
        <p:txBody>
          <a:bodyPr>
            <a:normAutofit fontScale="62500" lnSpcReduction="20000"/>
          </a:bodyPr>
          <a:lstStyle/>
          <a:p>
            <a:r>
              <a:rPr lang="en-US" altLang="ja-JP" dirty="0" smtClean="0"/>
              <a:t>Move to add the following text to the Section 5 of SFD:</a:t>
            </a:r>
          </a:p>
          <a:p>
            <a:endParaRPr lang="en-US" altLang="ja-JP" dirty="0" smtClean="0"/>
          </a:p>
          <a:p>
            <a:r>
              <a:rPr lang="en-US" altLang="ja-JP" dirty="0" smtClean="0"/>
              <a:t>	“Define a mechanism to provide IPv4/IPv6 address assignment to </a:t>
            </a:r>
            <a:r>
              <a:rPr lang="en-US" altLang="ja-JP" dirty="0" err="1" smtClean="0"/>
              <a:t>STAs</a:t>
            </a:r>
            <a:r>
              <a:rPr lang="en-US" altLang="ja-JP" dirty="0" smtClean="0"/>
              <a:t> at the completion of association by piggybacking upper layer data on 802.11 management frames.”</a:t>
            </a:r>
          </a:p>
          <a:p>
            <a:endParaRPr lang="en-US" altLang="ja-JP" dirty="0" smtClean="0"/>
          </a:p>
          <a:p>
            <a:r>
              <a:rPr lang="en-US" altLang="ja-JP" dirty="0" smtClean="0"/>
              <a:t>	</a:t>
            </a:r>
          </a:p>
          <a:p>
            <a:r>
              <a:rPr lang="en-US" altLang="ja-JP" dirty="0" smtClean="0"/>
              <a:t>Move to amend </a:t>
            </a:r>
          </a:p>
          <a:p>
            <a:r>
              <a:rPr lang="en-US" altLang="ja-JP" dirty="0" smtClean="0"/>
              <a:t>“Define a mechanism to provide IPv4/IPv6 address assignment to </a:t>
            </a:r>
            <a:r>
              <a:rPr lang="en-US" altLang="ja-JP" dirty="0" err="1" smtClean="0"/>
              <a:t>STAs</a:t>
            </a:r>
            <a:r>
              <a:rPr lang="en-US" altLang="ja-JP" dirty="0" smtClean="0"/>
              <a:t> by piggybacking upper layer data on 802.11 management frames.”</a:t>
            </a:r>
          </a:p>
          <a:p>
            <a:r>
              <a:rPr lang="en-US" altLang="ja-JP" dirty="0" err="1" smtClean="0"/>
              <a:t>Moveed</a:t>
            </a:r>
            <a:r>
              <a:rPr lang="en-US" altLang="ja-JP" dirty="0" smtClean="0"/>
              <a:t>: Dan</a:t>
            </a:r>
          </a:p>
          <a:p>
            <a:r>
              <a:rPr lang="en-US" altLang="ja-JP" dirty="0" err="1" smtClean="0"/>
              <a:t>Seconded:Tom</a:t>
            </a:r>
            <a:endParaRPr lang="en-US" altLang="ja-JP" dirty="0" smtClean="0"/>
          </a:p>
          <a:p>
            <a:r>
              <a:rPr lang="en-US" altLang="ja-JP" dirty="0" smtClean="0"/>
              <a:t>amend approved  by unanimous consent</a:t>
            </a:r>
          </a:p>
          <a:p>
            <a:endParaRPr lang="en-US" altLang="ja-JP" dirty="0" smtClean="0"/>
          </a:p>
          <a:p>
            <a:r>
              <a:rPr lang="en-US" altLang="ja-JP" dirty="0" err="1" smtClean="0"/>
              <a:t>Moved:Hiroki</a:t>
            </a:r>
            <a:endParaRPr lang="en-US" altLang="ja-JP" dirty="0" smtClean="0"/>
          </a:p>
          <a:p>
            <a:r>
              <a:rPr lang="en-US" altLang="ja-JP" dirty="0" err="1" smtClean="0"/>
              <a:t>Seconded:Phillip</a:t>
            </a:r>
            <a:endParaRPr lang="en-US" altLang="ja-JP" dirty="0" smtClean="0"/>
          </a:p>
          <a:p>
            <a:r>
              <a:rPr lang="en-US" altLang="ja-JP" dirty="0" smtClean="0"/>
              <a:t>Yes: 35		No:	4	Abstain: 13</a:t>
            </a:r>
          </a:p>
          <a:p>
            <a:r>
              <a:rPr lang="en-US" altLang="ja-JP" sz="3840" dirty="0" smtClean="0">
                <a:solidFill>
                  <a:srgbClr val="FF0000"/>
                </a:solidFill>
              </a:rPr>
              <a:t>Passes </a:t>
            </a:r>
            <a:r>
              <a:rPr lang="en-US" sz="4000" dirty="0">
                <a:solidFill>
                  <a:srgbClr val="FF0000"/>
                </a:solidFill>
              </a:rPr>
              <a:t>(Integrated into 11-12/0151r11)</a:t>
            </a:r>
          </a:p>
          <a:p>
            <a:endParaRPr lang="en-US" altLang="ja-JP" sz="3840" dirty="0" smtClean="0">
              <a:solidFill>
                <a:srgbClr val="FF0000"/>
              </a:solidFill>
            </a:endParaRPr>
          </a:p>
          <a:p>
            <a:r>
              <a:rPr lang="en-US" altLang="ja-JP" dirty="0" smtClean="0"/>
              <a:t>	</a:t>
            </a:r>
          </a:p>
          <a:p>
            <a:endParaRPr lang="en-US" altLang="ja-JP" dirty="0" smtClean="0"/>
          </a:p>
          <a:p>
            <a:endParaRPr lang="en-US" altLang="ja-JP" dirty="0" smtClean="0"/>
          </a:p>
          <a:p>
            <a:endParaRPr lang="ja-JP" altLang="en-US" dirty="0"/>
          </a:p>
        </p:txBody>
      </p:sp>
      <p:sp>
        <p:nvSpPr>
          <p:cNvPr id="6" name="Slide Number Placeholder 5"/>
          <p:cNvSpPr>
            <a:spLocks noGrp="1"/>
          </p:cNvSpPr>
          <p:nvPr>
            <p:ph type="sldNum" idx="12"/>
          </p:nvPr>
        </p:nvSpPr>
        <p:spPr/>
        <p:txBody>
          <a:bodyPr/>
          <a:lstStyle/>
          <a:p>
            <a:r>
              <a:rPr lang="en-GB" smtClean="0"/>
              <a:t>Slide </a:t>
            </a:r>
            <a:fld id="{351F4386-A5E2-41A1-B4D0-BE653C929E06}" type="slidenum">
              <a:rPr lang="en-GB" smtClean="0"/>
              <a:pPr/>
              <a:t>111</a:t>
            </a:fld>
            <a:endParaRPr lang="en-GB"/>
          </a:p>
        </p:txBody>
      </p:sp>
      <p:sp>
        <p:nvSpPr>
          <p:cNvPr id="5" name="Footer Placeholder 4"/>
          <p:cNvSpPr>
            <a:spLocks noGrp="1"/>
          </p:cNvSpPr>
          <p:nvPr>
            <p:ph type="ftr" idx="14"/>
          </p:nvPr>
        </p:nvSpPr>
        <p:spPr/>
        <p:txBody>
          <a:bodyPr/>
          <a:lstStyle/>
          <a:p>
            <a:r>
              <a:rPr lang="en-US" altLang="ja-JP" smtClean="0"/>
              <a:t>Hiroki Nakano, Trans New Technology, Inc.</a:t>
            </a:r>
            <a:endParaRPr lang="en-GB" dirty="0"/>
          </a:p>
        </p:txBody>
      </p:sp>
      <p:sp>
        <p:nvSpPr>
          <p:cNvPr id="4" name="Date Placeholder 3"/>
          <p:cNvSpPr>
            <a:spLocks noGrp="1"/>
          </p:cNvSpPr>
          <p:nvPr>
            <p:ph type="dt" idx="15"/>
          </p:nvPr>
        </p:nvSpPr>
        <p:spPr/>
        <p:txBody>
          <a:bodyPr/>
          <a:lstStyle/>
          <a:p>
            <a:r>
              <a:rPr lang="en-US" smtClean="0"/>
              <a:t>July 2012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85000" lnSpcReduction="20000"/>
          </a:bodyPr>
          <a:lstStyle/>
          <a:p>
            <a:pPr marL="1201738" indent="-1201738">
              <a:spcAft>
                <a:spcPts val="600"/>
              </a:spcAft>
            </a:pPr>
            <a:r>
              <a:rPr lang="en-US" sz="2000" dirty="0" smtClean="0">
                <a:solidFill>
                  <a:schemeClr val="tx1"/>
                </a:solidFill>
              </a:rPr>
              <a:t>Motion-3: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may include the following information items:</a:t>
            </a:r>
          </a:p>
          <a:p>
            <a:pPr marL="341313" lvl="1" indent="-341313">
              <a:spcBef>
                <a:spcPts val="300"/>
              </a:spcBef>
              <a:spcAft>
                <a:spcPts val="300"/>
              </a:spcAft>
              <a:buFont typeface="Arial" pitchFamily="34" charset="0"/>
              <a:buChar char="•"/>
            </a:pPr>
            <a:r>
              <a:rPr lang="en-US" sz="1800" u="sng" dirty="0" smtClean="0">
                <a:solidFill>
                  <a:srgbClr val="0000FF"/>
                </a:solidFill>
              </a:rPr>
              <a:t>Short Timestamp</a:t>
            </a:r>
          </a:p>
          <a:p>
            <a:pPr marL="341313" lvl="1" indent="-341313">
              <a:spcBef>
                <a:spcPts val="300"/>
              </a:spcBef>
              <a:spcAft>
                <a:spcPts val="300"/>
              </a:spcAft>
              <a:buFont typeface="Arial" pitchFamily="34" charset="0"/>
              <a:buChar char="•"/>
            </a:pPr>
            <a:r>
              <a:rPr lang="en-US" sz="1800" u="sng" dirty="0" smtClean="0">
                <a:solidFill>
                  <a:srgbClr val="0000FF"/>
                </a:solidFill>
              </a:rPr>
              <a:t>Power Constraints</a:t>
            </a:r>
          </a:p>
          <a:p>
            <a:pPr marL="341313" lvl="1" indent="-341313">
              <a:spcBef>
                <a:spcPts val="300"/>
              </a:spcBef>
              <a:spcAft>
                <a:spcPts val="300"/>
              </a:spcAft>
              <a:buFont typeface="Arial" pitchFamily="34" charset="0"/>
              <a:buChar char="•"/>
            </a:pPr>
            <a:r>
              <a:rPr lang="en-US" sz="1800" u="sng" dirty="0" smtClean="0">
                <a:solidFill>
                  <a:srgbClr val="0000FF"/>
                </a:solidFill>
              </a:rPr>
              <a:t>Access Network Options</a:t>
            </a:r>
          </a:p>
          <a:p>
            <a:pPr marL="341313" lvl="1" indent="-341313">
              <a:spcBef>
                <a:spcPts val="300"/>
              </a:spcBef>
              <a:spcAft>
                <a:spcPts val="300"/>
              </a:spcAft>
              <a:buFont typeface="Arial" pitchFamily="34" charset="0"/>
              <a:buChar char="•"/>
            </a:pPr>
            <a:r>
              <a:rPr lang="en-US" sz="1800" u="sng" dirty="0" smtClean="0">
                <a:solidFill>
                  <a:srgbClr val="0000FF"/>
                </a:solidFill>
              </a:rPr>
              <a:t>FILS Discovery frame interval</a:t>
            </a:r>
          </a:p>
          <a:p>
            <a:pPr marL="341313" lvl="1" indent="-341313">
              <a:spcBef>
                <a:spcPts val="300"/>
              </a:spcBef>
              <a:spcAft>
                <a:spcPts val="300"/>
              </a:spcAft>
              <a:buFont typeface="Arial" pitchFamily="34" charset="0"/>
              <a:buChar char="•"/>
            </a:pPr>
            <a:r>
              <a:rPr lang="en-US" sz="1800" u="sng" dirty="0" smtClean="0">
                <a:solidFill>
                  <a:srgbClr val="0000FF"/>
                </a:solidFill>
              </a:rPr>
              <a:t>Capability</a:t>
            </a:r>
          </a:p>
          <a:p>
            <a:pPr marL="341313" lvl="1" indent="-341313">
              <a:spcBef>
                <a:spcPts val="300"/>
              </a:spcBef>
              <a:spcAft>
                <a:spcPts val="300"/>
              </a:spcAft>
              <a:buFont typeface="Arial" pitchFamily="34" charset="0"/>
              <a:buChar char="•"/>
            </a:pPr>
            <a:r>
              <a:rPr lang="en-US" sz="1800" u="sng" dirty="0" smtClean="0">
                <a:solidFill>
                  <a:srgbClr val="0000FF"/>
                </a:solidFill>
              </a:rPr>
              <a:t>Security Information</a:t>
            </a:r>
          </a:p>
          <a:p>
            <a:pPr marL="341313" lvl="1" indent="-341313">
              <a:spcBef>
                <a:spcPts val="300"/>
              </a:spcBef>
              <a:spcAft>
                <a:spcPts val="300"/>
              </a:spcAft>
              <a:buFont typeface="Arial" pitchFamily="34" charset="0"/>
              <a:buChar char="•"/>
            </a:pPr>
            <a:r>
              <a:rPr lang="en-US" sz="1800" u="sng" dirty="0" smtClean="0">
                <a:solidFill>
                  <a:srgbClr val="0000FF"/>
                </a:solidFill>
              </a:rPr>
              <a:t>BSS Load Information</a:t>
            </a:r>
            <a:endParaRPr lang="en-US" sz="2000" dirty="0" smtClean="0">
              <a:solidFill>
                <a:schemeClr val="tx1"/>
              </a:solidFill>
            </a:endParaRPr>
          </a:p>
          <a:p>
            <a:pPr marL="341313" lvl="1" indent="-341313">
              <a:spcBef>
                <a:spcPts val="300"/>
              </a:spcBef>
              <a:spcAft>
                <a:spcPts val="300"/>
              </a:spcAft>
              <a:buFont typeface="Arial" pitchFamily="34" charset="0"/>
              <a:buChar char="•"/>
            </a:pPr>
            <a:r>
              <a:rPr lang="en-US" u="sng" dirty="0" smtClean="0">
                <a:solidFill>
                  <a:srgbClr val="0000FF"/>
                </a:solidFill>
              </a:rPr>
              <a:t>PHY information</a:t>
            </a:r>
          </a:p>
          <a:p>
            <a:pPr marL="341313" lvl="1" indent="-341313">
              <a:spcBef>
                <a:spcPts val="300"/>
              </a:spcBef>
              <a:spcAft>
                <a:spcPts val="300"/>
              </a:spcAft>
              <a:buFont typeface="Arial" pitchFamily="34" charset="0"/>
              <a:buChar char="•"/>
            </a:pPr>
            <a:r>
              <a:rPr lang="en-US" u="sng" dirty="0" smtClean="0">
                <a:solidFill>
                  <a:srgbClr val="0000FF"/>
                </a:solidFill>
              </a:rPr>
              <a:t>Neighbor AP information</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12/742r0</a:t>
            </a:r>
            <a:br>
              <a:rPr lang="en-US" altLang="ja-JP" dirty="0" smtClean="0"/>
            </a:br>
            <a:r>
              <a:rPr lang="en-US" altLang="ja-JP" dirty="0" smtClean="0"/>
              <a:t>6 Straw polls</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13</a:t>
            </a:fld>
            <a:endParaRPr lang="en-GB"/>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Straw-Poll-1: Do you agree that the FILS Discovery frame format design should consider the following two options: a modified measurement pilot frame, or a new public action frame, i.e., not to consider the option of modifying 802.11ah short beacon frame?</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Straw-Poll-2: Do you agree that the selection of FILS Discovery frame format between a modified MP frame and a newly designed public action frame should be based on the frame body  encoding efficiency of the FILS Discovery frame for a set of agreed frame contents?</a:t>
            </a:r>
          </a:p>
          <a:p>
            <a:pPr marL="1541463" indent="-339725">
              <a:spcAft>
                <a:spcPts val="600"/>
              </a:spcAft>
              <a:buFont typeface="Arial" pitchFamily="34" charset="0"/>
              <a:buChar char="•"/>
            </a:pP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Straw-Poll-3: Do you think that the MAC header overhead reduction should be considered in the FILS Discovery frame format design?</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Straw-Poll-4: Do you agree that, if using a modified MP frame as FILS Discovery frame, any new content items should be encoded as </a:t>
            </a:r>
            <a:r>
              <a:rPr lang="en-US" sz="2000" dirty="0" err="1" smtClean="0">
                <a:solidFill>
                  <a:schemeClr val="tx1"/>
                </a:solidFill>
              </a:rPr>
              <a:t>subelement</a:t>
            </a:r>
            <a:r>
              <a:rPr lang="en-US" sz="2000" dirty="0" smtClean="0">
                <a:solidFill>
                  <a:schemeClr val="tx1"/>
                </a:solidFill>
              </a:rPr>
              <a:t>?  </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Straw-Poll-5: Do you support that, if using a newly designed public action frame as FILS Discovery frame, an indication bitmap is introduced in the FILS Discovery Frame body to indicate the presences of the fixed-size optional information fields?</a:t>
            </a: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Straw-Poll-6: Do you agree that, if using a newly designed public action frame as FILS Discovery frame, the following encoding rules for the frame body should be used?  </a:t>
            </a:r>
            <a:endParaRPr lang="en-US" u="sng" dirty="0" smtClean="0">
              <a:solidFill>
                <a:srgbClr val="0000FF"/>
              </a:solidFill>
            </a:endParaRPr>
          </a:p>
          <a:p>
            <a:pPr marL="1938338" lvl="1" indent="-396875">
              <a:spcBef>
                <a:spcPts val="400"/>
              </a:spcBef>
              <a:spcAft>
                <a:spcPts val="400"/>
              </a:spcAft>
              <a:buFont typeface="+mj-lt"/>
              <a:buAutoNum type="arabicParenR"/>
            </a:pPr>
            <a:r>
              <a:rPr lang="en-US" b="1" dirty="0" smtClean="0">
                <a:solidFill>
                  <a:schemeClr val="tx1"/>
                </a:solidFill>
                <a:cs typeface="+mn-cs"/>
              </a:rPr>
              <a:t>Encode mandatory fixed-size content items as information fields;</a:t>
            </a:r>
          </a:p>
          <a:p>
            <a:pPr marL="1938338" lvl="1" indent="-396875">
              <a:spcBef>
                <a:spcPts val="400"/>
              </a:spcBef>
              <a:spcAft>
                <a:spcPts val="400"/>
              </a:spcAft>
              <a:buFont typeface="+mj-lt"/>
              <a:buAutoNum type="arabicParenR"/>
            </a:pPr>
            <a:r>
              <a:rPr lang="en-US" sz="2100" b="1" dirty="0" smtClean="0">
                <a:solidFill>
                  <a:schemeClr val="tx1"/>
                </a:solidFill>
                <a:cs typeface="+mn-cs"/>
              </a:rPr>
              <a:t>Encode optional fixed-size content items as information fields plus a Presence-Indicator bitmap field; and </a:t>
            </a:r>
          </a:p>
          <a:p>
            <a:pPr marL="1938338" lvl="1" indent="-396875">
              <a:spcBef>
                <a:spcPts val="400"/>
              </a:spcBef>
              <a:spcAft>
                <a:spcPts val="400"/>
              </a:spcAft>
              <a:buFont typeface="+mj-lt"/>
              <a:buAutoNum type="arabicParenR"/>
            </a:pPr>
            <a:r>
              <a:rPr lang="en-US" sz="2100" b="1" dirty="0" smtClean="0">
                <a:solidFill>
                  <a:schemeClr val="tx1"/>
                </a:solidFill>
                <a:cs typeface="+mn-cs"/>
              </a:rPr>
              <a:t>Encode variable-size content items as </a:t>
            </a:r>
            <a:r>
              <a:rPr lang="en-US" b="1" dirty="0" smtClean="0">
                <a:solidFill>
                  <a:schemeClr val="tx1"/>
                </a:solidFill>
              </a:rPr>
              <a:t>Information Elements (IEs).</a:t>
            </a:r>
          </a:p>
          <a:p>
            <a:pPr marL="1998663" lvl="1" indent="-457200">
              <a:spcBef>
                <a:spcPts val="400"/>
              </a:spcBef>
              <a:spcAft>
                <a:spcPts val="4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r>
              <a:rPr lang="en-US" b="0" dirty="0" smtClean="0"/>
              <a:t>This document is a composite of all 802.11TGai motions / straw polls  at the July 2012 San Diego session.</a:t>
            </a:r>
          </a:p>
          <a:p>
            <a:endParaRPr lang="en-US" b="0" dirty="0" smtClean="0"/>
          </a:p>
          <a:p>
            <a:r>
              <a:rPr lang="en-US" b="0" dirty="0" smtClean="0"/>
              <a:t>Plus amendments and results from the meeting.</a:t>
            </a: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Motion-1: make the following changes to line 11 to line 14, on page 8, in the </a:t>
            </a:r>
            <a:r>
              <a:rPr lang="en-US" sz="2000" dirty="0" err="1" smtClean="0">
                <a:solidFill>
                  <a:schemeClr val="tx1"/>
                </a:solidFill>
              </a:rPr>
              <a:t>TGai</a:t>
            </a:r>
            <a:r>
              <a:rPr lang="en-US" sz="2000" dirty="0" smtClean="0">
                <a:solidFill>
                  <a:schemeClr val="tx1"/>
                </a:solidFill>
              </a:rPr>
              <a:t> SFD, 12/0151r8</a:t>
            </a:r>
          </a:p>
          <a:p>
            <a:pPr marL="0" marR="0">
              <a:spcBef>
                <a:spcPts val="0"/>
              </a:spcBef>
              <a:spcAft>
                <a:spcPts val="0"/>
              </a:spcAft>
            </a:pPr>
            <a:r>
              <a:rPr lang="en-US" sz="2000" dirty="0" smtClean="0">
                <a:ea typeface="Times New Roman"/>
              </a:rPr>
              <a:t>The FILS Discovery Frame is a public action frame, which is one of the following:</a:t>
            </a:r>
          </a:p>
          <a:p>
            <a:pPr lvl="0">
              <a:spcBef>
                <a:spcPts val="0"/>
              </a:spcBef>
              <a:spcAft>
                <a:spcPts val="0"/>
              </a:spcAft>
              <a:buFont typeface="Symbol"/>
              <a:buChar char=""/>
            </a:pPr>
            <a:r>
              <a:rPr lang="en-US" sz="2000" dirty="0" smtClean="0">
                <a:ea typeface="Times New Roman"/>
              </a:rPr>
              <a:t>a Modified Measurement Pilot frame, or </a:t>
            </a:r>
          </a:p>
          <a:p>
            <a:pPr lvl="0">
              <a:spcBef>
                <a:spcPts val="0"/>
              </a:spcBef>
              <a:spcAft>
                <a:spcPts val="0"/>
              </a:spcAft>
              <a:buFont typeface="Symbol"/>
              <a:buChar char=""/>
            </a:pPr>
            <a:r>
              <a:rPr lang="en-US" sz="2000" strike="sngStrike" dirty="0" smtClean="0">
                <a:solidFill>
                  <a:srgbClr val="FF0000"/>
                </a:solidFill>
                <a:ea typeface="Times New Roman"/>
              </a:rPr>
              <a:t>a Modified 11ah short beacon frame, or</a:t>
            </a:r>
          </a:p>
          <a:p>
            <a:pPr lvl="0">
              <a:spcBef>
                <a:spcPts val="0"/>
              </a:spcBef>
              <a:spcAft>
                <a:spcPts val="0"/>
              </a:spcAft>
              <a:buFont typeface="Symbol"/>
              <a:buChar char=""/>
            </a:pPr>
            <a:r>
              <a:rPr lang="en-US" sz="2000" dirty="0" smtClean="0">
                <a:ea typeface="Times New Roman"/>
              </a:rPr>
              <a:t>a newly designed MAC public action frame.</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12/743r1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21</a:t>
            </a:fld>
            <a:endParaRPr lang="en-GB"/>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dirty="0" smtClean="0">
                <a:solidFill>
                  <a:schemeClr val="tx1"/>
                </a:solidFill>
                <a:latin typeface="Times New Roman"/>
                <a:ea typeface="MS Gothic"/>
                <a:cs typeface="+mj-cs"/>
              </a:rPr>
              <a:t>Straw poll</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83568" y="5559623"/>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Yes:1		No:19		Need more info:23</a:t>
            </a:r>
          </a:p>
        </p:txBody>
      </p:sp>
      <p:sp>
        <p:nvSpPr>
          <p:cNvPr id="9" name="テキスト ボックス 8"/>
          <p:cNvSpPr txBox="1"/>
          <p:nvPr/>
        </p:nvSpPr>
        <p:spPr>
          <a:xfrm>
            <a:off x="611560" y="2852936"/>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8" name="テキスト ボックス 7"/>
          <p:cNvSpPr txBox="1"/>
          <p:nvPr/>
        </p:nvSpPr>
        <p:spPr>
          <a:xfrm>
            <a:off x="683568" y="5847655"/>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9" name="テキスト ボックス 8"/>
          <p:cNvSpPr txBox="1"/>
          <p:nvPr/>
        </p:nvSpPr>
        <p:spPr>
          <a:xfrm>
            <a:off x="611560" y="2420888"/>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12/761r0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24</a:t>
            </a:fld>
            <a:endParaRPr lang="en-GB"/>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
        <p:nvSpPr>
          <p:cNvPr id="9" name="テキスト ボックス 8"/>
          <p:cNvSpPr txBox="1"/>
          <p:nvPr/>
        </p:nvSpPr>
        <p:spPr>
          <a:xfrm>
            <a:off x="683568" y="5085184"/>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1"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12" name="テキスト ボックス 11"/>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13" name="テキスト ボックス 12"/>
          <p:cNvSpPr txBox="1"/>
          <p:nvPr/>
        </p:nvSpPr>
        <p:spPr>
          <a:xfrm>
            <a:off x="683568" y="5301208"/>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15" name="テキスト ボックス 14"/>
          <p:cNvSpPr txBox="1"/>
          <p:nvPr/>
        </p:nvSpPr>
        <p:spPr>
          <a:xfrm>
            <a:off x="611560" y="2718499"/>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683568" y="620688"/>
            <a:ext cx="7772400" cy="674712"/>
          </a:xfrm>
        </p:spPr>
        <p:txBody>
          <a:bodyPr/>
          <a:lstStyle/>
          <a:p>
            <a:r>
              <a:rPr lang="en-US" altLang="ja-JP" dirty="0" smtClean="0"/>
              <a:t>Motion</a:t>
            </a:r>
            <a:endParaRPr lang="ja-JP" altLang="en-US" dirty="0"/>
          </a:p>
        </p:txBody>
      </p:sp>
      <p:sp>
        <p:nvSpPr>
          <p:cNvPr id="8" name="コンテンツ プレースホルダ 7"/>
          <p:cNvSpPr>
            <a:spLocks noGrp="1"/>
          </p:cNvSpPr>
          <p:nvPr>
            <p:ph idx="1"/>
          </p:nvPr>
        </p:nvSpPr>
        <p:spPr>
          <a:xfrm>
            <a:off x="685800" y="1219200"/>
            <a:ext cx="7924800" cy="5257800"/>
          </a:xfrm>
        </p:spPr>
        <p:txBody>
          <a:bodyPr>
            <a:normAutofit fontScale="92500" lnSpcReduction="10000"/>
          </a:bodyPr>
          <a:lstStyle/>
          <a:p>
            <a:r>
              <a:rPr lang="en-US" altLang="ja-JP" dirty="0" smtClean="0"/>
              <a:t>Move to add the following </a:t>
            </a:r>
            <a:r>
              <a:rPr lang="en-US" altLang="ja-JP" dirty="0" err="1" smtClean="0"/>
              <a:t>Cls</a:t>
            </a:r>
            <a:r>
              <a:rPr lang="en-US" altLang="ja-JP" dirty="0" smtClean="0"/>
              <a:t>. to the </a:t>
            </a:r>
            <a:r>
              <a:rPr lang="en-US" altLang="ja-JP" dirty="0" err="1" smtClean="0"/>
              <a:t>TGai</a:t>
            </a:r>
            <a:r>
              <a:rPr lang="en-US" altLang="ja-JP" dirty="0" smtClean="0"/>
              <a:t> SFD under the "General" Section:</a:t>
            </a:r>
          </a:p>
          <a:p>
            <a:pPr lvl="1"/>
            <a:r>
              <a:rPr lang="en-US" altLang="ja-JP" dirty="0" smtClean="0"/>
              <a:t>A FILS STA should be capable of announcing all of its operational channels that the STA is the Master of.</a:t>
            </a:r>
          </a:p>
          <a:p>
            <a:pPr lvl="2"/>
            <a:r>
              <a:rPr lang="en-US" altLang="ja-JP" dirty="0" smtClean="0"/>
              <a:t>One possible approach to consider, is to include information in the neighbor report element that the STA sending this information is the Master of the channel referenced in the neighbor report.</a:t>
            </a:r>
          </a:p>
          <a:p>
            <a:pPr lvl="2"/>
            <a:r>
              <a:rPr lang="en-US" altLang="ja-JP" dirty="0" smtClean="0"/>
              <a:t> A STA receiving this information is immediately enabled for accessing the channels under  the AP issuing the neighborhood report is the Master of </a:t>
            </a:r>
            <a:endParaRPr lang="ja-JP" altLang="en-US" dirty="0" smtClean="0"/>
          </a:p>
          <a:p>
            <a:pPr lvl="2"/>
            <a:r>
              <a:rPr lang="en-US" altLang="ja-JP" dirty="0" smtClean="0"/>
              <a:t>(Note: Maybe a "time window" in which this enablement is "valid" has to be specified. A STA should not be able to immediately access a channel indicated under the control of a master if the neighborhood report had been received hours ago).</a:t>
            </a:r>
          </a:p>
          <a:p>
            <a:r>
              <a:rPr lang="en-US" altLang="ja-JP" dirty="0" err="1" smtClean="0"/>
              <a:t>Moved:Katsuo</a:t>
            </a:r>
            <a:endParaRPr lang="en-US" altLang="ja-JP" dirty="0" smtClean="0"/>
          </a:p>
          <a:p>
            <a:r>
              <a:rPr lang="en-US" altLang="ja-JP" dirty="0" err="1" smtClean="0"/>
              <a:t>Seconded:Stephen</a:t>
            </a:r>
            <a:endParaRPr lang="en-US" altLang="ja-JP" dirty="0" smtClean="0"/>
          </a:p>
          <a:p>
            <a:r>
              <a:rPr lang="en-US" altLang="ja-JP" dirty="0" smtClean="0"/>
              <a:t>Yes	13		No		1	Abstain 27</a:t>
            </a:r>
          </a:p>
          <a:p>
            <a:r>
              <a:rPr lang="en-US" altLang="ja-JP" dirty="0" smtClean="0">
                <a:solidFill>
                  <a:srgbClr val="FF0000"/>
                </a:solidFill>
              </a:rPr>
              <a:t>Passes </a:t>
            </a:r>
            <a:r>
              <a:rPr lang="en-US" altLang="ja-JP" dirty="0" smtClean="0">
                <a:solidFill>
                  <a:srgbClr val="FF0000"/>
                </a:solidFill>
              </a:rPr>
              <a:t>(Integrated into 11-12/0151r11)</a:t>
            </a:r>
            <a:endParaRPr lang="en-US" altLang="ja-JP" dirty="0" smtClean="0">
              <a:solidFill>
                <a:srgbClr val="FF0000"/>
              </a:solidFill>
            </a:endParaRPr>
          </a:p>
          <a:p>
            <a:endParaRPr lang="ja-JP" altLang="en-US" dirty="0"/>
          </a:p>
        </p:txBody>
      </p:sp>
      <p:sp>
        <p:nvSpPr>
          <p:cNvPr id="4" name="日付プレースホルダ 3"/>
          <p:cNvSpPr>
            <a:spLocks noGrp="1"/>
          </p:cNvSpPr>
          <p:nvPr>
            <p:ph type="dt" sz="half" idx="10"/>
          </p:nvPr>
        </p:nvSpPr>
        <p:spPr/>
        <p:txBody>
          <a:bodyPr/>
          <a:lstStyle/>
          <a:p>
            <a:r>
              <a:rPr lang="en-US" smtClean="0"/>
              <a:t>July 2012</a:t>
            </a:r>
            <a:endParaRPr lang="en-GB"/>
          </a:p>
        </p:txBody>
      </p:sp>
      <p:sp>
        <p:nvSpPr>
          <p:cNvPr id="5" name="フッター プレースホルダ 4"/>
          <p:cNvSpPr>
            <a:spLocks noGrp="1"/>
          </p:cNvSpPr>
          <p:nvPr>
            <p:ph type="ftr" sz="quarter" idx="11"/>
          </p:nvPr>
        </p:nvSpPr>
        <p:spPr/>
        <p:txBody>
          <a:bodyPr/>
          <a:lstStyle/>
          <a:p>
            <a:r>
              <a:rPr lang="en-US" altLang="ja-JP" dirty="0" smtClean="0"/>
              <a:t>Hiroshi </a:t>
            </a:r>
            <a:r>
              <a:rPr lang="en-US" altLang="ja-JP" dirty="0" err="1" smtClean="0"/>
              <a:t>Mano</a:t>
            </a:r>
            <a:r>
              <a:rPr lang="en-US" altLang="ja-JP" dirty="0" smtClean="0"/>
              <a:t> / ATRD</a:t>
            </a:r>
            <a:endParaRPr lang="en-GB" dirty="0"/>
          </a:p>
        </p:txBody>
      </p:sp>
      <p:sp>
        <p:nvSpPr>
          <p:cNvPr id="6" name="スライド番号プレースホルダ 5"/>
          <p:cNvSpPr>
            <a:spLocks noGrp="1"/>
          </p:cNvSpPr>
          <p:nvPr>
            <p:ph type="sldNum" sz="quarter" idx="12"/>
          </p:nvPr>
        </p:nvSpPr>
        <p:spPr/>
        <p:txBody>
          <a:bodyPr/>
          <a:lstStyle/>
          <a:p>
            <a:r>
              <a:rPr lang="en-GB" smtClean="0"/>
              <a:t>Slide </a:t>
            </a:r>
            <a:fld id="{DE40C9FC-4879-4F20-9ECA-A574A90476B7}" type="slidenum">
              <a:rPr lang="en-GB" smtClean="0"/>
              <a:pPr/>
              <a:t>27</a:t>
            </a:fld>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12/762r0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28</a:t>
            </a:fld>
            <a:endParaRPr lang="en-GB"/>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2246769"/>
          </a:xfrm>
          <a:prstGeom prst="rect">
            <a:avLst/>
          </a:prstGeom>
          <a:noFill/>
        </p:spPr>
        <p:txBody>
          <a:bodyPr wrap="square" rtlCol="0">
            <a:spAutoFit/>
          </a:bodyPr>
          <a:lstStyle/>
          <a:p>
            <a:pPr>
              <a:spcBef>
                <a:spcPts val="600"/>
              </a:spcBef>
            </a:pPr>
            <a:r>
              <a:rPr kumimoji="1" lang="en-US" altLang="ja-JP" sz="2000" dirty="0" smtClean="0">
                <a:solidFill>
                  <a:schemeClr val="tx1"/>
                </a:solidFill>
              </a:rPr>
              <a:t>6.1.X	AP Operational Status</a:t>
            </a:r>
          </a:p>
          <a:p>
            <a:pPr>
              <a:spcBef>
                <a:spcPts val="600"/>
              </a:spcBef>
            </a:pPr>
            <a:r>
              <a:rPr kumimoji="1" lang="en-US" altLang="ja-JP" sz="2000" dirty="0" smtClean="0">
                <a:solidFill>
                  <a:schemeClr val="tx1"/>
                </a:solidFill>
              </a:rPr>
              <a:t>TGai compliant AP may include Operational Status information in Beacon and Probe Response. The information may be, for example:</a:t>
            </a:r>
          </a:p>
          <a:p>
            <a:pPr lvl="1">
              <a:spcBef>
                <a:spcPts val="600"/>
              </a:spcBef>
              <a:buFont typeface="Arial" pitchFamily="34" charset="0"/>
              <a:buChar char="•"/>
            </a:pPr>
            <a:r>
              <a:rPr kumimoji="1" lang="en-US" altLang="ja-JP" sz="2000" dirty="0" smtClean="0">
                <a:solidFill>
                  <a:schemeClr val="tx1"/>
                </a:solidFill>
              </a:rPr>
              <a:t>BSS load,</a:t>
            </a:r>
          </a:p>
          <a:p>
            <a:pPr lvl="1">
              <a:spcBef>
                <a:spcPts val="600"/>
              </a:spcBef>
              <a:buFont typeface="Arial" pitchFamily="34" charset="0"/>
              <a:buChar char="•"/>
            </a:pPr>
            <a:r>
              <a:rPr kumimoji="1" lang="en-US" altLang="ja-JP" sz="2000" dirty="0" smtClean="0">
                <a:solidFill>
                  <a:schemeClr val="tx1"/>
                </a:solidFill>
              </a:rPr>
              <a:t>BSS average access delay, </a:t>
            </a:r>
          </a:p>
          <a:p>
            <a:pPr lvl="1">
              <a:spcBef>
                <a:spcPts val="600"/>
              </a:spcBef>
              <a:buFont typeface="Arial" pitchFamily="34" charset="0"/>
              <a:buChar char="•"/>
            </a:pPr>
            <a:r>
              <a:rPr kumimoji="1" lang="en-US" altLang="ja-JP" sz="2000" dirty="0" smtClean="0">
                <a:solidFill>
                  <a:schemeClr val="tx1"/>
                </a:solidFill>
              </a:rPr>
              <a:t>BSS available admission capacity </a:t>
            </a:r>
            <a:endParaRPr kumimoji="1" lang="ja-JP" altLang="en-US" sz="2000" dirty="0" smtClean="0">
              <a:solidFill>
                <a:schemeClr val="tx1"/>
              </a:solidFill>
            </a:endParaRPr>
          </a:p>
        </p:txBody>
      </p:sp>
      <p:sp>
        <p:nvSpPr>
          <p:cNvPr id="9" name="テキスト ボックス 8"/>
          <p:cNvSpPr txBox="1"/>
          <p:nvPr/>
        </p:nvSpPr>
        <p:spPr>
          <a:xfrm>
            <a:off x="683568" y="5517232"/>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11/1160r10</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a:t>
            </a:fld>
            <a:endParaRPr lang="en-GB"/>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タイトル 20"/>
          <p:cNvSpPr>
            <a:spLocks noGrp="1"/>
          </p:cNvSpPr>
          <p:nvPr>
            <p:ph type="title"/>
          </p:nvPr>
        </p:nvSpPr>
        <p:spPr>
          <a:xfrm>
            <a:off x="683568" y="914400"/>
            <a:ext cx="7772400" cy="457200"/>
          </a:xfrm>
        </p:spPr>
        <p:txBody>
          <a:bodyPr>
            <a:normAutofit fontScale="90000"/>
          </a:bodyPr>
          <a:lstStyle/>
          <a:p>
            <a:pPr lvl="0"/>
            <a:r>
              <a:rPr kumimoji="1" lang="en-GB" dirty="0" smtClean="0">
                <a:solidFill>
                  <a:schemeClr val="tx1"/>
                </a:solidFill>
                <a:ea typeface="MS Gothic"/>
              </a:rPr>
              <a:t>Motion</a:t>
            </a:r>
            <a:br>
              <a:rPr kumimoji="1" lang="en-GB" dirty="0" smtClean="0">
                <a:solidFill>
                  <a:schemeClr val="tx1"/>
                </a:solidFill>
                <a:ea typeface="MS Gothic"/>
              </a:rPr>
            </a:br>
            <a:endParaRPr lang="ja-JP" altLang="en-US" dirty="0"/>
          </a:p>
        </p:txBody>
      </p:sp>
      <p:sp>
        <p:nvSpPr>
          <p:cNvPr id="22" name="コンテンツ プレースホルダ 21"/>
          <p:cNvSpPr>
            <a:spLocks noGrp="1"/>
          </p:cNvSpPr>
          <p:nvPr>
            <p:ph idx="1"/>
          </p:nvPr>
        </p:nvSpPr>
        <p:spPr>
          <a:xfrm>
            <a:off x="609600" y="1219200"/>
            <a:ext cx="8229600" cy="5181600"/>
          </a:xfrm>
        </p:spPr>
        <p:txBody>
          <a:bodyPr>
            <a:normAutofit fontScale="85000" lnSpcReduction="20000"/>
          </a:bodyPr>
          <a:lstStyle/>
          <a:p>
            <a:pPr>
              <a:spcBef>
                <a:spcPts val="600"/>
              </a:spcBef>
            </a:pPr>
            <a:r>
              <a:rPr kumimoji="1" lang="en-US" altLang="ja-JP" sz="2000" dirty="0" smtClean="0">
                <a:latin typeface="Times New Roman" pitchFamily="18" charset="0"/>
                <a:cs typeface="Times New Roman" pitchFamily="18" charset="0"/>
              </a:rPr>
              <a:t>Move to add the following text to Section 6.1 of SFD? </a:t>
            </a:r>
          </a:p>
          <a:p>
            <a:pPr>
              <a:spcBef>
                <a:spcPts val="600"/>
              </a:spcBef>
            </a:pPr>
            <a:r>
              <a:rPr kumimoji="1" lang="en-US" altLang="ja-JP" sz="2000" dirty="0" smtClean="0"/>
              <a:t>6.1.X	AP Operational Status</a:t>
            </a:r>
          </a:p>
          <a:p>
            <a:pPr>
              <a:spcBef>
                <a:spcPts val="600"/>
              </a:spcBef>
            </a:pPr>
            <a:r>
              <a:rPr kumimoji="1" lang="en-US" altLang="ja-JP" sz="2000" dirty="0" err="1" smtClean="0"/>
              <a:t>TGai</a:t>
            </a:r>
            <a:r>
              <a:rPr kumimoji="1" lang="en-US" altLang="ja-JP" sz="2000" dirty="0" smtClean="0"/>
              <a:t> compliant AP may include Operational Status information in Beacon and Probe Response. The information may be, for example:</a:t>
            </a:r>
          </a:p>
          <a:p>
            <a:pPr lvl="1">
              <a:spcBef>
                <a:spcPts val="600"/>
              </a:spcBef>
              <a:buFont typeface="Arial" pitchFamily="34" charset="0"/>
              <a:buChar char="•"/>
            </a:pPr>
            <a:r>
              <a:rPr kumimoji="1" lang="en-US" altLang="ja-JP" dirty="0" smtClean="0"/>
              <a:t>BSS load,</a:t>
            </a:r>
          </a:p>
          <a:p>
            <a:pPr lvl="1">
              <a:spcBef>
                <a:spcPts val="600"/>
              </a:spcBef>
              <a:buFont typeface="Arial" pitchFamily="34" charset="0"/>
              <a:buChar char="•"/>
            </a:pPr>
            <a:r>
              <a:rPr kumimoji="1" lang="en-US" altLang="ja-JP" dirty="0" smtClean="0"/>
              <a:t>BSS average access delay, </a:t>
            </a:r>
          </a:p>
          <a:p>
            <a:pPr lvl="1">
              <a:spcBef>
                <a:spcPts val="600"/>
              </a:spcBef>
              <a:buFont typeface="Arial" pitchFamily="34" charset="0"/>
              <a:buChar char="•"/>
            </a:pPr>
            <a:r>
              <a:rPr kumimoji="1" lang="en-US" altLang="ja-JP" dirty="0" smtClean="0"/>
              <a:t>BSS available admission capacity </a:t>
            </a:r>
          </a:p>
          <a:p>
            <a:pPr>
              <a:spcBef>
                <a:spcPts val="600"/>
              </a:spcBef>
              <a:buFont typeface="Arial" pitchFamily="34" charset="0"/>
              <a:buChar char="•"/>
            </a:pPr>
            <a:r>
              <a:rPr kumimoji="1" lang="en-US" altLang="ja-JP" sz="2000" dirty="0" smtClean="0"/>
              <a:t>Moved:	</a:t>
            </a:r>
            <a:r>
              <a:rPr kumimoji="1" lang="en-US" altLang="ja-JP" sz="2000" dirty="0" err="1" smtClean="0"/>
              <a:t>Katsuo</a:t>
            </a:r>
            <a:endParaRPr kumimoji="1" lang="en-US" altLang="ja-JP" sz="2000" dirty="0" smtClean="0"/>
          </a:p>
          <a:p>
            <a:pPr>
              <a:spcBef>
                <a:spcPts val="600"/>
              </a:spcBef>
              <a:buFont typeface="Arial" pitchFamily="34" charset="0"/>
              <a:buChar char="•"/>
            </a:pPr>
            <a:r>
              <a:rPr kumimoji="1" lang="en-US" altLang="ja-JP" sz="2000" dirty="0" smtClean="0"/>
              <a:t>Seconded: Stephen Result</a:t>
            </a:r>
          </a:p>
          <a:p>
            <a:pPr>
              <a:spcBef>
                <a:spcPts val="600"/>
              </a:spcBef>
              <a:buFont typeface="Arial" pitchFamily="34" charset="0"/>
              <a:buChar char="•"/>
            </a:pPr>
            <a:r>
              <a:rPr kumimoji="1" lang="en-US" altLang="ja-JP" sz="2000" dirty="0" smtClean="0"/>
              <a:t>Yes:		No:			Abstain:</a:t>
            </a:r>
          </a:p>
          <a:p>
            <a:pPr>
              <a:spcBef>
                <a:spcPts val="600"/>
              </a:spcBef>
              <a:buNone/>
            </a:pPr>
            <a:endParaRPr lang="en-US" altLang="ja-JP" sz="2000" dirty="0" smtClean="0"/>
          </a:p>
          <a:p>
            <a:pPr>
              <a:spcBef>
                <a:spcPts val="600"/>
              </a:spcBef>
              <a:buFont typeface="Arial" pitchFamily="34" charset="0"/>
              <a:buChar char="•"/>
            </a:pPr>
            <a:r>
              <a:rPr kumimoji="1" lang="en-US" altLang="ja-JP" sz="2000" dirty="0" smtClean="0"/>
              <a:t>Motion to table</a:t>
            </a:r>
          </a:p>
          <a:p>
            <a:pPr lvl="1">
              <a:spcBef>
                <a:spcPts val="600"/>
              </a:spcBef>
              <a:buFont typeface="Arial" pitchFamily="34" charset="0"/>
              <a:buChar char="•"/>
            </a:pPr>
            <a:r>
              <a:rPr kumimoji="1" lang="en-US" altLang="ja-JP" dirty="0" smtClean="0"/>
              <a:t>Moved: Roger</a:t>
            </a:r>
          </a:p>
          <a:p>
            <a:pPr lvl="1">
              <a:spcBef>
                <a:spcPts val="600"/>
              </a:spcBef>
              <a:buFont typeface="Arial" pitchFamily="34" charset="0"/>
              <a:buChar char="•"/>
            </a:pPr>
            <a:r>
              <a:rPr kumimoji="1" lang="en-US" altLang="ja-JP" dirty="0" smtClean="0"/>
              <a:t>Seconded : Graham</a:t>
            </a:r>
          </a:p>
          <a:p>
            <a:pPr>
              <a:spcBef>
                <a:spcPts val="600"/>
              </a:spcBef>
              <a:buFont typeface="Arial" pitchFamily="34" charset="0"/>
              <a:buChar char="•"/>
            </a:pPr>
            <a:r>
              <a:rPr kumimoji="1" lang="en-US" altLang="ja-JP" sz="2000" dirty="0" smtClean="0"/>
              <a:t>Result</a:t>
            </a:r>
          </a:p>
          <a:p>
            <a:pPr>
              <a:spcBef>
                <a:spcPts val="600"/>
              </a:spcBef>
              <a:buFont typeface="Arial" pitchFamily="34" charset="0"/>
              <a:buChar char="•"/>
            </a:pPr>
            <a:r>
              <a:rPr kumimoji="1" lang="en-US" altLang="ja-JP" sz="2000" dirty="0" smtClean="0"/>
              <a:t>Yes:	31	No:		2	Abstain: 6</a:t>
            </a:r>
          </a:p>
          <a:p>
            <a:pPr>
              <a:spcBef>
                <a:spcPts val="600"/>
              </a:spcBef>
              <a:buFont typeface="Arial" pitchFamily="34" charset="0"/>
              <a:buChar char="•"/>
            </a:pPr>
            <a:r>
              <a:rPr kumimoji="1" lang="en-US" altLang="ja-JP" sz="2000" dirty="0" smtClean="0">
                <a:solidFill>
                  <a:srgbClr val="FF0000"/>
                </a:solidFill>
              </a:rPr>
              <a:t>: </a:t>
            </a:r>
            <a:r>
              <a:rPr kumimoji="1" lang="en-US" altLang="ja-JP" sz="2000" dirty="0" smtClean="0">
                <a:solidFill>
                  <a:srgbClr val="FF0000"/>
                </a:solidFill>
              </a:rPr>
              <a:t>Question was moved table</a:t>
            </a:r>
          </a:p>
          <a:p>
            <a:pPr>
              <a:spcBef>
                <a:spcPts val="600"/>
              </a:spcBef>
              <a:buFont typeface="Arial" pitchFamily="34" charset="0"/>
              <a:buChar char="•"/>
            </a:pPr>
            <a:endParaRPr kumimoji="1" lang="en-US" altLang="ja-JP" sz="2000" dirty="0" smtClean="0"/>
          </a:p>
          <a:p>
            <a:pPr>
              <a:spcBef>
                <a:spcPts val="600"/>
              </a:spcBef>
            </a:pPr>
            <a:endParaRPr kumimoji="1" lang="ja-JP" altLang="en-US" sz="2000" dirty="0" smtClean="0"/>
          </a:p>
          <a:p>
            <a:endParaRPr lang="ja-JP" altLang="en-US" dirty="0"/>
          </a:p>
        </p:txBody>
      </p:sp>
      <p:sp>
        <p:nvSpPr>
          <p:cNvPr id="4" name="Date Placeholder 3"/>
          <p:cNvSpPr>
            <a:spLocks noGrp="1"/>
          </p:cNvSpPr>
          <p:nvPr>
            <p:ph type="dt" idx="10"/>
          </p:nvPr>
        </p:nvSpPr>
        <p:spPr/>
        <p:txBody>
          <a:bodyPr/>
          <a:lstStyle/>
          <a:p>
            <a:r>
              <a:rPr lang="en-US" altLang="ja-JP" smtClean="0"/>
              <a:t>July 2012</a:t>
            </a:r>
            <a:endParaRPr lang="en-GB"/>
          </a:p>
        </p:txBody>
      </p:sp>
      <p:sp>
        <p:nvSpPr>
          <p:cNvPr id="5" name="Footer Placeholder 4"/>
          <p:cNvSpPr>
            <a:spLocks noGrp="1"/>
          </p:cNvSpPr>
          <p:nvPr>
            <p:ph type="ftr" idx="11"/>
          </p:nvPr>
        </p:nvSpPr>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30</a:t>
            </a:fld>
            <a:endParaRPr lang="en-GB"/>
          </a:p>
        </p:txBody>
      </p:sp>
      <p:sp>
        <p:nvSpPr>
          <p:cNvPr id="11" name="Rectangle 1"/>
          <p:cNvSpPr txBox="1">
            <a:spLocks noChangeArrowheads="1"/>
          </p:cNvSpPr>
          <p:nvPr/>
        </p:nvSpPr>
        <p:spPr bwMode="auto">
          <a:xfrm>
            <a:off x="685800" y="762000"/>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12/771r0</a:t>
            </a:r>
            <a:br>
              <a:rPr lang="en-US" altLang="ja-JP" dirty="0" smtClean="0"/>
            </a:br>
            <a:r>
              <a:rPr lang="en-US" altLang="ja-JP" dirty="0" smtClean="0"/>
              <a:t>3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31</a:t>
            </a:fld>
            <a:endParaRPr lang="en-GB"/>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smtClean="0"/>
              <a:t>Motion</a:t>
            </a:r>
            <a:r>
              <a:rPr lang="fi-FI" dirty="0" smtClean="0"/>
              <a:t> 1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a  QMF STA”</a:t>
            </a:r>
          </a:p>
          <a:p>
            <a:pPr>
              <a:buNone/>
            </a:pPr>
            <a:endParaRPr lang="en-US" dirty="0" smtClean="0"/>
          </a:p>
          <a:p>
            <a:r>
              <a:rPr lang="en-US" dirty="0" smtClean="0"/>
              <a:t>Moved: </a:t>
            </a:r>
            <a:r>
              <a:rPr lang="en-US" dirty="0" err="1" smtClean="0"/>
              <a:t>Jarkko</a:t>
            </a:r>
            <a:r>
              <a:rPr lang="en-US" dirty="0" smtClean="0"/>
              <a:t>	</a:t>
            </a:r>
          </a:p>
          <a:p>
            <a:r>
              <a:rPr lang="en-US" dirty="0" smtClean="0"/>
              <a:t>Seconded:	Roger</a:t>
            </a:r>
          </a:p>
          <a:p>
            <a:r>
              <a:rPr lang="en-US" dirty="0" smtClean="0"/>
              <a:t>yes	12	no	13	abstain 17</a:t>
            </a:r>
          </a:p>
          <a:p>
            <a:pPr>
              <a:buNone/>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val="596008208"/>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2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val="2510102998"/>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3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VHT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val="740118029"/>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12/772r0</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35</a:t>
            </a:fld>
            <a:endParaRPr lang="en-GB"/>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2012</a:t>
            </a:r>
            <a:endParaRPr lang="en-GB"/>
          </a:p>
        </p:txBody>
      </p:sp>
      <p:sp>
        <p:nvSpPr>
          <p:cNvPr id="5" name="Footer Placeholder 4"/>
          <p:cNvSpPr>
            <a:spLocks noGrp="1"/>
          </p:cNvSpPr>
          <p:nvPr>
            <p:ph type="ftr" idx="4294967295"/>
          </p:nvPr>
        </p:nvSpPr>
        <p:spPr>
          <a:xfrm>
            <a:off x="6215074" y="6475413"/>
            <a:ext cx="2327264" cy="180975"/>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fi-FI" dirty="0" smtClean="0"/>
              <a:t>Move to add the following text to the clause 6 of TGai  </a:t>
            </a:r>
            <a:r>
              <a:rPr lang="fi-FI" dirty="0"/>
              <a:t>S</a:t>
            </a:r>
            <a:r>
              <a:rPr lang="fi-FI" dirty="0" smtClean="0"/>
              <a:t>pecification </a:t>
            </a:r>
            <a:r>
              <a:rPr lang="fi-FI" dirty="0"/>
              <a:t>F</a:t>
            </a:r>
            <a:r>
              <a:rPr lang="fi-FI" dirty="0" smtClean="0"/>
              <a:t>ramework document (11-12/0151r09):</a:t>
            </a:r>
          </a:p>
          <a:p>
            <a:r>
              <a:rPr lang="fi-FI" dirty="0" smtClean="0"/>
              <a:t>” FILS </a:t>
            </a:r>
            <a:r>
              <a:rPr lang="fi-FI" dirty="0" err="1" smtClean="0"/>
              <a:t>Discovery</a:t>
            </a:r>
            <a:r>
              <a:rPr lang="fi-FI" dirty="0" smtClean="0"/>
              <a:t> </a:t>
            </a:r>
            <a:r>
              <a:rPr lang="fi-FI" dirty="0" err="1" smtClean="0"/>
              <a:t>frames</a:t>
            </a:r>
            <a:r>
              <a:rPr lang="fi-FI" dirty="0" smtClean="0"/>
              <a:t> </a:t>
            </a:r>
            <a:r>
              <a:rPr lang="fi-FI" dirty="0" err="1" smtClean="0"/>
              <a:t>may</a:t>
            </a:r>
            <a:r>
              <a:rPr lang="fi-FI" dirty="0" smtClean="0"/>
              <a:t> </a:t>
            </a:r>
            <a:r>
              <a:rPr lang="fi-FI" dirty="0" err="1" smtClean="0"/>
              <a:t>be</a:t>
            </a:r>
            <a:r>
              <a:rPr lang="fi-FI" dirty="0" smtClean="0"/>
              <a:t> </a:t>
            </a:r>
            <a:r>
              <a:rPr lang="fi-FI" dirty="0" err="1" smtClean="0"/>
              <a:t>transmitted</a:t>
            </a:r>
            <a:r>
              <a:rPr lang="fi-FI" dirty="0" smtClean="0"/>
              <a:t>  as </a:t>
            </a:r>
            <a:r>
              <a:rPr lang="fi-FI" dirty="0" err="1" smtClean="0"/>
              <a:t>non-HT</a:t>
            </a:r>
            <a:r>
              <a:rPr lang="fi-FI" dirty="0" smtClean="0"/>
              <a:t> duplicate PPDUs at 20MHz of the 20, 40, 80 and 160 MHz ( </a:t>
            </a:r>
            <a:r>
              <a:rPr lang="fi-FI" dirty="0" err="1" smtClean="0"/>
              <a:t>given</a:t>
            </a:r>
            <a:r>
              <a:rPr lang="fi-FI" dirty="0" smtClean="0"/>
              <a:t> the DFS </a:t>
            </a:r>
            <a:r>
              <a:rPr lang="fi-FI" dirty="0" err="1" smtClean="0"/>
              <a:t>ownership</a:t>
            </a:r>
            <a:r>
              <a:rPr lang="fi-FI" dirty="0" smtClean="0"/>
              <a:t> of the </a:t>
            </a:r>
            <a:r>
              <a:rPr lang="fi-FI" dirty="0" err="1" smtClean="0"/>
              <a:t>transmiter</a:t>
            </a:r>
            <a:r>
              <a:rPr lang="fi-FI" dirty="0" smtClean="0"/>
              <a:t>)  at 5GHz </a:t>
            </a:r>
            <a:r>
              <a:rPr lang="fi-FI" dirty="0" err="1" smtClean="0"/>
              <a:t>band</a:t>
            </a:r>
            <a:r>
              <a:rPr lang="fi-FI" dirty="0" smtClean="0"/>
              <a:t>”</a:t>
            </a:r>
          </a:p>
          <a:p>
            <a:r>
              <a:rPr lang="en-US" dirty="0" smtClean="0"/>
              <a:t>Moved    : </a:t>
            </a:r>
            <a:r>
              <a:rPr lang="en-US" dirty="0" err="1" smtClean="0"/>
              <a:t>Jarkko</a:t>
            </a:r>
            <a:endParaRPr lang="en-US" dirty="0" smtClean="0"/>
          </a:p>
          <a:p>
            <a:r>
              <a:rPr lang="en-US" dirty="0" smtClean="0"/>
              <a:t>Seconded: Phillip</a:t>
            </a:r>
          </a:p>
          <a:p>
            <a:r>
              <a:rPr lang="en-US" dirty="0" smtClean="0"/>
              <a:t>Yes	22	No 1		Abstain 6</a:t>
            </a:r>
          </a:p>
          <a:p>
            <a:r>
              <a:rPr lang="en-US" dirty="0" smtClean="0">
                <a:solidFill>
                  <a:srgbClr val="FF0000"/>
                </a:solidFill>
              </a:rPr>
              <a:t>Passes (Integrated into 11-12/0151r11)</a:t>
            </a:r>
            <a:endParaRPr lang="en-US" dirty="0" smtClean="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12/775r0</a:t>
            </a:r>
            <a:br>
              <a:rPr lang="en-US" altLang="ja-JP" dirty="0" smtClean="0"/>
            </a:br>
            <a:r>
              <a:rPr lang="en-US" altLang="ja-JP" dirty="0" smtClean="0"/>
              <a:t>1 </a:t>
            </a:r>
            <a:r>
              <a:rPr lang="en-US" altLang="ja-JP" dirty="0" err="1" smtClean="0"/>
              <a:t>Stawpoll</a:t>
            </a:r>
            <a:endParaRPr lang="ja-JP" altLang="en-US" dirty="0"/>
          </a:p>
        </p:txBody>
      </p:sp>
      <p:sp>
        <p:nvSpPr>
          <p:cNvPr id="3" name="サブタイトル 2"/>
          <p:cNvSpPr>
            <a:spLocks noGrp="1"/>
          </p:cNvSpPr>
          <p:nvPr>
            <p:ph type="subTitle" idx="1"/>
          </p:nvPr>
        </p:nvSpPr>
        <p:spPr/>
        <p:txBody>
          <a:bodyPr/>
          <a:lstStyle/>
          <a:p>
            <a:r>
              <a:rPr lang="en-US" altLang="ja-JP" dirty="0" smtClean="0"/>
              <a:t>Steve </a:t>
            </a:r>
            <a:r>
              <a:rPr lang="en-US" altLang="ja-JP" dirty="0" err="1" smtClean="0"/>
              <a:t>Grau</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37</a:t>
            </a:fld>
            <a:endParaRPr lang="en-GB"/>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t>Straw Poll</a:t>
            </a:r>
          </a:p>
        </p:txBody>
      </p:sp>
      <p:sp>
        <p:nvSpPr>
          <p:cNvPr id="10243" name="Content Placeholder 2"/>
          <p:cNvSpPr>
            <a:spLocks noGrp="1"/>
          </p:cNvSpPr>
          <p:nvPr>
            <p:ph idx="1"/>
          </p:nvPr>
        </p:nvSpPr>
        <p:spPr/>
        <p:txBody>
          <a:bodyPr/>
          <a:lstStyle/>
          <a:p>
            <a:r>
              <a:rPr lang="en-US" sz="1800" dirty="0"/>
              <a:t>If </a:t>
            </a:r>
            <a:r>
              <a:rPr lang="en-US" sz="1800" dirty="0" err="1"/>
              <a:t>TGai</a:t>
            </a:r>
            <a:r>
              <a:rPr lang="en-US" sz="1800" dirty="0"/>
              <a:t> includes support for probe filtering, should the probe filtering mechanism described </a:t>
            </a:r>
            <a:r>
              <a:rPr lang="en-US" sz="1800" dirty="0" smtClean="0"/>
              <a:t>in 12-0755r0 </a:t>
            </a:r>
            <a:r>
              <a:rPr lang="en-US" sz="1800" dirty="0"/>
              <a:t>be given further consideration?</a:t>
            </a:r>
            <a:br>
              <a:rPr lang="en-US" sz="1800" dirty="0"/>
            </a:br>
            <a:r>
              <a:rPr lang="en-US" sz="1800" dirty="0"/>
              <a:t/>
            </a:r>
            <a:br>
              <a:rPr lang="en-US" sz="1800" dirty="0"/>
            </a:br>
            <a:r>
              <a:rPr lang="en-US" sz="1800" dirty="0"/>
              <a:t>Yes: </a:t>
            </a:r>
            <a:r>
              <a:rPr lang="en-US" sz="1800" dirty="0" smtClean="0"/>
              <a:t> 31</a:t>
            </a:r>
            <a:br>
              <a:rPr lang="en-US" sz="1800" dirty="0" smtClean="0"/>
            </a:br>
            <a:r>
              <a:rPr lang="en-US" sz="1800" dirty="0"/>
              <a:t>No</a:t>
            </a:r>
            <a:r>
              <a:rPr lang="en-US" sz="1800" dirty="0" smtClean="0"/>
              <a:t>: 0	</a:t>
            </a:r>
            <a:br>
              <a:rPr lang="en-US" sz="1800" dirty="0" smtClean="0"/>
            </a:br>
            <a:r>
              <a:rPr lang="en-US" sz="1800" dirty="0"/>
              <a:t>Abstain: </a:t>
            </a:r>
            <a:r>
              <a:rPr lang="en-US" sz="1800" dirty="0" smtClean="0"/>
              <a:t> 4</a:t>
            </a:r>
            <a:endParaRPr lang="en-US" sz="1800" dirty="0"/>
          </a:p>
        </p:txBody>
      </p:sp>
      <p:sp>
        <p:nvSpPr>
          <p:cNvPr id="6148" name="Date Placeholder 3"/>
          <p:cNvSpPr>
            <a:spLocks noGrp="1"/>
          </p:cNvSpPr>
          <p:nvPr>
            <p:ph type="dt" sz="quarter" idx="10"/>
          </p:nvPr>
        </p:nvSpPr>
        <p:spPr/>
        <p:txBody>
          <a:bodyPr/>
          <a:lstStyle/>
          <a:p>
            <a:r>
              <a:rPr lang="en-US" smtClean="0"/>
              <a:t>July 2012</a:t>
            </a:r>
            <a:endParaRPr lang="en-GB" altLang="ja-JP"/>
          </a:p>
        </p:txBody>
      </p:sp>
      <p:sp>
        <p:nvSpPr>
          <p:cNvPr id="6149" name="Footer Placeholder 4"/>
          <p:cNvSpPr>
            <a:spLocks noGrp="1"/>
          </p:cNvSpPr>
          <p:nvPr>
            <p:ph type="ftr" sz="quarter" idx="11"/>
          </p:nvPr>
        </p:nvSpPr>
        <p:spPr/>
        <p:txBody>
          <a:bodyPr/>
          <a:lstStyle/>
          <a:p>
            <a:pPr>
              <a:defRPr/>
            </a:pPr>
            <a:r>
              <a:rPr lang="en-US" altLang="ja-JP" smtClean="0"/>
              <a:t>Hiroshi Mano / ATRD</a:t>
            </a:r>
            <a:endParaRPr lang="en-GB" smtClean="0"/>
          </a:p>
        </p:txBody>
      </p:sp>
      <p:sp>
        <p:nvSpPr>
          <p:cNvPr id="6150" name="Slide Number Placeholder 5"/>
          <p:cNvSpPr>
            <a:spLocks noGrp="1"/>
          </p:cNvSpPr>
          <p:nvPr>
            <p:ph type="sldNum" sz="quarter" idx="12"/>
          </p:nvPr>
        </p:nvSpPr>
        <p:spPr/>
        <p:txBody>
          <a:bodyPr/>
          <a:lstStyle/>
          <a:p>
            <a:r>
              <a:rPr lang="en-GB" altLang="ja-JP"/>
              <a:t>Slide </a:t>
            </a:r>
            <a:fld id="{5CCB7E0F-BBE6-4643-9BCC-B7311CDFB8E3}" type="slidenum">
              <a:rPr lang="en-GB" altLang="ja-JP"/>
              <a:pPr/>
              <a:t>38</a:t>
            </a:fld>
            <a:endParaRPr lang="en-GB"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Motion</a:t>
            </a:r>
            <a:endParaRPr lang="en-US" dirty="0"/>
          </a:p>
        </p:txBody>
      </p:sp>
      <p:sp>
        <p:nvSpPr>
          <p:cNvPr id="10243" name="Content Placeholder 2"/>
          <p:cNvSpPr>
            <a:spLocks noGrp="1"/>
          </p:cNvSpPr>
          <p:nvPr>
            <p:ph idx="1"/>
          </p:nvPr>
        </p:nvSpPr>
        <p:spPr/>
        <p:txBody>
          <a:bodyPr/>
          <a:lstStyle/>
          <a:p>
            <a:r>
              <a:rPr lang="en-US" sz="1800" dirty="0" smtClean="0"/>
              <a:t>Move to add the following text to </a:t>
            </a:r>
            <a:r>
              <a:rPr lang="en-US" sz="1800" dirty="0" err="1" smtClean="0"/>
              <a:t>Cls</a:t>
            </a:r>
            <a:r>
              <a:rPr lang="en-US" sz="1800" dirty="0" smtClean="0"/>
              <a:t>. 6.1.6 Omission of Probe Response of the </a:t>
            </a:r>
            <a:r>
              <a:rPr lang="en-US" sz="1800" dirty="0" err="1" smtClean="0"/>
              <a:t>TGai</a:t>
            </a:r>
            <a:r>
              <a:rPr lang="en-US" sz="1800" dirty="0" smtClean="0"/>
              <a:t> SFD (11/12/0151r9)</a:t>
            </a:r>
          </a:p>
          <a:p>
            <a:r>
              <a:rPr lang="en-US" sz="1800" dirty="0" smtClean="0"/>
              <a:t>“A FILS capable STA may include a probe response filtering bitmask element in a probe request as outlined in 11-12-0775r0. AFILS capable AP STA receiving a probe request with a probe response filtering bitmask element should apply the filter, as outlined in 11-12-0755r0, to omit issuing a probe response if the filter indicates a response is not required.”</a:t>
            </a:r>
            <a:r>
              <a:rPr lang="en-US" sz="1400" dirty="0" smtClean="0"/>
              <a:t/>
            </a:r>
            <a:br>
              <a:rPr lang="en-US" sz="1400" dirty="0" smtClean="0"/>
            </a:br>
            <a:endParaRPr lang="en-US" sz="1400" dirty="0" smtClean="0"/>
          </a:p>
          <a:p>
            <a:r>
              <a:rPr lang="en-US" sz="1400" dirty="0" smtClean="0"/>
              <a:t>Mover:  </a:t>
            </a:r>
            <a:r>
              <a:rPr lang="en-US" sz="1400" dirty="0" err="1" smtClean="0"/>
              <a:t>Steave</a:t>
            </a:r>
            <a:endParaRPr lang="en-US" sz="1400" dirty="0" smtClean="0"/>
          </a:p>
          <a:p>
            <a:r>
              <a:rPr lang="en-US" sz="1400" dirty="0" smtClean="0"/>
              <a:t>Second: Lee</a:t>
            </a:r>
          </a:p>
          <a:p>
            <a:endParaRPr lang="en-US" sz="1400" dirty="0" smtClean="0"/>
          </a:p>
          <a:p>
            <a:r>
              <a:rPr lang="en-US" sz="1400" dirty="0" smtClean="0"/>
              <a:t>yes 7</a:t>
            </a:r>
          </a:p>
          <a:p>
            <a:r>
              <a:rPr lang="en-US" sz="1400" dirty="0" smtClean="0"/>
              <a:t>no 4</a:t>
            </a:r>
          </a:p>
          <a:p>
            <a:r>
              <a:rPr lang="en-US" sz="1400" dirty="0" smtClean="0"/>
              <a:t>abstain 18</a:t>
            </a:r>
          </a:p>
          <a:p>
            <a:r>
              <a:rPr lang="en-US" sz="2800" dirty="0" smtClean="0">
                <a:solidFill>
                  <a:srgbClr val="FF0000"/>
                </a:solidFill>
              </a:rPr>
              <a:t>Failed</a:t>
            </a:r>
            <a:endParaRPr lang="en-US" sz="2800" dirty="0">
              <a:solidFill>
                <a:srgbClr val="FF0000"/>
              </a:solidFill>
            </a:endParaRPr>
          </a:p>
        </p:txBody>
      </p:sp>
      <p:sp>
        <p:nvSpPr>
          <p:cNvPr id="6148" name="Date Placeholder 3"/>
          <p:cNvSpPr>
            <a:spLocks noGrp="1"/>
          </p:cNvSpPr>
          <p:nvPr>
            <p:ph type="dt" sz="quarter" idx="10"/>
          </p:nvPr>
        </p:nvSpPr>
        <p:spPr/>
        <p:txBody>
          <a:bodyPr/>
          <a:lstStyle/>
          <a:p>
            <a:r>
              <a:rPr lang="en-US" smtClean="0"/>
              <a:t>July 2012</a:t>
            </a:r>
            <a:endParaRPr lang="en-GB" altLang="ja-JP"/>
          </a:p>
        </p:txBody>
      </p:sp>
      <p:sp>
        <p:nvSpPr>
          <p:cNvPr id="6149" name="Footer Placeholder 4"/>
          <p:cNvSpPr>
            <a:spLocks noGrp="1"/>
          </p:cNvSpPr>
          <p:nvPr>
            <p:ph type="ftr" sz="quarter" idx="11"/>
          </p:nvPr>
        </p:nvSpPr>
        <p:spPr/>
        <p:txBody>
          <a:bodyPr/>
          <a:lstStyle/>
          <a:p>
            <a:pPr>
              <a:defRPr/>
            </a:pPr>
            <a:r>
              <a:rPr lang="en-US" altLang="ja-JP" smtClean="0"/>
              <a:t>Hiroshi Mano / ATRD</a:t>
            </a:r>
            <a:endParaRPr lang="en-GB" smtClean="0"/>
          </a:p>
        </p:txBody>
      </p:sp>
      <p:sp>
        <p:nvSpPr>
          <p:cNvPr id="6150" name="Slide Number Placeholder 5"/>
          <p:cNvSpPr>
            <a:spLocks noGrp="1"/>
          </p:cNvSpPr>
          <p:nvPr>
            <p:ph type="sldNum" sz="quarter" idx="12"/>
          </p:nvPr>
        </p:nvSpPr>
        <p:spPr/>
        <p:txBody>
          <a:bodyPr/>
          <a:lstStyle/>
          <a:p>
            <a:r>
              <a:rPr lang="en-GB" altLang="ja-JP"/>
              <a:t>Slide </a:t>
            </a:r>
            <a:fld id="{5CCB7E0F-BBE6-4643-9BCC-B7311CDFB8E3}" type="slidenum">
              <a:rPr lang="en-GB" altLang="ja-JP"/>
              <a:pPr/>
              <a:t>39</a:t>
            </a:fld>
            <a:endParaRPr lang="en-GB"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Motion-1</a:t>
            </a:r>
            <a:endParaRPr lang="en-US" dirty="0"/>
          </a:p>
        </p:txBody>
      </p:sp>
      <p:sp>
        <p:nvSpPr>
          <p:cNvPr id="3" name="Content Placeholder 2"/>
          <p:cNvSpPr>
            <a:spLocks noGrp="1"/>
          </p:cNvSpPr>
          <p:nvPr>
            <p:ph idx="1"/>
          </p:nvPr>
        </p:nvSpPr>
        <p:spPr/>
        <p:txBody>
          <a:bodyPr/>
          <a:lstStyle/>
          <a:p>
            <a:pPr marL="0" indent="0">
              <a:buNone/>
            </a:pPr>
            <a:r>
              <a:rPr lang="en-US" dirty="0" smtClean="0"/>
              <a:t>Add </a:t>
            </a:r>
            <a:r>
              <a:rPr lang="en-US" dirty="0"/>
              <a:t>the following text to Subsection </a:t>
            </a:r>
            <a:r>
              <a:rPr lang="en-US" dirty="0" smtClean="0"/>
              <a:t>4.1 “Pre-established </a:t>
            </a:r>
            <a:r>
              <a:rPr lang="en-US" dirty="0"/>
              <a:t>security </a:t>
            </a:r>
            <a:r>
              <a:rPr lang="en-US" dirty="0" smtClean="0"/>
              <a:t>context”:</a:t>
            </a:r>
          </a:p>
          <a:p>
            <a:pPr marL="0" indent="0">
              <a:buNone/>
            </a:pPr>
            <a:endParaRPr lang="en-US" dirty="0"/>
          </a:p>
          <a:p>
            <a:r>
              <a:rPr lang="en-GB" u="sng" dirty="0">
                <a:solidFill>
                  <a:srgbClr val="0070C0"/>
                </a:solidFill>
              </a:rPr>
              <a:t>The draft specification shall include support for</a:t>
            </a:r>
            <a:r>
              <a:rPr lang="en-US" u="sng" dirty="0">
                <a:solidFill>
                  <a:srgbClr val="0070C0"/>
                </a:solidFill>
              </a:rPr>
              <a:t> the EAP-RP [as defined in IETF RFC </a:t>
            </a:r>
            <a:r>
              <a:rPr lang="en-GB" u="sng" dirty="0">
                <a:solidFill>
                  <a:srgbClr val="0070C0"/>
                </a:solidFill>
              </a:rPr>
              <a:t>RFC 5295/5296] </a:t>
            </a:r>
            <a:r>
              <a:rPr lang="en-US" u="sng" dirty="0">
                <a:solidFill>
                  <a:srgbClr val="0070C0"/>
                </a:solidFill>
              </a:rPr>
              <a:t>for fast authentication</a:t>
            </a:r>
            <a:r>
              <a:rPr lang="en-US" dirty="0"/>
              <a:t> </a:t>
            </a:r>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extLst>
      <p:ext uri="{BB962C8B-B14F-4D97-AF65-F5344CB8AC3E}">
        <p14:creationId xmlns:p14="http://schemas.microsoft.com/office/powerpoint/2010/main" val="1573504938"/>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12/776r2</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40</a:t>
            </a:fld>
            <a:endParaRPr lang="en-GB"/>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12/0151r10. </a:t>
            </a:r>
          </a:p>
          <a:p>
            <a:pPr lvl="1">
              <a:buNone/>
            </a:pPr>
            <a:r>
              <a:rPr lang="en-US" altLang="zh-CN" sz="2400" b="1" u="sng" dirty="0" smtClean="0"/>
              <a:t>5.3 Access Distribution</a:t>
            </a:r>
          </a:p>
          <a:p>
            <a:pPr lvl="1"/>
            <a:r>
              <a:rPr lang="en-US" altLang="zh-CN"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r>
              <a:rPr lang="en-US" dirty="0" smtClean="0"/>
              <a:t>Yes:</a:t>
            </a:r>
          </a:p>
          <a:p>
            <a:r>
              <a:rPr lang="en-US" dirty="0" smtClean="0"/>
              <a:t>No:</a:t>
            </a:r>
          </a:p>
          <a:p>
            <a:r>
              <a:rPr lang="en-US"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Tree>
    <p:extLst>
      <p:ext uri="{BB962C8B-B14F-4D97-AF65-F5344CB8AC3E}">
        <p14:creationId xmlns:p14="http://schemas.microsoft.com/office/powerpoint/2010/main" val="374551693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US"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77500" lnSpcReduction="20000"/>
          </a:bodyPr>
          <a:lstStyle/>
          <a:p>
            <a:pPr>
              <a:spcBef>
                <a:spcPts val="600"/>
              </a:spcBef>
            </a:pPr>
            <a:r>
              <a:rPr kumimoji="1" lang="en-US" altLang="ja-JP" dirty="0" smtClean="0">
                <a:latin typeface="Times New Roman" pitchFamily="18" charset="0"/>
                <a:cs typeface="Times New Roman" pitchFamily="18" charset="0"/>
              </a:rPr>
              <a:t>Move to add following text to SFD, 12/0151r10? </a:t>
            </a:r>
          </a:p>
          <a:p>
            <a:pPr>
              <a:spcBef>
                <a:spcPts val="600"/>
              </a:spcBef>
              <a:buNone/>
            </a:pPr>
            <a:endParaRPr kumimoji="1" lang="en-US" altLang="ja-JP" dirty="0" smtClean="0">
              <a:latin typeface="Times New Roman" pitchFamily="18" charset="0"/>
              <a:cs typeface="Times New Roman" pitchFamily="18" charset="0"/>
            </a:endParaRPr>
          </a:p>
          <a:p>
            <a:pPr lvl="1">
              <a:buNone/>
            </a:pPr>
            <a:r>
              <a:rPr lang="en-US" altLang="zh-CN" sz="2400" b="1" u="sng" dirty="0" smtClean="0"/>
              <a:t>5.3 Access Distribution</a:t>
            </a:r>
          </a:p>
          <a:p>
            <a:pPr lvl="1"/>
            <a:r>
              <a:rPr lang="en-US" altLang="zh-CN" sz="2200"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pPr>
              <a:spcAft>
                <a:spcPts val="600"/>
              </a:spcAft>
            </a:pPr>
            <a:r>
              <a:rPr lang="en-US" dirty="0" smtClean="0"/>
              <a:t>Mover: </a:t>
            </a:r>
            <a:r>
              <a:rPr lang="en-US" dirty="0" err="1" smtClean="0"/>
              <a:t>Giwon</a:t>
            </a:r>
            <a:endParaRPr lang="en-US" dirty="0" smtClean="0"/>
          </a:p>
          <a:p>
            <a:pPr>
              <a:spcAft>
                <a:spcPts val="600"/>
              </a:spcAft>
            </a:pPr>
            <a:r>
              <a:rPr lang="en-US" dirty="0" err="1" smtClean="0"/>
              <a:t>Seconder</a:t>
            </a:r>
            <a:r>
              <a:rPr lang="en-US" dirty="0" smtClean="0"/>
              <a:t>: Lee</a:t>
            </a:r>
          </a:p>
          <a:p>
            <a:pPr>
              <a:spcAft>
                <a:spcPts val="600"/>
              </a:spcAft>
            </a:pPr>
            <a:endParaRPr lang="en-US" dirty="0" smtClean="0"/>
          </a:p>
          <a:p>
            <a:pPr>
              <a:spcAft>
                <a:spcPts val="600"/>
              </a:spcAft>
            </a:pPr>
            <a:r>
              <a:rPr lang="en-US" dirty="0" smtClean="0"/>
              <a:t>Result    </a:t>
            </a:r>
          </a:p>
          <a:p>
            <a:pPr>
              <a:spcAft>
                <a:spcPts val="600"/>
              </a:spcAft>
            </a:pPr>
            <a:r>
              <a:rPr lang="en-US" u="sng" dirty="0" smtClean="0"/>
              <a:t>Yes    16            </a:t>
            </a:r>
            <a:r>
              <a:rPr lang="en-US" dirty="0" smtClean="0"/>
              <a:t>    </a:t>
            </a:r>
            <a:r>
              <a:rPr lang="en-US" u="sng" dirty="0" smtClean="0"/>
              <a:t>No     9          </a:t>
            </a:r>
            <a:r>
              <a:rPr lang="en-US" dirty="0" smtClean="0"/>
              <a:t>      </a:t>
            </a:r>
            <a:r>
              <a:rPr lang="en-US" u="sng" dirty="0" smtClean="0"/>
              <a:t>Abstain</a:t>
            </a:r>
            <a:r>
              <a:rPr lang="en-US" dirty="0" smtClean="0"/>
              <a:t>_____21__________</a:t>
            </a:r>
          </a:p>
          <a:p>
            <a:endParaRPr lang="en-US" sz="2000" dirty="0" smtClean="0"/>
          </a:p>
          <a:p>
            <a:pPr>
              <a:spcAft>
                <a:spcPts val="600"/>
              </a:spcAft>
            </a:pPr>
            <a:r>
              <a:rPr lang="en-US" sz="3613" dirty="0" smtClean="0">
                <a:solidFill>
                  <a:srgbClr val="FF0000"/>
                </a:solidFill>
              </a:rPr>
              <a:t>Failed</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Tree>
    <p:extLst>
      <p:ext uri="{BB962C8B-B14F-4D97-AF65-F5344CB8AC3E}">
        <p14:creationId xmlns:p14="http://schemas.microsoft.com/office/powerpoint/2010/main" val="37455169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12/779r3</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43</a:t>
            </a:fld>
            <a:endParaRPr lang="en-GB"/>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zh-CN" dirty="0" err="1" smtClean="0"/>
              <a:t>Huawei</a:t>
            </a:r>
            <a:r>
              <a:rPr lang="en-US" altLang="zh-CN" dirty="0" smtClean="0"/>
              <a:t>, China Mobile, KDDI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44</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Straw Poll</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with high preference according to its SSID, and STA start scanning for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 13</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 17</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Abstain:8</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zh-CN" dirty="0" err="1" smtClean="0"/>
              <a:t>Huawei</a:t>
            </a:r>
            <a:r>
              <a:rPr lang="en-US" altLang="zh-CN" dirty="0" smtClean="0"/>
              <a:t>, China Mobile, KDDI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45</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Motion</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according to its SSID, and STA scan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12/780r1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46</a:t>
            </a:fld>
            <a:endParaRPr lang="en-GB"/>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p:txBody>
          <a:bodyPr/>
          <a:lstStyle/>
          <a:p>
            <a:r>
              <a:rPr lang="en-US" altLang="zh-CN" dirty="0" smtClean="0"/>
              <a:t>Do you support to add the FILS proposal defined in slide 7 of doc 12/780r1 into 11ai SFD security section?</a:t>
            </a:r>
          </a:p>
          <a:p>
            <a:endParaRPr lang="en-US" altLang="zh-CN" dirty="0" smtClean="0"/>
          </a:p>
          <a:p>
            <a:r>
              <a:rPr lang="en-US" altLang="zh-CN" dirty="0" smtClean="0"/>
              <a:t>Yes 18</a:t>
            </a:r>
          </a:p>
          <a:p>
            <a:r>
              <a:rPr lang="en-US" altLang="zh-CN" dirty="0" smtClean="0"/>
              <a:t>No  13</a:t>
            </a:r>
          </a:p>
          <a:p>
            <a:r>
              <a:rPr lang="en-US" altLang="zh-CN" dirty="0" smtClean="0"/>
              <a:t>Abstain 17</a:t>
            </a:r>
          </a:p>
        </p:txBody>
      </p:sp>
      <p:sp>
        <p:nvSpPr>
          <p:cNvPr id="4" name="日期占位符 3"/>
          <p:cNvSpPr>
            <a:spLocks noGrp="1"/>
          </p:cNvSpPr>
          <p:nvPr>
            <p:ph type="dt" sz="half" idx="10"/>
          </p:nvPr>
        </p:nvSpPr>
        <p:spPr/>
        <p:txBody>
          <a:bodyPr/>
          <a:lstStyle/>
          <a:p>
            <a:pPr>
              <a:defRPr/>
            </a:pPr>
            <a:r>
              <a:rPr lang="en-US" altLang="ja-JP" smtClean="0"/>
              <a:t>July 2012</a:t>
            </a:r>
            <a:endParaRPr lang="en-US" altLang="ja-JP" dirty="0"/>
          </a:p>
        </p:txBody>
      </p:sp>
      <p:sp>
        <p:nvSpPr>
          <p:cNvPr id="5" name="页脚占位符 4"/>
          <p:cNvSpPr>
            <a:spLocks noGrp="1"/>
          </p:cNvSpPr>
          <p:nvPr>
            <p:ph type="ftr" sz="quarter" idx="11"/>
          </p:nvPr>
        </p:nvSpPr>
        <p:spPr>
          <a:xfrm>
            <a:off x="7134886" y="6475413"/>
            <a:ext cx="1409039" cy="184666"/>
          </a:xfrm>
        </p:spPr>
        <p:txBody>
          <a:bodyPr/>
          <a:lstStyle/>
          <a:p>
            <a:pPr>
              <a:defRPr/>
            </a:pPr>
            <a:r>
              <a:rPr lang="en-US" altLang="ja-JP" smtClean="0"/>
              <a:t>Hiroshi Mano / ATRD</a:t>
            </a:r>
            <a:endParaRPr lang="en-US" altLang="ja-JP" dirty="0" smtClean="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47</a:t>
            </a:fld>
            <a:endParaRPr lang="en-US" altLang="ja-JP"/>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altLang="zh-CN" dirty="0"/>
              <a:t>Do you support to add the FILS proposal defined in slide 7 into 11ai SFD security section?</a:t>
            </a:r>
          </a:p>
          <a:p>
            <a:endParaRPr lang="en-US" altLang="zh-CN" dirty="0"/>
          </a:p>
          <a:p>
            <a:r>
              <a:rPr lang="en-US" altLang="zh-CN" dirty="0"/>
              <a:t>Yes</a:t>
            </a:r>
          </a:p>
          <a:p>
            <a:r>
              <a:rPr lang="en-US" altLang="zh-CN" dirty="0"/>
              <a:t>No</a:t>
            </a:r>
          </a:p>
          <a:p>
            <a:r>
              <a:rPr lang="en-US" altLang="zh-CN" dirty="0"/>
              <a:t>Abstain </a:t>
            </a:r>
            <a:endParaRPr lang="zh-CN" altLang="en-US" dirty="0"/>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48</a:t>
            </a:fld>
            <a:endParaRPr lang="en-US" altLang="ja-JP">
              <a:solidFill>
                <a:srgbClr val="000000"/>
              </a:solidFill>
            </a:endParaRPr>
          </a:p>
        </p:txBody>
      </p:sp>
    </p:spTree>
    <p:extLst>
      <p:ext uri="{BB962C8B-B14F-4D97-AF65-F5344CB8AC3E}">
        <p14:creationId xmlns:p14="http://schemas.microsoft.com/office/powerpoint/2010/main" val="3217388501"/>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12/784r0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49</a:t>
            </a:fld>
            <a:endParaRPr lang="en-GB"/>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Motion-2</a:t>
            </a:r>
            <a:endParaRPr lang="en-US" dirty="0"/>
          </a:p>
        </p:txBody>
      </p:sp>
      <p:sp>
        <p:nvSpPr>
          <p:cNvPr id="3" name="Content Placeholder 2"/>
          <p:cNvSpPr>
            <a:spLocks noGrp="1"/>
          </p:cNvSpPr>
          <p:nvPr>
            <p:ph idx="1"/>
          </p:nvPr>
        </p:nvSpPr>
        <p:spPr/>
        <p:txBody>
          <a:bodyPr/>
          <a:lstStyle/>
          <a:p>
            <a:pPr marL="0" indent="0">
              <a:buNone/>
            </a:pPr>
            <a:r>
              <a:rPr lang="en-US" dirty="0"/>
              <a:t>Add the following text to Subsection </a:t>
            </a:r>
            <a:r>
              <a:rPr lang="en-US" dirty="0" smtClean="0"/>
              <a:t>4.2 “Concurrent operations”</a:t>
            </a:r>
          </a:p>
          <a:p>
            <a:pPr marL="0" indent="0">
              <a:buNone/>
            </a:pPr>
            <a:endParaRPr lang="en-GB" u="sng" dirty="0" smtClean="0">
              <a:solidFill>
                <a:srgbClr val="0070C0"/>
              </a:solidFill>
            </a:endParaRPr>
          </a:p>
          <a:p>
            <a:r>
              <a:rPr lang="en-GB" u="sng" dirty="0" smtClean="0">
                <a:solidFill>
                  <a:srgbClr val="0070C0"/>
                </a:solidFill>
              </a:rPr>
              <a:t>The </a:t>
            </a:r>
            <a:r>
              <a:rPr lang="en-GB" u="sng" dirty="0">
                <a:solidFill>
                  <a:srgbClr val="0070C0"/>
                </a:solidFill>
              </a:rPr>
              <a:t>draft specification shall include support for</a:t>
            </a:r>
            <a:r>
              <a:rPr lang="en-US" u="sng" dirty="0">
                <a:solidFill>
                  <a:srgbClr val="0070C0"/>
                </a:solidFill>
              </a:rPr>
              <a:t> the </a:t>
            </a:r>
            <a:r>
              <a:rPr lang="en-US" u="sng" dirty="0" smtClean="0">
                <a:solidFill>
                  <a:srgbClr val="0070C0"/>
                </a:solidFill>
              </a:rPr>
              <a:t>EAP/EAP-RP based </a:t>
            </a:r>
            <a:r>
              <a:rPr lang="en-US" u="sng" dirty="0">
                <a:solidFill>
                  <a:srgbClr val="0070C0"/>
                </a:solidFill>
              </a:rPr>
              <a:t>optimized message exchanging for association, authentication and key </a:t>
            </a:r>
            <a:r>
              <a:rPr lang="en-US" u="sng" dirty="0" smtClean="0">
                <a:solidFill>
                  <a:srgbClr val="0070C0"/>
                </a:solidFill>
              </a:rPr>
              <a:t>establishment</a:t>
            </a:r>
            <a:endParaRPr lang="en-US" u="sng" dirty="0">
              <a:solidFill>
                <a:srgbClr val="0070C0"/>
              </a:solidFill>
            </a:endParaRPr>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extLst>
      <p:ext uri="{BB962C8B-B14F-4D97-AF65-F5344CB8AC3E}">
        <p14:creationId xmlns:p14="http://schemas.microsoft.com/office/powerpoint/2010/main" val="349604420"/>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投影片編號版面配置區 3"/>
          <p:cNvSpPr>
            <a:spLocks noGrp="1"/>
          </p:cNvSpPr>
          <p:nvPr>
            <p:ph type="sldNum" idx="12"/>
          </p:nvPr>
        </p:nvSpPr>
        <p:spPr/>
        <p:txBody>
          <a:bodyPr/>
          <a:lstStyle/>
          <a:p>
            <a:fld id="{73DA0BB7-265A-403C-9275-D587AB510EDC}" type="slidenum">
              <a:rPr lang="zh-TW" altLang="en-US" smtClean="0"/>
              <a:pPr/>
              <a:t>50</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dirty="0"/>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dirty="0"/>
          </a:p>
        </p:txBody>
      </p:sp>
      <p:sp>
        <p:nvSpPr>
          <p:cNvPr id="7" name="Title 1"/>
          <p:cNvSpPr>
            <a:spLocks noGrp="1"/>
          </p:cNvSpPr>
          <p:nvPr>
            <p:ph type="title"/>
          </p:nvPr>
        </p:nvSpPr>
        <p:spPr>
          <a:xfrm>
            <a:off x="685800" y="685800"/>
            <a:ext cx="7772400" cy="1066800"/>
          </a:xfrm>
        </p:spPr>
        <p:txBody>
          <a:bodyPr/>
          <a:lstStyle/>
          <a:p>
            <a:r>
              <a:rPr lang="en-US" dirty="0" smtClean="0"/>
              <a:t>Straw Poll</a:t>
            </a:r>
          </a:p>
        </p:txBody>
      </p:sp>
      <p:sp>
        <p:nvSpPr>
          <p:cNvPr id="8" name="Content Placeholder 2"/>
          <p:cNvSpPr>
            <a:spLocks noGrp="1"/>
          </p:cNvSpPr>
          <p:nvPr>
            <p:ph idx="1"/>
          </p:nvPr>
        </p:nvSpPr>
        <p:spPr>
          <a:xfrm>
            <a:off x="685800" y="1981200"/>
            <a:ext cx="7772400" cy="4114800"/>
          </a:xfrm>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condensed loading-related information for other channels </a:t>
            </a:r>
            <a:r>
              <a:rPr lang="en-US" dirty="0" smtClean="0"/>
              <a:t>in the probe response and beacon?</a:t>
            </a:r>
            <a:r>
              <a:rPr lang="en-US" sz="1800" dirty="0" smtClean="0"/>
              <a:t/>
            </a:r>
            <a:br>
              <a:rPr lang="en-US" sz="1800" dirty="0" smtClean="0"/>
            </a:br>
            <a:r>
              <a:rPr lang="en-US" sz="1800" dirty="0" smtClean="0"/>
              <a:t/>
            </a:r>
            <a:br>
              <a:rPr lang="en-US" sz="1800" dirty="0" smtClean="0"/>
            </a:br>
            <a:r>
              <a:rPr lang="en-US" sz="1800" dirty="0" smtClean="0"/>
              <a:t>Yes:  </a:t>
            </a:r>
            <a:br>
              <a:rPr lang="en-US" sz="1800" dirty="0" smtClean="0"/>
            </a:br>
            <a:r>
              <a:rPr lang="en-US" sz="1800" dirty="0" smtClean="0"/>
              <a:t>No:</a:t>
            </a:r>
            <a:br>
              <a:rPr lang="en-US" sz="1800" dirty="0" smtClean="0"/>
            </a:br>
            <a:r>
              <a:rPr lang="en-US" sz="1800" dirty="0" smtClean="0"/>
              <a:t>Abstain:  </a:t>
            </a:r>
          </a:p>
        </p:txBody>
      </p:sp>
    </p:spTree>
    <p:extLst>
      <p:ext uri="{BB962C8B-B14F-4D97-AF65-F5344CB8AC3E}">
        <p14:creationId xmlns:p14="http://schemas.microsoft.com/office/powerpoint/2010/main" val="1547676978"/>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12/785r0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51</a:t>
            </a:fld>
            <a:endParaRPr lang="en-GB"/>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Straw Poll</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a:t>
            </a:r>
            <a:r>
              <a:rPr lang="en-US" altLang="zh-TW" dirty="0"/>
              <a:t>parameters</a:t>
            </a:r>
            <a:r>
              <a:rPr lang="en-US" altLang="zh-TW" dirty="0" smtClean="0">
                <a:solidFill>
                  <a:schemeClr val="tx1"/>
                </a:solidFill>
              </a:rPr>
              <a:t> </a:t>
            </a:r>
            <a:r>
              <a:rPr lang="en-US" altLang="zh-TW" dirty="0"/>
              <a:t>described in this submission </a:t>
            </a:r>
            <a:r>
              <a:rPr lang="en-US" altLang="zh-TW" dirty="0" smtClean="0">
                <a:solidFill>
                  <a:schemeClr val="tx1"/>
                </a:solidFill>
              </a:rPr>
              <a:t>in the Probe Request frame body?</a:t>
            </a:r>
          </a:p>
          <a:p>
            <a:pPr marL="0" indent="0"/>
            <a:r>
              <a:rPr lang="en-US" altLang="zh-TW" dirty="0" smtClean="0"/>
              <a:t>	</a:t>
            </a:r>
            <a:br>
              <a:rPr lang="en-US" altLang="zh-TW" dirty="0" smtClean="0"/>
            </a:br>
            <a:r>
              <a:rPr lang="en-US" altLang="zh-TW" dirty="0" smtClean="0"/>
              <a:t/>
            </a:r>
            <a:br>
              <a:rPr lang="en-US" altLang="zh-TW" dirty="0" smtClean="0"/>
            </a:br>
            <a:r>
              <a:rPr lang="en-US" altLang="zh-TW" dirty="0" smtClean="0"/>
              <a:t>	Yes:  </a:t>
            </a:r>
            <a:br>
              <a:rPr lang="en-US" altLang="zh-TW" dirty="0" smtClean="0"/>
            </a:br>
            <a:r>
              <a:rPr lang="en-US" altLang="zh-TW" dirty="0" smtClean="0"/>
              <a:t>	No:</a:t>
            </a:r>
            <a:br>
              <a:rPr lang="en-US" altLang="zh-TW" dirty="0" smtClean="0"/>
            </a:br>
            <a:r>
              <a:rPr lang="en-US" altLang="zh-TW" dirty="0" smtClean="0"/>
              <a:t>	Abstain:  </a:t>
            </a:r>
          </a:p>
          <a:p>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pPr/>
              <a:t>52</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a:p>
        </p:txBody>
      </p:sp>
    </p:spTree>
    <p:extLst>
      <p:ext uri="{BB962C8B-B14F-4D97-AF65-F5344CB8AC3E}">
        <p14:creationId xmlns:p14="http://schemas.microsoft.com/office/powerpoint/2010/main" val="3117428538"/>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12/786r2</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53</a:t>
            </a:fld>
            <a:endParaRPr lang="en-GB"/>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p:txBody>
          <a:bodyPr/>
          <a:lstStyle/>
          <a:p>
            <a:r>
              <a:rPr lang="en-US" dirty="0" smtClean="0"/>
              <a:t>Do you agree to add the sentence to </a:t>
            </a:r>
            <a:r>
              <a:rPr lang="en-US" dirty="0" err="1" smtClean="0"/>
              <a:t>TGai</a:t>
            </a:r>
            <a:r>
              <a:rPr lang="en-US" dirty="0" smtClean="0"/>
              <a:t> SFD, 12/0151r3. </a:t>
            </a:r>
          </a:p>
          <a:p>
            <a:pPr lvl="1"/>
            <a:r>
              <a:rPr lang="en-US" dirty="0" smtClean="0"/>
              <a:t> “FILS devices shall support differentiated initial link setup.”?</a:t>
            </a:r>
          </a:p>
          <a:p>
            <a:endParaRPr lang="en-US" dirty="0" smtClean="0"/>
          </a:p>
          <a:p>
            <a:r>
              <a:rPr lang="en-US" dirty="0" smtClean="0"/>
              <a:t>Yes:</a:t>
            </a:r>
          </a:p>
          <a:p>
            <a:r>
              <a:rPr lang="en-US" dirty="0" smtClean="0"/>
              <a:t>No:</a:t>
            </a:r>
          </a:p>
          <a:p>
            <a:r>
              <a:rPr lang="en-US" dirty="0" smtClean="0"/>
              <a:t>Need more information: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da-DK" altLang="ja-JP" smtClean="0"/>
              <a:t>Lin Cai et al ,Huawei.</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54</a:t>
            </a:fld>
            <a:endParaRPr lang="en-US" altLang="ja-JP"/>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r>
              <a:rPr lang="en-US" dirty="0" smtClean="0"/>
              <a:t>Do you agree to add the sentence to </a:t>
            </a:r>
            <a:r>
              <a:rPr lang="en-US" dirty="0" err="1" smtClean="0"/>
              <a:t>TGai</a:t>
            </a:r>
            <a:r>
              <a:rPr lang="en-US" dirty="0" smtClean="0"/>
              <a:t> SFD, 12/0151r11. </a:t>
            </a:r>
          </a:p>
          <a:p>
            <a:pPr lvl="1"/>
            <a:r>
              <a:rPr lang="en-US" dirty="0" smtClean="0"/>
              <a:t> “FILS devices shall support differentiated initial link setup.”?</a:t>
            </a:r>
          </a:p>
          <a:p>
            <a:r>
              <a:rPr lang="en-US" dirty="0" smtClean="0"/>
              <a:t>Moved: Lin</a:t>
            </a:r>
          </a:p>
          <a:p>
            <a:r>
              <a:rPr lang="en-US" dirty="0" smtClean="0"/>
              <a:t>Seconded: Roger</a:t>
            </a:r>
          </a:p>
          <a:p>
            <a:r>
              <a:rPr lang="en-US" dirty="0" smtClean="0"/>
              <a:t>Yes: 37</a:t>
            </a:r>
          </a:p>
          <a:p>
            <a:r>
              <a:rPr lang="en-US" dirty="0" smtClean="0"/>
              <a:t>No: 1</a:t>
            </a:r>
          </a:p>
          <a:p>
            <a:r>
              <a:rPr lang="en-US" dirty="0" smtClean="0"/>
              <a:t>Abstain: 9</a:t>
            </a:r>
          </a:p>
          <a:p>
            <a:r>
              <a:rPr lang="en-US" sz="2800" dirty="0" smtClean="0">
                <a:solidFill>
                  <a:srgbClr val="FF0000"/>
                </a:solidFill>
              </a:rPr>
              <a:t>Passes </a:t>
            </a:r>
            <a:r>
              <a:rPr lang="en-US" sz="2800" dirty="0">
                <a:solidFill>
                  <a:srgbClr val="FF0000"/>
                </a:solidFill>
              </a:rPr>
              <a:t>(Integrated into 11-12/0151r11)</a:t>
            </a:r>
          </a:p>
          <a:p>
            <a:endParaRPr lang="en-US" sz="2800" dirty="0" smtClean="0">
              <a:solidFill>
                <a:srgbClr val="FF0000"/>
              </a:solidFill>
            </a:endParaRPr>
          </a:p>
          <a:p>
            <a:endParaRPr lang="en-US" dirty="0" smtClean="0"/>
          </a:p>
          <a:p>
            <a:pPr>
              <a:buNone/>
            </a:pPr>
            <a:endParaRPr lang="en-US" dirty="0" smtClean="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da-DK" altLang="ja-JP" smtClean="0"/>
              <a:t>Lin Cai et al ,Huawei.</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55</a:t>
            </a:fld>
            <a:endParaRPr lang="en-US" altLang="ja-JP"/>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12/788r1</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56</a:t>
            </a:fld>
            <a:endParaRPr lang="en-GB"/>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p:txBody>
          <a:bodyPr/>
          <a:lstStyle/>
          <a:p>
            <a:r>
              <a:rPr lang="en-US" dirty="0" smtClean="0"/>
              <a:t>In the active scanning state machine, do you agree to increase the scope of the </a:t>
            </a:r>
            <a:r>
              <a:rPr lang="en-US" dirty="0" err="1" smtClean="0"/>
              <a:t>ProbeTimer</a:t>
            </a:r>
            <a:r>
              <a:rPr lang="en-US" dirty="0" smtClean="0"/>
              <a:t> criteria to include the detection of an identifiable AP transmission in addition to CCA. </a:t>
            </a:r>
          </a:p>
          <a:p>
            <a:pPr>
              <a:buNone/>
            </a:pPr>
            <a:endParaRPr lang="en-US" dirty="0" smtClean="0"/>
          </a:p>
          <a:p>
            <a:r>
              <a:rPr lang="en-US" dirty="0" smtClean="0"/>
              <a:t>Yes 19</a:t>
            </a:r>
          </a:p>
          <a:p>
            <a:r>
              <a:rPr lang="en-US" dirty="0" smtClean="0"/>
              <a:t>No 13</a:t>
            </a:r>
          </a:p>
          <a:p>
            <a:r>
              <a:rPr lang="en-US" dirty="0" smtClean="0"/>
              <a:t>Need more information 8</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da-DK" altLang="ja-JP" smtClean="0"/>
              <a:t>Lin Cai et al, Huawei.</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57</a:t>
            </a:fld>
            <a:endParaRPr lang="en-US" altLang="ja-JP"/>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smtClean="0"/>
              <a:t>In the active scanning state machine, do you agree to increase the scope of the </a:t>
            </a:r>
            <a:r>
              <a:rPr lang="en-US" dirty="0" err="1" smtClean="0"/>
              <a:t>ProbeTimer</a:t>
            </a:r>
            <a:r>
              <a:rPr lang="en-US" dirty="0" smtClean="0"/>
              <a:t> criteria to include the detection of an identifiable AP transmission in addition to CCA. </a:t>
            </a:r>
          </a:p>
          <a:p>
            <a:pPr>
              <a:buNone/>
            </a:pPr>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da-DK" altLang="ja-JP" smtClean="0"/>
              <a:t>Lin Cai et al, Huawei.</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58</a:t>
            </a:fld>
            <a:endParaRPr lang="en-US" altLang="ja-JP"/>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12/789r3</a:t>
            </a:r>
            <a:br>
              <a:rPr lang="en-US" altLang="ja-JP" dirty="0" smtClean="0"/>
            </a:br>
            <a:r>
              <a:rPr lang="en-US" altLang="ja-JP" dirty="0" smtClean="0"/>
              <a:t>4 Motions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59</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12/550r6</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a:t>Add the following text </a:t>
            </a:r>
            <a:r>
              <a:rPr lang="en-US" dirty="0" smtClean="0"/>
              <a:t>to the SFD  </a:t>
            </a:r>
            <a:r>
              <a:rPr lang="en-US" dirty="0"/>
              <a:t>Subsection 4.1 “Pre-established security context”</a:t>
            </a:r>
          </a:p>
          <a:p>
            <a:pPr lvl="1"/>
            <a:r>
              <a:rPr lang="en-GB" u="sng" dirty="0">
                <a:solidFill>
                  <a:srgbClr val="7394FF"/>
                </a:solidFill>
              </a:rPr>
              <a:t>The draft specification shall include</a:t>
            </a:r>
          </a:p>
          <a:p>
            <a:pPr lvl="2"/>
            <a:r>
              <a:rPr lang="en-GB" u="sng" dirty="0">
                <a:solidFill>
                  <a:srgbClr val="7394FF"/>
                </a:solidFill>
              </a:rPr>
              <a:t>support for</a:t>
            </a:r>
            <a:r>
              <a:rPr lang="en-US" u="sng" dirty="0">
                <a:solidFill>
                  <a:srgbClr val="7394FF"/>
                </a:solidFill>
              </a:rPr>
              <a:t> the EAP-RP [as defined in IETF </a:t>
            </a:r>
            <a:r>
              <a:rPr lang="en-GB" u="sng" dirty="0">
                <a:solidFill>
                  <a:srgbClr val="7394FF"/>
                </a:solidFill>
              </a:rPr>
              <a:t>RFC 5295/5296] </a:t>
            </a:r>
            <a:r>
              <a:rPr lang="en-US" u="sng" dirty="0">
                <a:solidFill>
                  <a:srgbClr val="7394FF"/>
                </a:solidFill>
              </a:rPr>
              <a:t>for fast key establishment.</a:t>
            </a:r>
          </a:p>
          <a:p>
            <a:pPr lvl="2"/>
            <a:r>
              <a:rPr lang="en-US" u="sng" dirty="0">
                <a:solidFill>
                  <a:srgbClr val="7394FF"/>
                </a:solidFill>
              </a:rPr>
              <a:t>a nonce exchange and key confirmation that does not degrade the security of the 4-way handshake.</a:t>
            </a:r>
          </a:p>
          <a:p>
            <a:r>
              <a:rPr lang="en-US" dirty="0"/>
              <a:t>Moved    </a:t>
            </a:r>
            <a:r>
              <a:rPr lang="en-US" dirty="0" smtClean="0"/>
              <a:t>: George</a:t>
            </a:r>
            <a:endParaRPr lang="en-US" dirty="0"/>
          </a:p>
          <a:p>
            <a:r>
              <a:rPr lang="en-US" dirty="0"/>
              <a:t>Seconded: </a:t>
            </a:r>
            <a:r>
              <a:rPr lang="en-US" dirty="0" smtClean="0"/>
              <a:t>Hitoshi</a:t>
            </a:r>
            <a:endParaRPr lang="en-US" dirty="0"/>
          </a:p>
          <a:p>
            <a:r>
              <a:rPr lang="en-US" dirty="0" smtClean="0"/>
              <a:t>Yes/No/Abstain 42/0/12</a:t>
            </a:r>
          </a:p>
          <a:p>
            <a:r>
              <a:rPr lang="en-US" dirty="0" smtClean="0"/>
              <a:t>Motion passes  </a:t>
            </a:r>
            <a:r>
              <a:rPr lang="en-US" dirty="0" smtClean="0">
                <a:solidFill>
                  <a:srgbClr val="FF0000"/>
                </a:solidFill>
              </a:rPr>
              <a:t>(integrated into SFD)</a:t>
            </a:r>
            <a:endParaRPr lang="en-US" dirty="0">
              <a:solidFill>
                <a:srgbClr val="FF0000"/>
              </a:solidFill>
            </a:endParaRPr>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60</a:t>
            </a:fld>
            <a:endParaRPr lang="en-US" altLang="ja-JP"/>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p14="http://schemas.microsoft.com/office/powerpoint/2010/main" val="397374914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a:t>Add the following text to </a:t>
            </a:r>
            <a:r>
              <a:rPr lang="en-US" dirty="0" smtClean="0"/>
              <a:t>SFD Subsection </a:t>
            </a:r>
            <a:r>
              <a:rPr lang="en-US" dirty="0"/>
              <a:t>4.1 “Pre-established security context”</a:t>
            </a:r>
          </a:p>
          <a:p>
            <a:pPr lvl="1"/>
            <a:r>
              <a:rPr lang="en-GB" u="sng" dirty="0">
                <a:solidFill>
                  <a:srgbClr val="7394FF"/>
                </a:solidFill>
              </a:rPr>
              <a:t>The draft specification shall include optional support of </a:t>
            </a:r>
            <a:r>
              <a:rPr lang="en-GB" u="sng" dirty="0" smtClean="0">
                <a:solidFill>
                  <a:srgbClr val="7394FF"/>
                </a:solidFill>
              </a:rPr>
              <a:t>Perfect Forward Secrecy as </a:t>
            </a:r>
            <a:r>
              <a:rPr lang="en-GB" u="sng" dirty="0">
                <a:solidFill>
                  <a:srgbClr val="7394FF"/>
                </a:solidFill>
              </a:rPr>
              <a:t>part of key establishment.</a:t>
            </a:r>
            <a:endParaRPr lang="en-US" dirty="0">
              <a:solidFill>
                <a:srgbClr val="7394FF"/>
              </a:solidFill>
            </a:endParaRPr>
          </a:p>
          <a:p>
            <a:r>
              <a:rPr lang="en-US" dirty="0" smtClean="0">
                <a:solidFill>
                  <a:srgbClr val="7394FF"/>
                </a:solidFill>
              </a:rPr>
              <a:t>Moved: George</a:t>
            </a:r>
            <a:endParaRPr lang="en-US" dirty="0">
              <a:solidFill>
                <a:srgbClr val="7394FF"/>
              </a:solidFill>
            </a:endParaRPr>
          </a:p>
          <a:p>
            <a:r>
              <a:rPr lang="en-US" dirty="0">
                <a:solidFill>
                  <a:srgbClr val="7394FF"/>
                </a:solidFill>
              </a:rPr>
              <a:t>Seconded: </a:t>
            </a:r>
            <a:r>
              <a:rPr lang="en-US" dirty="0" smtClean="0">
                <a:solidFill>
                  <a:srgbClr val="7394FF"/>
                </a:solidFill>
              </a:rPr>
              <a:t>Hitoshi</a:t>
            </a:r>
            <a:endParaRPr lang="en-US" dirty="0">
              <a:solidFill>
                <a:srgbClr val="7394FF"/>
              </a:solidFill>
            </a:endParaRPr>
          </a:p>
          <a:p>
            <a:r>
              <a:rPr lang="en-US" dirty="0" smtClean="0">
                <a:solidFill>
                  <a:srgbClr val="7394FF"/>
                </a:solidFill>
              </a:rPr>
              <a:t>Yes/No/Abstain 27/2/20</a:t>
            </a:r>
          </a:p>
          <a:p>
            <a:r>
              <a:rPr lang="en-US" dirty="0" smtClean="0">
                <a:solidFill>
                  <a:srgbClr val="7394FF"/>
                </a:solidFill>
              </a:rPr>
              <a:t>Motion passes </a:t>
            </a:r>
            <a:r>
              <a:rPr lang="en-US" dirty="0">
                <a:solidFill>
                  <a:srgbClr val="FF0000"/>
                </a:solidFill>
              </a:rPr>
              <a:t>(integrated into SFD)</a:t>
            </a:r>
          </a:p>
          <a:p>
            <a:endParaRPr lang="en-US" dirty="0">
              <a:solidFill>
                <a:srgbClr val="7394FF"/>
              </a:solidFill>
            </a:endParaRPr>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61</a:t>
            </a:fld>
            <a:endParaRPr lang="en-US" altLang="ja-JP" dirty="0"/>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p14="http://schemas.microsoft.com/office/powerpoint/2010/main" val="91380997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Content Placeholder 2"/>
          <p:cNvSpPr>
            <a:spLocks noGrp="1"/>
          </p:cNvSpPr>
          <p:nvPr>
            <p:ph idx="1"/>
          </p:nvPr>
        </p:nvSpPr>
        <p:spPr/>
        <p:txBody>
          <a:bodyPr/>
          <a:lstStyle/>
          <a:p>
            <a:r>
              <a:rPr lang="en-US" dirty="0"/>
              <a:t>Add the following text to Subsection 4.1 “Pre-established security context”</a:t>
            </a:r>
          </a:p>
          <a:p>
            <a:pPr lvl="1"/>
            <a:r>
              <a:rPr lang="en-US" dirty="0">
                <a:solidFill>
                  <a:srgbClr val="0070C0"/>
                </a:solidFill>
              </a:rPr>
              <a:t>The key derivation handshake is started by ‘sending of </a:t>
            </a:r>
            <a:r>
              <a:rPr lang="en-US" dirty="0" err="1">
                <a:solidFill>
                  <a:srgbClr val="0070C0"/>
                </a:solidFill>
              </a:rPr>
              <a:t>Snonce</a:t>
            </a:r>
            <a:r>
              <a:rPr lang="en-US" dirty="0">
                <a:solidFill>
                  <a:srgbClr val="0070C0"/>
                </a:solidFill>
              </a:rPr>
              <a:t> first’ when EAP-RP is used for authentication</a:t>
            </a:r>
          </a:p>
          <a:p>
            <a:r>
              <a:rPr lang="en-US" dirty="0"/>
              <a:t>Moved    </a:t>
            </a:r>
            <a:r>
              <a:rPr lang="en-US" dirty="0" smtClean="0"/>
              <a:t>:</a:t>
            </a:r>
            <a:r>
              <a:rPr lang="en-US" dirty="0" err="1" smtClean="0"/>
              <a:t>Geroge</a:t>
            </a:r>
            <a:endParaRPr lang="en-US" dirty="0" smtClean="0"/>
          </a:p>
          <a:p>
            <a:r>
              <a:rPr lang="en-US" dirty="0"/>
              <a:t>Seconded:</a:t>
            </a:r>
            <a:r>
              <a:rPr lang="en-US" dirty="0" smtClean="0"/>
              <a:t> </a:t>
            </a:r>
            <a:r>
              <a:rPr lang="en-US" dirty="0" err="1" smtClean="0"/>
              <a:t>Jouni</a:t>
            </a:r>
            <a:endParaRPr lang="en-US" dirty="0" smtClean="0"/>
          </a:p>
          <a:p>
            <a:pPr marL="457200" lvl="1" indent="0">
              <a:buNone/>
            </a:pPr>
            <a:endParaRPr lang="en-US" dirty="0"/>
          </a:p>
          <a:p>
            <a:pPr lvl="1"/>
            <a:r>
              <a:rPr lang="en-US" dirty="0"/>
              <a:t>Yes:</a:t>
            </a:r>
            <a:r>
              <a:rPr lang="en-US" dirty="0" smtClean="0"/>
              <a:t> 10	</a:t>
            </a:r>
          </a:p>
          <a:p>
            <a:pPr lvl="1"/>
            <a:r>
              <a:rPr lang="en-US" dirty="0"/>
              <a:t>No:</a:t>
            </a:r>
            <a:r>
              <a:rPr lang="en-US" dirty="0" smtClean="0"/>
              <a:t> 7</a:t>
            </a:r>
          </a:p>
          <a:p>
            <a:pPr lvl="1"/>
            <a:r>
              <a:rPr lang="en-US" dirty="0"/>
              <a:t>Abstain:</a:t>
            </a:r>
            <a:r>
              <a:rPr lang="en-US" dirty="0" smtClean="0"/>
              <a:t> 13</a:t>
            </a:r>
          </a:p>
          <a:p>
            <a:r>
              <a:rPr lang="en-US" sz="2800" dirty="0" smtClean="0">
                <a:solidFill>
                  <a:srgbClr val="FF0000"/>
                </a:solidFill>
              </a:rPr>
              <a:t>Failed</a:t>
            </a:r>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62</a:t>
            </a:fld>
            <a:endParaRPr lang="en-US" altLang="ja-JP">
              <a:solidFill>
                <a:srgbClr val="000000"/>
              </a:solidFill>
            </a:endParaRPr>
          </a:p>
        </p:txBody>
      </p:sp>
    </p:spTree>
    <p:extLst>
      <p:ext uri="{BB962C8B-B14F-4D97-AF65-F5344CB8AC3E}">
        <p14:creationId xmlns:p14="http://schemas.microsoft.com/office/powerpoint/2010/main" val="19515729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446112"/>
          </a:xfrm>
        </p:spPr>
        <p:txBody>
          <a:bodyPr/>
          <a:lstStyle/>
          <a:p>
            <a:r>
              <a:rPr lang="en-US" dirty="0" smtClean="0"/>
              <a:t>Motion 4</a:t>
            </a:r>
            <a:endParaRPr lang="en-US" dirty="0"/>
          </a:p>
        </p:txBody>
      </p:sp>
      <p:sp>
        <p:nvSpPr>
          <p:cNvPr id="3" name="Content Placeholder 2"/>
          <p:cNvSpPr>
            <a:spLocks noGrp="1"/>
          </p:cNvSpPr>
          <p:nvPr>
            <p:ph idx="1"/>
          </p:nvPr>
        </p:nvSpPr>
        <p:spPr>
          <a:xfrm>
            <a:off x="685800" y="1066800"/>
            <a:ext cx="7924800" cy="5257800"/>
          </a:xfrm>
        </p:spPr>
        <p:txBody>
          <a:bodyPr>
            <a:normAutofit fontScale="70000" lnSpcReduction="20000"/>
          </a:bodyPr>
          <a:lstStyle/>
          <a:p>
            <a:r>
              <a:rPr lang="en-US" dirty="0"/>
              <a:t>Add the following text to Subsection 4.1 “Pre-established security context”</a:t>
            </a:r>
          </a:p>
          <a:p>
            <a:pPr lvl="1"/>
            <a:r>
              <a:rPr lang="en-US" strike="sngStrike" dirty="0">
                <a:solidFill>
                  <a:srgbClr val="0070C0"/>
                </a:solidFill>
              </a:rPr>
              <a:t>Non-AP STA shall support bundling of EAP-</a:t>
            </a:r>
            <a:r>
              <a:rPr lang="en-US" strike="sngStrike" dirty="0" err="1">
                <a:solidFill>
                  <a:srgbClr val="0070C0"/>
                </a:solidFill>
              </a:rPr>
              <a:t>Reauth</a:t>
            </a:r>
            <a:r>
              <a:rPr lang="en-US" strike="sngStrike" dirty="0">
                <a:solidFill>
                  <a:srgbClr val="0070C0"/>
                </a:solidFill>
              </a:rPr>
              <a:t> Initiate message with the </a:t>
            </a:r>
            <a:r>
              <a:rPr lang="en-US" strike="sngStrike" dirty="0" err="1">
                <a:solidFill>
                  <a:srgbClr val="0070C0"/>
                </a:solidFill>
              </a:rPr>
              <a:t>Snonce</a:t>
            </a:r>
            <a:r>
              <a:rPr lang="en-US" strike="sngStrike" dirty="0">
                <a:solidFill>
                  <a:srgbClr val="0070C0"/>
                </a:solidFill>
              </a:rPr>
              <a:t> in the Auth </a:t>
            </a:r>
            <a:r>
              <a:rPr lang="en-US" strike="sngStrike" dirty="0" smtClean="0">
                <a:solidFill>
                  <a:srgbClr val="0070C0"/>
                </a:solidFill>
              </a:rPr>
              <a:t>frame</a:t>
            </a:r>
          </a:p>
          <a:p>
            <a:pPr lvl="1"/>
            <a:r>
              <a:rPr lang="en-US" dirty="0" smtClean="0">
                <a:solidFill>
                  <a:srgbClr val="0070C0"/>
                </a:solidFill>
              </a:rPr>
              <a:t>Non-AP STA shall support bundling of EAP-</a:t>
            </a:r>
            <a:r>
              <a:rPr lang="en-US" dirty="0" err="1" smtClean="0">
                <a:solidFill>
                  <a:srgbClr val="0070C0"/>
                </a:solidFill>
              </a:rPr>
              <a:t>Reauth</a:t>
            </a:r>
            <a:r>
              <a:rPr lang="en-US" dirty="0" smtClean="0">
                <a:solidFill>
                  <a:srgbClr val="0070C0"/>
                </a:solidFill>
              </a:rPr>
              <a:t> Initiate message with the </a:t>
            </a:r>
            <a:r>
              <a:rPr lang="en-US" dirty="0" err="1" smtClean="0">
                <a:solidFill>
                  <a:srgbClr val="0070C0"/>
                </a:solidFill>
              </a:rPr>
              <a:t>Snonce</a:t>
            </a:r>
            <a:r>
              <a:rPr lang="en-US" dirty="0" smtClean="0">
                <a:solidFill>
                  <a:srgbClr val="0070C0"/>
                </a:solidFill>
              </a:rPr>
              <a:t> in the Auth frame when EAP-RP is used in authentication.</a:t>
            </a:r>
          </a:p>
          <a:p>
            <a:pPr lvl="1"/>
            <a:endParaRPr lang="en-US" dirty="0" smtClean="0">
              <a:solidFill>
                <a:srgbClr val="0070C0"/>
              </a:solidFill>
            </a:endParaRPr>
          </a:p>
          <a:p>
            <a:r>
              <a:rPr lang="en-US" dirty="0"/>
              <a:t>Moved    </a:t>
            </a:r>
            <a:r>
              <a:rPr lang="en-US" dirty="0" smtClean="0"/>
              <a:t>: </a:t>
            </a:r>
            <a:r>
              <a:rPr lang="en-US" dirty="0" err="1" smtClean="0"/>
              <a:t>Geroge</a:t>
            </a:r>
            <a:endParaRPr lang="en-US" dirty="0" smtClean="0"/>
          </a:p>
          <a:p>
            <a:r>
              <a:rPr lang="en-US" dirty="0"/>
              <a:t>Seconded:</a:t>
            </a:r>
            <a:r>
              <a:rPr lang="en-US" dirty="0" smtClean="0"/>
              <a:t> Dan</a:t>
            </a:r>
          </a:p>
          <a:p>
            <a:pPr lvl="1"/>
            <a:r>
              <a:rPr lang="en-US" dirty="0" smtClean="0"/>
              <a:t>Yes: 17</a:t>
            </a:r>
          </a:p>
          <a:p>
            <a:pPr lvl="1"/>
            <a:r>
              <a:rPr lang="en-US" dirty="0" smtClean="0"/>
              <a:t>No: 8</a:t>
            </a:r>
          </a:p>
          <a:p>
            <a:pPr lvl="1"/>
            <a:r>
              <a:rPr lang="en-US" dirty="0" smtClean="0"/>
              <a:t>Abstain: 6 </a:t>
            </a:r>
          </a:p>
          <a:p>
            <a:pPr lvl="2"/>
            <a:r>
              <a:rPr lang="en-US" sz="3613" dirty="0" smtClean="0">
                <a:solidFill>
                  <a:srgbClr val="FF0000"/>
                </a:solidFill>
              </a:rPr>
              <a:t>Failed</a:t>
            </a:r>
          </a:p>
          <a:p>
            <a:endParaRPr lang="en-US" dirty="0" smtClean="0"/>
          </a:p>
          <a:p>
            <a:r>
              <a:rPr lang="en-US" dirty="0" smtClean="0"/>
              <a:t>Move to amend </a:t>
            </a:r>
          </a:p>
          <a:p>
            <a:pPr marL="685800" lvl="2" indent="-342900"/>
            <a:r>
              <a:rPr lang="en-US" dirty="0" smtClean="0">
                <a:solidFill>
                  <a:srgbClr val="0070C0"/>
                </a:solidFill>
              </a:rPr>
              <a:t>Non-AP STA shall support bundling of EAP-</a:t>
            </a:r>
            <a:r>
              <a:rPr lang="en-US" dirty="0" err="1" smtClean="0">
                <a:solidFill>
                  <a:srgbClr val="0070C0"/>
                </a:solidFill>
              </a:rPr>
              <a:t>Reauth</a:t>
            </a:r>
            <a:r>
              <a:rPr lang="en-US" dirty="0" smtClean="0">
                <a:solidFill>
                  <a:srgbClr val="0070C0"/>
                </a:solidFill>
              </a:rPr>
              <a:t> Initiate message with the </a:t>
            </a:r>
            <a:r>
              <a:rPr lang="en-US" dirty="0" err="1" smtClean="0">
                <a:solidFill>
                  <a:srgbClr val="0070C0"/>
                </a:solidFill>
              </a:rPr>
              <a:t>Snonce</a:t>
            </a:r>
            <a:r>
              <a:rPr lang="en-US" dirty="0" smtClean="0">
                <a:solidFill>
                  <a:srgbClr val="0070C0"/>
                </a:solidFill>
              </a:rPr>
              <a:t> in the Auth frame when EAP-RP is used in authentication.</a:t>
            </a:r>
          </a:p>
          <a:p>
            <a:r>
              <a:rPr lang="en-US" dirty="0" smtClean="0"/>
              <a:t>Moved    : Rene</a:t>
            </a:r>
          </a:p>
          <a:p>
            <a:r>
              <a:rPr lang="en-US" dirty="0" smtClean="0"/>
              <a:t>Seconded: Lei </a:t>
            </a:r>
          </a:p>
          <a:p>
            <a:pPr marL="685800" lvl="2" indent="-342900"/>
            <a:endParaRPr lang="en-US" dirty="0" smtClean="0">
              <a:solidFill>
                <a:srgbClr val="0070C0"/>
              </a:solidFill>
            </a:endParaRPr>
          </a:p>
          <a:p>
            <a:pPr lvl="1"/>
            <a:r>
              <a:rPr lang="en-US" altLang="ja-JP" dirty="0" smtClean="0">
                <a:ea typeface="ＭＳ Ｐゴシック" pitchFamily="-84" charset="-128"/>
                <a:cs typeface="ＭＳ Ｐゴシック" pitchFamily="-84" charset="-128"/>
              </a:rPr>
              <a:t>Approved  by unanimous consent</a:t>
            </a:r>
          </a:p>
          <a:p>
            <a:pPr lvl="1"/>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63</a:t>
            </a:fld>
            <a:endParaRPr lang="en-US" altLang="ja-JP">
              <a:solidFill>
                <a:srgbClr val="000000"/>
              </a:solidFill>
            </a:endParaRPr>
          </a:p>
        </p:txBody>
      </p:sp>
    </p:spTree>
    <p:extLst>
      <p:ext uri="{BB962C8B-B14F-4D97-AF65-F5344CB8AC3E}">
        <p14:creationId xmlns:p14="http://schemas.microsoft.com/office/powerpoint/2010/main" val="264944140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5 </a:t>
            </a:r>
            <a:endParaRPr lang="en-US" dirty="0"/>
          </a:p>
        </p:txBody>
      </p:sp>
      <p:sp>
        <p:nvSpPr>
          <p:cNvPr id="3" name="Content Placeholder 2"/>
          <p:cNvSpPr>
            <a:spLocks noGrp="1"/>
          </p:cNvSpPr>
          <p:nvPr>
            <p:ph idx="1"/>
          </p:nvPr>
        </p:nvSpPr>
        <p:spPr/>
        <p:txBody>
          <a:bodyPr/>
          <a:lstStyle/>
          <a:p>
            <a:r>
              <a:rPr lang="en-US" dirty="0"/>
              <a:t>Add the following text to Subsection 4.1 “Pre-established security context”</a:t>
            </a:r>
            <a:endParaRPr lang="en-US" dirty="0" smtClean="0"/>
          </a:p>
          <a:p>
            <a:pPr lvl="1"/>
            <a:r>
              <a:rPr lang="en-US" dirty="0" smtClean="0">
                <a:solidFill>
                  <a:srgbClr val="0070C0"/>
                </a:solidFill>
              </a:rPr>
              <a:t>Option 1 from 11-12/0789r2 shall be supported.</a:t>
            </a:r>
          </a:p>
          <a:p>
            <a:r>
              <a:rPr lang="en-US" dirty="0"/>
              <a:t>Moved    </a:t>
            </a:r>
            <a:r>
              <a:rPr lang="en-US" dirty="0" smtClean="0"/>
              <a:t>: Dan</a:t>
            </a:r>
          </a:p>
          <a:p>
            <a:r>
              <a:rPr lang="en-US" dirty="0"/>
              <a:t>Seconded:</a:t>
            </a:r>
            <a:r>
              <a:rPr lang="en-US" dirty="0" smtClean="0"/>
              <a:t> </a:t>
            </a:r>
            <a:r>
              <a:rPr lang="en-US" dirty="0" err="1" smtClean="0"/>
              <a:t>Jouni</a:t>
            </a:r>
            <a:endParaRPr lang="en-US" dirty="0" smtClean="0"/>
          </a:p>
          <a:p>
            <a:pPr marL="457200" lvl="1" indent="0">
              <a:buNone/>
            </a:pPr>
            <a:endParaRPr lang="en-US" dirty="0"/>
          </a:p>
          <a:p>
            <a:pPr lvl="1"/>
            <a:r>
              <a:rPr lang="en-US" dirty="0"/>
              <a:t>Yes:</a:t>
            </a:r>
            <a:r>
              <a:rPr lang="en-US" dirty="0" smtClean="0"/>
              <a:t> 15	</a:t>
            </a:r>
          </a:p>
          <a:p>
            <a:pPr lvl="1"/>
            <a:r>
              <a:rPr lang="en-US" dirty="0"/>
              <a:t>No:</a:t>
            </a:r>
            <a:r>
              <a:rPr lang="en-US" dirty="0" smtClean="0"/>
              <a:t> 10</a:t>
            </a:r>
          </a:p>
          <a:p>
            <a:pPr lvl="1"/>
            <a:r>
              <a:rPr lang="en-US" dirty="0"/>
              <a:t>Abstain:</a:t>
            </a:r>
            <a:r>
              <a:rPr lang="en-US" dirty="0" smtClean="0"/>
              <a:t> 10</a:t>
            </a:r>
          </a:p>
          <a:p>
            <a:pPr>
              <a:buNone/>
            </a:pPr>
            <a:r>
              <a:rPr lang="en-US" sz="4213" dirty="0" smtClean="0">
                <a:solidFill>
                  <a:srgbClr val="FF0000"/>
                </a:solidFill>
              </a:rPr>
              <a:t>Failed</a:t>
            </a:r>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64</a:t>
            </a:fld>
            <a:endParaRPr lang="en-US" altLang="ja-JP">
              <a:solidFill>
                <a:srgbClr val="000000"/>
              </a:solidFill>
            </a:endParaRPr>
          </a:p>
        </p:txBody>
      </p:sp>
    </p:spTree>
    <p:extLst>
      <p:ext uri="{BB962C8B-B14F-4D97-AF65-F5344CB8AC3E}">
        <p14:creationId xmlns:p14="http://schemas.microsoft.com/office/powerpoint/2010/main" val="19515729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6 </a:t>
            </a:r>
            <a:endParaRPr lang="en-US" dirty="0"/>
          </a:p>
        </p:txBody>
      </p:sp>
      <p:sp>
        <p:nvSpPr>
          <p:cNvPr id="3" name="Content Placeholder 2"/>
          <p:cNvSpPr>
            <a:spLocks noGrp="1"/>
          </p:cNvSpPr>
          <p:nvPr>
            <p:ph idx="1"/>
          </p:nvPr>
        </p:nvSpPr>
        <p:spPr/>
        <p:txBody>
          <a:bodyPr>
            <a:normAutofit fontScale="92500" lnSpcReduction="10000"/>
          </a:bodyPr>
          <a:lstStyle/>
          <a:p>
            <a:r>
              <a:rPr lang="en-US" dirty="0"/>
              <a:t>Add the following text to Subsection </a:t>
            </a:r>
            <a:r>
              <a:rPr lang="en-US" dirty="0" smtClean="0"/>
              <a:t>4 of the Specification Framework Document under the heading “Key Confirmation”</a:t>
            </a:r>
          </a:p>
          <a:p>
            <a:pPr lvl="1"/>
            <a:r>
              <a:rPr lang="en-US" dirty="0" smtClean="0">
                <a:solidFill>
                  <a:srgbClr val="0070C0"/>
                </a:solidFill>
              </a:rPr>
              <a:t>The draft specification shall not specify confirmation of a key prior to both parties possessing the key to confirm.</a:t>
            </a:r>
          </a:p>
          <a:p>
            <a:r>
              <a:rPr lang="en-US" dirty="0"/>
              <a:t>Moved    </a:t>
            </a:r>
            <a:r>
              <a:rPr lang="en-US" dirty="0" smtClean="0"/>
              <a:t>: Dan</a:t>
            </a:r>
          </a:p>
          <a:p>
            <a:r>
              <a:rPr lang="en-US" dirty="0"/>
              <a:t>Seconded:</a:t>
            </a:r>
            <a:r>
              <a:rPr lang="en-US" dirty="0" smtClean="0"/>
              <a:t> Paul</a:t>
            </a:r>
          </a:p>
          <a:p>
            <a:pPr marL="457200" lvl="1" indent="0">
              <a:buNone/>
            </a:pPr>
            <a:endParaRPr lang="en-US" dirty="0"/>
          </a:p>
          <a:p>
            <a:pPr lvl="1"/>
            <a:r>
              <a:rPr lang="en-US" dirty="0"/>
              <a:t>Yes:</a:t>
            </a:r>
            <a:r>
              <a:rPr lang="en-US" dirty="0" smtClean="0"/>
              <a:t> 15	</a:t>
            </a:r>
          </a:p>
          <a:p>
            <a:pPr lvl="1"/>
            <a:r>
              <a:rPr lang="en-US" dirty="0"/>
              <a:t>No:</a:t>
            </a:r>
            <a:r>
              <a:rPr lang="en-US" dirty="0" smtClean="0"/>
              <a:t> 0	</a:t>
            </a:r>
          </a:p>
          <a:p>
            <a:pPr lvl="1"/>
            <a:r>
              <a:rPr lang="en-US" dirty="0"/>
              <a:t>Abstain:</a:t>
            </a:r>
            <a:r>
              <a:rPr lang="en-US" dirty="0" smtClean="0"/>
              <a:t> 17</a:t>
            </a:r>
          </a:p>
          <a:p>
            <a:r>
              <a:rPr lang="en-US" dirty="0" smtClean="0">
                <a:solidFill>
                  <a:srgbClr val="FF0000"/>
                </a:solidFill>
              </a:rPr>
              <a:t>Passes </a:t>
            </a:r>
            <a:r>
              <a:rPr lang="en-US" dirty="0" smtClean="0"/>
              <a:t> </a:t>
            </a:r>
            <a:r>
              <a:rPr lang="en-US" dirty="0">
                <a:solidFill>
                  <a:srgbClr val="FF0000"/>
                </a:solidFill>
              </a:rPr>
              <a:t>(integrated into SFD)</a:t>
            </a:r>
          </a:p>
          <a:p>
            <a:pPr lvl="1"/>
            <a:endParaRPr lang="en-US" dirty="0" smtClean="0"/>
          </a:p>
          <a:p>
            <a:pPr lvl="1">
              <a:buNone/>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65</a:t>
            </a:fld>
            <a:endParaRPr lang="en-US" altLang="ja-JP">
              <a:solidFill>
                <a:srgbClr val="000000"/>
              </a:solidFill>
            </a:endParaRPr>
          </a:p>
        </p:txBody>
      </p:sp>
    </p:spTree>
    <p:extLst>
      <p:ext uri="{BB962C8B-B14F-4D97-AF65-F5344CB8AC3E}">
        <p14:creationId xmlns:p14="http://schemas.microsoft.com/office/powerpoint/2010/main" val="19515729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12/790r0</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Young </a:t>
            </a:r>
            <a:r>
              <a:rPr lang="en-US" altLang="ja-JP" dirty="0" err="1" smtClean="0"/>
              <a:t>Hoon</a:t>
            </a:r>
            <a:r>
              <a:rPr lang="en-US" altLang="ja-JP" dirty="0" smtClean="0"/>
              <a:t> Kwon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66</a:t>
            </a:fld>
            <a:endParaRPr lang="en-GB"/>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including information of the FILS discovery frame transmission time of other BSSs in the contents of the FILS discovery frame?</a:t>
            </a:r>
          </a:p>
          <a:p>
            <a:endParaRPr lang="en-US" altLang="zh-CN" dirty="0" smtClean="0"/>
          </a:p>
          <a:p>
            <a:pPr>
              <a:buNone/>
              <a:defRPr/>
            </a:pPr>
            <a:r>
              <a:rPr lang="en-US" sz="1800" dirty="0" smtClean="0"/>
              <a:t>Yes:  10</a:t>
            </a:r>
          </a:p>
          <a:p>
            <a:pPr>
              <a:buNone/>
              <a:defRPr/>
            </a:pPr>
            <a:r>
              <a:rPr lang="en-US" sz="1800" dirty="0" smtClean="0"/>
              <a:t>No: 9</a:t>
            </a:r>
          </a:p>
          <a:p>
            <a:pPr>
              <a:buNone/>
              <a:defRPr/>
            </a:pPr>
            <a:r>
              <a:rPr lang="en-US" sz="1800" dirty="0" smtClean="0"/>
              <a:t>Abstain:  43</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67</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that non-AP STA may report FILS discovery frame transmission timing information of nearby APs?</a:t>
            </a:r>
          </a:p>
          <a:p>
            <a:pPr lvl="1"/>
            <a:endParaRPr lang="en-US" altLang="zh-CN" dirty="0" smtClean="0"/>
          </a:p>
          <a:p>
            <a:pPr lvl="1">
              <a:buNone/>
            </a:pPr>
            <a:endParaRPr lang="en-US" altLang="zh-CN" dirty="0" smtClean="0"/>
          </a:p>
          <a:p>
            <a:pPr>
              <a:buNone/>
              <a:defRPr/>
            </a:pPr>
            <a:r>
              <a:rPr lang="en-US" sz="1800" dirty="0" smtClean="0"/>
              <a:t>Yes:  19</a:t>
            </a:r>
          </a:p>
          <a:p>
            <a:pPr>
              <a:buNone/>
              <a:defRPr/>
            </a:pPr>
            <a:r>
              <a:rPr lang="en-US" sz="1800" dirty="0" smtClean="0"/>
              <a:t>No: 4</a:t>
            </a:r>
          </a:p>
          <a:p>
            <a:pPr>
              <a:buNone/>
              <a:defRPr/>
            </a:pPr>
            <a:r>
              <a:rPr lang="en-US" sz="1800" dirty="0" smtClean="0"/>
              <a:t>Abstain: 29</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68</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The FILS beacon frame may include information of the FILS beacon transmission time of other BSSs.”</a:t>
            </a:r>
          </a:p>
          <a:p>
            <a:pPr lvl="1">
              <a:buNone/>
            </a:pPr>
            <a:endParaRPr lang="en-US" dirty="0" smtClean="0"/>
          </a:p>
          <a:p>
            <a:pPr lvl="1"/>
            <a:endParaRPr lang="en-US" dirty="0" smtClean="0"/>
          </a:p>
          <a:p>
            <a:pPr lvl="0">
              <a:spcAft>
                <a:spcPts val="600"/>
              </a:spcAft>
            </a:pPr>
            <a:r>
              <a:rPr lang="en-US" sz="2000" dirty="0" smtClean="0"/>
              <a:t>Mover: </a:t>
            </a:r>
            <a:r>
              <a:rPr lang="en-US" altLang="zh-CN" sz="2000" b="0" kern="1200" dirty="0" smtClean="0">
                <a:latin typeface="Times New Roman" pitchFamily="18" charset="0"/>
                <a:ea typeface="맑은 고딕" pitchFamily="34" charset="-127"/>
                <a:cs typeface="Times New Roman" pitchFamily="18" charset="0"/>
              </a:rPr>
              <a:t>Young </a:t>
            </a:r>
            <a:r>
              <a:rPr lang="en-US" altLang="zh-CN" sz="2000" b="0" kern="1200" dirty="0" err="1" smtClean="0">
                <a:latin typeface="Times New Roman" pitchFamily="18" charset="0"/>
                <a:ea typeface="맑은 고딕" pitchFamily="34" charset="-127"/>
                <a:cs typeface="Times New Roman" pitchFamily="18" charset="0"/>
              </a:rPr>
              <a:t>Hoon</a:t>
            </a:r>
            <a:r>
              <a:rPr lang="en-US" altLang="zh-CN" sz="2000" b="0" kern="1200" dirty="0" smtClean="0">
                <a:latin typeface="Times New Roman" pitchFamily="18" charset="0"/>
                <a:ea typeface="맑은 고딕" pitchFamily="34" charset="-127"/>
                <a:cs typeface="Times New Roman" pitchFamily="18" charset="0"/>
              </a:rPr>
              <a:t> Kwon</a:t>
            </a:r>
            <a:endParaRPr lang="en-US" sz="2000" dirty="0" smtClean="0"/>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69</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r>
              <a:rPr lang="en-US" dirty="0" smtClean="0"/>
              <a:t> </a:t>
            </a:r>
            <a:r>
              <a:rPr lang="en-US" altLang="zh-CN" dirty="0" smtClean="0"/>
              <a:t>Triggering information for broadcast Probe Response transmission may be included in the Probe Request. </a:t>
            </a:r>
          </a:p>
          <a:p>
            <a:endParaRPr lang="en-US" dirty="0" smtClean="0"/>
          </a:p>
          <a:p>
            <a:r>
              <a:rPr lang="en-US" dirty="0" smtClean="0"/>
              <a:t>Yes:</a:t>
            </a:r>
          </a:p>
          <a:p>
            <a:r>
              <a:rPr lang="en-US" dirty="0" smtClean="0"/>
              <a:t>No:</a:t>
            </a:r>
          </a:p>
          <a:p>
            <a:r>
              <a:rPr lang="en-US" dirty="0" smtClean="0"/>
              <a:t>Abstain:</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7</a:t>
            </a:fld>
            <a:endParaRPr lang="en-US" altLang="ja-JP">
              <a:solidFill>
                <a:srgbClr val="000000"/>
              </a:solidFill>
            </a:endParaRPr>
          </a:p>
        </p:txBody>
      </p:sp>
    </p:spTree>
    <p:extLst>
      <p:ext uri="{BB962C8B-B14F-4D97-AF65-F5344CB8AC3E}">
        <p14:creationId xmlns:p14="http://schemas.microsoft.com/office/powerpoint/2010/main" val="3745516938"/>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STA can report FILS beacon transmission timing information of nearby APs.”</a:t>
            </a:r>
          </a:p>
          <a:p>
            <a:pPr lvl="1">
              <a:buNone/>
            </a:pPr>
            <a:endParaRPr lang="en-US" dirty="0" smtClean="0"/>
          </a:p>
          <a:p>
            <a:pPr lvl="1">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70</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12/791r3</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Yunsong</a:t>
            </a:r>
            <a:r>
              <a:rPr lang="en-US" altLang="ja-JP" dirty="0" smtClean="0"/>
              <a:t> Yan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71</a:t>
            </a:fld>
            <a:endParaRPr lang="en-GB"/>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STA may send a simplified Probe Request by referencing to another STA’s Probe Request that was received earlier, thereby </a:t>
            </a:r>
            <a:r>
              <a:rPr lang="en-US" dirty="0" smtClean="0"/>
              <a:t>removing the redundant information elements that are already in the referenced Probe Request from the simplified Probe Request</a:t>
            </a:r>
            <a:r>
              <a:rPr lang="en-US" altLang="zh-CN" dirty="0" smtClean="0"/>
              <a:t>?</a:t>
            </a:r>
          </a:p>
          <a:p>
            <a:endParaRPr lang="en-US" altLang="zh-CN" dirty="0" smtClean="0"/>
          </a:p>
          <a:p>
            <a:pPr>
              <a:buNone/>
              <a:defRPr/>
            </a:pPr>
            <a:r>
              <a:rPr lang="en-US" sz="1800" dirty="0" smtClean="0"/>
              <a:t>Yes: 24</a:t>
            </a:r>
          </a:p>
          <a:p>
            <a:pPr>
              <a:buNone/>
              <a:defRPr/>
            </a:pPr>
            <a:r>
              <a:rPr lang="en-US" sz="1800" dirty="0" smtClean="0"/>
              <a:t>No: 9</a:t>
            </a:r>
          </a:p>
          <a:p>
            <a:pPr>
              <a:buNone/>
              <a:defRPr/>
            </a:pPr>
            <a:r>
              <a:rPr lang="en-US" sz="1800" dirty="0" smtClean="0"/>
              <a:t>Abstain: 4</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72</a:t>
            </a:fld>
            <a:endParaRPr lang="en-US" altLang="zh-CN"/>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source address (SA) in the referenced Probe Request as the reference information in the Probe Request or the simplified Probe Request, based on which the AP may send the Probe Response in a broadcast manner</a:t>
            </a:r>
            <a:r>
              <a:rPr lang="en-US" altLang="zh-CN" sz="2400" b="1" dirty="0" smtClean="0"/>
              <a:t>?</a:t>
            </a:r>
          </a:p>
          <a:p>
            <a:pPr lvl="1">
              <a:buNone/>
            </a:pPr>
            <a:endParaRPr lang="en-US" altLang="zh-CN" sz="2400" b="1" dirty="0" smtClean="0"/>
          </a:p>
          <a:p>
            <a:pPr>
              <a:buNone/>
              <a:defRPr/>
            </a:pPr>
            <a:r>
              <a:rPr lang="en-US" dirty="0" smtClean="0"/>
              <a:t>Yes: 24</a:t>
            </a:r>
          </a:p>
          <a:p>
            <a:pPr>
              <a:buNone/>
              <a:defRPr/>
            </a:pPr>
            <a:r>
              <a:rPr lang="en-US" dirty="0" smtClean="0"/>
              <a:t>No: 8</a:t>
            </a:r>
          </a:p>
          <a:p>
            <a:pPr>
              <a:buNone/>
              <a:defRPr/>
            </a:pPr>
            <a:r>
              <a:rPr lang="en-US" dirty="0" smtClean="0"/>
              <a:t>Abstain: 5</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73</a:t>
            </a:fld>
            <a:endParaRPr lang="en-US" altLang="zh-CN"/>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1</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Move to add the following text to “Section 6.1 Active scanning” in the </a:t>
            </a:r>
            <a:r>
              <a:rPr lang="en-US" dirty="0" err="1" smtClean="0"/>
              <a:t>TGai</a:t>
            </a:r>
            <a:r>
              <a:rPr lang="en-US" dirty="0" smtClean="0"/>
              <a:t> SFD, 12/0151r8:</a:t>
            </a:r>
          </a:p>
          <a:p>
            <a:pPr>
              <a:buNone/>
            </a:pPr>
            <a:r>
              <a:rPr lang="en-US" dirty="0" smtClean="0"/>
              <a:t>“6.1.10 Simplified Probe Request</a:t>
            </a:r>
          </a:p>
          <a:p>
            <a:pPr marL="0" indent="0">
              <a:buNone/>
            </a:pPr>
            <a:r>
              <a:rPr lang="en-US" dirty="0" smtClean="0"/>
              <a:t>A FILS-capable STA may send a simplified Probe Request by referencing to another STA’s Probe Request that was received earlier, thereby removing the redundant information elements that are already in the referenced Probe Request from the simplified Probe Request.”</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74</a:t>
            </a:fld>
            <a:endParaRPr lang="en-US" altLang="zh-CN"/>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r>
              <a:rPr lang="en-US" dirty="0" smtClean="0"/>
              <a:t>Move to add the following text to “Section 6.1 Active scanning” in the </a:t>
            </a:r>
            <a:r>
              <a:rPr lang="en-US" dirty="0" err="1" smtClean="0"/>
              <a:t>TGai</a:t>
            </a:r>
            <a:r>
              <a:rPr lang="en-US" dirty="0" smtClean="0"/>
              <a:t> SFD, 12/0151r8:</a:t>
            </a:r>
          </a:p>
          <a:p>
            <a:pPr>
              <a:buNone/>
            </a:pPr>
            <a:r>
              <a:rPr lang="en-US" altLang="zh-CN" sz="2000" dirty="0" smtClean="0"/>
              <a:t>“6.1.11 Triggering the broadcasted Probe Response transmission</a:t>
            </a:r>
          </a:p>
          <a:p>
            <a:pPr>
              <a:buNone/>
            </a:pPr>
            <a:r>
              <a:rPr lang="en-US" altLang="zh-CN" sz="2000" dirty="0" smtClean="0"/>
              <a:t>The source address (SA) of the STA that sent the referenced Probe Request may be included in the Probe Request or simplified Probe Request.  The AP may broadcast the Probe Response based on the triggering reference information (i.e., the source address of the STA that sent the referenced Probe Request) .”</a:t>
            </a:r>
          </a:p>
          <a:p>
            <a:pPr marL="342900" lvl="2" indent="-342900">
              <a:buNone/>
            </a:pPr>
            <a:endParaRPr lang="en-US" altLang="zh-CN" sz="2400" b="1" dirty="0" smtClean="0"/>
          </a:p>
          <a:p>
            <a:pPr marL="342900" lvl="2" indent="-342900"/>
            <a:r>
              <a:rPr lang="en-US" altLang="zh-CN" sz="2000" b="1" dirty="0" smtClean="0"/>
              <a:t>Mover: </a:t>
            </a:r>
          </a:p>
          <a:p>
            <a:pPr marL="342900" lvl="2" indent="-342900"/>
            <a:r>
              <a:rPr lang="en-US" altLang="zh-CN" sz="2000" b="1" dirty="0" err="1" smtClean="0"/>
              <a:t>Seconder</a:t>
            </a:r>
            <a:r>
              <a:rPr lang="en-US" altLang="zh-CN" sz="2000" b="1" dirty="0" smtClean="0"/>
              <a:t>: </a:t>
            </a:r>
          </a:p>
          <a:p>
            <a:pPr marL="342900" lvl="2" indent="-342900"/>
            <a:r>
              <a:rPr lang="en-US" altLang="zh-CN" sz="2000" b="1" dirty="0" smtClean="0"/>
              <a:t>Result    </a:t>
            </a:r>
          </a:p>
          <a:p>
            <a:pPr marL="342900" lvl="2" indent="-342900"/>
            <a:r>
              <a:rPr lang="en-US" altLang="zh-CN" sz="2000" b="1" dirty="0" smtClean="0"/>
              <a:t>Yes                    No                     Abstain_______________</a:t>
            </a:r>
            <a:endParaRPr lang="en-US" sz="2000" b="1"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75</a:t>
            </a:fld>
            <a:endParaRPr lang="en-US" altLang="zh-CN"/>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12/794r2</a:t>
            </a:r>
            <a:br>
              <a:rPr lang="en-US" altLang="ja-JP" dirty="0" smtClean="0"/>
            </a:br>
            <a:r>
              <a:rPr lang="en-US" altLang="ja-JP" dirty="0"/>
              <a:t>4</a:t>
            </a:r>
            <a:r>
              <a:rPr lang="en-US" altLang="ja-JP" dirty="0" smtClean="0"/>
              <a:t> Motions</a:t>
            </a:r>
            <a:endParaRPr lang="ja-JP" altLang="en-US" dirty="0"/>
          </a:p>
        </p:txBody>
      </p:sp>
      <p:sp>
        <p:nvSpPr>
          <p:cNvPr id="3" name="サブタイトル 2"/>
          <p:cNvSpPr>
            <a:spLocks noGrp="1"/>
          </p:cNvSpPr>
          <p:nvPr>
            <p:ph type="subTitle" idx="1"/>
          </p:nvPr>
        </p:nvSpPr>
        <p:spPr/>
        <p:txBody>
          <a:bodyPr/>
          <a:lstStyle/>
          <a:p>
            <a:r>
              <a:rPr lang="en-US" altLang="ja-JP" dirty="0" smtClean="0"/>
              <a:t>Rene </a:t>
            </a:r>
            <a:r>
              <a:rPr lang="en-US" altLang="ja-JP" dirty="0" err="1" smtClean="0"/>
              <a:t>Struik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76</a:t>
            </a:fld>
            <a:endParaRPr lang="en-GB"/>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1</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3477875"/>
          </a:xfrm>
          <a:prstGeom prst="rect">
            <a:avLst/>
          </a:prstGeom>
          <a:noFill/>
        </p:spPr>
        <p:txBody>
          <a:bodyPr wrap="square" rtlCol="0">
            <a:spAutoFit/>
          </a:bodyPr>
          <a:lstStyle/>
          <a:p>
            <a:r>
              <a:rPr lang="en-CA" sz="1600" b="1" dirty="0">
                <a:solidFill>
                  <a:schemeClr val="tx1"/>
                </a:solidFill>
              </a:rPr>
              <a:t>Add the following text to Subsection 4.1 “Pre-established security context” of the Security Framework Document:</a:t>
            </a:r>
          </a:p>
          <a:p>
            <a:endParaRPr lang="en-CA" sz="1600" b="1" dirty="0">
              <a:solidFill>
                <a:schemeClr val="tx1"/>
              </a:solidFill>
            </a:endParaRPr>
          </a:p>
          <a:p>
            <a:r>
              <a:rPr lang="en-CA" sz="1600" dirty="0">
                <a:solidFill>
                  <a:schemeClr val="tx1"/>
                </a:solidFill>
              </a:rPr>
              <a:t>The draft specification shall include support for a FILS authentication mechanism that does not </a:t>
            </a:r>
            <a:r>
              <a:rPr lang="en-CA" sz="1600" i="1" dirty="0">
                <a:solidFill>
                  <a:schemeClr val="tx1"/>
                </a:solidFill>
              </a:rPr>
              <a:t>require </a:t>
            </a:r>
          </a:p>
          <a:p>
            <a:r>
              <a:rPr lang="en-CA" sz="1600" dirty="0">
                <a:solidFill>
                  <a:schemeClr val="tx1"/>
                </a:solidFill>
              </a:rPr>
              <a:t>online involvement of a third party for authentication (of course, it </a:t>
            </a:r>
            <a:r>
              <a:rPr lang="en-CA" sz="1600" i="1" dirty="0">
                <a:solidFill>
                  <a:schemeClr val="tx1"/>
                </a:solidFill>
              </a:rPr>
              <a:t>may</a:t>
            </a:r>
            <a:r>
              <a:rPr lang="en-CA" sz="1600" dirty="0">
                <a:solidFill>
                  <a:schemeClr val="tx1"/>
                </a:solidFill>
              </a:rPr>
              <a:t> involve it for authorization and </a:t>
            </a:r>
          </a:p>
          <a:p>
            <a:r>
              <a:rPr lang="en-CA" sz="1600" dirty="0">
                <a:solidFill>
                  <a:schemeClr val="tx1"/>
                </a:solidFill>
              </a:rPr>
              <a:t>does </a:t>
            </a:r>
            <a:r>
              <a:rPr lang="en-CA" sz="1600" i="1" dirty="0">
                <a:solidFill>
                  <a:schemeClr val="tx1"/>
                </a:solidFill>
              </a:rPr>
              <a:t>not preclude</a:t>
            </a:r>
            <a:r>
              <a:rPr lang="en-CA" sz="1600" dirty="0">
                <a:solidFill>
                  <a:schemeClr val="tx1"/>
                </a:solidFill>
              </a:rPr>
              <a:t> online involvement for authentication).</a:t>
            </a:r>
          </a:p>
          <a:p>
            <a:endParaRPr lang="en-CA" sz="1600" dirty="0">
              <a:solidFill>
                <a:schemeClr val="tx1"/>
              </a:solidFill>
            </a:endParaRPr>
          </a:p>
          <a:p>
            <a:r>
              <a:rPr lang="en-CA" sz="1600" dirty="0">
                <a:solidFill>
                  <a:schemeClr val="tx1"/>
                </a:solidFill>
              </a:rPr>
              <a:t>Moved: Rene Struik</a:t>
            </a:r>
          </a:p>
          <a:p>
            <a:r>
              <a:rPr lang="en-CA" sz="1600" dirty="0">
                <a:solidFill>
                  <a:schemeClr val="tx1"/>
                </a:solidFill>
              </a:rPr>
              <a:t>Seconded: Dan Harkins</a:t>
            </a:r>
          </a:p>
          <a:p>
            <a:r>
              <a:rPr lang="en-CA" sz="1600" dirty="0">
                <a:solidFill>
                  <a:schemeClr val="tx1"/>
                </a:solidFill>
              </a:rPr>
              <a:t>Y/N/A: 18/0/22</a:t>
            </a:r>
          </a:p>
          <a:p>
            <a:pPr marL="0" lvl="1" indent="0"/>
            <a:r>
              <a:rPr lang="en-CA" sz="2800" dirty="0" smtClean="0">
                <a:solidFill>
                  <a:srgbClr val="FF0000"/>
                </a:solidFill>
              </a:rPr>
              <a:t>Motion passes  </a:t>
            </a:r>
            <a:r>
              <a:rPr lang="en-US" dirty="0">
                <a:solidFill>
                  <a:srgbClr val="FF0000"/>
                </a:solidFill>
              </a:rPr>
              <a:t>(integrated into SFD)</a:t>
            </a:r>
          </a:p>
          <a:p>
            <a:endParaRPr lang="en-CA" sz="1600" dirty="0">
              <a:solidFill>
                <a:schemeClr val="tx1"/>
              </a:solidFill>
            </a:endParaRPr>
          </a:p>
          <a:p>
            <a:endParaRPr lang="en-CA" sz="1600" dirty="0"/>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77</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2</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4154984"/>
          </a:xfrm>
          <a:prstGeom prst="rect">
            <a:avLst/>
          </a:prstGeom>
          <a:noFill/>
        </p:spPr>
        <p:txBody>
          <a:bodyPr wrap="square" rtlCol="0">
            <a:spAutoFit/>
          </a:bodyPr>
          <a:lstStyle/>
          <a:p>
            <a:r>
              <a:rPr lang="en-CA" sz="1600" b="1" dirty="0">
                <a:solidFill>
                  <a:schemeClr val="tx1"/>
                </a:solidFill>
              </a:rPr>
              <a:t>Add the following text to Subsection 4.1 “Pre-established security context” of the Security Framework Document:</a:t>
            </a:r>
          </a:p>
          <a:p>
            <a:endParaRPr lang="en-CA" sz="1600" b="1" dirty="0">
              <a:solidFill>
                <a:schemeClr val="tx1"/>
              </a:solidFill>
            </a:endParaRPr>
          </a:p>
          <a:p>
            <a:r>
              <a:rPr lang="en-CA" sz="1600" dirty="0">
                <a:solidFill>
                  <a:schemeClr val="tx1"/>
                </a:solidFill>
              </a:rPr>
              <a:t>The draft specification shall include support for a public-key based authenticated key agreement scheme as a mechanism for fast FILS authentication.</a:t>
            </a:r>
          </a:p>
          <a:p>
            <a:endParaRPr lang="en-CA" sz="1600" dirty="0">
              <a:solidFill>
                <a:schemeClr val="tx1"/>
              </a:solidFill>
            </a:endParaRPr>
          </a:p>
          <a:p>
            <a:r>
              <a:rPr lang="en-CA" sz="1600" dirty="0">
                <a:solidFill>
                  <a:schemeClr val="tx1"/>
                </a:solidFill>
              </a:rPr>
              <a:t>Moved: Rene Struik</a:t>
            </a:r>
          </a:p>
          <a:p>
            <a:r>
              <a:rPr lang="en-CA" sz="1600" dirty="0">
                <a:solidFill>
                  <a:schemeClr val="tx1"/>
                </a:solidFill>
              </a:rPr>
              <a:t>Seconded: Dan Harkins</a:t>
            </a:r>
          </a:p>
          <a:p>
            <a:r>
              <a:rPr lang="en-CA" sz="1600" dirty="0">
                <a:solidFill>
                  <a:schemeClr val="tx1"/>
                </a:solidFill>
              </a:rPr>
              <a:t>Y/N/A: 13/0/25</a:t>
            </a:r>
          </a:p>
          <a:p>
            <a:pPr marL="0" lvl="1" indent="0"/>
            <a:r>
              <a:rPr lang="en-CA" sz="1600" dirty="0" smtClean="0">
                <a:solidFill>
                  <a:srgbClr val="FF0000"/>
                </a:solidFill>
              </a:rPr>
              <a:t>Motion passes </a:t>
            </a:r>
            <a:r>
              <a:rPr lang="en-US" dirty="0">
                <a:solidFill>
                  <a:srgbClr val="FF0000"/>
                </a:solidFill>
              </a:rPr>
              <a:t>(integrated into SFD)</a:t>
            </a:r>
          </a:p>
          <a:p>
            <a:endParaRPr lang="en-CA" sz="1600" dirty="0">
              <a:solidFill>
                <a:schemeClr val="tx1"/>
              </a:solidFill>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78</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Content Placeholder 2"/>
          <p:cNvSpPr>
            <a:spLocks noGrp="1"/>
          </p:cNvSpPr>
          <p:nvPr>
            <p:ph idx="1"/>
          </p:nvPr>
        </p:nvSpPr>
        <p:spPr>
          <a:xfrm>
            <a:off x="685800" y="1484784"/>
            <a:ext cx="7770813" cy="4113213"/>
          </a:xfrm>
        </p:spPr>
        <p:txBody>
          <a:bodyPr/>
          <a:lstStyle/>
          <a:p>
            <a:r>
              <a:rPr lang="en-CA" dirty="0"/>
              <a:t>Add the following text to Subsection 4.1 “Pre-established security context” of the Security Framework Document:</a:t>
            </a:r>
          </a:p>
          <a:p>
            <a:r>
              <a:rPr lang="en-CA" dirty="0" smtClean="0"/>
              <a:t>The </a:t>
            </a:r>
            <a:r>
              <a:rPr lang="en-CA" dirty="0"/>
              <a:t>draft specification shall include support for a public-key based authenticated key agreement scheme based on NIST approved schemes using ECDH and ECDSA at 128-bit cryptographic bit strength.</a:t>
            </a:r>
          </a:p>
          <a:p>
            <a:endParaRPr lang="en-CA" dirty="0"/>
          </a:p>
          <a:p>
            <a:r>
              <a:rPr lang="en-CA" dirty="0"/>
              <a:t>Moved: Rene Struik</a:t>
            </a:r>
          </a:p>
          <a:p>
            <a:r>
              <a:rPr lang="en-CA" dirty="0"/>
              <a:t>Seconded: Dan Harkins</a:t>
            </a:r>
          </a:p>
          <a:p>
            <a:r>
              <a:rPr lang="en-CA" dirty="0"/>
              <a:t>Y/N/A: 12/2/23</a:t>
            </a:r>
          </a:p>
          <a:p>
            <a:pPr marL="342900" lvl="1" indent="-342900">
              <a:spcBef>
                <a:spcPts val="600"/>
              </a:spcBef>
            </a:pPr>
            <a:r>
              <a:rPr lang="en-CA" dirty="0" smtClean="0">
                <a:solidFill>
                  <a:srgbClr val="FF0000"/>
                </a:solidFill>
              </a:rPr>
              <a:t>Motion passes </a:t>
            </a:r>
            <a:r>
              <a:rPr lang="en-US" dirty="0">
                <a:solidFill>
                  <a:srgbClr val="FF0000"/>
                </a:solidFill>
              </a:rPr>
              <a:t>(integrated into SFD)</a:t>
            </a:r>
          </a:p>
          <a:p>
            <a:endParaRPr lang="en-CA" dirty="0"/>
          </a:p>
          <a:p>
            <a:endParaRPr lang="en-CA" dirty="0"/>
          </a:p>
          <a:p>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US" altLang="ja-JP" smtClean="0"/>
              <a:t>Hiroshi Mano / ATRD</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1618076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12/741r1</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8</a:t>
            </a:fld>
            <a:endParaRPr lang="en-GB"/>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4</a:t>
            </a:r>
            <a:endParaRPr lang="en-US" dirty="0"/>
          </a:p>
        </p:txBody>
      </p:sp>
      <p:sp>
        <p:nvSpPr>
          <p:cNvPr id="3" name="Content Placeholder 2"/>
          <p:cNvSpPr>
            <a:spLocks noGrp="1"/>
          </p:cNvSpPr>
          <p:nvPr>
            <p:ph idx="1"/>
          </p:nvPr>
        </p:nvSpPr>
        <p:spPr/>
        <p:txBody>
          <a:bodyPr/>
          <a:lstStyle/>
          <a:p>
            <a:r>
              <a:rPr lang="en-CA" dirty="0"/>
              <a:t>Amend the motions #1, #2, #3 previously adopted to replace “Security Framework Document” by “Specification Framework Document”.</a:t>
            </a:r>
          </a:p>
          <a:p>
            <a:endParaRPr lang="en-CA" dirty="0"/>
          </a:p>
          <a:p>
            <a:r>
              <a:rPr lang="en-CA" dirty="0"/>
              <a:t>Moved: Rene Struik</a:t>
            </a:r>
          </a:p>
          <a:p>
            <a:r>
              <a:rPr lang="en-CA" dirty="0"/>
              <a:t>Seconded: Jouni Malinen</a:t>
            </a:r>
          </a:p>
          <a:p>
            <a:r>
              <a:rPr lang="en-CA" dirty="0"/>
              <a:t>Y/N/A: 29/0/</a:t>
            </a:r>
            <a:r>
              <a:rPr lang="en-CA" dirty="0" smtClean="0"/>
              <a:t>4</a:t>
            </a:r>
          </a:p>
          <a:p>
            <a:r>
              <a:rPr lang="en-CA" sz="2800" dirty="0" smtClean="0">
                <a:solidFill>
                  <a:srgbClr val="FF0000"/>
                </a:solidFill>
              </a:rPr>
              <a:t>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US" altLang="ja-JP" smtClean="0"/>
              <a:t>Hiroshi Mano / ATRD</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353918604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12/0896r0</a:t>
            </a:r>
            <a:br>
              <a:rPr lang="en-US" altLang="ja-JP" dirty="0" smtClean="0"/>
            </a:br>
            <a:r>
              <a:rPr lang="en-US" altLang="ja-JP" dirty="0" smtClean="0"/>
              <a:t>5 Straw polls</a:t>
            </a:r>
            <a:br>
              <a:rPr lang="en-US" altLang="ja-JP" dirty="0" smtClean="0"/>
            </a:br>
            <a:r>
              <a:rPr lang="en-US" altLang="ja-JP" dirty="0" smtClean="0"/>
              <a:t>5Motions</a:t>
            </a:r>
            <a:endParaRPr lang="ja-JP" altLang="en-US" dirty="0"/>
          </a:p>
        </p:txBody>
      </p:sp>
      <p:sp>
        <p:nvSpPr>
          <p:cNvPr id="3" name="サブタイトル 2"/>
          <p:cNvSpPr>
            <a:spLocks noGrp="1"/>
          </p:cNvSpPr>
          <p:nvPr>
            <p:ph type="subTitle" idx="1"/>
          </p:nvPr>
        </p:nvSpPr>
        <p:spPr/>
        <p:txBody>
          <a:bodyPr/>
          <a:lstStyle/>
          <a:p>
            <a:r>
              <a:rPr lang="en-US" altLang="ja-JP" b="0" dirty="0" smtClean="0"/>
              <a:t>Jae </a:t>
            </a:r>
            <a:r>
              <a:rPr lang="en-US" altLang="ja-JP" b="0" dirty="0" err="1" smtClean="0"/>
              <a:t>Seung</a:t>
            </a:r>
            <a:r>
              <a:rPr lang="en-US" altLang="ja-JP" b="0" dirty="0" smtClean="0"/>
              <a:t> Lee</a:t>
            </a:r>
            <a:r>
              <a:rPr lang="ja-JP" altLang="en-US" dirty="0" smtClean="0"/>
              <a:t> </a:t>
            </a:r>
            <a:r>
              <a:rPr lang="en-US" altLang="ja-JP" dirty="0" smtClean="0"/>
              <a:t>(ETRI)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81</a:t>
            </a:fld>
            <a:endParaRPr lang="en-GB"/>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#1</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preferences on</a:t>
            </a:r>
            <a:r>
              <a:rPr lang="en-US" altLang="ko-KR" dirty="0">
                <a:ea typeface="MS PGothic" pitchFamily="34" charset="-128"/>
                <a:sym typeface="Wingdings" pitchFamily="2" charset="2"/>
              </a:rPr>
              <a:t> association with HT, VHT, or non-HT STA </a:t>
            </a:r>
            <a:r>
              <a:rPr lang="en-US" altLang="ko-KR" dirty="0"/>
              <a:t>in the Probe Request frame for omission of Probe Response. </a:t>
            </a:r>
          </a:p>
          <a:p>
            <a:pPr lvl="1"/>
            <a:endParaRPr lang="en-US" sz="1800" dirty="0"/>
          </a:p>
          <a:p>
            <a:pPr marL="457200" lvl="1" indent="0">
              <a:buNone/>
            </a:pPr>
            <a:endParaRPr lang="en-US" sz="1800" dirty="0"/>
          </a:p>
          <a:p>
            <a:pPr lvl="1"/>
            <a:endParaRPr lang="en-US" sz="1800" dirty="0" smtClean="0"/>
          </a:p>
          <a:p>
            <a:r>
              <a:rPr lang="en-US" sz="2000" dirty="0" smtClean="0"/>
              <a:t>Yes 5</a:t>
            </a:r>
          </a:p>
          <a:p>
            <a:r>
              <a:rPr lang="en-US" sz="2000" dirty="0" smtClean="0"/>
              <a:t>No 15</a:t>
            </a:r>
          </a:p>
          <a:p>
            <a:r>
              <a:rPr lang="en-US" sz="2000" dirty="0" smtClean="0"/>
              <a:t>Abstain 10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82</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240640009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#2</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a:t>
            </a:r>
            <a:r>
              <a:rPr lang="en-US" altLang="ko-KR" dirty="0">
                <a:ea typeface="MS PGothic" pitchFamily="34" charset="-128"/>
                <a:sym typeface="Wingdings" pitchFamily="2" charset="2"/>
              </a:rPr>
              <a:t>internet </a:t>
            </a:r>
            <a:r>
              <a:rPr lang="en-US" altLang="ko-KR" dirty="0" smtClean="0">
                <a:ea typeface="MS PGothic" pitchFamily="34" charset="-128"/>
                <a:sym typeface="Wingdings" pitchFamily="2" charset="2"/>
              </a:rPr>
              <a:t>access </a:t>
            </a:r>
            <a:r>
              <a:rPr lang="en-US" altLang="ko-KR" dirty="0"/>
              <a:t>in the Probe Request </a:t>
            </a:r>
            <a:r>
              <a:rPr lang="en-US" altLang="ko-KR" dirty="0" smtClean="0"/>
              <a:t>frame for omission of Probe Response.</a:t>
            </a:r>
          </a:p>
          <a:p>
            <a:pPr lvl="1"/>
            <a:endParaRPr lang="en-US" altLang="ko-KR" dirty="0" smtClean="0"/>
          </a:p>
          <a:p>
            <a:pPr lvl="1"/>
            <a:endParaRPr lang="en-US" altLang="ko-KR" dirty="0"/>
          </a:p>
          <a:p>
            <a:pPr marL="457200" lvl="1" indent="0">
              <a:buNone/>
            </a:pPr>
            <a:r>
              <a:rPr lang="en-US" altLang="ko-KR" dirty="0" smtClean="0"/>
              <a:t> </a:t>
            </a:r>
            <a:endParaRPr lang="en-US" altLang="ko-KR" sz="2000" dirty="0"/>
          </a:p>
          <a:p>
            <a:r>
              <a:rPr lang="en-US" sz="2000" dirty="0" smtClean="0"/>
              <a:t>Yes</a:t>
            </a:r>
          </a:p>
          <a:p>
            <a:r>
              <a:rPr lang="en-US" sz="2000" dirty="0" smtClean="0"/>
              <a:t>No </a:t>
            </a:r>
          </a:p>
          <a:p>
            <a:r>
              <a:rPr lang="en-US" sz="2000" dirty="0" smtClean="0"/>
              <a:t>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83</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402369783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#3</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data confidentiality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p>
          <a:p>
            <a:pPr marL="457200" lvl="1" indent="0">
              <a:buNone/>
            </a:pPr>
            <a:endParaRPr lang="en-US" dirty="0" smtClean="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84</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404340161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85</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#4</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security capability information </a:t>
            </a:r>
            <a:r>
              <a:rPr lang="en-US" dirty="0" smtClean="0"/>
              <a:t>in the Probe Request frame </a:t>
            </a:r>
            <a:r>
              <a:rPr lang="en-US" altLang="ko-KR" dirty="0"/>
              <a:t>for omission of Probe Response</a:t>
            </a:r>
            <a:r>
              <a:rPr lang="en-US" altLang="ko-KR" dirty="0" smtClean="0"/>
              <a:t>.</a:t>
            </a:r>
            <a:endParaRPr lang="en-US" dirty="0" smtClean="0"/>
          </a:p>
          <a:p>
            <a:pPr lvl="1"/>
            <a:endParaRPr lang="en-US" sz="1800" dirty="0" smtClean="0"/>
          </a:p>
          <a:p>
            <a:pPr lvl="1"/>
            <a:endParaRPr lang="en-US" sz="1800" dirty="0"/>
          </a:p>
          <a:p>
            <a:pPr lvl="1"/>
            <a:endParaRPr lang="en-US" sz="1800" dirty="0" smtClean="0"/>
          </a:p>
          <a:p>
            <a:pPr lvl="1"/>
            <a:endParaRPr lang="en-US" sz="1800" dirty="0"/>
          </a:p>
          <a:p>
            <a:pPr lvl="1"/>
            <a:endParaRPr lang="en-US" sz="1800" dirty="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210043754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86</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#5</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supported </a:t>
            </a:r>
            <a:r>
              <a:rPr lang="en-US" altLang="ko-KR" dirty="0"/>
              <a:t>credential </a:t>
            </a:r>
            <a:r>
              <a:rPr lang="en-US" altLang="ko-KR" dirty="0" smtClean="0"/>
              <a:t>types </a:t>
            </a:r>
            <a:r>
              <a:rPr lang="en-US" dirty="0" smtClean="0"/>
              <a:t>in the Probe Request frame </a:t>
            </a:r>
            <a:r>
              <a:rPr lang="en-US" altLang="ko-KR" dirty="0"/>
              <a:t>for omission of Probe Response</a:t>
            </a:r>
            <a:r>
              <a:rPr lang="en-US" dirty="0" smtClean="0"/>
              <a:t>.</a:t>
            </a:r>
          </a:p>
          <a:p>
            <a:pPr lvl="1"/>
            <a:endParaRPr lang="en-US" sz="1800" dirty="0" smtClean="0"/>
          </a:p>
          <a:p>
            <a:pPr lvl="1"/>
            <a:endParaRPr lang="en-US" sz="1800" dirty="0" smtClean="0"/>
          </a:p>
          <a:p>
            <a:pPr lvl="1"/>
            <a:endParaRPr lang="en-US" altLang="ko-KR" sz="1800" dirty="0" smtClean="0"/>
          </a:p>
          <a:p>
            <a:pPr lvl="1"/>
            <a:endParaRPr lang="en-US" altLang="ko-KR" sz="1800" dirty="0"/>
          </a:p>
          <a:p>
            <a:pPr lvl="1"/>
            <a:endParaRPr lang="en-US" altLang="ko-KR" sz="1800" dirty="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416595629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#1</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preferences on</a:t>
            </a:r>
            <a:r>
              <a:rPr lang="en-US" altLang="ko-KR" dirty="0">
                <a:ea typeface="MS PGothic" pitchFamily="34" charset="-128"/>
                <a:sym typeface="Wingdings" pitchFamily="2" charset="2"/>
              </a:rPr>
              <a:t> association with HT, VHT, or non-HT STA </a:t>
            </a:r>
            <a:r>
              <a:rPr lang="en-US" altLang="ko-KR" dirty="0"/>
              <a:t>in the Probe Request frame for omission of Probe Response. </a:t>
            </a:r>
          </a:p>
          <a:p>
            <a:pPr lvl="1"/>
            <a:endParaRPr lang="en-US" sz="1800" dirty="0"/>
          </a:p>
          <a:p>
            <a:pPr lvl="1"/>
            <a:endParaRPr lang="en-US" sz="1800" dirty="0" smtClean="0"/>
          </a:p>
          <a:p>
            <a:pPr lvl="1"/>
            <a:endParaRPr lang="en-US" sz="1800" dirty="0"/>
          </a:p>
          <a:p>
            <a:pPr lvl="1"/>
            <a:endParaRPr lang="en-US" sz="1800"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87</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218468198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#2</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a:t>
            </a:r>
            <a:r>
              <a:rPr lang="en-US" altLang="ko-KR" dirty="0">
                <a:ea typeface="MS PGothic" pitchFamily="34" charset="-128"/>
                <a:sym typeface="Wingdings" pitchFamily="2" charset="2"/>
              </a:rPr>
              <a:t>internet </a:t>
            </a:r>
            <a:r>
              <a:rPr lang="en-US" altLang="ko-KR" dirty="0" smtClean="0">
                <a:ea typeface="MS PGothic" pitchFamily="34" charset="-128"/>
                <a:sym typeface="Wingdings" pitchFamily="2" charset="2"/>
              </a:rPr>
              <a:t>access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endParaRPr lang="en-US"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88</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4362395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#3</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data confidentiality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endParaRPr lang="en-US"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89</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3768605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Straw-Poll-1:  Do you support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Compressed SSID</a:t>
            </a:r>
          </a:p>
          <a:p>
            <a:pPr marL="341313" lvl="1" indent="-341313">
              <a:spcBef>
                <a:spcPts val="300"/>
              </a:spcBef>
              <a:spcAft>
                <a:spcPts val="300"/>
              </a:spcAft>
              <a:buFont typeface="Arial" pitchFamily="34" charset="0"/>
              <a:buChar char="•"/>
            </a:pPr>
            <a:r>
              <a:rPr lang="en-US" sz="1800" u="sng" dirty="0" smtClean="0">
                <a:solidFill>
                  <a:schemeClr val="tx1"/>
                </a:solidFill>
              </a:rPr>
              <a:t>Condensed Country String</a:t>
            </a:r>
          </a:p>
          <a:p>
            <a:pPr marL="341313" lvl="1" indent="-341313">
              <a:spcBef>
                <a:spcPts val="300"/>
              </a:spcBef>
              <a:spcAft>
                <a:spcPts val="300"/>
              </a:spcAft>
              <a:buFont typeface="Arial" pitchFamily="34" charset="0"/>
              <a:buChar char="•"/>
            </a:pPr>
            <a:r>
              <a:rPr lang="en-US" sz="1800" u="sng" dirty="0" smtClean="0">
                <a:solidFill>
                  <a:schemeClr val="tx1"/>
                </a:solidFill>
              </a:rPr>
              <a:t>Operation Class</a:t>
            </a:r>
          </a:p>
          <a:p>
            <a:pPr marL="341313" lvl="1" indent="-341313">
              <a:spcBef>
                <a:spcPts val="300"/>
              </a:spcBef>
              <a:spcAft>
                <a:spcPts val="300"/>
              </a:spcAft>
              <a:buFont typeface="Arial" pitchFamily="34" charset="0"/>
              <a:buChar char="•"/>
            </a:pPr>
            <a:r>
              <a:rPr lang="en-US" sz="1800" u="sng" dirty="0" smtClean="0">
                <a:solidFill>
                  <a:schemeClr val="tx1"/>
                </a:solidFill>
              </a:rPr>
              <a:t>Operation Channel</a:t>
            </a:r>
          </a:p>
          <a:p>
            <a:pPr marL="341313" lvl="1" indent="-341313">
              <a:spcBef>
                <a:spcPts val="300"/>
              </a:spcBef>
              <a:spcAft>
                <a:spcPts val="300"/>
              </a:spcAft>
              <a:buFont typeface="Arial" pitchFamily="34" charset="0"/>
              <a:buChar char="•"/>
            </a:pPr>
            <a:r>
              <a:rPr lang="en-US" sz="1800" u="sng" dirty="0" smtClean="0">
                <a:solidFill>
                  <a:schemeClr val="tx1"/>
                </a:solidFill>
              </a:rPr>
              <a:t>Time of Next TBTT</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90</a:t>
            </a:fld>
            <a:endParaRPr lang="en-US"/>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#4</a:t>
            </a:r>
            <a:endParaRPr lang="en-US" dirty="0"/>
          </a:p>
        </p:txBody>
      </p:sp>
      <p:sp>
        <p:nvSpPr>
          <p:cNvPr id="9"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security capability information </a:t>
            </a:r>
            <a:r>
              <a:rPr lang="en-US" dirty="0" smtClean="0"/>
              <a:t>in the Probe Request frame </a:t>
            </a:r>
            <a:r>
              <a:rPr lang="en-US" altLang="ko-KR" dirty="0"/>
              <a:t>for omission of Probe Response</a:t>
            </a:r>
            <a:r>
              <a:rPr lang="en-US" altLang="ko-KR" dirty="0" smtClean="0"/>
              <a:t>.</a:t>
            </a:r>
            <a:endParaRPr lang="en-US" dirty="0" smtClean="0"/>
          </a:p>
          <a:p>
            <a:pPr lvl="1"/>
            <a:endParaRPr lang="en-US" sz="1800" dirty="0" smtClean="0"/>
          </a:p>
          <a:p>
            <a:pPr lvl="1"/>
            <a:endParaRPr lang="en-US" sz="1800" dirty="0"/>
          </a:p>
          <a:p>
            <a:pPr lvl="1"/>
            <a:endParaRPr lang="en-US" sz="1800" dirty="0"/>
          </a:p>
          <a:p>
            <a:pPr marL="0" indent="0">
              <a:buNone/>
            </a:pPr>
            <a:r>
              <a:rPr lang="en-US" altLang="ko-KR" sz="2000" dirty="0"/>
              <a:t>Moved: </a:t>
            </a:r>
          </a:p>
          <a:p>
            <a:pPr marL="0" indent="0">
              <a:buNone/>
            </a:pPr>
            <a:r>
              <a:rPr lang="en-US" altLang="ko-KR" sz="2000" dirty="0"/>
              <a:t>Seconded: </a:t>
            </a:r>
            <a:endParaRPr lang="en-US" sz="2000" dirty="0" smtClean="0"/>
          </a:p>
          <a:p>
            <a:r>
              <a:rPr lang="en-US" sz="2000" dirty="0" smtClean="0"/>
              <a:t>Yes                </a:t>
            </a:r>
          </a:p>
          <a:p>
            <a:r>
              <a:rPr lang="en-US" sz="2000" dirty="0" smtClean="0"/>
              <a:t>No                  </a:t>
            </a:r>
          </a:p>
          <a:p>
            <a:r>
              <a:rPr lang="en-US" sz="2000" dirty="0" smtClean="0"/>
              <a:t>Abstain      </a:t>
            </a:r>
            <a:r>
              <a:rPr lang="en-US" dirty="0" smtClean="0"/>
              <a:t>   </a:t>
            </a:r>
            <a:endParaRPr lang="ko-KR" altLang="ko-KR"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1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1"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69739714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91</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#5</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supported </a:t>
            </a:r>
            <a:r>
              <a:rPr lang="en-US" altLang="ko-KR" dirty="0"/>
              <a:t>credential </a:t>
            </a:r>
            <a:r>
              <a:rPr lang="en-US" altLang="ko-KR" dirty="0" smtClean="0"/>
              <a:t>types </a:t>
            </a:r>
            <a:r>
              <a:rPr lang="en-US" dirty="0" smtClean="0"/>
              <a:t>in the Probe Request frame </a:t>
            </a:r>
            <a:r>
              <a:rPr lang="en-US" altLang="ko-KR" dirty="0"/>
              <a:t>for omission of Probe Response</a:t>
            </a:r>
            <a:r>
              <a:rPr lang="en-US" dirty="0" smtClean="0"/>
              <a:t>.</a:t>
            </a:r>
          </a:p>
          <a:p>
            <a:pPr lvl="1"/>
            <a:endParaRPr lang="en-US" sz="1800" dirty="0" smtClean="0"/>
          </a:p>
          <a:p>
            <a:pPr lvl="1"/>
            <a:endParaRPr lang="en-US" sz="1800" dirty="0" smtClean="0"/>
          </a:p>
          <a:p>
            <a:pPr lvl="1"/>
            <a:endParaRPr lang="en-US" sz="1800" dirty="0"/>
          </a:p>
          <a:p>
            <a:pPr marL="0" indent="0">
              <a:buNone/>
            </a:pPr>
            <a:r>
              <a:rPr lang="en-US" altLang="ko-KR" sz="2000" dirty="0"/>
              <a:t>Moved: </a:t>
            </a:r>
          </a:p>
          <a:p>
            <a:pPr marL="0" indent="0">
              <a:buNone/>
            </a:pPr>
            <a:r>
              <a:rPr lang="en-US" altLang="ko-KR" sz="2000" dirty="0"/>
              <a:t>Seconded: </a:t>
            </a:r>
            <a:endParaRPr lang="en-US" sz="2000" dirty="0" smtClean="0"/>
          </a:p>
          <a:p>
            <a:r>
              <a:rPr lang="en-US" sz="2000" dirty="0" smtClean="0"/>
              <a:t>Yes                </a:t>
            </a:r>
          </a:p>
          <a:p>
            <a:r>
              <a:rPr lang="en-US" sz="2000" dirty="0" smtClean="0"/>
              <a:t>No                  </a:t>
            </a:r>
          </a:p>
          <a:p>
            <a:r>
              <a:rPr lang="en-US" sz="2000" dirty="0" smtClean="0"/>
              <a:t>Abstain      </a:t>
            </a:r>
            <a:r>
              <a:rPr lang="en-US" dirty="0" smtClean="0"/>
              <a:t>   </a:t>
            </a:r>
            <a:endParaRPr lang="ko-KR" altLang="ko-KR"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31721724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12/0928r0</a:t>
            </a:r>
            <a:br>
              <a:rPr lang="en-US" altLang="ja-JP" dirty="0" smtClean="0"/>
            </a:br>
            <a:r>
              <a:rPr lang="en-US" altLang="ja-JP" dirty="0" smtClean="0"/>
              <a:t>1 Motions</a:t>
            </a:r>
            <a:endParaRPr lang="ja-JP" altLang="en-US" dirty="0"/>
          </a:p>
        </p:txBody>
      </p:sp>
      <p:sp>
        <p:nvSpPr>
          <p:cNvPr id="3" name="サブタイトル 2"/>
          <p:cNvSpPr>
            <a:spLocks noGrp="1"/>
          </p:cNvSpPr>
          <p:nvPr>
            <p:ph type="subTitle" idx="1"/>
          </p:nvPr>
        </p:nvSpPr>
        <p:spPr>
          <a:xfrm>
            <a:off x="1066800" y="3886200"/>
            <a:ext cx="6705600" cy="1752600"/>
          </a:xfrm>
        </p:spPr>
        <p:txBody>
          <a:bodyPr/>
          <a:lstStyle/>
          <a:p>
            <a:r>
              <a:rPr lang="en-US" dirty="0" smtClean="0"/>
              <a:t>Graham Smith</a:t>
            </a:r>
            <a:r>
              <a:rPr lang="ja-JP" altLang="en-US" dirty="0" smtClean="0"/>
              <a:t> </a:t>
            </a:r>
            <a:r>
              <a:rPr lang="en-US" altLang="ja-JP" b="0" dirty="0" smtClean="0"/>
              <a:t> </a:t>
            </a:r>
            <a:r>
              <a:rPr lang="en-US" altLang="ja-JP" dirty="0" smtClean="0"/>
              <a:t>(</a:t>
            </a:r>
            <a:r>
              <a:rPr lang="en-US" dirty="0" smtClean="0"/>
              <a:t>DSP Group</a:t>
            </a:r>
            <a:r>
              <a:rPr lang="en-US" altLang="ja-JP" dirty="0" smtClean="0"/>
              <a: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92</a:t>
            </a:fld>
            <a:endParaRPr lang="en-GB"/>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4294967295"/>
          </p:nvPr>
        </p:nvSpPr>
        <p:spPr>
          <a:xfrm>
            <a:off x="696913" y="334963"/>
            <a:ext cx="1066800" cy="274637"/>
          </a:xfrm>
          <a:prstGeom prst="rect">
            <a:avLst/>
          </a:prstGeom>
        </p:spPr>
        <p:txBody>
          <a:bodyPr/>
          <a:lstStyle/>
          <a:p>
            <a:r>
              <a:rPr lang="en-US" altLang="ja-JP"/>
              <a:t>July 2012</a:t>
            </a:r>
          </a:p>
        </p:txBody>
      </p:sp>
      <p:sp>
        <p:nvSpPr>
          <p:cNvPr id="5" name="フッター プレースホルダ 4"/>
          <p:cNvSpPr>
            <a:spLocks noGrp="1"/>
          </p:cNvSpPr>
          <p:nvPr>
            <p:ph type="ftr" sz="quarter" idx="4294967295"/>
          </p:nvPr>
        </p:nvSpPr>
        <p:spPr>
          <a:xfrm>
            <a:off x="5410200" y="6553199"/>
            <a:ext cx="3133725" cy="104775"/>
          </a:xfrm>
          <a:prstGeom prst="rect">
            <a:avLst/>
          </a:prstGeom>
        </p:spPr>
        <p:txBody>
          <a:bodyPr/>
          <a:lstStyle/>
          <a:p>
            <a:r>
              <a:rPr lang="en-US" altLang="ja-JP" dirty="0"/>
              <a:t>Graham Smith, DSP Group</a:t>
            </a:r>
          </a:p>
        </p:txBody>
      </p:sp>
      <p:sp>
        <p:nvSpPr>
          <p:cNvPr id="6" name="スライド番号プレースホルダ 5"/>
          <p:cNvSpPr>
            <a:spLocks noGrp="1"/>
          </p:cNvSpPr>
          <p:nvPr>
            <p:ph type="sldNum" sz="quarter" idx="12"/>
          </p:nvPr>
        </p:nvSpPr>
        <p:spPr/>
        <p:txBody>
          <a:bodyPr/>
          <a:lstStyle/>
          <a:p>
            <a:r>
              <a:rPr lang="en-US" altLang="ja-JP"/>
              <a:t>Slide </a:t>
            </a:r>
            <a:fld id="{A6684486-DDC2-5843-91B8-15CB0A42EC27}" type="slidenum">
              <a:rPr lang="he-IL">
                <a:ea typeface="Times New Roman" pitchFamily="-84" charset="0"/>
                <a:cs typeface="Times New Roman" pitchFamily="-84" charset="0"/>
              </a:rPr>
              <a:pPr/>
              <a:t>93</a:t>
            </a:fld>
            <a:endParaRPr lang="en-US" altLang="ja-JP"/>
          </a:p>
        </p:txBody>
      </p:sp>
      <p:sp>
        <p:nvSpPr>
          <p:cNvPr id="76802" name="Rectangle 2"/>
          <p:cNvSpPr>
            <a:spLocks noGrp="1" noChangeArrowheads="1"/>
          </p:cNvSpPr>
          <p:nvPr>
            <p:ph type="title"/>
          </p:nvPr>
        </p:nvSpPr>
        <p:spPr/>
        <p:txBody>
          <a:bodyPr/>
          <a:lstStyle/>
          <a:p>
            <a:r>
              <a:rPr lang="en-US" altLang="ja-JP"/>
              <a:t>Motion</a:t>
            </a:r>
          </a:p>
        </p:txBody>
      </p:sp>
      <p:sp>
        <p:nvSpPr>
          <p:cNvPr id="76803" name="Rectangle 3"/>
          <p:cNvSpPr>
            <a:spLocks noGrp="1" noChangeArrowheads="1"/>
          </p:cNvSpPr>
          <p:nvPr>
            <p:ph type="body" idx="1"/>
          </p:nvPr>
        </p:nvSpPr>
        <p:spPr/>
        <p:txBody>
          <a:bodyPr>
            <a:normAutofit fontScale="85000" lnSpcReduction="20000"/>
          </a:bodyPr>
          <a:lstStyle/>
          <a:p>
            <a:r>
              <a:rPr lang="en-US" altLang="ja-JP" dirty="0" smtClean="0"/>
              <a:t>Add </a:t>
            </a:r>
            <a:r>
              <a:rPr lang="en-US" altLang="ja-JP" dirty="0"/>
              <a:t>to the Specification Framework Document the </a:t>
            </a:r>
            <a:r>
              <a:rPr lang="en-US" altLang="ja-JP" dirty="0" smtClean="0"/>
              <a:t>following to a new subheading “General 5.1 ” :</a:t>
            </a:r>
            <a:endParaRPr lang="en-US" altLang="ja-JP" dirty="0"/>
          </a:p>
          <a:p>
            <a:r>
              <a:rPr lang="en-US" altLang="ja-JP" dirty="0"/>
              <a:t>“So as to reduce the chance of a Probe Request/Response storm, an AP may respond to a Probe Request (11ai Probe Request?) with a FILS Discovery frame</a:t>
            </a:r>
            <a:r>
              <a:rPr lang="en-US" altLang="ja-JP" dirty="0" smtClean="0"/>
              <a:t>”</a:t>
            </a:r>
          </a:p>
          <a:p>
            <a:endParaRPr lang="en-US" altLang="ja-JP" dirty="0" smtClean="0"/>
          </a:p>
          <a:p>
            <a:pPr marL="0" indent="0">
              <a:buNone/>
            </a:pPr>
            <a:r>
              <a:rPr lang="en-US" altLang="ko-KR" dirty="0" smtClean="0"/>
              <a:t>Moved: Graham</a:t>
            </a:r>
          </a:p>
          <a:p>
            <a:pPr marL="0" indent="0">
              <a:buNone/>
            </a:pPr>
            <a:r>
              <a:rPr lang="en-US" altLang="ko-KR" dirty="0" smtClean="0"/>
              <a:t>Seconded: Lee </a:t>
            </a:r>
            <a:endParaRPr lang="en-US" dirty="0" smtClean="0"/>
          </a:p>
          <a:p>
            <a:r>
              <a:rPr lang="en-US" dirty="0" smtClean="0"/>
              <a:t>Yes                8</a:t>
            </a:r>
          </a:p>
          <a:p>
            <a:r>
              <a:rPr lang="en-US" dirty="0" smtClean="0"/>
              <a:t>No 			15	                  </a:t>
            </a:r>
          </a:p>
          <a:p>
            <a:r>
              <a:rPr lang="en-US" dirty="0" smtClean="0"/>
              <a:t>Abstain	14    </a:t>
            </a:r>
          </a:p>
          <a:p>
            <a:pPr marL="342900" lvl="2" indent="-342900">
              <a:spcBef>
                <a:spcPts val="600"/>
              </a:spcBef>
            </a:pPr>
            <a:r>
              <a:rPr lang="en-US" sz="3613" dirty="0" smtClean="0">
                <a:solidFill>
                  <a:srgbClr val="FF0000"/>
                </a:solidFill>
              </a:rPr>
              <a:t>Failed</a:t>
            </a:r>
          </a:p>
          <a:p>
            <a:r>
              <a:rPr lang="en-US" dirty="0" smtClean="0"/>
              <a:t>     </a:t>
            </a:r>
            <a:endParaRPr lang="ko-KR" altLang="ko-KR" dirty="0" smtClean="0"/>
          </a:p>
          <a:p>
            <a:endParaRPr lang="en-US" altLang="ja-JP"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12/0928r2</a:t>
            </a:r>
            <a:br>
              <a:rPr lang="en-US" altLang="ja-JP" dirty="0" smtClean="0"/>
            </a:br>
            <a:r>
              <a:rPr lang="en-US" altLang="ja-JP" dirty="0" smtClean="0"/>
              <a:t>3 Motions</a:t>
            </a:r>
            <a:endParaRPr lang="ja-JP" altLang="en-US" dirty="0"/>
          </a:p>
        </p:txBody>
      </p:sp>
      <p:sp>
        <p:nvSpPr>
          <p:cNvPr id="3" name="サブタイトル 2"/>
          <p:cNvSpPr>
            <a:spLocks noGrp="1"/>
          </p:cNvSpPr>
          <p:nvPr>
            <p:ph type="subTitle" idx="1"/>
          </p:nvPr>
        </p:nvSpPr>
        <p:spPr>
          <a:xfrm>
            <a:off x="1066800" y="3886200"/>
            <a:ext cx="6705600" cy="1752600"/>
          </a:xfrm>
        </p:spPr>
        <p:txBody>
          <a:bodyPr/>
          <a:lstStyle/>
          <a:p>
            <a:r>
              <a:rPr lang="en-US" dirty="0" smtClean="0"/>
              <a:t>Graham Smith</a:t>
            </a:r>
            <a:r>
              <a:rPr lang="ja-JP" altLang="en-US" dirty="0" smtClean="0"/>
              <a:t> </a:t>
            </a:r>
            <a:r>
              <a:rPr lang="en-US" altLang="ja-JP" b="0" dirty="0" smtClean="0"/>
              <a:t> </a:t>
            </a:r>
            <a:r>
              <a:rPr lang="en-US" altLang="ja-JP" dirty="0" smtClean="0"/>
              <a:t>(</a:t>
            </a:r>
            <a:r>
              <a:rPr lang="en-US" dirty="0" smtClean="0"/>
              <a:t>DSP Group</a:t>
            </a:r>
            <a:r>
              <a:rPr lang="en-US" altLang="ja-JP" dirty="0" smtClean="0"/>
              <a: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94</a:t>
            </a:fld>
            <a:endParaRPr lang="en-GB"/>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4294967295"/>
          </p:nvPr>
        </p:nvSpPr>
        <p:spPr>
          <a:xfrm>
            <a:off x="696913" y="334963"/>
            <a:ext cx="1066800" cy="274637"/>
          </a:xfrm>
          <a:prstGeom prst="rect">
            <a:avLst/>
          </a:prstGeom>
        </p:spPr>
        <p:txBody>
          <a:bodyPr/>
          <a:lstStyle/>
          <a:p>
            <a:r>
              <a:rPr lang="en-US" altLang="ja-JP"/>
              <a:t>July 2012</a:t>
            </a:r>
          </a:p>
        </p:txBody>
      </p:sp>
      <p:sp>
        <p:nvSpPr>
          <p:cNvPr id="5" name="フッター プレースホルダ 4"/>
          <p:cNvSpPr>
            <a:spLocks noGrp="1"/>
          </p:cNvSpPr>
          <p:nvPr>
            <p:ph type="ftr" sz="quarter" idx="4294967295"/>
          </p:nvPr>
        </p:nvSpPr>
        <p:spPr>
          <a:xfrm>
            <a:off x="8077200" y="6475413"/>
            <a:ext cx="466725" cy="182562"/>
          </a:xfrm>
          <a:prstGeom prst="rect">
            <a:avLst/>
          </a:prstGeom>
        </p:spPr>
        <p:txBody>
          <a:bodyPr/>
          <a:lstStyle/>
          <a:p>
            <a:r>
              <a:rPr lang="en-US" altLang="ja-JP"/>
              <a:t>Graham Smith, DSP Group</a:t>
            </a:r>
          </a:p>
        </p:txBody>
      </p:sp>
      <p:sp>
        <p:nvSpPr>
          <p:cNvPr id="6" name="スライド番号プレースホルダ 5"/>
          <p:cNvSpPr>
            <a:spLocks noGrp="1"/>
          </p:cNvSpPr>
          <p:nvPr>
            <p:ph type="sldNum" sz="quarter" idx="12"/>
          </p:nvPr>
        </p:nvSpPr>
        <p:spPr/>
        <p:txBody>
          <a:bodyPr/>
          <a:lstStyle/>
          <a:p>
            <a:r>
              <a:rPr lang="en-US" altLang="ja-JP"/>
              <a:t>Slide </a:t>
            </a:r>
            <a:fld id="{3CB4FCD2-5943-724E-8756-C285C6646D9B}" type="slidenum">
              <a:rPr lang="he-IL">
                <a:ea typeface="Times New Roman" pitchFamily="-84" charset="0"/>
                <a:cs typeface="Times New Roman" pitchFamily="-84" charset="0"/>
              </a:rPr>
              <a:pPr/>
              <a:t>95</a:t>
            </a:fld>
            <a:endParaRPr lang="en-US" altLang="ja-JP"/>
          </a:p>
        </p:txBody>
      </p:sp>
      <p:sp>
        <p:nvSpPr>
          <p:cNvPr id="78850" name="Rectangle 2"/>
          <p:cNvSpPr>
            <a:spLocks noGrp="1" noChangeArrowheads="1"/>
          </p:cNvSpPr>
          <p:nvPr>
            <p:ph type="title"/>
          </p:nvPr>
        </p:nvSpPr>
        <p:spPr/>
        <p:txBody>
          <a:bodyPr/>
          <a:lstStyle/>
          <a:p>
            <a:r>
              <a:rPr lang="en-US" altLang="ja-JP"/>
              <a:t>Motion 1</a:t>
            </a:r>
          </a:p>
        </p:txBody>
      </p:sp>
      <p:sp>
        <p:nvSpPr>
          <p:cNvPr id="78851" name="Rectangle 3"/>
          <p:cNvSpPr>
            <a:spLocks noGrp="1" noChangeArrowheads="1"/>
          </p:cNvSpPr>
          <p:nvPr>
            <p:ph type="body" idx="1"/>
          </p:nvPr>
        </p:nvSpPr>
        <p:spPr>
          <a:xfrm>
            <a:off x="685800" y="1981200"/>
            <a:ext cx="7848600" cy="4343400"/>
          </a:xfrm>
        </p:spPr>
        <p:txBody>
          <a:bodyPr/>
          <a:lstStyle/>
          <a:p>
            <a:r>
              <a:rPr lang="en-US" altLang="ja-JP" dirty="0"/>
              <a:t>Add to the Specification Framework Document the following to a new subheading “General</a:t>
            </a:r>
            <a:r>
              <a:rPr lang="en-US" altLang="ja-JP" dirty="0" smtClean="0"/>
              <a:t> 6.1</a:t>
            </a:r>
            <a:r>
              <a:rPr lang="en-US" altLang="ja-JP" dirty="0"/>
              <a:t>”:</a:t>
            </a:r>
          </a:p>
          <a:p>
            <a:r>
              <a:rPr lang="en-US" altLang="ja-JP" dirty="0" smtClean="0"/>
              <a:t>“The proposal </a:t>
            </a:r>
            <a:r>
              <a:rPr lang="en-US" altLang="ja-JP" dirty="0"/>
              <a:t>shall include </a:t>
            </a:r>
            <a:r>
              <a:rPr lang="en-US" altLang="ja-JP" dirty="0" err="1"/>
              <a:t>method(s</a:t>
            </a:r>
            <a:r>
              <a:rPr lang="en-US" altLang="ja-JP" dirty="0"/>
              <a:t>) for mitigating Probe Request/Response storms</a:t>
            </a:r>
            <a:r>
              <a:rPr lang="en-US" altLang="ja-JP" dirty="0" smtClean="0"/>
              <a:t>”</a:t>
            </a:r>
          </a:p>
          <a:p>
            <a:endParaRPr lang="en-US" altLang="ja-JP" dirty="0" smtClean="0"/>
          </a:p>
          <a:p>
            <a:r>
              <a:rPr lang="en-US" altLang="ja-JP" dirty="0" smtClean="0"/>
              <a:t>Moved: Graham</a:t>
            </a:r>
          </a:p>
          <a:p>
            <a:r>
              <a:rPr lang="en-US" altLang="ja-JP" dirty="0" smtClean="0"/>
              <a:t>Seconded: </a:t>
            </a:r>
            <a:r>
              <a:rPr lang="en-US" altLang="ja-JP" dirty="0" err="1" smtClean="0"/>
              <a:t>Jarkko</a:t>
            </a:r>
            <a:endParaRPr lang="en-US" altLang="ja-JP" dirty="0" smtClean="0"/>
          </a:p>
          <a:p>
            <a:endParaRPr lang="en-US" altLang="ja-JP" dirty="0" smtClean="0"/>
          </a:p>
          <a:p>
            <a:r>
              <a:rPr lang="en-US" altLang="ja-JP" dirty="0" smtClean="0"/>
              <a:t>Yes	32	No	0	Abstain 5</a:t>
            </a:r>
          </a:p>
          <a:p>
            <a:r>
              <a:rPr lang="en-US" altLang="ja-JP" dirty="0" smtClean="0">
                <a:solidFill>
                  <a:srgbClr val="FF0000"/>
                </a:solidFill>
              </a:rPr>
              <a:t>Passes </a:t>
            </a:r>
            <a:r>
              <a:rPr lang="en-US" dirty="0">
                <a:solidFill>
                  <a:srgbClr val="FF0000"/>
                </a:solidFill>
              </a:rPr>
              <a:t>(Integrated into 11-12/0151r11)</a:t>
            </a:r>
          </a:p>
          <a:p>
            <a:endParaRPr lang="en-US" altLang="ja-JP" dirty="0" smtClean="0">
              <a:solidFill>
                <a:srgbClr val="FF0000"/>
              </a:solidFill>
            </a:endParaRPr>
          </a:p>
          <a:p>
            <a:endParaRPr lang="ja-JP" altLang="en-US" dirty="0">
              <a:ea typeface="ＭＳ Ｐゴシック" pitchFamily="-84" charset="-128"/>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4294967295"/>
          </p:nvPr>
        </p:nvSpPr>
        <p:spPr>
          <a:xfrm>
            <a:off x="696913" y="334963"/>
            <a:ext cx="1066800" cy="274637"/>
          </a:xfrm>
          <a:prstGeom prst="rect">
            <a:avLst/>
          </a:prstGeom>
        </p:spPr>
        <p:txBody>
          <a:bodyPr/>
          <a:lstStyle/>
          <a:p>
            <a:r>
              <a:rPr lang="en-US" altLang="ja-JP"/>
              <a:t>July 2012</a:t>
            </a:r>
          </a:p>
        </p:txBody>
      </p:sp>
      <p:sp>
        <p:nvSpPr>
          <p:cNvPr id="5" name="フッター プレースホルダ 4"/>
          <p:cNvSpPr>
            <a:spLocks noGrp="1"/>
          </p:cNvSpPr>
          <p:nvPr>
            <p:ph type="ftr" sz="quarter" idx="4294967295"/>
          </p:nvPr>
        </p:nvSpPr>
        <p:spPr>
          <a:xfrm>
            <a:off x="8077200" y="6475413"/>
            <a:ext cx="466725" cy="182562"/>
          </a:xfrm>
          <a:prstGeom prst="rect">
            <a:avLst/>
          </a:prstGeom>
        </p:spPr>
        <p:txBody>
          <a:bodyPr/>
          <a:lstStyle/>
          <a:p>
            <a:r>
              <a:rPr lang="en-US" altLang="ja-JP"/>
              <a:t>Graham Smith, DSP Group</a:t>
            </a:r>
          </a:p>
        </p:txBody>
      </p:sp>
      <p:sp>
        <p:nvSpPr>
          <p:cNvPr id="6" name="スライド番号プレースホルダ 5"/>
          <p:cNvSpPr>
            <a:spLocks noGrp="1"/>
          </p:cNvSpPr>
          <p:nvPr>
            <p:ph type="sldNum" sz="quarter" idx="12"/>
          </p:nvPr>
        </p:nvSpPr>
        <p:spPr/>
        <p:txBody>
          <a:bodyPr/>
          <a:lstStyle/>
          <a:p>
            <a:r>
              <a:rPr lang="en-US" altLang="ja-JP"/>
              <a:t>Slide </a:t>
            </a:r>
            <a:fld id="{D8299465-A21B-2448-A122-DCAE875DE0FF}" type="slidenum">
              <a:rPr lang="he-IL">
                <a:ea typeface="Times New Roman" pitchFamily="-84" charset="0"/>
                <a:cs typeface="Times New Roman" pitchFamily="-84" charset="0"/>
              </a:rPr>
              <a:pPr/>
              <a:t>96</a:t>
            </a:fld>
            <a:endParaRPr lang="en-US" altLang="ja-JP"/>
          </a:p>
        </p:txBody>
      </p:sp>
      <p:sp>
        <p:nvSpPr>
          <p:cNvPr id="79874" name="Rectangle 2"/>
          <p:cNvSpPr>
            <a:spLocks noGrp="1" noChangeArrowheads="1"/>
          </p:cNvSpPr>
          <p:nvPr>
            <p:ph type="title"/>
          </p:nvPr>
        </p:nvSpPr>
        <p:spPr/>
        <p:txBody>
          <a:bodyPr/>
          <a:lstStyle/>
          <a:p>
            <a:r>
              <a:rPr lang="en-US" altLang="ja-JP"/>
              <a:t>Motion 2</a:t>
            </a:r>
          </a:p>
        </p:txBody>
      </p:sp>
      <p:sp>
        <p:nvSpPr>
          <p:cNvPr id="79875" name="Rectangle 3"/>
          <p:cNvSpPr>
            <a:spLocks noGrp="1" noChangeArrowheads="1"/>
          </p:cNvSpPr>
          <p:nvPr>
            <p:ph type="body" idx="1"/>
          </p:nvPr>
        </p:nvSpPr>
        <p:spPr/>
        <p:txBody>
          <a:bodyPr>
            <a:normAutofit lnSpcReduction="10000"/>
          </a:bodyPr>
          <a:lstStyle/>
          <a:p>
            <a:r>
              <a:rPr lang="en-US" altLang="ja-JP" dirty="0"/>
              <a:t>Add to the Specification Framework Document the following to a new subheading “General 5.1”:</a:t>
            </a:r>
          </a:p>
          <a:p>
            <a:r>
              <a:rPr lang="en-US" altLang="ja-JP" dirty="0" smtClean="0"/>
              <a:t>“The proposal </a:t>
            </a:r>
            <a:r>
              <a:rPr lang="en-US" altLang="ja-JP" dirty="0"/>
              <a:t>shall include </a:t>
            </a:r>
            <a:r>
              <a:rPr lang="en-US" altLang="ja-JP" dirty="0" err="1"/>
              <a:t>method(s</a:t>
            </a:r>
            <a:r>
              <a:rPr lang="en-US" altLang="ja-JP" dirty="0"/>
              <a:t>) to enable a FILS network to encourage non-AP </a:t>
            </a:r>
            <a:r>
              <a:rPr lang="en-US" altLang="ja-JP" dirty="0" err="1"/>
              <a:t>STAs</a:t>
            </a:r>
            <a:r>
              <a:rPr lang="en-US" altLang="ja-JP" dirty="0"/>
              <a:t> to use passive rather than active scanning at a point where the use of active scanning causes the network to be in danger of being blocked and/or the available bandwidth to be restricted.”</a:t>
            </a:r>
          </a:p>
          <a:p>
            <a:r>
              <a:rPr lang="en-US" altLang="ja-JP" dirty="0"/>
              <a:t>Moved</a:t>
            </a:r>
            <a:r>
              <a:rPr lang="en-US" altLang="ja-JP" dirty="0" smtClean="0"/>
              <a:t>: Graham</a:t>
            </a:r>
          </a:p>
          <a:p>
            <a:r>
              <a:rPr lang="en-US" altLang="ja-JP" dirty="0" err="1" smtClean="0"/>
              <a:t>Seconded:Phillip</a:t>
            </a:r>
            <a:endParaRPr lang="en-US" altLang="ja-JP" dirty="0" smtClean="0"/>
          </a:p>
          <a:p>
            <a:r>
              <a:rPr lang="en-US" altLang="ja-JP" dirty="0" smtClean="0"/>
              <a:t>Yes	9	No	21	Abstain	23</a:t>
            </a:r>
          </a:p>
          <a:p>
            <a:endParaRPr lang="en-US" altLang="ja-JP" dirty="0" smtClean="0"/>
          </a:p>
          <a:p>
            <a:endParaRPr lang="en-US" altLang="ja-JP"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4294967295"/>
          </p:nvPr>
        </p:nvSpPr>
        <p:spPr>
          <a:xfrm>
            <a:off x="696913" y="334963"/>
            <a:ext cx="1066800" cy="274637"/>
          </a:xfrm>
          <a:prstGeom prst="rect">
            <a:avLst/>
          </a:prstGeom>
        </p:spPr>
        <p:txBody>
          <a:bodyPr/>
          <a:lstStyle/>
          <a:p>
            <a:r>
              <a:rPr lang="en-US" altLang="ja-JP"/>
              <a:t>July 2012</a:t>
            </a:r>
          </a:p>
        </p:txBody>
      </p:sp>
      <p:sp>
        <p:nvSpPr>
          <p:cNvPr id="5" name="フッター プレースホルダ 4"/>
          <p:cNvSpPr>
            <a:spLocks noGrp="1"/>
          </p:cNvSpPr>
          <p:nvPr>
            <p:ph type="ftr" sz="quarter" idx="4294967295"/>
          </p:nvPr>
        </p:nvSpPr>
        <p:spPr>
          <a:xfrm>
            <a:off x="8077200" y="6475413"/>
            <a:ext cx="466725" cy="182562"/>
          </a:xfrm>
          <a:prstGeom prst="rect">
            <a:avLst/>
          </a:prstGeom>
        </p:spPr>
        <p:txBody>
          <a:bodyPr/>
          <a:lstStyle/>
          <a:p>
            <a:r>
              <a:rPr lang="en-US" altLang="ja-JP"/>
              <a:t>Graham Smith, DSP Group</a:t>
            </a:r>
          </a:p>
        </p:txBody>
      </p:sp>
      <p:sp>
        <p:nvSpPr>
          <p:cNvPr id="6" name="スライド番号プレースホルダ 5"/>
          <p:cNvSpPr>
            <a:spLocks noGrp="1"/>
          </p:cNvSpPr>
          <p:nvPr>
            <p:ph type="sldNum" sz="quarter" idx="12"/>
          </p:nvPr>
        </p:nvSpPr>
        <p:spPr/>
        <p:txBody>
          <a:bodyPr/>
          <a:lstStyle/>
          <a:p>
            <a:r>
              <a:rPr lang="en-US" altLang="ja-JP"/>
              <a:t>Slide </a:t>
            </a:r>
            <a:fld id="{18F17E92-BA1A-434F-9A85-A56D54B39E8F}" type="slidenum">
              <a:rPr lang="he-IL">
                <a:ea typeface="Times New Roman" pitchFamily="-84" charset="0"/>
                <a:cs typeface="Times New Roman" pitchFamily="-84" charset="0"/>
              </a:rPr>
              <a:pPr/>
              <a:t>97</a:t>
            </a:fld>
            <a:endParaRPr lang="en-US" altLang="ja-JP"/>
          </a:p>
        </p:txBody>
      </p:sp>
      <p:sp>
        <p:nvSpPr>
          <p:cNvPr id="76802" name="Rectangle 2"/>
          <p:cNvSpPr>
            <a:spLocks noGrp="1" noChangeArrowheads="1"/>
          </p:cNvSpPr>
          <p:nvPr>
            <p:ph type="title"/>
          </p:nvPr>
        </p:nvSpPr>
        <p:spPr/>
        <p:txBody>
          <a:bodyPr/>
          <a:lstStyle/>
          <a:p>
            <a:r>
              <a:rPr lang="en-US" altLang="ja-JP"/>
              <a:t>Motion 3</a:t>
            </a:r>
          </a:p>
        </p:txBody>
      </p:sp>
      <p:sp>
        <p:nvSpPr>
          <p:cNvPr id="76803" name="Rectangle 3"/>
          <p:cNvSpPr>
            <a:spLocks noGrp="1" noChangeArrowheads="1"/>
          </p:cNvSpPr>
          <p:nvPr>
            <p:ph type="body" idx="1"/>
          </p:nvPr>
        </p:nvSpPr>
        <p:spPr/>
        <p:txBody>
          <a:bodyPr/>
          <a:lstStyle/>
          <a:p>
            <a:pPr>
              <a:buFontTx/>
              <a:buNone/>
            </a:pPr>
            <a:r>
              <a:rPr lang="en-US" altLang="ja-JP" sz="2000" dirty="0"/>
              <a:t>Assuming that Motion 2 has been accepted, </a:t>
            </a:r>
          </a:p>
          <a:p>
            <a:pPr>
              <a:buFontTx/>
              <a:buNone/>
            </a:pPr>
            <a:endParaRPr lang="en-US" altLang="ja-JP" sz="2000" dirty="0"/>
          </a:p>
          <a:p>
            <a:r>
              <a:rPr lang="en-US" altLang="ja-JP" sz="2000" dirty="0"/>
              <a:t>Add to the Specification Framework Document the following to a new subheading “General 5.1”:</a:t>
            </a:r>
          </a:p>
          <a:p>
            <a:r>
              <a:rPr lang="en-US" altLang="ja-JP" sz="2000" dirty="0"/>
              <a:t>“As a method to encourage non-AP STAs to use passive rather than active scanning, a FILS AP may choose to cease sending a Probe response and to transit FILS Discovery frames in its place”</a:t>
            </a:r>
          </a:p>
          <a:p>
            <a:r>
              <a:rPr lang="en-US" altLang="ja-JP" sz="2000" dirty="0"/>
              <a:t>Move: Graham</a:t>
            </a:r>
          </a:p>
          <a:p>
            <a:r>
              <a:rPr lang="en-US" altLang="ja-JP" sz="2000" dirty="0"/>
              <a:t>Seconded: Yes:</a:t>
            </a:r>
          </a:p>
          <a:p>
            <a:r>
              <a:rPr lang="en-US" altLang="ja-JP" sz="2000" dirty="0"/>
              <a:t>No;</a:t>
            </a:r>
          </a:p>
          <a:p>
            <a:r>
              <a:rPr lang="en-US" altLang="ja-JP" sz="2000" dirty="0" err="1"/>
              <a:t>Abst</a:t>
            </a:r>
            <a:r>
              <a:rPr lang="en-US" altLang="ja-JP" sz="2000" dirty="0"/>
              <a:t>:</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12/0949r0</a:t>
            </a:r>
            <a:br>
              <a:rPr lang="en-US" altLang="ja-JP" dirty="0" smtClean="0"/>
            </a:br>
            <a:r>
              <a:rPr lang="en-US" altLang="ja-JP" dirty="0" smtClean="0"/>
              <a:t>1 Motions</a:t>
            </a:r>
            <a:endParaRPr lang="ja-JP" altLang="en-US" dirty="0"/>
          </a:p>
        </p:txBody>
      </p:sp>
      <p:sp>
        <p:nvSpPr>
          <p:cNvPr id="3" name="サブタイトル 2"/>
          <p:cNvSpPr>
            <a:spLocks noGrp="1"/>
          </p:cNvSpPr>
          <p:nvPr>
            <p:ph type="subTitle" idx="1"/>
          </p:nvPr>
        </p:nvSpPr>
        <p:spPr>
          <a:xfrm>
            <a:off x="1066800" y="3886200"/>
            <a:ext cx="6705600" cy="1752600"/>
          </a:xfrm>
        </p:spPr>
        <p:txBody>
          <a:bodyPr/>
          <a:lstStyle/>
          <a:p>
            <a:r>
              <a:rPr lang="en-US" dirty="0" smtClean="0"/>
              <a:t>Graham Smith</a:t>
            </a:r>
            <a:r>
              <a:rPr lang="ja-JP" altLang="en-US" dirty="0" smtClean="0"/>
              <a:t> </a:t>
            </a:r>
            <a:r>
              <a:rPr lang="en-US" altLang="ja-JP" b="0" dirty="0" smtClean="0"/>
              <a:t> </a:t>
            </a:r>
            <a:r>
              <a:rPr lang="en-US" altLang="ja-JP" dirty="0" smtClean="0"/>
              <a:t>(</a:t>
            </a:r>
            <a:r>
              <a:rPr lang="en-US" dirty="0" smtClean="0"/>
              <a:t>DSP Group</a:t>
            </a:r>
            <a:r>
              <a:rPr lang="en-US" altLang="ja-JP" dirty="0" smtClean="0"/>
              <a: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98</a:t>
            </a:fld>
            <a:endParaRPr lang="en-GB"/>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日付プレースホルダ 3"/>
          <p:cNvSpPr>
            <a:spLocks noGrp="1"/>
          </p:cNvSpPr>
          <p:nvPr>
            <p:ph type="dt" sz="half" idx="4294967295"/>
          </p:nvPr>
        </p:nvSpPr>
        <p:spPr>
          <a:xfrm>
            <a:off x="696913" y="334963"/>
            <a:ext cx="1066800" cy="274637"/>
          </a:xfrm>
          <a:prstGeom prst="rect">
            <a:avLst/>
          </a:prstGeom>
        </p:spPr>
        <p:txBody>
          <a:bodyPr/>
          <a:lstStyle/>
          <a:p>
            <a:r>
              <a:rPr lang="en-US" altLang="ja-JP"/>
              <a:t>July 2012</a:t>
            </a:r>
          </a:p>
        </p:txBody>
      </p:sp>
      <p:sp>
        <p:nvSpPr>
          <p:cNvPr id="6" name="スライド番号プレースホルダ 5"/>
          <p:cNvSpPr>
            <a:spLocks noGrp="1"/>
          </p:cNvSpPr>
          <p:nvPr>
            <p:ph type="sldNum" sz="quarter" idx="12"/>
          </p:nvPr>
        </p:nvSpPr>
        <p:spPr/>
        <p:txBody>
          <a:bodyPr/>
          <a:lstStyle/>
          <a:p>
            <a:r>
              <a:rPr lang="en-US" altLang="ja-JP"/>
              <a:t>Slide </a:t>
            </a:r>
            <a:fld id="{EDA6C079-CD73-364F-AC79-009228649CF7}" type="slidenum">
              <a:rPr lang="he-IL">
                <a:ea typeface="Times New Roman" pitchFamily="-84" charset="0"/>
                <a:cs typeface="Times New Roman" pitchFamily="-84" charset="0"/>
              </a:rPr>
              <a:pPr/>
              <a:t>99</a:t>
            </a:fld>
            <a:endParaRPr lang="en-US" altLang="ja-JP"/>
          </a:p>
        </p:txBody>
      </p:sp>
      <p:sp>
        <p:nvSpPr>
          <p:cNvPr id="76802" name="Rectangle 2"/>
          <p:cNvSpPr>
            <a:spLocks noGrp="1" noChangeArrowheads="1"/>
          </p:cNvSpPr>
          <p:nvPr>
            <p:ph type="title"/>
          </p:nvPr>
        </p:nvSpPr>
        <p:spPr/>
        <p:txBody>
          <a:bodyPr/>
          <a:lstStyle/>
          <a:p>
            <a:r>
              <a:rPr lang="en-US" altLang="ja-JP"/>
              <a:t>Motion</a:t>
            </a:r>
          </a:p>
        </p:txBody>
      </p:sp>
      <p:sp>
        <p:nvSpPr>
          <p:cNvPr id="76803" name="Rectangle 3"/>
          <p:cNvSpPr>
            <a:spLocks noGrp="1" noChangeArrowheads="1"/>
          </p:cNvSpPr>
          <p:nvPr>
            <p:ph type="body" idx="1"/>
          </p:nvPr>
        </p:nvSpPr>
        <p:spPr/>
        <p:txBody>
          <a:bodyPr>
            <a:normAutofit fontScale="92500"/>
          </a:bodyPr>
          <a:lstStyle/>
          <a:p>
            <a:r>
              <a:rPr lang="en-US" altLang="ja-JP" dirty="0"/>
              <a:t>Add to the Specification Framework Document the following:</a:t>
            </a:r>
          </a:p>
          <a:p>
            <a:r>
              <a:rPr lang="en-US" altLang="ja-JP" dirty="0"/>
              <a:t>“The FILS Discovery Fame shall include the Access Network Options field.  In addition, the possible inclusion of ‘Secure or Open’ indication be included (using a reserved field).” </a:t>
            </a:r>
            <a:r>
              <a:rPr lang="en-US" altLang="ja-JP" dirty="0" smtClean="0"/>
              <a:t> </a:t>
            </a:r>
          </a:p>
          <a:p>
            <a:pPr marL="0" indent="0">
              <a:buNone/>
            </a:pPr>
            <a:endParaRPr lang="en-US" altLang="ko-KR" dirty="0" smtClean="0"/>
          </a:p>
          <a:p>
            <a:pPr marL="0" indent="0">
              <a:buNone/>
            </a:pPr>
            <a:r>
              <a:rPr lang="en-US" altLang="ko-KR" dirty="0" smtClean="0"/>
              <a:t>Moved: </a:t>
            </a:r>
          </a:p>
          <a:p>
            <a:pPr marL="0" indent="0">
              <a:buNone/>
            </a:pPr>
            <a:r>
              <a:rPr lang="en-US" altLang="ko-KR" dirty="0" smtClean="0"/>
              <a:t>Seconded: </a:t>
            </a:r>
            <a:endParaRPr lang="en-US" dirty="0" smtClean="0"/>
          </a:p>
          <a:p>
            <a:r>
              <a:rPr lang="en-US" dirty="0" smtClean="0"/>
              <a:t>Yes                </a:t>
            </a:r>
          </a:p>
          <a:p>
            <a:r>
              <a:rPr lang="en-US" dirty="0" smtClean="0"/>
              <a:t>No                  </a:t>
            </a:r>
          </a:p>
          <a:p>
            <a:r>
              <a:rPr lang="en-US" dirty="0" smtClean="0"/>
              <a:t>Abstain         </a:t>
            </a:r>
            <a:endParaRPr lang="ko-KR" altLang="ko-KR" dirty="0" smtClean="0"/>
          </a:p>
          <a:p>
            <a:endParaRPr lang="en-US" altLang="ja-JP" dirty="0"/>
          </a:p>
        </p:txBody>
      </p:sp>
    </p:spTree>
  </p:cSld>
  <p:clrMapOvr>
    <a:masterClrMapping/>
  </p:clrMapOvr>
  <p:transition/>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2338</TotalTime>
  <Words>5277</Words>
  <Application>Microsoft Office PowerPoint</Application>
  <PresentationFormat>On-screen Show (4:3)</PresentationFormat>
  <Paragraphs>1171</Paragraphs>
  <Slides>111</Slides>
  <Notes>21</Notes>
  <HiddenSlides>48</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111</vt:i4>
      </vt:variant>
    </vt:vector>
  </HeadingPairs>
  <TitlesOfParts>
    <vt:vector size="115" baseType="lpstr">
      <vt:lpstr>802-11-Submission</vt:lpstr>
      <vt:lpstr>1_802-11-Submission</vt:lpstr>
      <vt:lpstr>2_802-11-Submission</vt:lpstr>
      <vt:lpstr>文書</vt:lpstr>
      <vt:lpstr>TGai- Motion/Straw Poll-July-2012-San-Diego</vt:lpstr>
      <vt:lpstr>Abstract</vt:lpstr>
      <vt:lpstr>11/1160r10 2 Motions</vt:lpstr>
      <vt:lpstr>Motion-1</vt:lpstr>
      <vt:lpstr>Motion-2</vt:lpstr>
      <vt:lpstr>12/550r6 1 Straw poll</vt:lpstr>
      <vt:lpstr>Straw Poll</vt:lpstr>
      <vt:lpstr>12/741r1 2 Straw polls 2 Motions</vt:lpstr>
      <vt:lpstr>Straw-Polls</vt:lpstr>
      <vt:lpstr>Straw-Polls</vt:lpstr>
      <vt:lpstr>Motions for Proposed Text for SFD</vt:lpstr>
      <vt:lpstr>Motions for Proposed Text for SFD</vt:lpstr>
      <vt:lpstr>12/742r0 6 Straw polls 1 Motion</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Motions for Proposed Text for SFD</vt:lpstr>
      <vt:lpstr>12/743r1 1 Straw poll 1 Motion</vt:lpstr>
      <vt:lpstr>PowerPoint Presentation</vt:lpstr>
      <vt:lpstr>PowerPoint Presentation</vt:lpstr>
      <vt:lpstr>12/761r0 1 Straw poll 1 Motion</vt:lpstr>
      <vt:lpstr>Straw poll</vt:lpstr>
      <vt:lpstr>PowerPoint Presentation</vt:lpstr>
      <vt:lpstr>Motion</vt:lpstr>
      <vt:lpstr>12/762r0 1 Straw poll 1 Motion</vt:lpstr>
      <vt:lpstr>Straw poll</vt:lpstr>
      <vt:lpstr>Motion </vt:lpstr>
      <vt:lpstr>12/771r0 3 Motions</vt:lpstr>
      <vt:lpstr>Motion 1 </vt:lpstr>
      <vt:lpstr>Motion 2 </vt:lpstr>
      <vt:lpstr>Motion 3 </vt:lpstr>
      <vt:lpstr>12/772r0 1 Motion</vt:lpstr>
      <vt:lpstr>Motion</vt:lpstr>
      <vt:lpstr>12/775r0 1 Stawpoll</vt:lpstr>
      <vt:lpstr>Straw Poll</vt:lpstr>
      <vt:lpstr>Motion</vt:lpstr>
      <vt:lpstr>12/776r2 1 Straw poll 1 Motion</vt:lpstr>
      <vt:lpstr>Straw poll</vt:lpstr>
      <vt:lpstr>Motion </vt:lpstr>
      <vt:lpstr>12/779r3 1 Straw poll 1 Motion</vt:lpstr>
      <vt:lpstr>Straw Poll</vt:lpstr>
      <vt:lpstr>Motion</vt:lpstr>
      <vt:lpstr>12/780r1 1 Straw poll 1 Motion</vt:lpstr>
      <vt:lpstr>Straw Poll</vt:lpstr>
      <vt:lpstr>Motion</vt:lpstr>
      <vt:lpstr>12/784r0 1 Straw poll</vt:lpstr>
      <vt:lpstr>Straw Poll</vt:lpstr>
      <vt:lpstr>12/785r0 1 Straw poll</vt:lpstr>
      <vt:lpstr>Straw Poll</vt:lpstr>
      <vt:lpstr>12/786r2 2 Straw polls</vt:lpstr>
      <vt:lpstr>Straw Poll </vt:lpstr>
      <vt:lpstr>Motion </vt:lpstr>
      <vt:lpstr>12/788r1 2 Straw polls</vt:lpstr>
      <vt:lpstr>Straw Poll </vt:lpstr>
      <vt:lpstr>Motion</vt:lpstr>
      <vt:lpstr>12/789r3 4 Motions</vt:lpstr>
      <vt:lpstr>Motion 1</vt:lpstr>
      <vt:lpstr>Motion 2</vt:lpstr>
      <vt:lpstr>Motion 3</vt:lpstr>
      <vt:lpstr>Motion 4</vt:lpstr>
      <vt:lpstr>Motion 5 </vt:lpstr>
      <vt:lpstr>Motion 6 </vt:lpstr>
      <vt:lpstr>12/790r0 2 Straw polls 2 Motions</vt:lpstr>
      <vt:lpstr>Straw Poll 1</vt:lpstr>
      <vt:lpstr>Straw Poll 2</vt:lpstr>
      <vt:lpstr>Motion 1</vt:lpstr>
      <vt:lpstr>Motion 2</vt:lpstr>
      <vt:lpstr>12/791r3 2 Straw polls 2 Motions</vt:lpstr>
      <vt:lpstr>Straw Poll 1</vt:lpstr>
      <vt:lpstr>Straw Poll 2</vt:lpstr>
      <vt:lpstr>Motion 1</vt:lpstr>
      <vt:lpstr>Motion 2</vt:lpstr>
      <vt:lpstr>12/794r2 4 Motions</vt:lpstr>
      <vt:lpstr>PowerPoint Presentation</vt:lpstr>
      <vt:lpstr>PowerPoint Presentation</vt:lpstr>
      <vt:lpstr>Motion 3</vt:lpstr>
      <vt:lpstr>Motion 4</vt:lpstr>
      <vt:lpstr>12/0896r0 5 Straw polls 5Motions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12/0928r0 1 Motions</vt:lpstr>
      <vt:lpstr>Motion</vt:lpstr>
      <vt:lpstr>12/0928r2 3 Motions</vt:lpstr>
      <vt:lpstr>Motion 1</vt:lpstr>
      <vt:lpstr>Motion 2</vt:lpstr>
      <vt:lpstr>Motion 3</vt:lpstr>
      <vt:lpstr>12/0949r0 1 Motions</vt:lpstr>
      <vt:lpstr>Motion</vt:lpstr>
      <vt:lpstr>12/913r2 (adhoc summary) 3 Straw polls 3 Motions</vt:lpstr>
      <vt:lpstr>Straw-Polls</vt:lpstr>
      <vt:lpstr>Straw-Polls</vt:lpstr>
      <vt:lpstr>Motions</vt:lpstr>
      <vt:lpstr>Motions</vt:lpstr>
      <vt:lpstr>Straw-Polls</vt:lpstr>
      <vt:lpstr>Motions</vt:lpstr>
      <vt:lpstr>12/933r6  2 Straw polls </vt:lpstr>
      <vt:lpstr>Straw Poll 1</vt:lpstr>
      <vt:lpstr>Straw Poll 2</vt:lpstr>
      <vt:lpstr>12/967r0 1 motion </vt:lpstr>
      <vt:lpstr>Motion revised from 12/0273r7 (May 2012)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Tom Siep</cp:lastModifiedBy>
  <cp:revision>54</cp:revision>
  <cp:lastPrinted>1601-01-01T00:00:00Z</cp:lastPrinted>
  <dcterms:created xsi:type="dcterms:W3CDTF">2012-07-19T23:53:52Z</dcterms:created>
  <dcterms:modified xsi:type="dcterms:W3CDTF">2012-07-20T02:30:36Z</dcterms:modified>
</cp:coreProperties>
</file>