
<file path=[Content_Types].xml><?xml version="1.0" encoding="utf-8"?>
<Types xmlns="http://schemas.openxmlformats.org/package/2006/content-types">
  <Override PartName="/ppt/slides/slide41.xml" ContentType="application/vnd.openxmlformats-officedocument.presentationml.slide+xml"/>
  <Override PartName="/ppt/slideLayouts/slideLayout4.xml" ContentType="application/vnd.openxmlformats-officedocument.presentationml.slideLayout+xml"/>
  <Override PartName="/ppt/notesSlides/notesSlide16.xml" ContentType="application/vnd.openxmlformats-officedocument.presentationml.notesSlide+xml"/>
  <Override PartName="/ppt/slides/slide50.xml" ContentType="application/vnd.openxmlformats-officedocument.presentationml.slide+xml"/>
  <Override PartName="/ppt/slides/slide18.xml" ContentType="application/vnd.openxmlformats-officedocument.presentationml.slide+xml"/>
  <Override PartName="/ppt/slides/slide60.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70.xml" ContentType="application/vnd.openxmlformats-officedocument.presentationml.slide+xml"/>
  <Override PartName="/ppt/slides/slide9.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Default Extension="vml" ContentType="application/vnd.openxmlformats-officedocument.vmlDrawing"/>
  <Override PartName="/ppt/slides/slide66.xml" ContentType="application/vnd.openxmlformats-officedocument.presentationml.slide+xml"/>
  <Override PartName="/ppt/theme/theme1.xml" ContentType="application/vnd.openxmlformats-officedocument.theme+xml"/>
  <Override PartName="/ppt/notesSlides/notesSlide2.xml" ContentType="application/vnd.openxmlformats-officedocument.presentationml.notesSlide+xml"/>
  <Override PartName="/ppt/slides/slide75.xml" ContentType="application/vnd.openxmlformats-officedocument.presentationml.slide+xml"/>
  <Override PartName="/ppt/slides/slide85.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Default Extension="jpeg" ContentType="image/jpeg"/>
  <Override PartName="/ppt/notesSlides/notesSlide11.xml" ContentType="application/vnd.openxmlformats-officedocument.presentationml.notesSlide+xml"/>
  <Override PartName="/ppt/slides/slide13.xml" ContentType="application/vnd.openxmlformats-officedocument.presentationml.slide+xml"/>
  <Override PartName="/ppt/notesSlides/notesSlide21.xml" ContentType="application/vnd.openxmlformats-officedocument.presentationml.notesSlide+xml"/>
  <Override PartName="/ppt/slides/slide23.xml" ContentType="application/vnd.openxmlformats-officedocument.presentationml.slide+xml"/>
  <Default Extension="doc" ContentType="application/msword"/>
  <Override PartName="/ppt/slides/slide3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s/slide108.xml" ContentType="application/vnd.openxmlformats-officedocument.presentationml.slide+xml"/>
  <Override PartName="/ppt/slides/slide42.xml" ContentType="application/vnd.openxmlformats-officedocument.presentationml.slide+xml"/>
  <Override PartName="/ppt/slideMasters/slideMaster2.xml" ContentType="application/vnd.openxmlformats-officedocument.presentationml.slideMaster+xml"/>
  <Override PartName="/ppt/notesSlides/notesSlide17.xml" ContentType="application/vnd.openxmlformats-officedocument.presentationml.notesSlide+xml"/>
  <Override PartName="/ppt/slides/slide51.xml" ContentType="application/vnd.openxmlformats-officedocument.presentationml.slide+xml"/>
  <Override PartName="/ppt/slides/slide19.xml" ContentType="application/vnd.openxmlformats-officedocument.presentationml.slide+xml"/>
  <Override PartName="/ppt/slideLayouts/slideLayout10.xml" ContentType="application/vnd.openxmlformats-officedocument.presentationml.slideLayout+xml"/>
  <Override PartName="/ppt/slides/slide61.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90.xml" ContentType="application/vnd.openxmlformats-officedocument.presentationml.slide+xml"/>
  <Override PartName="/ppt/slides/slide67.xml" ContentType="application/vnd.openxmlformats-officedocument.presentationml.slide+xml"/>
  <Override PartName="/ppt/theme/theme2.xml" ContentType="application/vnd.openxmlformats-officedocument.theme+xml"/>
  <Override PartName="/ppt/notesSlides/notesSlide3.xml" ContentType="application/vnd.openxmlformats-officedocument.presentationml.notesSlide+xml"/>
  <Override PartName="/ppt/slides/slide76.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4.xml" ContentType="application/vnd.openxmlformats-officedocument.presentationml.slide+xml"/>
  <Override PartName="/ppt/slides/slide24.xml" ContentType="application/vnd.openxmlformats-officedocument.presentationml.slide+xml"/>
  <Default Extension="bin" ContentType="application/vnd.openxmlformats-officedocument.presentationml.printerSettings"/>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s/slide109.xml" ContentType="application/vnd.openxmlformats-officedocument.presentationml.slide+xml"/>
  <Override PartName="/ppt/slideMasters/slideMaster3.xml" ContentType="application/vnd.openxmlformats-officedocument.presentationml.slideMaster+xml"/>
  <Override PartName="/ppt/slides/slide43.xml" ContentType="application/vnd.openxmlformats-officedocument.presentationml.slide+xml"/>
  <Override PartName="/ppt/slideLayouts/slideLayout6.xml" ContentType="application/vnd.openxmlformats-officedocument.presentationml.slideLayout+xml"/>
  <Override PartName="/ppt/tableStyles.xml" ContentType="application/vnd.openxmlformats-officedocument.presentationml.tableStyles+xml"/>
  <Override PartName="/ppt/notesSlides/notesSlide18.xml" ContentType="application/vnd.openxmlformats-officedocument.presentationml.notesSlide+xml"/>
  <Override PartName="/ppt/slides/slide52.xml" ContentType="application/vnd.openxmlformats-officedocument.presentationml.slide+xml"/>
  <Override PartName="/ppt/slideLayouts/slideLayout11.xml" ContentType="application/vnd.openxmlformats-officedocument.presentationml.slideLayout+xml"/>
  <Override PartName="/ppt/slides/slide62.xml" ContentType="application/vnd.openxmlformats-officedocument.presentationml.slide+xml"/>
  <Override PartName="/docProps/app.xml" ContentType="application/vnd.openxmlformats-officedocument.extended-properties+xml"/>
  <Override PartName="/ppt/slides/slide39.xml" ContentType="application/vnd.openxmlformats-officedocument.presentationml.slide+xml"/>
  <Override PartName="/ppt/slides/slide81.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91.xml" ContentType="application/vnd.openxmlformats-officedocument.presentationml.slide+xml"/>
  <Override PartName="/docProps/core.xml" ContentType="application/vnd.openxmlformats-package.core-properties+xml"/>
  <Override PartName="/ppt/slides/slide68.xml" ContentType="application/vnd.openxmlformats-officedocument.presentationml.slide+xml"/>
  <Override PartName="/ppt/theme/theme3.xml" ContentType="application/vnd.openxmlformats-officedocument.theme+xml"/>
  <Override PartName="/ppt/notesSlides/notesSlide4.xml" ContentType="application/vnd.openxmlformats-officedocument.presentationml.notesSlide+xml"/>
  <Override PartName="/ppt/slides/slide77.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Layouts/slideLayout1.xml" ContentType="application/vnd.openxmlformats-officedocument.presentationml.slideLayout+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s/slide15.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s/slide44.xml" ContentType="application/vnd.openxmlformats-officedocument.presentationml.slide+xml"/>
  <Override PartName="/ppt/notesSlides/notesSlide19.xml" ContentType="application/vnd.openxmlformats-officedocument.presentationml.notesSlide+xml"/>
  <Override PartName="/ppt/slides/slide53.xml" ContentType="application/vnd.openxmlformats-officedocument.presentationml.slide+xml"/>
  <Override PartName="/ppt/slideLayouts/slideLayout12.xml" ContentType="application/vnd.openxmlformats-officedocument.presentationml.slideLayout+xml"/>
  <Override PartName="/ppt/slides/slide63.xml" ContentType="application/vnd.openxmlformats-officedocument.presentationml.slide+xml"/>
  <Override PartName="/ppt/slides/slide72.xml" ContentType="application/vnd.openxmlformats-officedocument.presentationml.slide+xml"/>
  <Override PartName="/ppt/slides/slide82.xml" ContentType="application/vnd.openxmlformats-officedocument.presentationml.slide+xml"/>
  <Override PartName="/ppt/slides/slide92.xml" ContentType="application/vnd.openxmlformats-officedocument.presentationml.slide+xml"/>
  <Override PartName="/ppt/slides/slide59.xml" ContentType="application/vnd.openxmlformats-officedocument.presentationml.slide+xml"/>
  <Override PartName="/ppt/slides/slide100.xml" ContentType="application/vnd.openxmlformats-officedocument.presentationml.slide+xml"/>
  <Override PartName="/ppt/slides/slide69.xml" ContentType="application/vnd.openxmlformats-officedocument.presentationml.slide+xml"/>
  <Override PartName="/ppt/theme/theme4.xml" ContentType="application/vnd.openxmlformats-officedocument.theme+xml"/>
  <Override PartName="/ppt/notesSlides/notesSlide5.xml" ContentType="application/vnd.openxmlformats-officedocument.presentationml.notesSlide+xml"/>
  <Override PartName="/ppt/slides/slide78.xml" ContentType="application/vnd.openxmlformats-officedocument.presentationml.slide+xml"/>
  <Override PartName="/ppt/slides/slide10.xml" ContentType="application/vnd.openxmlformats-officedocument.presentationml.slide+xml"/>
  <Override PartName="/ppt/slides/slide88.xml" ContentType="application/vnd.openxmlformats-officedocument.presentationml.slide+xml"/>
  <Override PartName="/ppt/slides/slide20.xml" ContentType="application/vnd.openxmlformats-officedocument.presentationml.slide+xml"/>
  <Override PartName="/ppt/slides/slide97.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slides/slide105.xml" ContentType="application/vnd.openxmlformats-officedocument.presentationml.slide+xml"/>
  <Override PartName="/ppt/notesSlides/notesSlide14.xml" ContentType="application/vnd.openxmlformats-officedocument.presentationml.notesSlide+xml"/>
  <Override PartName="/ppt/slides/slide16.xml" ContentType="application/vnd.openxmlformats-officedocument.presentationml.slide+xml"/>
  <Override PartName="/ppt/viewProps.xml" ContentType="application/vnd.openxmlformats-officedocument.presentationml.viewProps+xml"/>
  <Default Extension="rels" ContentType="application/vnd.openxmlformats-package.relationships+xml"/>
  <Override PartName="/ppt/slides/slide26.xml" ContentType="application/vnd.openxmlformats-officedocument.presentationml.slide+xml"/>
  <Override PartName="/ppt/slides/slide35.xml" ContentType="application/vnd.openxmlformats-officedocument.presentationml.slide+xml"/>
  <Override PartName="/ppt/slides/slide7.xml" ContentType="application/vnd.openxmlformats-officedocument.presentationml.slide+xml"/>
  <Override PartName="/ppt/slideLayouts/slideLayout8.xml" ContentType="application/vnd.openxmlformats-officedocument.presentationml.slideLayout+xml"/>
  <Override PartName="/ppt/slides/slide45.xml" ContentType="application/vnd.openxmlformats-officedocument.presentationml.slide+xml"/>
  <Override PartName="/ppt/slides/slide54.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s/slide73.xml" ContentType="application/vnd.openxmlformats-officedocument.presentationml.slide+xml"/>
  <Override PartName="/ppt/presentation.xml" ContentType="application/vnd.openxmlformats-officedocument.presentationml.presentation.main+xml"/>
  <Override PartName="/ppt/slides/slide83.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theme/theme5.xml" ContentType="application/vnd.openxmlformats-officedocument.theme+xml"/>
  <Override PartName="/ppt/notesSlides/notesSlide6.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slides/slide110.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98.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ppt/slides/slide40.xml" ContentType="application/vnd.openxmlformats-officedocument.presentationml.slide+xml"/>
  <Override PartName="/ppt/slideLayouts/slideLayout3.xml" ContentType="application/vnd.openxmlformats-officedocument.presentationml.slideLayout+xml"/>
  <Override PartName="/ppt/notesSlides/notesSlide15.xml" ContentType="application/vnd.openxmlformats-officedocument.presentationml.notesSlide+xml"/>
  <Override PartName="/ppt/slides/slide17.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46.xml" ContentType="application/vnd.openxmlformats-officedocument.presentationml.slide+xml"/>
  <Override PartName="/ppt/slides/slide55.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slides/slide74.xml" ContentType="application/vnd.openxmlformats-officedocument.presentationml.slide+xml"/>
  <Override PartName="/ppt/slides/slide84.xml" ContentType="application/vnd.openxmlformats-officedocument.presentationml.slide+xml"/>
  <Override PartName="/ppt/slides/slide94.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111.xml" ContentType="application/vnd.openxmlformats-officedocument.presentationml.slide+xml"/>
  <Override PartName="/ppt/slides/slide12.xml" ContentType="application/vnd.openxmlformats-officedocument.presentationml.slide+xml"/>
  <Override PartName="/ppt/notesSlides/notesSlide20.xml" ContentType="application/vnd.openxmlformats-officedocument.presentationml.notesSlide+xml"/>
  <Override PartName="/ppt/slides/slide22.xml" ContentType="application/vnd.openxmlformats-officedocument.presentationml.slide+xml"/>
  <Override PartName="/ppt/slides/slide99.xml" ContentType="application/vnd.openxmlformats-officedocument.presentationml.slide+xml"/>
  <Override PartName="/ppt/slides/slide31.xml" ContentType="application/vnd.openxmlformats-officedocument.presentationml.slide+xml"/>
  <Override PartName="/ppt/slides/slide3.xml" ContentType="application/vnd.openxmlformats-officedocument.presentationml.slide+xml"/>
  <Override PartName="/ppt/slides/slide107.xml" ContentType="application/vnd.openxmlformats-officedocument.presentationml.slide+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 id="2147483663" r:id="rId3"/>
  </p:sldMasterIdLst>
  <p:notesMasterIdLst>
    <p:notesMasterId r:id="rId115"/>
  </p:notesMasterIdLst>
  <p:handoutMasterIdLst>
    <p:handoutMasterId r:id="rId116"/>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386" r:id="rId30"/>
    <p:sldId id="286" r:id="rId31"/>
    <p:sldId id="284" r:id="rId32"/>
    <p:sldId id="285" r:id="rId33"/>
    <p:sldId id="290" r:id="rId34"/>
    <p:sldId id="287" r:id="rId35"/>
    <p:sldId id="288" r:id="rId36"/>
    <p:sldId id="289" r:id="rId37"/>
    <p:sldId id="292" r:id="rId38"/>
    <p:sldId id="291" r:id="rId39"/>
    <p:sldId id="294" r:id="rId40"/>
    <p:sldId id="293" r:id="rId41"/>
    <p:sldId id="359" r:id="rId42"/>
    <p:sldId id="297" r:id="rId43"/>
    <p:sldId id="387" r:id="rId44"/>
    <p:sldId id="388" r:id="rId45"/>
    <p:sldId id="300" r:id="rId46"/>
    <p:sldId id="360" r:id="rId47"/>
    <p:sldId id="361" r:id="rId48"/>
    <p:sldId id="302" r:id="rId49"/>
    <p:sldId id="301" r:id="rId50"/>
    <p:sldId id="335" r:id="rId51"/>
    <p:sldId id="304" r:id="rId52"/>
    <p:sldId id="303" r:id="rId53"/>
    <p:sldId id="306" r:id="rId54"/>
    <p:sldId id="305" r:id="rId55"/>
    <p:sldId id="309" r:id="rId56"/>
    <p:sldId id="384" r:id="rId57"/>
    <p:sldId id="385" r:id="rId58"/>
    <p:sldId id="312" r:id="rId59"/>
    <p:sldId id="357" r:id="rId60"/>
    <p:sldId id="358" r:id="rId61"/>
    <p:sldId id="315" r:id="rId62"/>
    <p:sldId id="313" r:id="rId63"/>
    <p:sldId id="314" r:id="rId64"/>
    <p:sldId id="338" r:id="rId65"/>
    <p:sldId id="339" r:id="rId66"/>
    <p:sldId id="340" r:id="rId67"/>
    <p:sldId id="352" r:id="rId68"/>
    <p:sldId id="320" r:id="rId69"/>
    <p:sldId id="316" r:id="rId70"/>
    <p:sldId id="317" r:id="rId71"/>
    <p:sldId id="318" r:id="rId72"/>
    <p:sldId id="319" r:id="rId73"/>
    <p:sldId id="329" r:id="rId74"/>
    <p:sldId id="371" r:id="rId75"/>
    <p:sldId id="372" r:id="rId76"/>
    <p:sldId id="373" r:id="rId77"/>
    <p:sldId id="374" r:id="rId78"/>
    <p:sldId id="332" r:id="rId79"/>
    <p:sldId id="333" r:id="rId80"/>
    <p:sldId id="334" r:id="rId81"/>
    <p:sldId id="336" r:id="rId82"/>
    <p:sldId id="337" r:id="rId83"/>
    <p:sldId id="351" r:id="rId84"/>
    <p:sldId id="341" r:id="rId85"/>
    <p:sldId id="342" r:id="rId86"/>
    <p:sldId id="343" r:id="rId87"/>
    <p:sldId id="344" r:id="rId88"/>
    <p:sldId id="345" r:id="rId89"/>
    <p:sldId id="346" r:id="rId90"/>
    <p:sldId id="347" r:id="rId91"/>
    <p:sldId id="348" r:id="rId92"/>
    <p:sldId id="349" r:id="rId93"/>
    <p:sldId id="350" r:id="rId94"/>
    <p:sldId id="363" r:id="rId95"/>
    <p:sldId id="362" r:id="rId96"/>
    <p:sldId id="392" r:id="rId97"/>
    <p:sldId id="389" r:id="rId98"/>
    <p:sldId id="390" r:id="rId99"/>
    <p:sldId id="391" r:id="rId100"/>
    <p:sldId id="365" r:id="rId101"/>
    <p:sldId id="364" r:id="rId102"/>
    <p:sldId id="370" r:id="rId103"/>
    <p:sldId id="375" r:id="rId104"/>
    <p:sldId id="376" r:id="rId105"/>
    <p:sldId id="377" r:id="rId106"/>
    <p:sldId id="378" r:id="rId107"/>
    <p:sldId id="382" r:id="rId108"/>
    <p:sldId id="383" r:id="rId109"/>
    <p:sldId id="395" r:id="rId110"/>
    <p:sldId id="393" r:id="rId111"/>
    <p:sldId id="394" r:id="rId112"/>
    <p:sldId id="398" r:id="rId113"/>
    <p:sldId id="396" r:id="rId1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p:cViewPr>
        <p:scale>
          <a:sx n="66" d="100"/>
          <a:sy n="66" d="100"/>
        </p:scale>
        <p:origin x="-1464" y="-6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120" Type="http://schemas.openxmlformats.org/officeDocument/2006/relationships/theme" Target="theme/theme1.xml"/><Relationship Id="rId121" Type="http://schemas.openxmlformats.org/officeDocument/2006/relationships/tableStyles" Target="tableStyles.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slide" Target="slides/slide103.xml"/><Relationship Id="rId107" Type="http://schemas.openxmlformats.org/officeDocument/2006/relationships/slide" Target="slides/slide104.xml"/><Relationship Id="rId108" Type="http://schemas.openxmlformats.org/officeDocument/2006/relationships/slide" Target="slides/slide105.xml"/><Relationship Id="rId109" Type="http://schemas.openxmlformats.org/officeDocument/2006/relationships/slide" Target="slides/slide106.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100" Type="http://schemas.openxmlformats.org/officeDocument/2006/relationships/slide" Target="slides/slide97.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110" Type="http://schemas.openxmlformats.org/officeDocument/2006/relationships/slide" Target="slides/slide107.xml"/><Relationship Id="rId111" Type="http://schemas.openxmlformats.org/officeDocument/2006/relationships/slide" Target="slides/slide108.xml"/><Relationship Id="rId112" Type="http://schemas.openxmlformats.org/officeDocument/2006/relationships/slide" Target="slides/slide109.xml"/><Relationship Id="rId113" Type="http://schemas.openxmlformats.org/officeDocument/2006/relationships/slide" Target="slides/slide110.xml"/><Relationship Id="rId114" Type="http://schemas.openxmlformats.org/officeDocument/2006/relationships/slide" Target="slides/slide111.xml"/><Relationship Id="rId115" Type="http://schemas.openxmlformats.org/officeDocument/2006/relationships/notesMaster" Target="notesMasters/notesMaster1.xml"/><Relationship Id="rId116" Type="http://schemas.openxmlformats.org/officeDocument/2006/relationships/handoutMaster" Target="handoutMasters/handoutMaster1.xml"/><Relationship Id="rId117" Type="http://schemas.openxmlformats.org/officeDocument/2006/relationships/printerSettings" Target="printerSettings/printerSettings1.bin"/><Relationship Id="rId118" Type="http://schemas.openxmlformats.org/officeDocument/2006/relationships/presProps" Target="presProps.xml"/><Relationship Id="rId119" Type="http://schemas.openxmlformats.org/officeDocument/2006/relationships/viewProps" Target="viewProps.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41</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42</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60</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61</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964473"/>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89</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1632333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4387" cy="3467100"/>
          </a:xfrm>
        </p:spPr>
      </p:sp>
      <p:sp>
        <p:nvSpPr>
          <p:cNvPr id="3" name="ノート プレースホルダ 2"/>
          <p:cNvSpPr>
            <a:spLocks noGrp="1"/>
          </p:cNvSpPr>
          <p:nvPr>
            <p:ph type="body" idx="1"/>
          </p:nvPr>
        </p:nvSpPr>
        <p:spPr/>
        <p:txBody>
          <a:bodyPr>
            <a:normAutofit/>
          </a:bodyPr>
          <a:lstStyle/>
          <a:p>
            <a:r>
              <a:rPr lang="en-US" altLang="ja-JP" dirty="0" smtClean="0"/>
              <a:t>9</a:t>
            </a:r>
            <a:endParaRPr lang="ja-JP" altLang="en-US" dirty="0"/>
          </a:p>
        </p:txBody>
      </p:sp>
      <p:sp>
        <p:nvSpPr>
          <p:cNvPr id="4" name="ヘッダー プレースホルダ 3"/>
          <p:cNvSpPr>
            <a:spLocks noGrp="1"/>
          </p:cNvSpPr>
          <p:nvPr>
            <p:ph type="hdr" idx="10"/>
          </p:nvPr>
        </p:nvSpPr>
        <p:spPr/>
        <p:txBody>
          <a:bodyPr/>
          <a:lstStyle/>
          <a:p>
            <a:r>
              <a:rPr lang="en-US" smtClean="0"/>
              <a:t>doc.: IEEE 802.11-yy/xxxxr0</a:t>
            </a:r>
            <a:endParaRPr lang="en-US"/>
          </a:p>
        </p:txBody>
      </p:sp>
      <p:sp>
        <p:nvSpPr>
          <p:cNvPr id="5" name="日付プレースホルダ 4"/>
          <p:cNvSpPr>
            <a:spLocks noGrp="1"/>
          </p:cNvSpPr>
          <p:nvPr>
            <p:ph type="dt" idx="11"/>
          </p:nvPr>
        </p:nvSpPr>
        <p:spPr/>
        <p:txBody>
          <a:bodyPr/>
          <a:lstStyle/>
          <a:p>
            <a:r>
              <a:rPr lang="en-US" smtClean="0"/>
              <a:t>Month Year</a:t>
            </a:r>
            <a:endParaRPr lang="en-US"/>
          </a:p>
        </p:txBody>
      </p:sp>
      <p:sp>
        <p:nvSpPr>
          <p:cNvPr id="6" name="フッター プレースホルダ 5"/>
          <p:cNvSpPr>
            <a:spLocks noGrp="1"/>
          </p:cNvSpPr>
          <p:nvPr>
            <p:ph type="ftr" idx="12"/>
          </p:nvPr>
        </p:nvSpPr>
        <p:spPr/>
        <p:txBody>
          <a:bodyPr/>
          <a:lstStyle/>
          <a:p>
            <a:r>
              <a:rPr lang="en-US" smtClean="0"/>
              <a:t>John Doe, Some Company</a:t>
            </a:r>
            <a:endParaRPr lang="en-US"/>
          </a:p>
        </p:txBody>
      </p:sp>
      <p:sp>
        <p:nvSpPr>
          <p:cNvPr id="7" name="スライド番号プレースホルダ 6"/>
          <p:cNvSpPr>
            <a:spLocks noGrp="1"/>
          </p:cNvSpPr>
          <p:nvPr>
            <p:ph type="sldNum" idx="13"/>
          </p:nvPr>
        </p:nvSpPr>
        <p:spPr/>
        <p:txBody>
          <a:bodyPr/>
          <a:lstStyle/>
          <a:p>
            <a:r>
              <a:rPr lang="en-US" smtClean="0"/>
              <a:t>Page </a:t>
            </a:r>
            <a:fld id="{47A7FEEB-9CD2-43FE-843C-C5350BEACB45}" type="slidenum">
              <a:rPr lang="en-US" smtClean="0"/>
              <a:pPr/>
              <a:t>96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802.11-12/0967r0-00ai</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0907r10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/907r8</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p:oleObj spid="_x0000_s3086" name="文書" r:id="rId4" imgW="8254696" imgH="3682864"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12/913r2 (</a:t>
            </a:r>
            <a:r>
              <a:rPr lang="en-US" altLang="ja-JP" dirty="0" err="1" smtClean="0"/>
              <a:t>adhoc</a:t>
            </a:r>
            <a:r>
              <a:rPr lang="en-US" altLang="ja-JP" dirty="0" smtClean="0"/>
              <a:t> summary)</a:t>
            </a:r>
            <a:br>
              <a:rPr lang="en-US" altLang="ja-JP" dirty="0" smtClean="0"/>
            </a:br>
            <a:r>
              <a:rPr lang="en-US" altLang="ja-JP" dirty="0" smtClean="0"/>
              <a:t>3 Straw polls</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100</a:t>
            </a:fld>
            <a:endParaRPr lang="en-GB"/>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that the following information items shall be included in the FILS Discovery Frame body?</a:t>
            </a:r>
          </a:p>
          <a:p>
            <a:pPr marL="341313" lvl="1" indent="-341313">
              <a:spcBef>
                <a:spcPts val="300"/>
              </a:spcBef>
              <a:spcAft>
                <a:spcPts val="300"/>
              </a:spcAft>
              <a:buFont typeface="Arial" pitchFamily="34" charset="0"/>
              <a:buChar char="•"/>
            </a:pPr>
            <a:r>
              <a:rPr lang="en-US" dirty="0" smtClean="0">
                <a:solidFill>
                  <a:schemeClr val="tx1"/>
                </a:solidFill>
              </a:rPr>
              <a:t>SSID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26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______7_________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that the following  information items may be included in the FILS Discovery Frame body?</a:t>
            </a:r>
          </a:p>
          <a:p>
            <a:pPr marL="682625" lvl="1" indent="-341313">
              <a:spcBef>
                <a:spcPts val="300"/>
              </a:spcBef>
              <a:spcAft>
                <a:spcPts val="300"/>
              </a:spcAft>
              <a:buFont typeface="Arial" pitchFamily="34" charset="0"/>
              <a:buChar char="•"/>
            </a:pPr>
            <a:r>
              <a:rPr lang="en-US" dirty="0" smtClean="0">
                <a:solidFill>
                  <a:schemeClr val="tx1"/>
                </a:solidFill>
              </a:rPr>
              <a:t>Capability </a:t>
            </a:r>
          </a:p>
          <a:p>
            <a:pPr marL="682625" lvl="1" indent="-341313">
              <a:spcBef>
                <a:spcPts val="300"/>
              </a:spcBef>
              <a:spcAft>
                <a:spcPts val="300"/>
              </a:spcAft>
              <a:buFont typeface="Arial" pitchFamily="34" charset="0"/>
              <a:buChar char="•"/>
            </a:pPr>
            <a:r>
              <a:rPr lang="en-US" dirty="0" smtClean="0">
                <a:solidFill>
                  <a:schemeClr val="tx1"/>
                </a:solidFill>
              </a:rPr>
              <a:t>Access network options </a:t>
            </a:r>
          </a:p>
          <a:p>
            <a:pPr marL="682625" lvl="1" indent="-341313">
              <a:spcBef>
                <a:spcPts val="300"/>
              </a:spcBef>
              <a:spcAft>
                <a:spcPts val="300"/>
              </a:spcAft>
              <a:buFont typeface="Arial" pitchFamily="34" charset="0"/>
              <a:buChar char="•"/>
            </a:pPr>
            <a:r>
              <a:rPr lang="en-US" dirty="0" smtClean="0">
                <a:solidFill>
                  <a:schemeClr val="tx1"/>
                </a:solidFill>
              </a:rPr>
              <a:t>Security </a:t>
            </a:r>
          </a:p>
          <a:p>
            <a:pPr marL="682625" lvl="1" indent="-341313">
              <a:spcBef>
                <a:spcPts val="300"/>
              </a:spcBef>
              <a:spcAft>
                <a:spcPts val="300"/>
              </a:spcAft>
              <a:buFont typeface="Arial" pitchFamily="34" charset="0"/>
              <a:buChar char="•"/>
            </a:pPr>
            <a:r>
              <a:rPr lang="en-US" dirty="0" smtClean="0">
                <a:solidFill>
                  <a:schemeClr val="tx1"/>
                </a:solidFill>
              </a:rPr>
              <a:t>AP Configuration change count</a:t>
            </a:r>
          </a:p>
          <a:p>
            <a:pPr marL="682625" lvl="1" indent="-341313">
              <a:spcBef>
                <a:spcPts val="300"/>
              </a:spcBef>
              <a:spcAft>
                <a:spcPts val="300"/>
              </a:spcAft>
              <a:buFont typeface="Arial" pitchFamily="34" charset="0"/>
              <a:buChar char="•"/>
            </a:pPr>
            <a:r>
              <a:rPr lang="en-US" dirty="0" smtClean="0">
                <a:solidFill>
                  <a:schemeClr val="tx1"/>
                </a:solidFill>
              </a:rPr>
              <a:t>AP’s next TBTT</a:t>
            </a:r>
          </a:p>
          <a:p>
            <a:pPr marL="682625" lvl="1" indent="-341313">
              <a:spcBef>
                <a:spcPts val="300"/>
              </a:spcBef>
              <a:spcAft>
                <a:spcPts val="300"/>
              </a:spcAft>
              <a:buFont typeface="Arial" pitchFamily="34" charset="0"/>
              <a:buChar char="•"/>
            </a:pPr>
            <a:r>
              <a:rPr lang="en-US" dirty="0" smtClean="0">
                <a:solidFill>
                  <a:schemeClr val="tx1"/>
                </a:solidFill>
              </a:rPr>
              <a:t>Neighbor AP’s next TBTT </a:t>
            </a:r>
          </a:p>
          <a:p>
            <a:pPr marL="682625" lvl="1" indent="-341313">
              <a:spcBef>
                <a:spcPts val="300"/>
              </a:spcBef>
              <a:spcAft>
                <a:spcPts val="300"/>
              </a:spcAft>
              <a:buFont typeface="Arial" pitchFamily="34" charset="0"/>
              <a:buChar char="•"/>
            </a:pPr>
            <a:endParaRPr lang="en-US" sz="18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23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______14_________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a:t>
            </a:r>
            <a:endParaRPr lang="en-US" dirty="0"/>
          </a:p>
        </p:txBody>
      </p:sp>
      <p:sp>
        <p:nvSpPr>
          <p:cNvPr id="3" name="Content Placeholder 2"/>
          <p:cNvSpPr>
            <a:spLocks noGrp="1"/>
          </p:cNvSpPr>
          <p:nvPr>
            <p:ph idx="1"/>
          </p:nvPr>
        </p:nvSpPr>
        <p:spPr>
          <a:xfrm>
            <a:off x="457200" y="1295400"/>
            <a:ext cx="8343900" cy="5143500"/>
          </a:xfrm>
        </p:spPr>
        <p:txBody>
          <a:bodyPr>
            <a:normAutofit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12/0151r10</a:t>
            </a:r>
          </a:p>
          <a:p>
            <a:pPr marL="0" indent="0">
              <a:spcAft>
                <a:spcPts val="600"/>
              </a:spcAft>
            </a:pPr>
            <a:r>
              <a:rPr lang="en-US" sz="1900" u="sng" dirty="0" smtClean="0">
                <a:solidFill>
                  <a:srgbClr val="0000FF"/>
                </a:solidFill>
              </a:rPr>
              <a:t>The FILS Discovery frame shall include the following information item:</a:t>
            </a:r>
            <a:endParaRPr lang="en-US" sz="2000" dirty="0" smtClean="0">
              <a:solidFill>
                <a:schemeClr val="tx1"/>
              </a:solidFill>
            </a:endParaRPr>
          </a:p>
          <a:p>
            <a:pPr marL="573088" lvl="1" indent="-341313">
              <a:spcBef>
                <a:spcPts val="300"/>
              </a:spcBef>
              <a:spcAft>
                <a:spcPts val="300"/>
              </a:spcAft>
              <a:buFont typeface="Arial" pitchFamily="34" charset="0"/>
              <a:buChar char="•"/>
            </a:pPr>
            <a:r>
              <a:rPr lang="en-US" b="1" u="sng" dirty="0" smtClean="0">
                <a:solidFill>
                  <a:srgbClr val="0000FF"/>
                </a:solidFill>
              </a:rPr>
              <a:t>SSID</a:t>
            </a:r>
          </a:p>
          <a:p>
            <a:pPr marL="173038" indent="-341313">
              <a:spcBef>
                <a:spcPts val="300"/>
              </a:spcBef>
              <a:spcAft>
                <a:spcPts val="300"/>
              </a:spcAft>
              <a:buFont typeface="Arial" pitchFamily="34" charset="0"/>
              <a:buChar char="•"/>
            </a:pPr>
            <a:r>
              <a:rPr lang="en-US" u="sng" dirty="0" smtClean="0">
                <a:solidFill>
                  <a:schemeClr val="tx1"/>
                </a:solidFill>
              </a:rPr>
              <a:t>Moved 	:	Lei</a:t>
            </a:r>
          </a:p>
          <a:p>
            <a:pPr marL="173038" indent="-341313">
              <a:spcBef>
                <a:spcPts val="300"/>
              </a:spcBef>
              <a:spcAft>
                <a:spcPts val="300"/>
              </a:spcAft>
              <a:buFont typeface="Arial" pitchFamily="34" charset="0"/>
              <a:buChar char="•"/>
            </a:pPr>
            <a:r>
              <a:rPr lang="en-US" b="1" u="sng" dirty="0" smtClean="0">
                <a:solidFill>
                  <a:schemeClr val="tx1"/>
                </a:solidFill>
              </a:rPr>
              <a:t>Seconded:	Lee</a:t>
            </a:r>
          </a:p>
          <a:p>
            <a:pPr marL="173038" indent="-341313">
              <a:spcBef>
                <a:spcPts val="300"/>
              </a:spcBef>
              <a:spcAft>
                <a:spcPts val="300"/>
              </a:spcAft>
              <a:buFont typeface="Arial" pitchFamily="34" charset="0"/>
              <a:buChar char="•"/>
            </a:pPr>
            <a:r>
              <a:rPr lang="en-US" sz="2800" u="sng" dirty="0" smtClean="0">
                <a:solidFill>
                  <a:srgbClr val="FF0000"/>
                </a:solidFill>
              </a:rPr>
              <a:t>Passes</a:t>
            </a:r>
            <a:endParaRPr lang="en-US" sz="2800" b="1" u="sng" dirty="0" smtClean="0">
              <a:solidFill>
                <a:srgbClr val="FF0000"/>
              </a:solidFill>
            </a:endParaRPr>
          </a:p>
          <a:p>
            <a:pPr marL="173038" indent="-341313">
              <a:spcBef>
                <a:spcPts val="300"/>
              </a:spcBef>
              <a:spcAft>
                <a:spcPts val="300"/>
              </a:spcAft>
              <a:buFont typeface="Arial" pitchFamily="34" charset="0"/>
              <a:buChar char="•"/>
            </a:pPr>
            <a:endParaRPr lang="en-US" b="1"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30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_____1________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mtClean="0"/>
              <a:t>Motions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Motion-2:  add the following text to Subsection “6.2.1 General Approach”,  on page 8, in the </a:t>
            </a:r>
            <a:r>
              <a:rPr lang="en-US" dirty="0" err="1" smtClean="0"/>
              <a:t>TGai</a:t>
            </a:r>
            <a:r>
              <a:rPr lang="en-US" dirty="0" smtClean="0"/>
              <a:t> SFD, 12/0151r10</a:t>
            </a:r>
          </a:p>
          <a:p>
            <a:r>
              <a:rPr lang="en-US" dirty="0" smtClean="0"/>
              <a:t>The FILS Discovery frame may include the following information items:</a:t>
            </a:r>
          </a:p>
          <a:p>
            <a:pPr lvl="1"/>
            <a:r>
              <a:rPr lang="en-US" dirty="0" smtClean="0"/>
              <a:t>Capability </a:t>
            </a:r>
          </a:p>
          <a:p>
            <a:pPr lvl="1"/>
            <a:r>
              <a:rPr lang="en-US" dirty="0" smtClean="0"/>
              <a:t>Access network options </a:t>
            </a:r>
          </a:p>
          <a:p>
            <a:pPr lvl="1"/>
            <a:r>
              <a:rPr lang="en-US" dirty="0" smtClean="0"/>
              <a:t>Security </a:t>
            </a:r>
          </a:p>
          <a:p>
            <a:pPr lvl="1"/>
            <a:r>
              <a:rPr lang="en-US" dirty="0" smtClean="0"/>
              <a:t>AP Configuration change count</a:t>
            </a:r>
          </a:p>
          <a:p>
            <a:pPr lvl="1"/>
            <a:r>
              <a:rPr lang="en-US" dirty="0" smtClean="0"/>
              <a:t>AP’s next TBTT</a:t>
            </a:r>
          </a:p>
          <a:p>
            <a:pPr lvl="1"/>
            <a:r>
              <a:rPr lang="en-US" dirty="0" smtClean="0"/>
              <a:t>Neighbor AP’s next TBTT </a:t>
            </a:r>
          </a:p>
          <a:p>
            <a:r>
              <a:rPr lang="en-US" dirty="0" smtClean="0"/>
              <a:t>Moved: Lei</a:t>
            </a:r>
          </a:p>
          <a:p>
            <a:r>
              <a:rPr lang="en-US" dirty="0" smtClean="0"/>
              <a:t>Second: Lee</a:t>
            </a:r>
          </a:p>
          <a:p>
            <a:r>
              <a:rPr lang="en-US" sz="4000" dirty="0" smtClean="0">
                <a:solidFill>
                  <a:srgbClr val="FF0000"/>
                </a:solidFill>
              </a:rPr>
              <a:t>Passes</a:t>
            </a:r>
          </a:p>
          <a:p>
            <a:endParaRPr lang="en-US" dirty="0" smtClean="0"/>
          </a:p>
          <a:p>
            <a:endParaRPr lang="en-US" dirty="0" smtClean="0"/>
          </a:p>
          <a:p>
            <a:r>
              <a:rPr lang="en-US" dirty="0" smtClean="0"/>
              <a:t>Result    Yes     21               No       0              Abstain_______11________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lvl="1" indent="-1201738">
              <a:spcBef>
                <a:spcPts val="600"/>
              </a:spcBef>
              <a:spcAft>
                <a:spcPts val="600"/>
              </a:spcAft>
            </a:pPr>
            <a:r>
              <a:rPr lang="en-US" sz="2000" b="1" dirty="0" smtClean="0">
                <a:solidFill>
                  <a:schemeClr val="tx1"/>
                </a:solidFill>
              </a:rPr>
              <a:t>Straw-Poll-3:  Do you support that the FILS </a:t>
            </a:r>
            <a:r>
              <a:rPr lang="en-US" b="1" dirty="0" smtClean="0">
                <a:solidFill>
                  <a:schemeClr val="tx1"/>
                </a:solidFill>
              </a:rPr>
              <a:t>Discovery frame may include the </a:t>
            </a:r>
            <a:r>
              <a:rPr lang="en-US" b="1" dirty="0" smtClean="0"/>
              <a:t>information item of Access Network Options , encoded as 1-byte information as defined in Figure 8-352 in 802.11-2012 spec?</a:t>
            </a:r>
            <a:endParaRPr lang="en-US" sz="2000" b="1"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24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_____1_________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a:t>
            </a:r>
            <a:endParaRPr lang="en-US" dirty="0"/>
          </a:p>
        </p:txBody>
      </p:sp>
      <p:sp>
        <p:nvSpPr>
          <p:cNvPr id="3" name="Content Placeholder 2"/>
          <p:cNvSpPr>
            <a:spLocks noGrp="1"/>
          </p:cNvSpPr>
          <p:nvPr>
            <p:ph idx="1"/>
          </p:nvPr>
        </p:nvSpPr>
        <p:spPr>
          <a:xfrm>
            <a:off x="457200" y="1295400"/>
            <a:ext cx="8343900" cy="5143500"/>
          </a:xfrm>
        </p:spPr>
        <p:txBody>
          <a:bodyPr>
            <a:normAutofit lnSpcReduction="1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12/0151r10</a:t>
            </a:r>
          </a:p>
          <a:p>
            <a:pPr marL="0" indent="0">
              <a:spcAft>
                <a:spcPts val="600"/>
              </a:spcAft>
            </a:pPr>
            <a:endParaRPr lang="en-US" sz="2000" u="sng" dirty="0" smtClean="0">
              <a:solidFill>
                <a:srgbClr val="0000FF"/>
              </a:solidFill>
            </a:endParaRPr>
          </a:p>
          <a:p>
            <a:pPr marL="0" indent="0">
              <a:spcAft>
                <a:spcPts val="600"/>
              </a:spcAft>
            </a:pPr>
            <a:r>
              <a:rPr lang="en-US" sz="2000" u="sng" dirty="0" smtClean="0">
                <a:solidFill>
                  <a:srgbClr val="0000FF"/>
                </a:solidFill>
              </a:rPr>
              <a:t>The FILS Discovery frame may include the information item of Access Network Options , encoded as 1-byte information as defined in Figure 8-352 in 802.11-2012 specification</a:t>
            </a:r>
          </a:p>
          <a:p>
            <a:pPr marL="282575" indent="-341313">
              <a:spcBef>
                <a:spcPts val="300"/>
              </a:spcBef>
              <a:spcAft>
                <a:spcPts val="300"/>
              </a:spcAft>
              <a:buFont typeface="Arial" pitchFamily="34" charset="0"/>
              <a:buChar char="•"/>
            </a:pPr>
            <a:r>
              <a:rPr lang="en-US" sz="2000" u="sng" dirty="0" smtClean="0">
                <a:solidFill>
                  <a:schemeClr val="tx1"/>
                </a:solidFill>
              </a:rPr>
              <a:t>Moved: Lei</a:t>
            </a:r>
          </a:p>
          <a:p>
            <a:pPr marL="282575" indent="-341313">
              <a:spcBef>
                <a:spcPts val="300"/>
              </a:spcBef>
              <a:spcAft>
                <a:spcPts val="300"/>
              </a:spcAft>
              <a:buFont typeface="Arial" pitchFamily="34" charset="0"/>
              <a:buChar char="•"/>
            </a:pPr>
            <a:r>
              <a:rPr lang="en-US" sz="2000" u="sng" dirty="0" smtClean="0">
                <a:solidFill>
                  <a:schemeClr val="tx1"/>
                </a:solidFill>
              </a:rPr>
              <a:t>Second: </a:t>
            </a:r>
            <a:r>
              <a:rPr lang="en-US" sz="2000" u="sng" dirty="0" err="1" smtClean="0">
                <a:solidFill>
                  <a:schemeClr val="tx1"/>
                </a:solidFill>
              </a:rPr>
              <a:t>Yunsong</a:t>
            </a:r>
            <a:endParaRPr lang="en-US" sz="2000" u="sng" dirty="0" smtClean="0">
              <a:solidFill>
                <a:schemeClr val="tx1"/>
              </a:solidFill>
            </a:endParaRPr>
          </a:p>
          <a:p>
            <a:pPr marL="282575" indent="-341313">
              <a:spcBef>
                <a:spcPts val="300"/>
              </a:spcBef>
              <a:spcAft>
                <a:spcPts val="300"/>
              </a:spcAft>
              <a:buFont typeface="Arial" pitchFamily="34" charset="0"/>
              <a:buChar char="•"/>
            </a:pPr>
            <a:r>
              <a:rPr lang="en-US" sz="2800" u="sng" dirty="0" smtClean="0">
                <a:solidFill>
                  <a:srgbClr val="FF0000"/>
                </a:solidFill>
              </a:rPr>
              <a:t>Passes</a:t>
            </a:r>
            <a:endParaRPr lang="en-US" sz="2800" dirty="0" smtClean="0">
              <a:solidFill>
                <a:srgbClr val="FF0000"/>
              </a:solidFill>
            </a:endParaRPr>
          </a:p>
          <a:p>
            <a:pPr marL="0" indent="0">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24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______7_________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12/933r6 </a:t>
            </a:r>
            <a:br>
              <a:rPr lang="en-US" altLang="ja-JP" dirty="0" smtClean="0"/>
            </a:br>
            <a:r>
              <a:rPr lang="en-US" altLang="ja-JP" dirty="0" smtClean="0"/>
              <a:t>2 Straw polls</a:t>
            </a:r>
            <a:br>
              <a:rPr lang="en-US" altLang="ja-JP" dirty="0" smtClean="0"/>
            </a:b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kumimoji="1" lang="en-US" altLang="ja-JP" dirty="0" smtClean="0"/>
              <a:t>Fang </a:t>
            </a:r>
            <a:r>
              <a:rPr kumimoji="1" lang="en-US" altLang="ja-JP" dirty="0" err="1" smtClean="0"/>
              <a:t>Xie</a:t>
            </a:r>
            <a:endParaRPr kumimoji="1"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107</a:t>
            </a:fld>
            <a:endParaRPr lang="en-GB"/>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 Poll 1</a:t>
            </a:r>
            <a:endParaRPr lang="en-US" dirty="0"/>
          </a:p>
        </p:txBody>
      </p:sp>
      <p:sp>
        <p:nvSpPr>
          <p:cNvPr id="3" name="Content Placeholder 2"/>
          <p:cNvSpPr>
            <a:spLocks noGrp="1"/>
          </p:cNvSpPr>
          <p:nvPr>
            <p:ph idx="1"/>
          </p:nvPr>
        </p:nvSpPr>
        <p:spPr>
          <a:xfrm>
            <a:off x="685800" y="1752600"/>
            <a:ext cx="8077200" cy="4114800"/>
          </a:xfrm>
        </p:spPr>
        <p:txBody>
          <a:bodyPr/>
          <a:lstStyle/>
          <a:p>
            <a:r>
              <a:rPr lang="en-US" altLang="zh-CN" dirty="0" smtClean="0"/>
              <a:t>Do you support to investigate the access control mechanism into 11ai when a large number of  STAs try to access </a:t>
            </a:r>
            <a:r>
              <a:rPr lang="en-US" altLang="zh-CN" dirty="0" err="1" smtClean="0"/>
              <a:t>APs</a:t>
            </a:r>
            <a:r>
              <a:rPr lang="en-US" altLang="zh-CN" dirty="0" smtClean="0"/>
              <a:t> simultaneously?</a:t>
            </a:r>
          </a:p>
          <a:p>
            <a:endParaRPr lang="en-US" altLang="zh-CN" dirty="0" smtClean="0"/>
          </a:p>
          <a:p>
            <a:pPr>
              <a:spcAft>
                <a:spcPts val="600"/>
              </a:spcAft>
            </a:pPr>
            <a:r>
              <a:rPr lang="en-US" dirty="0" smtClean="0"/>
              <a:t>Result    </a:t>
            </a:r>
          </a:p>
          <a:p>
            <a:pPr>
              <a:spcAft>
                <a:spcPts val="600"/>
              </a:spcAft>
            </a:pPr>
            <a:r>
              <a:rPr lang="en-US" dirty="0" smtClean="0"/>
              <a:t>Yes </a:t>
            </a:r>
            <a:r>
              <a:rPr lang="en-US" u="sng" dirty="0" smtClean="0"/>
              <a:t>   33            </a:t>
            </a:r>
            <a:r>
              <a:rPr lang="en-US" dirty="0" smtClean="0"/>
              <a:t>   </a:t>
            </a:r>
          </a:p>
          <a:p>
            <a:pPr>
              <a:spcAft>
                <a:spcPts val="600"/>
              </a:spcAft>
            </a:pPr>
            <a:r>
              <a:rPr lang="en-US" dirty="0" smtClean="0"/>
              <a:t>No </a:t>
            </a:r>
            <a:r>
              <a:rPr lang="en-US" u="sng" dirty="0" smtClean="0"/>
              <a:t>    1           </a:t>
            </a:r>
            <a:r>
              <a:rPr lang="en-US" dirty="0" smtClean="0"/>
              <a:t>     </a:t>
            </a:r>
          </a:p>
          <a:p>
            <a:pPr>
              <a:spcAft>
                <a:spcPts val="600"/>
              </a:spcAft>
            </a:pPr>
            <a:r>
              <a:rPr lang="en-US" dirty="0" smtClean="0"/>
              <a:t>Need more information 5</a:t>
            </a:r>
          </a:p>
          <a:p>
            <a:pPr lvl="1">
              <a:buNone/>
            </a:pPr>
            <a:endParaRPr lang="en-US" sz="1600" dirty="0"/>
          </a:p>
        </p:txBody>
      </p:sp>
      <p:sp>
        <p:nvSpPr>
          <p:cNvPr id="140" name="Date Placeholder 139"/>
          <p:cNvSpPr>
            <a:spLocks noGrp="1"/>
          </p:cNvSpPr>
          <p:nvPr>
            <p:ph type="dt" sz="half" idx="4294967295"/>
          </p:nvPr>
        </p:nvSpPr>
        <p:spPr>
          <a:xfrm>
            <a:off x="696913" y="332601"/>
            <a:ext cx="942566" cy="276999"/>
          </a:xfrm>
          <a:prstGeom prst="rect">
            <a:avLst/>
          </a:prstGeom>
        </p:spPr>
        <p:txBody>
          <a:bodyPr/>
          <a:lstStyle/>
          <a:p>
            <a:pPr>
              <a:defRPr/>
            </a:pPr>
            <a:r>
              <a:rPr lang="de-DE" altLang="ja-JP" dirty="0" smtClean="0"/>
              <a:t>July</a:t>
            </a:r>
            <a:r>
              <a:rPr lang="en-US" dirty="0" smtClean="0"/>
              <a:t> 2012</a:t>
            </a:r>
            <a:endParaRPr lang="en-US" dirty="0"/>
          </a:p>
        </p:txBody>
      </p:sp>
      <p:sp>
        <p:nvSpPr>
          <p:cNvPr id="142" name="Slide Number Placeholder 141"/>
          <p:cNvSpPr>
            <a:spLocks noGrp="1"/>
          </p:cNvSpPr>
          <p:nvPr>
            <p:ph type="sldNum" sz="quarter" idx="12"/>
          </p:nvPr>
        </p:nvSpPr>
        <p:spPr/>
        <p:txBody>
          <a:bodyPr/>
          <a:lstStyle/>
          <a:p>
            <a:pPr>
              <a:defRPr/>
            </a:pPr>
            <a:r>
              <a:rPr lang="en-US" smtClean="0"/>
              <a:t>Slide </a:t>
            </a:r>
            <a:fld id="{7DF5EDC4-A949-4047-95A8-36AE2F9155A8}" type="slidenum">
              <a:rPr lang="en-US" smtClean="0"/>
              <a:pPr>
                <a:defRPr/>
              </a:pPr>
              <a:t>108</a:t>
            </a:fld>
            <a:endParaRPr lang="en-US"/>
          </a:p>
        </p:txBody>
      </p:sp>
      <p:sp>
        <p:nvSpPr>
          <p:cNvPr id="7" name="フッター プレースホルダ 4"/>
          <p:cNvSpPr txBox="1">
            <a:spLocks/>
          </p:cNvSpPr>
          <p:nvPr/>
        </p:nvSpPr>
        <p:spPr bwMode="auto">
          <a:xfrm>
            <a:off x="7391400" y="6477000"/>
            <a:ext cx="11541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r>
              <a:rPr lang="en-US" altLang="ja-JP" dirty="0" smtClean="0"/>
              <a:t>Fang Xie (CMCC)</a:t>
            </a:r>
            <a:endParaRPr lang="en-US" altLang="ja-JP" dirty="0"/>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6815033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p:txBody>
          <a:bodyPr/>
          <a:lstStyle/>
          <a:p>
            <a:r>
              <a:rPr lang="en-US" altLang="zh-CN" dirty="0" smtClean="0"/>
              <a:t>Do you support to introduce the access control probability and </a:t>
            </a:r>
            <a:r>
              <a:rPr lang="en-US" dirty="0" smtClean="0"/>
              <a:t>access distribution factor </a:t>
            </a:r>
            <a:r>
              <a:rPr lang="en-US" altLang="zh-CN" i="1" dirty="0" smtClean="0"/>
              <a:t>M </a:t>
            </a:r>
            <a:r>
              <a:rPr lang="en-US" altLang="zh-CN" dirty="0" smtClean="0"/>
              <a:t>into 11ai when a large number of  STAs try to access AP simultaneously?</a:t>
            </a:r>
          </a:p>
          <a:p>
            <a:pPr>
              <a:spcAft>
                <a:spcPts val="600"/>
              </a:spcAft>
            </a:pPr>
            <a:r>
              <a:rPr lang="en-US" dirty="0" smtClean="0"/>
              <a:t>   </a:t>
            </a:r>
          </a:p>
          <a:p>
            <a:pPr>
              <a:spcAft>
                <a:spcPts val="600"/>
              </a:spcAft>
            </a:pPr>
            <a:r>
              <a:rPr lang="en-US" dirty="0" smtClean="0"/>
              <a:t>Result    </a:t>
            </a:r>
          </a:p>
          <a:p>
            <a:pPr>
              <a:spcAft>
                <a:spcPts val="600"/>
              </a:spcAft>
            </a:pPr>
            <a:r>
              <a:rPr lang="en-US" dirty="0" smtClean="0"/>
              <a:t>Yes </a:t>
            </a:r>
            <a:r>
              <a:rPr lang="en-US" u="sng" dirty="0" smtClean="0"/>
              <a:t>               </a:t>
            </a:r>
            <a:r>
              <a:rPr lang="en-US" dirty="0" smtClean="0"/>
              <a:t>   </a:t>
            </a:r>
          </a:p>
          <a:p>
            <a:pPr>
              <a:spcAft>
                <a:spcPts val="600"/>
              </a:spcAft>
            </a:pPr>
            <a:r>
              <a:rPr lang="en-US" dirty="0" smtClean="0"/>
              <a:t>No </a:t>
            </a:r>
            <a:r>
              <a:rPr lang="en-US" u="sng" dirty="0" smtClean="0"/>
              <a:t>               </a:t>
            </a:r>
            <a:r>
              <a:rPr lang="en-US" dirty="0" smtClean="0"/>
              <a:t>     </a:t>
            </a:r>
          </a:p>
          <a:p>
            <a:pPr>
              <a:spcAft>
                <a:spcPts val="600"/>
              </a:spcAft>
            </a:pPr>
            <a:r>
              <a:rPr lang="en-US" dirty="0" smtClean="0"/>
              <a:t>Need more information</a:t>
            </a:r>
          </a:p>
          <a:p>
            <a:endParaRPr lang="zh-CN" altLang="en-US" dirty="0"/>
          </a:p>
        </p:txBody>
      </p:sp>
      <p:sp>
        <p:nvSpPr>
          <p:cNvPr id="4" name="日期占位符 3"/>
          <p:cNvSpPr>
            <a:spLocks noGrp="1"/>
          </p:cNvSpPr>
          <p:nvPr>
            <p:ph type="dt" sz="half" idx="4294967295"/>
          </p:nvPr>
        </p:nvSpPr>
        <p:spPr>
          <a:xfrm>
            <a:off x="696913" y="332601"/>
            <a:ext cx="942566" cy="276999"/>
          </a:xfrm>
          <a:prstGeom prst="rect">
            <a:avLst/>
          </a:prstGeom>
        </p:spPr>
        <p:txBody>
          <a:bodyPr/>
          <a:lstStyle/>
          <a:p>
            <a:r>
              <a:rPr lang="de-DE" altLang="ja-JP" smtClean="0"/>
              <a:t>July 2012</a:t>
            </a:r>
            <a:endParaRPr lang="en-US" altLang="ja-JP" dirty="0"/>
          </a:p>
        </p:txBody>
      </p:sp>
      <p:sp>
        <p:nvSpPr>
          <p:cNvPr id="6" name="灯片编号占位符 5"/>
          <p:cNvSpPr>
            <a:spLocks noGrp="1"/>
          </p:cNvSpPr>
          <p:nvPr>
            <p:ph type="sldNum" sz="quarter" idx="12"/>
          </p:nvPr>
        </p:nvSpPr>
        <p:spPr/>
        <p:txBody>
          <a:bodyPr/>
          <a:lstStyle/>
          <a:p>
            <a:r>
              <a:rPr lang="en-US" altLang="ja-JP" smtClean="0"/>
              <a:t>Slide </a:t>
            </a:r>
            <a:fld id="{31E72FFA-50B6-BE49-9796-CC7F59AABF37}" type="slidenum">
              <a:rPr lang="en-US" altLang="ja-JP" smtClean="0"/>
              <a:pPr/>
              <a:t>109</a:t>
            </a:fld>
            <a:endParaRPr lang="en-US" altLang="ja-JP"/>
          </a:p>
        </p:txBody>
      </p:sp>
      <p:sp>
        <p:nvSpPr>
          <p:cNvPr id="7" name="フッター プレースホルダ 4"/>
          <p:cNvSpPr txBox="1">
            <a:spLocks/>
          </p:cNvSpPr>
          <p:nvPr/>
        </p:nvSpPr>
        <p:spPr bwMode="auto">
          <a:xfrm>
            <a:off x="7391400" y="6477000"/>
            <a:ext cx="11541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r>
              <a:rPr lang="en-US" altLang="ja-JP" dirty="0" smtClean="0"/>
              <a:t>Fang Xie (CMCC)</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12/967r0</a:t>
            </a:r>
            <a:br>
              <a:rPr lang="en-US" altLang="ja-JP" dirty="0" smtClean="0"/>
            </a:br>
            <a:r>
              <a:rPr lang="en-US" altLang="ja-JP" dirty="0" smtClean="0"/>
              <a:t>1 motion</a:t>
            </a:r>
            <a:br>
              <a:rPr lang="en-US" altLang="ja-JP" dirty="0" smtClean="0"/>
            </a:b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kumimoji="1" lang="en-US" altLang="ja-JP" dirty="0" smtClean="0"/>
              <a:t>Hiroki Nakano</a:t>
            </a:r>
            <a:endParaRPr kumimoji="1"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110</a:t>
            </a:fld>
            <a:endParaRPr lang="en-GB"/>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Motion revised</a:t>
            </a:r>
            <a:r>
              <a:rPr lang="ja-JP" altLang="en-US" dirty="0" smtClean="0"/>
              <a:t> </a:t>
            </a:r>
            <a:r>
              <a:rPr lang="en-US" altLang="ja-JP" dirty="0" smtClean="0"/>
              <a:t>from </a:t>
            </a:r>
            <a:r>
              <a:rPr lang="en-GB" dirty="0" smtClean="0"/>
              <a:t>12/0273r7 (May 2012)</a:t>
            </a:r>
            <a:endParaRPr lang="en-GB" dirty="0"/>
          </a:p>
        </p:txBody>
      </p:sp>
      <p:sp>
        <p:nvSpPr>
          <p:cNvPr id="18" name="コンテンツ プレースホルダ 17"/>
          <p:cNvSpPr>
            <a:spLocks noGrp="1"/>
          </p:cNvSpPr>
          <p:nvPr>
            <p:ph idx="1"/>
          </p:nvPr>
        </p:nvSpPr>
        <p:spPr>
          <a:xfrm>
            <a:off x="609600" y="1524000"/>
            <a:ext cx="8305800" cy="5029200"/>
          </a:xfrm>
        </p:spPr>
        <p:txBody>
          <a:bodyPr>
            <a:normAutofit fontScale="62500" lnSpcReduction="20000"/>
          </a:bodyPr>
          <a:lstStyle/>
          <a:p>
            <a:r>
              <a:rPr lang="en-US" altLang="ja-JP" dirty="0" smtClean="0"/>
              <a:t>Move to add the following text to the Section 5 of SFD:</a:t>
            </a:r>
          </a:p>
          <a:p>
            <a:endParaRPr lang="en-US" altLang="ja-JP" dirty="0" smtClean="0"/>
          </a:p>
          <a:p>
            <a:r>
              <a:rPr lang="en-US" altLang="ja-JP" dirty="0" smtClean="0"/>
              <a:t>	“Define a mechanism to provide IPv4/IPv6 address assignment to </a:t>
            </a:r>
            <a:r>
              <a:rPr lang="en-US" altLang="ja-JP" dirty="0" err="1" smtClean="0"/>
              <a:t>STAs</a:t>
            </a:r>
            <a:r>
              <a:rPr lang="en-US" altLang="ja-JP" dirty="0" smtClean="0"/>
              <a:t> at the completion of association by piggybacking upper layer data on 802.11 management frames.”</a:t>
            </a:r>
          </a:p>
          <a:p>
            <a:endParaRPr lang="en-US" altLang="ja-JP" dirty="0" smtClean="0"/>
          </a:p>
          <a:p>
            <a:r>
              <a:rPr lang="en-US" altLang="ja-JP" dirty="0" smtClean="0"/>
              <a:t>	</a:t>
            </a:r>
          </a:p>
          <a:p>
            <a:r>
              <a:rPr lang="en-US" altLang="ja-JP" dirty="0" smtClean="0"/>
              <a:t>Move to amend </a:t>
            </a:r>
          </a:p>
          <a:p>
            <a:r>
              <a:rPr lang="en-US" altLang="ja-JP" dirty="0" smtClean="0"/>
              <a:t>“Define a mechanism to provide IPv4/IPv6 address assignment to </a:t>
            </a:r>
            <a:r>
              <a:rPr lang="en-US" altLang="ja-JP" dirty="0" err="1" smtClean="0"/>
              <a:t>STAs</a:t>
            </a:r>
            <a:r>
              <a:rPr lang="en-US" altLang="ja-JP" dirty="0" smtClean="0"/>
              <a:t> by piggybacking upper layer data on 802.11 management frames.”</a:t>
            </a:r>
          </a:p>
          <a:p>
            <a:r>
              <a:rPr lang="en-US" altLang="ja-JP" dirty="0" err="1" smtClean="0"/>
              <a:t>Moveed</a:t>
            </a:r>
            <a:r>
              <a:rPr lang="en-US" altLang="ja-JP" dirty="0" smtClean="0"/>
              <a:t>: Dan</a:t>
            </a:r>
          </a:p>
          <a:p>
            <a:r>
              <a:rPr lang="en-US" altLang="ja-JP" dirty="0" err="1" smtClean="0"/>
              <a:t>Seconded:Tom</a:t>
            </a:r>
            <a:endParaRPr lang="en-US" altLang="ja-JP" dirty="0" smtClean="0"/>
          </a:p>
          <a:p>
            <a:r>
              <a:rPr lang="en-US" altLang="ja-JP" dirty="0" smtClean="0"/>
              <a:t>amend approved  by unanimous consent</a:t>
            </a:r>
          </a:p>
          <a:p>
            <a:endParaRPr lang="en-US" altLang="ja-JP" dirty="0" smtClean="0"/>
          </a:p>
          <a:p>
            <a:r>
              <a:rPr lang="en-US" altLang="ja-JP" dirty="0" err="1" smtClean="0"/>
              <a:t>Moved:Hiroki</a:t>
            </a:r>
            <a:endParaRPr lang="en-US" altLang="ja-JP" dirty="0" smtClean="0"/>
          </a:p>
          <a:p>
            <a:r>
              <a:rPr lang="en-US" altLang="ja-JP" dirty="0" err="1" smtClean="0"/>
              <a:t>Seconded:Phillip</a:t>
            </a:r>
            <a:endParaRPr lang="en-US" altLang="ja-JP" dirty="0" smtClean="0"/>
          </a:p>
          <a:p>
            <a:r>
              <a:rPr lang="en-US" altLang="ja-JP" dirty="0" smtClean="0"/>
              <a:t>Yes: 35		No:	4	Abstain: 13</a:t>
            </a:r>
          </a:p>
          <a:p>
            <a:r>
              <a:rPr lang="en-US" altLang="ja-JP" sz="3840" dirty="0" smtClean="0">
                <a:solidFill>
                  <a:srgbClr val="FF0000"/>
                </a:solidFill>
              </a:rPr>
              <a:t>Passes</a:t>
            </a:r>
          </a:p>
          <a:p>
            <a:r>
              <a:rPr lang="en-US" altLang="ja-JP" dirty="0" smtClean="0"/>
              <a:t>	</a:t>
            </a:r>
          </a:p>
          <a:p>
            <a:endParaRPr lang="en-US" altLang="ja-JP" dirty="0" smtClean="0"/>
          </a:p>
          <a:p>
            <a:endParaRPr lang="en-US" altLang="ja-JP" dirty="0" smtClean="0"/>
          </a:p>
          <a:p>
            <a:endParaRPr lang="ja-JP" altLang="en-US" dirty="0"/>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111</a:t>
            </a:fld>
            <a:endParaRPr lang="en-GB"/>
          </a:p>
        </p:txBody>
      </p:sp>
      <p:sp>
        <p:nvSpPr>
          <p:cNvPr id="5" name="Footer Placeholder 4"/>
          <p:cNvSpPr>
            <a:spLocks noGrp="1"/>
          </p:cNvSpPr>
          <p:nvPr>
            <p:ph type="ftr" idx="14"/>
          </p:nvPr>
        </p:nvSpPr>
        <p:spPr/>
        <p:txBody>
          <a:bodyPr/>
          <a:lstStyle/>
          <a:p>
            <a:r>
              <a:rPr lang="en-US" altLang="ja-JP" smtClean="0"/>
              <a:t>Hiroki Nakano, Trans New Technology, Inc.</a:t>
            </a:r>
            <a:endParaRPr lang="en-GB" dirty="0"/>
          </a:p>
        </p:txBody>
      </p:sp>
      <p:sp>
        <p:nvSpPr>
          <p:cNvPr id="4" name="Date Placeholder 3"/>
          <p:cNvSpPr>
            <a:spLocks noGrp="1"/>
          </p:cNvSpPr>
          <p:nvPr>
            <p:ph type="dt" idx="15"/>
          </p:nvPr>
        </p:nvSpPr>
        <p:spPr/>
        <p:txBody>
          <a:bodyPr/>
          <a:lstStyle/>
          <a:p>
            <a:r>
              <a:rPr lang="en-US" smtClean="0"/>
              <a:t>July 2012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Yes:1		No:19		Need more info:23</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83568" y="620688"/>
            <a:ext cx="7772400" cy="674712"/>
          </a:xfrm>
        </p:spPr>
        <p:txBody>
          <a:bodyPr/>
          <a:lstStyle/>
          <a:p>
            <a:r>
              <a:rPr lang="en-US" altLang="ja-JP" dirty="0" smtClean="0"/>
              <a:t>Motion</a:t>
            </a:r>
            <a:endParaRPr lang="ja-JP" altLang="en-US" dirty="0"/>
          </a:p>
        </p:txBody>
      </p:sp>
      <p:sp>
        <p:nvSpPr>
          <p:cNvPr id="8" name="コンテンツ プレースホルダ 7"/>
          <p:cNvSpPr>
            <a:spLocks noGrp="1"/>
          </p:cNvSpPr>
          <p:nvPr>
            <p:ph idx="1"/>
          </p:nvPr>
        </p:nvSpPr>
        <p:spPr>
          <a:xfrm>
            <a:off x="685800" y="1219200"/>
            <a:ext cx="7924800" cy="5257800"/>
          </a:xfrm>
        </p:spPr>
        <p:txBody>
          <a:bodyPr>
            <a:normAutofit fontScale="92500" lnSpcReduction="10000"/>
          </a:bodyPr>
          <a:lstStyle/>
          <a:p>
            <a:r>
              <a:rPr lang="en-US" altLang="ja-JP" dirty="0" smtClean="0"/>
              <a:t>Move to add the following </a:t>
            </a:r>
            <a:r>
              <a:rPr lang="en-US" altLang="ja-JP" dirty="0" err="1" smtClean="0"/>
              <a:t>Cls</a:t>
            </a:r>
            <a:r>
              <a:rPr lang="en-US" altLang="ja-JP" dirty="0" smtClean="0"/>
              <a:t>. to the </a:t>
            </a:r>
            <a:r>
              <a:rPr lang="en-US" altLang="ja-JP" dirty="0" err="1" smtClean="0"/>
              <a:t>TGai</a:t>
            </a:r>
            <a:r>
              <a:rPr lang="en-US" altLang="ja-JP" dirty="0" smtClean="0"/>
              <a:t> SFD under the "General" Section:</a:t>
            </a:r>
          </a:p>
          <a:p>
            <a:pPr lvl="1"/>
            <a:r>
              <a:rPr lang="en-US" altLang="ja-JP" dirty="0" smtClean="0"/>
              <a:t>A FILS STA should be capable of announcing all of its operational channels that the STA is the Master of.</a:t>
            </a:r>
          </a:p>
          <a:p>
            <a:pPr lvl="2"/>
            <a:r>
              <a:rPr lang="en-US" altLang="ja-JP" dirty="0" smtClean="0"/>
              <a:t>One possible approach to consider, is to include information in the neighbor report element that the STA sending this information is the Master of the channel referenced in the neighbor report.</a:t>
            </a:r>
          </a:p>
          <a:p>
            <a:pPr lvl="2"/>
            <a:r>
              <a:rPr lang="en-US" altLang="ja-JP" dirty="0" smtClean="0"/>
              <a:t> A STA receiving this information is immediately enabled for accessing the channels under  the AP issuing the neighborhood report is the Master of </a:t>
            </a:r>
            <a:endParaRPr lang="ja-JP" altLang="en-US" dirty="0" smtClean="0"/>
          </a:p>
          <a:p>
            <a:pPr lvl="2"/>
            <a:r>
              <a:rPr lang="en-US" altLang="ja-JP" dirty="0" smtClean="0"/>
              <a:t>(Note: Maybe a "time window" in which this enablement is "valid" has to be specified. A STA should not be able to immediately access a channel indicated under the control of a master if the neighborhood report had been received hours ago).</a:t>
            </a:r>
          </a:p>
          <a:p>
            <a:r>
              <a:rPr lang="en-US" altLang="ja-JP" dirty="0" err="1" smtClean="0"/>
              <a:t>Moved:Katsuo</a:t>
            </a:r>
            <a:endParaRPr lang="en-US" altLang="ja-JP" dirty="0" smtClean="0"/>
          </a:p>
          <a:p>
            <a:r>
              <a:rPr lang="en-US" altLang="ja-JP" dirty="0" err="1" smtClean="0"/>
              <a:t>Seconded:Stephen</a:t>
            </a:r>
            <a:endParaRPr lang="en-US" altLang="ja-JP" dirty="0" smtClean="0"/>
          </a:p>
          <a:p>
            <a:r>
              <a:rPr lang="en-US" altLang="ja-JP" dirty="0" smtClean="0"/>
              <a:t>Yes	13		No		1	Abstain 27</a:t>
            </a:r>
          </a:p>
          <a:p>
            <a:r>
              <a:rPr lang="en-US" altLang="ja-JP" dirty="0" smtClean="0">
                <a:solidFill>
                  <a:srgbClr val="FF0000"/>
                </a:solidFill>
              </a:rPr>
              <a:t>Passes </a:t>
            </a:r>
          </a:p>
          <a:p>
            <a:endParaRPr lang="ja-JP" altLang="en-US" dirty="0"/>
          </a:p>
        </p:txBody>
      </p:sp>
      <p:sp>
        <p:nvSpPr>
          <p:cNvPr id="4" name="日付プレースホルダ 3"/>
          <p:cNvSpPr>
            <a:spLocks noGrp="1"/>
          </p:cNvSpPr>
          <p:nvPr>
            <p:ph type="dt" sz="half" idx="10"/>
          </p:nvPr>
        </p:nvSpPr>
        <p:spPr/>
        <p:txBody>
          <a:bodyPr/>
          <a:lstStyle/>
          <a:p>
            <a:r>
              <a:rPr lang="en-US" smtClean="0"/>
              <a:t>July 2012</a:t>
            </a:r>
            <a:endParaRPr lang="en-GB"/>
          </a:p>
        </p:txBody>
      </p:sp>
      <p:sp>
        <p:nvSpPr>
          <p:cNvPr id="5" name="フッター プレースホルダ 4"/>
          <p:cNvSpPr>
            <a:spLocks noGrp="1"/>
          </p:cNvSpPr>
          <p:nvPr>
            <p:ph type="ftr" sz="quarter" idx="11"/>
          </p:nvPr>
        </p:nvSpPr>
        <p:spPr/>
        <p:txBody>
          <a:bodyPr/>
          <a:lstStyle/>
          <a:p>
            <a:r>
              <a:rPr lang="en-US" altLang="ja-JP" dirty="0" smtClean="0"/>
              <a:t>Hiroshi </a:t>
            </a:r>
            <a:r>
              <a:rPr lang="en-US" altLang="ja-JP" dirty="0" err="1" smtClean="0"/>
              <a:t>Mano</a:t>
            </a:r>
            <a:r>
              <a:rPr lang="en-US" altLang="ja-JP" dirty="0" smtClean="0"/>
              <a:t> / ATRD</a:t>
            </a:r>
            <a:endParaRPr lang="en-GB" dirty="0"/>
          </a:p>
        </p:txBody>
      </p:sp>
      <p:sp>
        <p:nvSpPr>
          <p:cNvPr id="6" name="スライド番号プレースホルダ 5"/>
          <p:cNvSpPr>
            <a:spLocks noGrp="1"/>
          </p:cNvSpPr>
          <p:nvPr>
            <p:ph type="sldNum" sz="quarter"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28</a:t>
            </a:fld>
            <a:endParaRPr lang="en-GB"/>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タイトル 20"/>
          <p:cNvSpPr>
            <a:spLocks noGrp="1"/>
          </p:cNvSpPr>
          <p:nvPr>
            <p:ph type="title"/>
          </p:nvPr>
        </p:nvSpPr>
        <p:spPr>
          <a:xfrm>
            <a:off x="683568" y="914400"/>
            <a:ext cx="7772400" cy="457200"/>
          </a:xfrm>
        </p:spPr>
        <p:txBody>
          <a:bodyPr>
            <a:normAutofit fontScale="90000"/>
          </a:bodyPr>
          <a:lstStyle/>
          <a:p>
            <a:pPr lvl="0"/>
            <a:r>
              <a:rPr kumimoji="1" lang="en-GB" dirty="0" smtClean="0">
                <a:solidFill>
                  <a:schemeClr val="tx1"/>
                </a:solidFill>
                <a:ea typeface="MS Gothic"/>
              </a:rPr>
              <a:t>Motion</a:t>
            </a:r>
            <a:br>
              <a:rPr kumimoji="1" lang="en-GB" dirty="0" smtClean="0">
                <a:solidFill>
                  <a:schemeClr val="tx1"/>
                </a:solidFill>
                <a:ea typeface="MS Gothic"/>
              </a:rPr>
            </a:br>
            <a:endParaRPr lang="ja-JP" altLang="en-US" dirty="0"/>
          </a:p>
        </p:txBody>
      </p:sp>
      <p:sp>
        <p:nvSpPr>
          <p:cNvPr id="22" name="コンテンツ プレースホルダ 21"/>
          <p:cNvSpPr>
            <a:spLocks noGrp="1"/>
          </p:cNvSpPr>
          <p:nvPr>
            <p:ph idx="1"/>
          </p:nvPr>
        </p:nvSpPr>
        <p:spPr>
          <a:xfrm>
            <a:off x="609600" y="1219200"/>
            <a:ext cx="8229600" cy="5181600"/>
          </a:xfrm>
        </p:spPr>
        <p:txBody>
          <a:bodyPr>
            <a:normAutofit fontScale="85000" lnSpcReduction="20000"/>
          </a:bodyPr>
          <a:lstStyle/>
          <a:p>
            <a:pPr>
              <a:spcBef>
                <a:spcPts val="600"/>
              </a:spcBef>
            </a:pPr>
            <a:r>
              <a:rPr kumimoji="1" lang="en-US" altLang="ja-JP" sz="2000" dirty="0" smtClean="0">
                <a:latin typeface="Times New Roman" pitchFamily="18" charset="0"/>
                <a:cs typeface="Times New Roman" pitchFamily="18" charset="0"/>
              </a:rPr>
              <a:t>Move to add the following text to Section 6.1 of SFD? </a:t>
            </a:r>
          </a:p>
          <a:p>
            <a:pPr>
              <a:spcBef>
                <a:spcPts val="600"/>
              </a:spcBef>
            </a:pPr>
            <a:r>
              <a:rPr kumimoji="1" lang="en-US" altLang="ja-JP" sz="2000" dirty="0" smtClean="0"/>
              <a:t>6.1.X	AP Operational Status</a:t>
            </a:r>
          </a:p>
          <a:p>
            <a:pPr>
              <a:spcBef>
                <a:spcPts val="600"/>
              </a:spcBef>
            </a:pPr>
            <a:r>
              <a:rPr kumimoji="1" lang="en-US" altLang="ja-JP" sz="2000" dirty="0" err="1" smtClean="0"/>
              <a:t>TGai</a:t>
            </a:r>
            <a:r>
              <a:rPr kumimoji="1" lang="en-US" altLang="ja-JP" sz="2000" dirty="0" smtClean="0"/>
              <a:t> compliant AP may include Operational Status information in Beacon and Probe Response. The information may be, for example:</a:t>
            </a:r>
          </a:p>
          <a:p>
            <a:pPr lvl="1">
              <a:spcBef>
                <a:spcPts val="600"/>
              </a:spcBef>
              <a:buFont typeface="Arial" pitchFamily="34" charset="0"/>
              <a:buChar char="•"/>
            </a:pPr>
            <a:r>
              <a:rPr kumimoji="1" lang="en-US" altLang="ja-JP" dirty="0" smtClean="0"/>
              <a:t>BSS load,</a:t>
            </a:r>
          </a:p>
          <a:p>
            <a:pPr lvl="1">
              <a:spcBef>
                <a:spcPts val="600"/>
              </a:spcBef>
              <a:buFont typeface="Arial" pitchFamily="34" charset="0"/>
              <a:buChar char="•"/>
            </a:pPr>
            <a:r>
              <a:rPr kumimoji="1" lang="en-US" altLang="ja-JP" dirty="0" smtClean="0"/>
              <a:t>BSS average access delay, </a:t>
            </a:r>
          </a:p>
          <a:p>
            <a:pPr lvl="1">
              <a:spcBef>
                <a:spcPts val="600"/>
              </a:spcBef>
              <a:buFont typeface="Arial" pitchFamily="34" charset="0"/>
              <a:buChar char="•"/>
            </a:pPr>
            <a:r>
              <a:rPr kumimoji="1" lang="en-US" altLang="ja-JP" dirty="0" smtClean="0"/>
              <a:t>BSS available admission capacity </a:t>
            </a:r>
          </a:p>
          <a:p>
            <a:pPr>
              <a:spcBef>
                <a:spcPts val="600"/>
              </a:spcBef>
              <a:buFont typeface="Arial" pitchFamily="34" charset="0"/>
              <a:buChar char="•"/>
            </a:pPr>
            <a:r>
              <a:rPr kumimoji="1" lang="en-US" altLang="ja-JP" sz="2000" dirty="0" smtClean="0"/>
              <a:t>Moved:	</a:t>
            </a:r>
            <a:r>
              <a:rPr kumimoji="1" lang="en-US" altLang="ja-JP" sz="2000" dirty="0" err="1" smtClean="0"/>
              <a:t>Katsuo</a:t>
            </a:r>
            <a:endParaRPr kumimoji="1" lang="en-US" altLang="ja-JP" sz="2000" dirty="0" smtClean="0"/>
          </a:p>
          <a:p>
            <a:pPr>
              <a:spcBef>
                <a:spcPts val="600"/>
              </a:spcBef>
              <a:buFont typeface="Arial" pitchFamily="34" charset="0"/>
              <a:buChar char="•"/>
            </a:pPr>
            <a:r>
              <a:rPr kumimoji="1" lang="en-US" altLang="ja-JP" sz="2000" dirty="0" smtClean="0"/>
              <a:t>Seconded: Stephen Result</a:t>
            </a:r>
          </a:p>
          <a:p>
            <a:pPr>
              <a:spcBef>
                <a:spcPts val="600"/>
              </a:spcBef>
              <a:buFont typeface="Arial" pitchFamily="34" charset="0"/>
              <a:buChar char="•"/>
            </a:pPr>
            <a:r>
              <a:rPr kumimoji="1" lang="en-US" altLang="ja-JP" sz="2000" dirty="0" smtClean="0"/>
              <a:t>Yes:		No:			Abstain:</a:t>
            </a:r>
          </a:p>
          <a:p>
            <a:pPr>
              <a:spcBef>
                <a:spcPts val="600"/>
              </a:spcBef>
              <a:buNone/>
            </a:pPr>
            <a:endParaRPr lang="en-US" altLang="ja-JP" sz="2000" dirty="0" smtClean="0"/>
          </a:p>
          <a:p>
            <a:pPr>
              <a:spcBef>
                <a:spcPts val="600"/>
              </a:spcBef>
              <a:buFont typeface="Arial" pitchFamily="34" charset="0"/>
              <a:buChar char="•"/>
            </a:pPr>
            <a:r>
              <a:rPr kumimoji="1" lang="en-US" altLang="ja-JP" sz="2000" dirty="0" smtClean="0"/>
              <a:t>Motion to table</a:t>
            </a:r>
          </a:p>
          <a:p>
            <a:pPr lvl="1">
              <a:spcBef>
                <a:spcPts val="600"/>
              </a:spcBef>
              <a:buFont typeface="Arial" pitchFamily="34" charset="0"/>
              <a:buChar char="•"/>
            </a:pPr>
            <a:r>
              <a:rPr kumimoji="1" lang="en-US" altLang="ja-JP" dirty="0" smtClean="0"/>
              <a:t>Moved: Roger</a:t>
            </a:r>
          </a:p>
          <a:p>
            <a:pPr lvl="1">
              <a:spcBef>
                <a:spcPts val="600"/>
              </a:spcBef>
              <a:buFont typeface="Arial" pitchFamily="34" charset="0"/>
              <a:buChar char="•"/>
            </a:pPr>
            <a:r>
              <a:rPr kumimoji="1" lang="en-US" altLang="ja-JP" dirty="0" smtClean="0"/>
              <a:t>Seconded : Graham</a:t>
            </a:r>
          </a:p>
          <a:p>
            <a:pPr>
              <a:spcBef>
                <a:spcPts val="600"/>
              </a:spcBef>
              <a:buFont typeface="Arial" pitchFamily="34" charset="0"/>
              <a:buChar char="•"/>
            </a:pPr>
            <a:r>
              <a:rPr kumimoji="1" lang="en-US" altLang="ja-JP" sz="2000" dirty="0" smtClean="0"/>
              <a:t>Result</a:t>
            </a:r>
          </a:p>
          <a:p>
            <a:pPr>
              <a:spcBef>
                <a:spcPts val="600"/>
              </a:spcBef>
              <a:buFont typeface="Arial" pitchFamily="34" charset="0"/>
              <a:buChar char="•"/>
            </a:pPr>
            <a:r>
              <a:rPr kumimoji="1" lang="en-US" altLang="ja-JP" sz="2000" dirty="0" smtClean="0"/>
              <a:t>Yes:	31	No:		2	Abstain: 6</a:t>
            </a:r>
          </a:p>
          <a:p>
            <a:pPr>
              <a:spcBef>
                <a:spcPts val="600"/>
              </a:spcBef>
              <a:buFont typeface="Arial" pitchFamily="34" charset="0"/>
              <a:buChar char="•"/>
            </a:pPr>
            <a:r>
              <a:rPr kumimoji="1" lang="en-US" altLang="ja-JP" sz="2000" dirty="0" smtClean="0">
                <a:solidFill>
                  <a:srgbClr val="FF0000"/>
                </a:solidFill>
              </a:rPr>
              <a:t>Passes : Question was moved table</a:t>
            </a:r>
          </a:p>
          <a:p>
            <a:pPr>
              <a:spcBef>
                <a:spcPts val="600"/>
              </a:spcBef>
              <a:buFont typeface="Arial" pitchFamily="34" charset="0"/>
              <a:buChar char="•"/>
            </a:pPr>
            <a:endParaRPr kumimoji="1" lang="en-US" altLang="ja-JP" sz="2000" dirty="0" smtClean="0"/>
          </a:p>
          <a:p>
            <a:pPr>
              <a:spcBef>
                <a:spcPts val="600"/>
              </a:spcBef>
            </a:pPr>
            <a:endParaRPr kumimoji="1" lang="ja-JP" altLang="en-US" sz="2000" dirty="0" smtClean="0"/>
          </a:p>
          <a:p>
            <a:endParaRPr lang="ja-JP" altLang="en-US" dirty="0"/>
          </a:p>
        </p:txBody>
      </p:sp>
      <p:sp>
        <p:nvSpPr>
          <p:cNvPr id="4" name="Date Placeholder 3"/>
          <p:cNvSpPr>
            <a:spLocks noGrp="1"/>
          </p:cNvSpPr>
          <p:nvPr>
            <p:ph type="dt" idx="10"/>
          </p:nvPr>
        </p:nvSpPr>
        <p:spPr/>
        <p:txBody>
          <a:bodyPr/>
          <a:lstStyle/>
          <a:p>
            <a:r>
              <a:rPr lang="en-US" altLang="ja-JP" smtClean="0"/>
              <a:t>July 2012</a:t>
            </a:r>
            <a:endParaRPr lang="en-GB"/>
          </a:p>
        </p:txBody>
      </p:sp>
      <p:sp>
        <p:nvSpPr>
          <p:cNvPr id="5" name="Footer Placeholder 4"/>
          <p:cNvSpPr>
            <a:spLocks noGrp="1"/>
          </p:cNvSpPr>
          <p:nvPr>
            <p:ph type="ftr" idx="11"/>
          </p:nvPr>
        </p:nvSpPr>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30</a:t>
            </a:fld>
            <a:endParaRPr lang="en-GB"/>
          </a:p>
        </p:txBody>
      </p:sp>
      <p:sp>
        <p:nvSpPr>
          <p:cNvPr id="11" name="Rectangle 1"/>
          <p:cNvSpPr txBox="1">
            <a:spLocks noChangeArrowheads="1"/>
          </p:cNvSpPr>
          <p:nvPr/>
        </p:nvSpPr>
        <p:spPr bwMode="auto">
          <a:xfrm>
            <a:off x="685800" y="762000"/>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31</a:t>
            </a:fld>
            <a:endParaRPr lang="en-GB"/>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Motion</a:t>
            </a:r>
            <a:r>
              <a:rPr lang="fi-FI" dirty="0" smtClean="0"/>
              <a:t>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a  QMF STA”</a:t>
            </a:r>
          </a:p>
          <a:p>
            <a:pPr>
              <a:buNone/>
            </a:pPr>
            <a:endParaRPr lang="en-US" dirty="0" smtClean="0"/>
          </a:p>
          <a:p>
            <a:r>
              <a:rPr lang="en-US" dirty="0" smtClean="0"/>
              <a:t>Moved: </a:t>
            </a:r>
            <a:r>
              <a:rPr lang="en-US" dirty="0" err="1" smtClean="0"/>
              <a:t>Jarkko</a:t>
            </a:r>
            <a:r>
              <a:rPr lang="en-US" dirty="0" smtClean="0"/>
              <a:t>	</a:t>
            </a:r>
          </a:p>
          <a:p>
            <a:r>
              <a:rPr lang="en-US" dirty="0" smtClean="0"/>
              <a:t>Seconded:	Roger</a:t>
            </a:r>
          </a:p>
          <a:p>
            <a:r>
              <a:rPr lang="en-US" dirty="0" smtClean="0"/>
              <a:t>yes	12	no	13	abstain 17</a:t>
            </a:r>
          </a:p>
          <a:p>
            <a:pPr>
              <a:buNone/>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9600820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1010299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4011802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(11-12/0151r09):</a:t>
            </a:r>
          </a:p>
          <a:p>
            <a:r>
              <a:rPr lang="fi-FI" dirty="0" smtClean="0"/>
              <a:t>” FILS </a:t>
            </a:r>
            <a:r>
              <a:rPr lang="fi-FI" dirty="0" err="1" smtClean="0"/>
              <a:t>Discovery</a:t>
            </a:r>
            <a:r>
              <a:rPr lang="fi-FI" dirty="0" smtClean="0"/>
              <a:t> </a:t>
            </a:r>
            <a:r>
              <a:rPr lang="fi-FI" dirty="0" err="1" smtClean="0"/>
              <a:t>frames</a:t>
            </a:r>
            <a:r>
              <a:rPr lang="fi-FI" dirty="0" smtClean="0"/>
              <a:t> </a:t>
            </a:r>
            <a:r>
              <a:rPr lang="fi-FI" dirty="0" err="1" smtClean="0"/>
              <a:t>may</a:t>
            </a:r>
            <a:r>
              <a:rPr lang="fi-FI" dirty="0" smtClean="0"/>
              <a:t> </a:t>
            </a:r>
            <a:r>
              <a:rPr lang="fi-FI" dirty="0" err="1" smtClean="0"/>
              <a:t>be</a:t>
            </a:r>
            <a:r>
              <a:rPr lang="fi-FI" dirty="0" smtClean="0"/>
              <a:t> </a:t>
            </a:r>
            <a:r>
              <a:rPr lang="fi-FI" dirty="0" err="1" smtClean="0"/>
              <a:t>transmitted</a:t>
            </a:r>
            <a:r>
              <a:rPr lang="fi-FI" dirty="0" smtClean="0"/>
              <a:t>  as </a:t>
            </a:r>
            <a:r>
              <a:rPr lang="fi-FI" dirty="0" err="1" smtClean="0"/>
              <a:t>non-HT</a:t>
            </a:r>
            <a:r>
              <a:rPr lang="fi-FI" dirty="0" smtClean="0"/>
              <a:t> duplicate PPDUs at 20MHz of the 20, 40, 80 and 160 MHz ( </a:t>
            </a:r>
            <a:r>
              <a:rPr lang="fi-FI" dirty="0" err="1" smtClean="0"/>
              <a:t>given</a:t>
            </a:r>
            <a:r>
              <a:rPr lang="fi-FI" dirty="0" smtClean="0"/>
              <a:t> the DFS </a:t>
            </a:r>
            <a:r>
              <a:rPr lang="fi-FI" dirty="0" err="1" smtClean="0"/>
              <a:t>ownership</a:t>
            </a:r>
            <a:r>
              <a:rPr lang="fi-FI" dirty="0" smtClean="0"/>
              <a:t> of the </a:t>
            </a:r>
            <a:r>
              <a:rPr lang="fi-FI" dirty="0" err="1" smtClean="0"/>
              <a:t>transmiter</a:t>
            </a:r>
            <a:r>
              <a:rPr lang="fi-FI" dirty="0" smtClean="0"/>
              <a:t>)  at 5GHz </a:t>
            </a:r>
            <a:r>
              <a:rPr lang="fi-FI" dirty="0" err="1" smtClean="0"/>
              <a:t>band</a:t>
            </a:r>
            <a:r>
              <a:rPr lang="fi-FI" dirty="0" smtClean="0"/>
              <a:t>”</a:t>
            </a:r>
          </a:p>
          <a:p>
            <a:r>
              <a:rPr lang="en-US" dirty="0" smtClean="0"/>
              <a:t>Moved    : </a:t>
            </a:r>
            <a:r>
              <a:rPr lang="en-US" dirty="0" err="1" smtClean="0"/>
              <a:t>Jarkko</a:t>
            </a:r>
            <a:endParaRPr lang="en-US" dirty="0" smtClean="0"/>
          </a:p>
          <a:p>
            <a:r>
              <a:rPr lang="en-US" dirty="0" smtClean="0"/>
              <a:t>Seconded: Phillip</a:t>
            </a:r>
          </a:p>
          <a:p>
            <a:r>
              <a:rPr lang="en-US" dirty="0" smtClean="0"/>
              <a:t>Yes	22	No 1		Abstain 6</a:t>
            </a:r>
          </a:p>
          <a:p>
            <a:r>
              <a:rPr lang="en-US" dirty="0" smtClean="0">
                <a:solidFill>
                  <a:srgbClr val="FF0000"/>
                </a:solidFill>
              </a:rPr>
              <a:t>passes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dirty="0"/>
              <a:t>If </a:t>
            </a:r>
            <a:r>
              <a:rPr lang="en-US" sz="1800" dirty="0" err="1"/>
              <a:t>TGai</a:t>
            </a:r>
            <a:r>
              <a:rPr lang="en-US" sz="1800" dirty="0"/>
              <a:t> includes support for probe filtering, should the probe filtering mechanism described </a:t>
            </a:r>
            <a:r>
              <a:rPr lang="en-US" sz="1800" dirty="0" smtClean="0"/>
              <a:t>in 12-0755r0 </a:t>
            </a:r>
            <a:r>
              <a:rPr lang="en-US" sz="1800" dirty="0"/>
              <a:t>be given further consideration?</a:t>
            </a:r>
            <a:br>
              <a:rPr lang="en-US" sz="1800" dirty="0"/>
            </a:br>
            <a:r>
              <a:rPr lang="en-US" sz="1800" dirty="0"/>
              <a:t/>
            </a:r>
            <a:br>
              <a:rPr lang="en-US" sz="1800" dirty="0"/>
            </a:br>
            <a:r>
              <a:rPr lang="en-US" sz="1800" dirty="0"/>
              <a:t>Yes: </a:t>
            </a:r>
            <a:r>
              <a:rPr lang="en-US" sz="1800" dirty="0" smtClean="0"/>
              <a:t> 31</a:t>
            </a:r>
            <a:br>
              <a:rPr lang="en-US" sz="1800" dirty="0" smtClean="0"/>
            </a:br>
            <a:r>
              <a:rPr lang="en-US" sz="1800" dirty="0"/>
              <a:t>No</a:t>
            </a:r>
            <a:r>
              <a:rPr lang="en-US" sz="1800" dirty="0" smtClean="0"/>
              <a:t>: 0	</a:t>
            </a:r>
            <a:br>
              <a:rPr lang="en-US" sz="1800" dirty="0" smtClean="0"/>
            </a:br>
            <a:r>
              <a:rPr lang="en-US" sz="1800" dirty="0"/>
              <a:t>Abstain: </a:t>
            </a:r>
            <a:r>
              <a:rPr lang="en-US" sz="1800" dirty="0" smtClean="0"/>
              <a:t> 4</a:t>
            </a:r>
            <a:endParaRPr lang="en-US" sz="1800" dirty="0"/>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38</a:t>
            </a:fld>
            <a:endParaRPr lang="en-GB"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Motion</a:t>
            </a:r>
            <a:endParaRPr lang="en-US" dirty="0"/>
          </a:p>
        </p:txBody>
      </p:sp>
      <p:sp>
        <p:nvSpPr>
          <p:cNvPr id="10243" name="Content Placeholder 2"/>
          <p:cNvSpPr>
            <a:spLocks noGrp="1"/>
          </p:cNvSpPr>
          <p:nvPr>
            <p:ph idx="1"/>
          </p:nvPr>
        </p:nvSpPr>
        <p:spPr/>
        <p:txBody>
          <a:bodyPr/>
          <a:lstStyle/>
          <a:p>
            <a:r>
              <a:rPr lang="en-US" sz="1800" dirty="0" smtClean="0"/>
              <a:t>Move to add the following text to </a:t>
            </a:r>
            <a:r>
              <a:rPr lang="en-US" sz="1800" dirty="0" err="1" smtClean="0"/>
              <a:t>Cls</a:t>
            </a:r>
            <a:r>
              <a:rPr lang="en-US" sz="1800" dirty="0" smtClean="0"/>
              <a:t>. 6.1.6 Omission of Probe Response of the </a:t>
            </a:r>
            <a:r>
              <a:rPr lang="en-US" sz="1800" dirty="0" err="1" smtClean="0"/>
              <a:t>TGai</a:t>
            </a:r>
            <a:r>
              <a:rPr lang="en-US" sz="1800" dirty="0" smtClean="0"/>
              <a:t> SFD (11/12/0151r9)</a:t>
            </a:r>
          </a:p>
          <a:p>
            <a:r>
              <a:rPr lang="en-US" sz="1800" dirty="0" smtClean="0"/>
              <a:t>“A FILS capable STA may include a probe response filtering bitmask element in a probe request as outlined in 11-12-0775r0. AFILS capable AP STA receiving a probe request with a probe response filtering bitmask element should apply the filter, as outlined in 11-12-0755r0, to omit issuing a probe response if the filter indicates a response is not required.”</a:t>
            </a:r>
            <a:r>
              <a:rPr lang="en-US" sz="1400" dirty="0" smtClean="0"/>
              <a:t/>
            </a:r>
            <a:br>
              <a:rPr lang="en-US" sz="1400" dirty="0" smtClean="0"/>
            </a:br>
            <a:endParaRPr lang="en-US" sz="1400" dirty="0" smtClean="0"/>
          </a:p>
          <a:p>
            <a:r>
              <a:rPr lang="en-US" sz="1400" dirty="0" smtClean="0"/>
              <a:t>Mover:  </a:t>
            </a:r>
            <a:r>
              <a:rPr lang="en-US" sz="1400" dirty="0" err="1" smtClean="0"/>
              <a:t>Steave</a:t>
            </a:r>
            <a:endParaRPr lang="en-US" sz="1400" dirty="0" smtClean="0"/>
          </a:p>
          <a:p>
            <a:r>
              <a:rPr lang="en-US" sz="1400" dirty="0" smtClean="0"/>
              <a:t>Second: Lee</a:t>
            </a:r>
          </a:p>
          <a:p>
            <a:endParaRPr lang="en-US" sz="1400" dirty="0" smtClean="0"/>
          </a:p>
          <a:p>
            <a:r>
              <a:rPr lang="en-US" sz="1400" dirty="0" smtClean="0"/>
              <a:t>yes 7</a:t>
            </a:r>
          </a:p>
          <a:p>
            <a:r>
              <a:rPr lang="en-US" sz="1400" dirty="0" smtClean="0"/>
              <a:t>no 4</a:t>
            </a:r>
          </a:p>
          <a:p>
            <a:r>
              <a:rPr lang="en-US" sz="1400" dirty="0" smtClean="0"/>
              <a:t>abstain 18</a:t>
            </a:r>
          </a:p>
          <a:p>
            <a:r>
              <a:rPr lang="en-US" sz="2800" dirty="0" smtClean="0">
                <a:solidFill>
                  <a:srgbClr val="FF0000"/>
                </a:solidFill>
              </a:rPr>
              <a:t>Failed</a:t>
            </a:r>
            <a:endParaRPr lang="en-US" sz="2800" dirty="0">
              <a:solidFill>
                <a:srgbClr val="FF0000"/>
              </a:solidFill>
            </a:endParaRP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39</a:t>
            </a:fld>
            <a:endParaRPr lang="en-GB"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7350493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12/776r2</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12/0151r10. </a:t>
            </a:r>
          </a:p>
          <a:p>
            <a:pPr lvl="1">
              <a:buNone/>
            </a:pPr>
            <a:r>
              <a:rPr lang="en-US" altLang="zh-CN" sz="2400" b="1" u="sng" dirty="0" smtClean="0"/>
              <a:t>5.3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77500" lnSpcReduction="20000"/>
          </a:bodyPr>
          <a:lstStyle/>
          <a:p>
            <a:pPr>
              <a:spcBef>
                <a:spcPts val="600"/>
              </a:spcBef>
            </a:pPr>
            <a:r>
              <a:rPr kumimoji="1" lang="en-US" altLang="ja-JP" dirty="0" smtClean="0">
                <a:latin typeface="Times New Roman" pitchFamily="18" charset="0"/>
                <a:cs typeface="Times New Roman" pitchFamily="18" charset="0"/>
              </a:rPr>
              <a:t>Move to add following text to SFD, 12/0151r10?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5.3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r>
              <a:rPr lang="en-US" dirty="0" err="1" smtClean="0"/>
              <a:t>Giwon</a:t>
            </a:r>
            <a:endParaRPr lang="en-US" dirty="0" smtClean="0"/>
          </a:p>
          <a:p>
            <a:pPr>
              <a:spcAft>
                <a:spcPts val="600"/>
              </a:spcAft>
            </a:pPr>
            <a:r>
              <a:rPr lang="en-US" dirty="0" err="1" smtClean="0"/>
              <a:t>Seconder</a:t>
            </a:r>
            <a:r>
              <a:rPr lang="en-US" dirty="0" smtClean="0"/>
              <a:t>: Lee</a:t>
            </a:r>
          </a:p>
          <a:p>
            <a:pPr>
              <a:spcAft>
                <a:spcPts val="600"/>
              </a:spcAft>
            </a:pPr>
            <a:endParaRPr lang="en-US" dirty="0" smtClean="0"/>
          </a:p>
          <a:p>
            <a:pPr>
              <a:spcAft>
                <a:spcPts val="600"/>
              </a:spcAft>
            </a:pPr>
            <a:r>
              <a:rPr lang="en-US" dirty="0" smtClean="0"/>
              <a:t>Result    </a:t>
            </a:r>
          </a:p>
          <a:p>
            <a:pPr>
              <a:spcAft>
                <a:spcPts val="600"/>
              </a:spcAft>
            </a:pPr>
            <a:r>
              <a:rPr lang="en-US" u="sng" dirty="0" smtClean="0"/>
              <a:t>Yes    16            </a:t>
            </a:r>
            <a:r>
              <a:rPr lang="en-US" dirty="0" smtClean="0"/>
              <a:t>    </a:t>
            </a:r>
            <a:r>
              <a:rPr lang="en-US" u="sng" dirty="0" smtClean="0"/>
              <a:t>No     9          </a:t>
            </a:r>
            <a:r>
              <a:rPr lang="en-US" dirty="0" smtClean="0"/>
              <a:t>      </a:t>
            </a:r>
            <a:r>
              <a:rPr lang="en-US" u="sng" dirty="0" smtClean="0"/>
              <a:t>Abstain</a:t>
            </a:r>
            <a:r>
              <a:rPr lang="en-US" dirty="0" smtClean="0"/>
              <a:t>_____21__________</a:t>
            </a:r>
          </a:p>
          <a:p>
            <a:endParaRPr lang="en-US" sz="2000" dirty="0" smtClean="0"/>
          </a:p>
          <a:p>
            <a:pPr>
              <a:spcAft>
                <a:spcPts val="600"/>
              </a:spcAft>
            </a:pPr>
            <a:r>
              <a:rPr lang="en-US" sz="3613" dirty="0" smtClean="0">
                <a:solidFill>
                  <a:srgbClr val="FF0000"/>
                </a:solidFill>
              </a:rPr>
              <a:t>Failed</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12/779r3</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43</a:t>
            </a:fld>
            <a:endParaRPr lang="en-GB"/>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zh-CN" dirty="0" err="1" smtClean="0"/>
              <a:t>Huawei</a:t>
            </a:r>
            <a:r>
              <a:rPr lang="en-US" altLang="zh-CN" dirty="0" smtClean="0"/>
              <a:t>, China Mobile, KDDI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44</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with high preference according to its SSID, and STA start scanning for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 13</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 17</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Abstain:8</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zh-CN" dirty="0" err="1" smtClean="0"/>
              <a:t>Huawei</a:t>
            </a:r>
            <a:r>
              <a:rPr lang="en-US" altLang="zh-CN" dirty="0" smtClean="0"/>
              <a:t>, China Mobile, KDDI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45</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of doc 12/780r1 into 11ai SFD security section?</a:t>
            </a:r>
          </a:p>
          <a:p>
            <a:endParaRPr lang="en-US" altLang="zh-CN" dirty="0" smtClean="0"/>
          </a:p>
          <a:p>
            <a:r>
              <a:rPr lang="en-US" altLang="zh-CN" dirty="0" smtClean="0"/>
              <a:t>Yes 18</a:t>
            </a:r>
          </a:p>
          <a:p>
            <a:r>
              <a:rPr lang="en-US" altLang="zh-CN" dirty="0" smtClean="0"/>
              <a:t>No  13</a:t>
            </a:r>
          </a:p>
          <a:p>
            <a:r>
              <a:rPr lang="en-US" altLang="zh-CN" dirty="0" smtClean="0"/>
              <a:t>Abstain 17</a:t>
            </a:r>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47</a:t>
            </a:fld>
            <a:endParaRPr lang="en-US" altLang="ja-JP"/>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48</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17388501"/>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960442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7676978"/>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52</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17428538"/>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12/786r2</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Need more information: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54</a:t>
            </a:fld>
            <a:endParaRPr lang="en-US" altLang="ja-JP"/>
          </a:p>
        </p:txBody>
      </p:sp>
    </p:spTree>
  </p:cSld>
  <p:clrMapOvr>
    <a:masterClrMapping/>
  </p:clrMapOvr>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12/0151r11. </a:t>
            </a:r>
          </a:p>
          <a:p>
            <a:pPr lvl="1"/>
            <a:r>
              <a:rPr lang="en-US" dirty="0" smtClean="0"/>
              <a:t> “FILS devices shall support differentiated initial link setup.”?</a:t>
            </a:r>
          </a:p>
          <a:p>
            <a:r>
              <a:rPr lang="en-US" dirty="0" smtClean="0"/>
              <a:t>Moved: Lin</a:t>
            </a:r>
          </a:p>
          <a:p>
            <a:r>
              <a:rPr lang="en-US" dirty="0" smtClean="0"/>
              <a:t>Seconded: Roger</a:t>
            </a:r>
          </a:p>
          <a:p>
            <a:r>
              <a:rPr lang="en-US" dirty="0" smtClean="0"/>
              <a:t>Yes: 37</a:t>
            </a:r>
          </a:p>
          <a:p>
            <a:r>
              <a:rPr lang="en-US" dirty="0" smtClean="0"/>
              <a:t>No: 1</a:t>
            </a:r>
          </a:p>
          <a:p>
            <a:r>
              <a:rPr lang="en-US" dirty="0" smtClean="0"/>
              <a:t>Abstain: 9</a:t>
            </a:r>
          </a:p>
          <a:p>
            <a:r>
              <a:rPr lang="en-US" sz="2800" dirty="0" smtClean="0">
                <a:solidFill>
                  <a:srgbClr val="FF0000"/>
                </a:solidFill>
              </a:rPr>
              <a:t>Passes </a:t>
            </a:r>
          </a:p>
          <a:p>
            <a:endParaRPr lang="en-US" dirty="0" smtClean="0"/>
          </a:p>
          <a:p>
            <a:pPr>
              <a:buNone/>
            </a:pPr>
            <a:endParaRPr lang="en-US" dirty="0" smtClean="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12/788r1</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In the active scanning state machine, do you agree to increase the scope of the </a:t>
            </a:r>
            <a:r>
              <a:rPr lang="en-US" dirty="0" err="1" smtClean="0"/>
              <a:t>ProbeTimer</a:t>
            </a:r>
            <a:r>
              <a:rPr lang="en-US" dirty="0" smtClean="0"/>
              <a:t> criteria to include the detection of an identifiable AP transmission in addition to CCA. </a:t>
            </a:r>
          </a:p>
          <a:p>
            <a:pPr>
              <a:buNone/>
            </a:pPr>
            <a:endParaRPr lang="en-US" dirty="0" smtClean="0"/>
          </a:p>
          <a:p>
            <a:r>
              <a:rPr lang="en-US" dirty="0" smtClean="0"/>
              <a:t>Yes 19</a:t>
            </a:r>
          </a:p>
          <a:p>
            <a:r>
              <a:rPr lang="en-US" dirty="0" smtClean="0"/>
              <a:t>No 13</a:t>
            </a:r>
          </a:p>
          <a:p>
            <a:r>
              <a:rPr lang="en-US" dirty="0" smtClean="0"/>
              <a:t>Need more information 8</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57</a:t>
            </a:fld>
            <a:endParaRPr lang="en-US" altLang="ja-JP"/>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In the active scanning state machine, do you agree to increase the scope of the </a:t>
            </a:r>
            <a:r>
              <a:rPr lang="en-US" dirty="0" err="1" smtClean="0"/>
              <a:t>ProbeTimer</a:t>
            </a:r>
            <a:r>
              <a:rPr lang="en-US" dirty="0" smtClean="0"/>
              <a:t> criteria to include the detection of an identifiable AP transmission in addition to CCA. </a:t>
            </a:r>
          </a:p>
          <a:p>
            <a:pPr>
              <a:buNone/>
            </a:pPr>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58</a:t>
            </a:fld>
            <a:endParaRPr lang="en-US" altLang="ja-JP"/>
          </a:p>
        </p:txBody>
      </p:sp>
    </p:spTree>
  </p:cSld>
  <p:clrMapOvr>
    <a:masterClrMapping/>
  </p:clrMapOvr>
  <p:transition/>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12/789r3</a:t>
            </a:r>
            <a:br>
              <a:rPr lang="en-US" altLang="ja-JP" dirty="0" smtClean="0"/>
            </a:br>
            <a:r>
              <a:rPr lang="en-US" altLang="ja-JP" dirty="0" smtClean="0"/>
              <a:t>4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59</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passes  </a:t>
            </a:r>
            <a:r>
              <a:rPr lang="en-US" dirty="0" smtClean="0">
                <a:solidFill>
                  <a:srgbClr val="FF0000"/>
                </a:solidFill>
              </a:rPr>
              <a:t>(integrated into SFD)</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60</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737491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passes </a:t>
            </a:r>
            <a:r>
              <a:rPr lang="en-US" dirty="0">
                <a:solidFill>
                  <a:srgbClr val="FF0000"/>
                </a:solidFill>
              </a:rPr>
              <a:t>(integrated into SFD)</a:t>
            </a:r>
          </a:p>
          <a:p>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61</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138099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The key derivation handshake is started by ‘sending of </a:t>
            </a:r>
            <a:r>
              <a:rPr lang="en-US" dirty="0" err="1">
                <a:solidFill>
                  <a:srgbClr val="0070C0"/>
                </a:solidFill>
              </a:rPr>
              <a:t>Snonce</a:t>
            </a:r>
            <a:r>
              <a:rPr lang="en-US" dirty="0">
                <a:solidFill>
                  <a:srgbClr val="0070C0"/>
                </a:solidFill>
              </a:rPr>
              <a:t> first’ when EAP-RP is used for authentication</a:t>
            </a:r>
          </a:p>
          <a:p>
            <a:r>
              <a:rPr lang="en-US" dirty="0"/>
              <a:t>Moved    </a:t>
            </a:r>
            <a:r>
              <a:rPr lang="en-US" dirty="0" smtClean="0"/>
              <a:t>:</a:t>
            </a:r>
            <a:r>
              <a:rPr lang="en-US" dirty="0" err="1" smtClean="0"/>
              <a:t>Geroge</a:t>
            </a:r>
            <a:endParaRPr lang="en-US" dirty="0" smtClean="0"/>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10	</a:t>
            </a:r>
          </a:p>
          <a:p>
            <a:pPr lvl="1"/>
            <a:r>
              <a:rPr lang="en-US" dirty="0"/>
              <a:t>No:</a:t>
            </a:r>
            <a:r>
              <a:rPr lang="en-US" dirty="0" smtClean="0"/>
              <a:t> 7</a:t>
            </a:r>
          </a:p>
          <a:p>
            <a:pPr lvl="1"/>
            <a:r>
              <a:rPr lang="en-US" dirty="0"/>
              <a:t>Abstain:</a:t>
            </a:r>
            <a:r>
              <a:rPr lang="en-US" dirty="0" smtClean="0"/>
              <a:t> 13</a:t>
            </a:r>
          </a:p>
          <a:p>
            <a:r>
              <a:rPr lang="en-US" sz="2800" dirty="0" smtClean="0">
                <a:solidFill>
                  <a:srgbClr val="FF0000"/>
                </a:solidFill>
              </a:rPr>
              <a:t>Failed</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572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446112"/>
          </a:xfrm>
        </p:spPr>
        <p:txBody>
          <a:bodyPr/>
          <a:lstStyle/>
          <a:p>
            <a:r>
              <a:rPr lang="en-US" dirty="0" smtClean="0"/>
              <a:t>Motion 4</a:t>
            </a:r>
            <a:endParaRPr lang="en-US" dirty="0"/>
          </a:p>
        </p:txBody>
      </p:sp>
      <p:sp>
        <p:nvSpPr>
          <p:cNvPr id="3" name="Content Placeholder 2"/>
          <p:cNvSpPr>
            <a:spLocks noGrp="1"/>
          </p:cNvSpPr>
          <p:nvPr>
            <p:ph idx="1"/>
          </p:nvPr>
        </p:nvSpPr>
        <p:spPr>
          <a:xfrm>
            <a:off x="685800" y="1066800"/>
            <a:ext cx="7924800" cy="5257800"/>
          </a:xfrm>
        </p:spPr>
        <p:txBody>
          <a:bodyPr>
            <a:normAutofit fontScale="70000" lnSpcReduction="20000"/>
          </a:bodyPr>
          <a:lstStyle/>
          <a:p>
            <a:r>
              <a:rPr lang="en-US" dirty="0"/>
              <a:t>Add the following text to Subsection 4.1 “Pre-established security context”</a:t>
            </a:r>
          </a:p>
          <a:p>
            <a:pPr lvl="1"/>
            <a:r>
              <a:rPr lang="en-US" strike="sngStrike" dirty="0">
                <a:solidFill>
                  <a:srgbClr val="0070C0"/>
                </a:solidFill>
              </a:rPr>
              <a:t>Non-AP STA shall support bundling of EAP-</a:t>
            </a:r>
            <a:r>
              <a:rPr lang="en-US" strike="sngStrike" dirty="0" err="1">
                <a:solidFill>
                  <a:srgbClr val="0070C0"/>
                </a:solidFill>
              </a:rPr>
              <a:t>Reauth</a:t>
            </a:r>
            <a:r>
              <a:rPr lang="en-US" strike="sngStrike" dirty="0">
                <a:solidFill>
                  <a:srgbClr val="0070C0"/>
                </a:solidFill>
              </a:rPr>
              <a:t> Initiate message with the </a:t>
            </a:r>
            <a:r>
              <a:rPr lang="en-US" strike="sngStrike" dirty="0" err="1">
                <a:solidFill>
                  <a:srgbClr val="0070C0"/>
                </a:solidFill>
              </a:rPr>
              <a:t>Snonce</a:t>
            </a:r>
            <a:r>
              <a:rPr lang="en-US" strike="sngStrike" dirty="0">
                <a:solidFill>
                  <a:srgbClr val="0070C0"/>
                </a:solidFill>
              </a:rPr>
              <a:t> in the Auth </a:t>
            </a:r>
            <a:r>
              <a:rPr lang="en-US" strike="sngStrike" dirty="0" smtClean="0">
                <a:solidFill>
                  <a:srgbClr val="0070C0"/>
                </a:solidFill>
              </a:rPr>
              <a:t>frame</a:t>
            </a:r>
          </a:p>
          <a:p>
            <a:pPr lvl="1"/>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pPr lvl="1"/>
            <a:endParaRPr lang="en-US" dirty="0" smtClean="0">
              <a:solidFill>
                <a:srgbClr val="0070C0"/>
              </a:solidFill>
            </a:endParaRPr>
          </a:p>
          <a:p>
            <a:r>
              <a:rPr lang="en-US" dirty="0"/>
              <a:t>Moved    </a:t>
            </a:r>
            <a:r>
              <a:rPr lang="en-US" dirty="0" smtClean="0"/>
              <a:t>: </a:t>
            </a:r>
            <a:r>
              <a:rPr lang="en-US" dirty="0" err="1" smtClean="0"/>
              <a:t>Geroge</a:t>
            </a:r>
            <a:endParaRPr lang="en-US" dirty="0" smtClean="0"/>
          </a:p>
          <a:p>
            <a:r>
              <a:rPr lang="en-US" dirty="0"/>
              <a:t>Seconded:</a:t>
            </a:r>
            <a:r>
              <a:rPr lang="en-US" dirty="0" smtClean="0"/>
              <a:t> Dan</a:t>
            </a:r>
          </a:p>
          <a:p>
            <a:pPr lvl="1"/>
            <a:r>
              <a:rPr lang="en-US" dirty="0" smtClean="0"/>
              <a:t>Yes: 17</a:t>
            </a:r>
          </a:p>
          <a:p>
            <a:pPr lvl="1"/>
            <a:r>
              <a:rPr lang="en-US" dirty="0" smtClean="0"/>
              <a:t>No: 8</a:t>
            </a:r>
          </a:p>
          <a:p>
            <a:pPr lvl="1"/>
            <a:r>
              <a:rPr lang="en-US" dirty="0" smtClean="0"/>
              <a:t>Abstain: 6 </a:t>
            </a:r>
          </a:p>
          <a:p>
            <a:pPr lvl="2"/>
            <a:r>
              <a:rPr lang="en-US" sz="3613" dirty="0" smtClean="0">
                <a:solidFill>
                  <a:srgbClr val="FF0000"/>
                </a:solidFill>
              </a:rPr>
              <a:t>Failed</a:t>
            </a:r>
          </a:p>
          <a:p>
            <a:endParaRPr lang="en-US" dirty="0" smtClean="0"/>
          </a:p>
          <a:p>
            <a:r>
              <a:rPr lang="en-US" dirty="0" smtClean="0"/>
              <a:t>Move to amend </a:t>
            </a:r>
          </a:p>
          <a:p>
            <a:pPr marL="685800" lvl="2" indent="-342900"/>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r>
              <a:rPr lang="en-US" dirty="0" smtClean="0"/>
              <a:t>Moved    : Rene</a:t>
            </a:r>
          </a:p>
          <a:p>
            <a:r>
              <a:rPr lang="en-US" dirty="0" smtClean="0"/>
              <a:t>Seconded: Lei </a:t>
            </a:r>
          </a:p>
          <a:p>
            <a:pPr marL="685800" lvl="2" indent="-342900"/>
            <a:endParaRPr lang="en-US" dirty="0" smtClean="0">
              <a:solidFill>
                <a:srgbClr val="0070C0"/>
              </a:solidFill>
            </a:endParaRPr>
          </a:p>
          <a:p>
            <a:pPr lvl="1"/>
            <a:r>
              <a:rPr lang="en-US" altLang="ja-JP" dirty="0" smtClean="0">
                <a:ea typeface="ＭＳ Ｐゴシック" pitchFamily="-84" charset="-128"/>
                <a:cs typeface="ＭＳ Ｐゴシック" pitchFamily="-84" charset="-128"/>
              </a:rPr>
              <a:t>Approved  by unanimous consent</a:t>
            </a:r>
          </a:p>
          <a:p>
            <a:pPr lvl="1"/>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494414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5 </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endParaRPr lang="en-US" dirty="0" smtClean="0"/>
          </a:p>
          <a:p>
            <a:pPr lvl="1"/>
            <a:r>
              <a:rPr lang="en-US" dirty="0" smtClean="0">
                <a:solidFill>
                  <a:srgbClr val="0070C0"/>
                </a:solidFill>
              </a:rPr>
              <a:t>Option 1 from 11-12/0789r2 shall be supported.</a:t>
            </a:r>
          </a:p>
          <a:p>
            <a:r>
              <a:rPr lang="en-US" dirty="0"/>
              <a:t>Moved    </a:t>
            </a:r>
            <a:r>
              <a:rPr lang="en-US" dirty="0" smtClean="0"/>
              <a:t>: Dan</a:t>
            </a:r>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15	</a:t>
            </a:r>
          </a:p>
          <a:p>
            <a:pPr lvl="1"/>
            <a:r>
              <a:rPr lang="en-US" dirty="0"/>
              <a:t>No:</a:t>
            </a:r>
            <a:r>
              <a:rPr lang="en-US" dirty="0" smtClean="0"/>
              <a:t> 10</a:t>
            </a:r>
          </a:p>
          <a:p>
            <a:pPr lvl="1"/>
            <a:r>
              <a:rPr lang="en-US" dirty="0"/>
              <a:t>Abstain:</a:t>
            </a:r>
            <a:r>
              <a:rPr lang="en-US" dirty="0" smtClean="0"/>
              <a:t> 10</a:t>
            </a:r>
          </a:p>
          <a:p>
            <a:pPr>
              <a:buNone/>
            </a:pPr>
            <a:r>
              <a:rPr lang="en-US" sz="4213" dirty="0" smtClean="0">
                <a:solidFill>
                  <a:srgbClr val="FF0000"/>
                </a:solidFill>
              </a:rPr>
              <a:t>Failed</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64</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572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6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Add the following text to Subsection </a:t>
            </a:r>
            <a:r>
              <a:rPr lang="en-US" dirty="0" smtClean="0"/>
              <a:t>4 of the Specification Framework Document under the heading “Key Confirmation”</a:t>
            </a:r>
          </a:p>
          <a:p>
            <a:pPr lvl="1"/>
            <a:r>
              <a:rPr lang="en-US" dirty="0" smtClean="0">
                <a:solidFill>
                  <a:srgbClr val="0070C0"/>
                </a:solidFill>
              </a:rPr>
              <a:t>The draft specification shall not specify confirmation of a key prior to both parties possessing the key to confirm.</a:t>
            </a:r>
          </a:p>
          <a:p>
            <a:r>
              <a:rPr lang="en-US" dirty="0"/>
              <a:t>Moved    </a:t>
            </a:r>
            <a:r>
              <a:rPr lang="en-US" dirty="0" smtClean="0"/>
              <a:t>: Dan</a:t>
            </a:r>
          </a:p>
          <a:p>
            <a:r>
              <a:rPr lang="en-US" dirty="0"/>
              <a:t>Seconded:</a:t>
            </a:r>
            <a:r>
              <a:rPr lang="en-US" dirty="0" smtClean="0"/>
              <a:t> Paul</a:t>
            </a:r>
          </a:p>
          <a:p>
            <a:pPr marL="457200" lvl="1" indent="0">
              <a:buNone/>
            </a:pPr>
            <a:endParaRPr lang="en-US" dirty="0"/>
          </a:p>
          <a:p>
            <a:pPr lvl="1"/>
            <a:r>
              <a:rPr lang="en-US" dirty="0"/>
              <a:t>Yes:</a:t>
            </a:r>
            <a:r>
              <a:rPr lang="en-US" dirty="0" smtClean="0"/>
              <a:t> 15	</a:t>
            </a:r>
          </a:p>
          <a:p>
            <a:pPr lvl="1"/>
            <a:r>
              <a:rPr lang="en-US" dirty="0"/>
              <a:t>No:</a:t>
            </a:r>
            <a:r>
              <a:rPr lang="en-US" dirty="0" smtClean="0"/>
              <a:t> 0	</a:t>
            </a:r>
          </a:p>
          <a:p>
            <a:pPr lvl="1"/>
            <a:r>
              <a:rPr lang="en-US" dirty="0"/>
              <a:t>Abstain:</a:t>
            </a:r>
            <a:r>
              <a:rPr lang="en-US" dirty="0" smtClean="0"/>
              <a:t> 17</a:t>
            </a:r>
          </a:p>
          <a:p>
            <a:r>
              <a:rPr lang="en-US" dirty="0" smtClean="0">
                <a:solidFill>
                  <a:srgbClr val="FF0000"/>
                </a:solidFill>
              </a:rPr>
              <a:t>Passes </a:t>
            </a:r>
            <a:r>
              <a:rPr lang="en-US" dirty="0" smtClean="0"/>
              <a:t> </a:t>
            </a:r>
            <a:r>
              <a:rPr lang="en-US" dirty="0">
                <a:solidFill>
                  <a:srgbClr val="FF0000"/>
                </a:solidFill>
              </a:rPr>
              <a:t>(integrated into SFD)</a:t>
            </a:r>
          </a:p>
          <a:p>
            <a:pPr lvl="1"/>
            <a:endParaRPr lang="en-US" dirty="0" smtClean="0"/>
          </a:p>
          <a:p>
            <a:pPr lvl="1">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65</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572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66</a:t>
            </a:fld>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45516938"/>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12/791r3</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71</a:t>
            </a:fld>
            <a:endParaRPr lang="en-GB"/>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 24</a:t>
            </a:r>
          </a:p>
          <a:p>
            <a:pPr>
              <a:buNone/>
              <a:defRPr/>
            </a:pPr>
            <a:r>
              <a:rPr lang="en-US" sz="1800" dirty="0" smtClean="0"/>
              <a:t>No: 9</a:t>
            </a:r>
          </a:p>
          <a:p>
            <a:pPr>
              <a:buNone/>
              <a:defRPr/>
            </a:pPr>
            <a:r>
              <a:rPr lang="en-US" sz="1800" dirty="0" smtClean="0"/>
              <a:t>Abstain: 4</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 24</a:t>
            </a:r>
          </a:p>
          <a:p>
            <a:pPr>
              <a:buNone/>
              <a:defRPr/>
            </a:pPr>
            <a:r>
              <a:rPr lang="en-US" dirty="0" smtClean="0"/>
              <a:t>No: 8</a:t>
            </a:r>
          </a:p>
          <a:p>
            <a:pPr>
              <a:buNone/>
              <a:defRPr/>
            </a:pPr>
            <a:r>
              <a:rPr lang="en-US" dirty="0" smtClean="0"/>
              <a:t>Abstain: 5</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6.1 Active scanning” in the </a:t>
            </a:r>
            <a:r>
              <a:rPr lang="en-US" dirty="0" err="1" smtClean="0"/>
              <a:t>TGai</a:t>
            </a:r>
            <a:r>
              <a:rPr lang="en-US" dirty="0" smtClean="0"/>
              <a:t> SFD, 12/0151r8:</a:t>
            </a:r>
          </a:p>
          <a:p>
            <a:pPr>
              <a:buNone/>
            </a:pPr>
            <a:r>
              <a:rPr lang="en-US" dirty="0" smtClean="0"/>
              <a:t>“6.1.10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74</a:t>
            </a:fld>
            <a:endParaRPr lang="en-US" altLang="zh-CN"/>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6.1 Active scanning” in the </a:t>
            </a:r>
            <a:r>
              <a:rPr lang="en-US" dirty="0" err="1" smtClean="0"/>
              <a:t>TGai</a:t>
            </a:r>
            <a:r>
              <a:rPr lang="en-US" dirty="0" smtClean="0"/>
              <a:t> SFD, 12/0151r8:</a:t>
            </a:r>
          </a:p>
          <a:p>
            <a:pPr>
              <a:buNone/>
            </a:pPr>
            <a:r>
              <a:rPr lang="en-US" altLang="zh-CN" sz="2000" dirty="0" smtClean="0"/>
              <a:t>“6.1.11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75</a:t>
            </a:fld>
            <a:endParaRPr lang="en-US" altLang="zh-CN"/>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br>
              <a:rPr lang="en-US" altLang="ja-JP" dirty="0" smtClean="0"/>
            </a:br>
            <a:r>
              <a:rPr lang="en-US" altLang="ja-JP" dirty="0"/>
              <a:t>4</a:t>
            </a:r>
            <a:r>
              <a:rPr lang="en-US" altLang="ja-JP" dirty="0" smtClean="0"/>
              <a:t>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76</a:t>
            </a:fld>
            <a:endParaRPr lang="en-GB"/>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477875"/>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pPr marL="0" lvl="1" indent="0"/>
            <a:r>
              <a:rPr lang="en-CA" sz="2800" dirty="0" smtClean="0">
                <a:solidFill>
                  <a:srgbClr val="FF0000"/>
                </a:solidFill>
              </a:rPr>
              <a:t>Motion passes  </a:t>
            </a:r>
            <a:r>
              <a:rPr lang="en-US" dirty="0">
                <a:solidFill>
                  <a:srgbClr val="FF0000"/>
                </a:solidFill>
              </a:rPr>
              <a:t>(integrated into SFD)</a:t>
            </a:r>
          </a:p>
          <a:p>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77</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4154984"/>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pPr marL="0" lvl="1" indent="0"/>
            <a:r>
              <a:rPr lang="en-CA" sz="1600" dirty="0" smtClean="0">
                <a:solidFill>
                  <a:srgbClr val="FF0000"/>
                </a:solidFill>
              </a:rPr>
              <a:t>Motion passes </a:t>
            </a:r>
            <a:r>
              <a:rPr lang="en-US" dirty="0">
                <a:solidFill>
                  <a:srgbClr val="FF0000"/>
                </a:solidFill>
              </a:rPr>
              <a:t>(integrated into SFD)</a:t>
            </a:r>
          </a:p>
          <a:p>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78</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pPr marL="342900" lvl="1" indent="-342900">
              <a:spcBef>
                <a:spcPts val="600"/>
              </a:spcBef>
            </a:pPr>
            <a:r>
              <a:rPr lang="en-CA" dirty="0" smtClean="0">
                <a:solidFill>
                  <a:srgbClr val="FF0000"/>
                </a:solidFill>
              </a:rPr>
              <a:t>Motion passes </a:t>
            </a:r>
            <a:r>
              <a:rPr lang="en-US" dirty="0">
                <a:solidFill>
                  <a:srgbClr val="FF0000"/>
                </a:solidFill>
              </a:rPr>
              <a:t>(integrated into SFD)</a:t>
            </a:r>
          </a:p>
          <a:p>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8076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a:t>
            </a:r>
            <a:r>
              <a:rPr lang="en-CA" dirty="0" smtClean="0"/>
              <a:t>4</a:t>
            </a:r>
          </a:p>
          <a:p>
            <a:r>
              <a:rPr lang="en-CA" sz="2800" dirty="0" smtClean="0">
                <a:solidFill>
                  <a:srgbClr val="FF0000"/>
                </a:solidFill>
              </a:rPr>
              <a:t>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39186040"/>
      </p:ext>
    </p:extLst>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12/0896r0</a:t>
            </a:r>
            <a:br>
              <a:rPr lang="en-US" altLang="ja-JP" dirty="0" smtClean="0"/>
            </a:br>
            <a:r>
              <a:rPr lang="en-US" altLang="ja-JP" dirty="0" smtClean="0"/>
              <a:t>5 Straw polls</a:t>
            </a:r>
            <a:br>
              <a:rPr lang="en-US" altLang="ja-JP" dirty="0" smtClean="0"/>
            </a:br>
            <a:r>
              <a:rPr lang="en-US" altLang="ja-JP" dirty="0" smtClean="0"/>
              <a:t>5Motions</a:t>
            </a:r>
            <a:endParaRPr lang="ja-JP" altLang="en-US" dirty="0"/>
          </a:p>
        </p:txBody>
      </p:sp>
      <p:sp>
        <p:nvSpPr>
          <p:cNvPr id="3" name="サブタイトル 2"/>
          <p:cNvSpPr>
            <a:spLocks noGrp="1"/>
          </p:cNvSpPr>
          <p:nvPr>
            <p:ph type="subTitle" idx="1"/>
          </p:nvPr>
        </p:nvSpPr>
        <p:spPr/>
        <p:txBody>
          <a:bodyPr/>
          <a:lstStyle/>
          <a:p>
            <a:r>
              <a:rPr lang="en-US" altLang="ja-JP" b="0" dirty="0" smtClean="0"/>
              <a:t>Jae </a:t>
            </a:r>
            <a:r>
              <a:rPr lang="en-US" altLang="ja-JP" b="0" dirty="0" err="1" smtClean="0"/>
              <a:t>Seung</a:t>
            </a:r>
            <a:r>
              <a:rPr lang="en-US" altLang="ja-JP" b="0" dirty="0" smtClean="0"/>
              <a:t> Lee</a:t>
            </a:r>
            <a:r>
              <a:rPr lang="ja-JP" altLang="en-US" dirty="0" smtClean="0"/>
              <a:t> </a:t>
            </a:r>
            <a:r>
              <a:rPr lang="en-US" altLang="ja-JP" dirty="0" smtClean="0"/>
              <a:t>(ETRI)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81</a:t>
            </a:fld>
            <a:endParaRPr lang="en-GB"/>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marL="457200" lvl="1" indent="0">
              <a:buNone/>
            </a:pPr>
            <a:endParaRPr lang="en-US" sz="1800" dirty="0"/>
          </a:p>
          <a:p>
            <a:pPr lvl="1"/>
            <a:endParaRPr lang="en-US" sz="1800" dirty="0" smtClean="0"/>
          </a:p>
          <a:p>
            <a:r>
              <a:rPr lang="en-US" sz="2000" dirty="0" smtClean="0"/>
              <a:t>Yes 5</a:t>
            </a:r>
          </a:p>
          <a:p>
            <a:r>
              <a:rPr lang="en-US" sz="2000" dirty="0" smtClean="0"/>
              <a:t>No 15</a:t>
            </a:r>
          </a:p>
          <a:p>
            <a:r>
              <a:rPr lang="en-US" sz="2000" dirty="0" smtClean="0"/>
              <a:t>Abstain 10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82</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064000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smtClean="0"/>
          </a:p>
          <a:p>
            <a:pPr lvl="1"/>
            <a:endParaRPr lang="en-US" altLang="ko-KR" dirty="0"/>
          </a:p>
          <a:p>
            <a:pPr marL="457200" lvl="1" indent="0">
              <a:buNone/>
            </a:pPr>
            <a:r>
              <a:rPr lang="en-US" altLang="ko-KR" dirty="0" smtClean="0"/>
              <a:t> </a:t>
            </a:r>
            <a:endParaRPr lang="en-US" altLang="ko-KR" sz="2000" dirty="0"/>
          </a:p>
          <a:p>
            <a:r>
              <a:rPr lang="en-US" sz="2000" dirty="0" smtClean="0"/>
              <a:t>Yes</a:t>
            </a:r>
          </a:p>
          <a:p>
            <a:r>
              <a:rPr lang="en-US" sz="2000" dirty="0" smtClean="0"/>
              <a:t>No </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83</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2369783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p>
          <a:p>
            <a:pPr marL="457200" lvl="1" indent="0">
              <a:buNone/>
            </a:pPr>
            <a:endParaRPr lang="en-US" dirty="0" smtClean="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84</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43401610"/>
      </p:ext>
    </p:extLst>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85</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#4</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smtClean="0"/>
          </a:p>
          <a:p>
            <a:pPr lvl="1"/>
            <a:endParaRPr lang="en-US" sz="1800" dirty="0"/>
          </a:p>
          <a:p>
            <a:pPr lvl="1"/>
            <a:endParaRPr lang="en-US"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00437540"/>
      </p:ext>
    </p:extLst>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86</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altLang="ko-KR" sz="1800" dirty="0" smtClean="0"/>
          </a:p>
          <a:p>
            <a:pPr lvl="1"/>
            <a:endParaRPr lang="en-US" altLang="ko-KR" sz="1800" dirty="0"/>
          </a:p>
          <a:p>
            <a:pPr lvl="1"/>
            <a:endParaRPr lang="en-US" altLang="ko-KR"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65956298"/>
      </p:ext>
    </p:extLst>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lvl="1"/>
            <a:endParaRPr lang="en-US" sz="1800" dirty="0" smtClean="0"/>
          </a:p>
          <a:p>
            <a:pPr lvl="1"/>
            <a:endParaRPr lang="en-US" sz="1800" dirty="0"/>
          </a:p>
          <a:p>
            <a:pPr lvl="1"/>
            <a:endParaRPr lang="en-US" sz="1800"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87</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84681984"/>
      </p:ext>
    </p:extLst>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88</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6239593"/>
      </p:ext>
    </p:extLst>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89</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6860518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90</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973971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91</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7217246"/>
      </p:ext>
    </p:extLst>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12/0928r0</a:t>
            </a:r>
            <a:br>
              <a:rPr lang="en-US" altLang="ja-JP" dirty="0" smtClean="0"/>
            </a:br>
            <a:r>
              <a:rPr lang="en-US" altLang="ja-JP" dirty="0" smtClean="0"/>
              <a:t>1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92</a:t>
            </a:fld>
            <a:endParaRPr lang="en-GB"/>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5410200" y="6553199"/>
            <a:ext cx="3133725" cy="104775"/>
          </a:xfrm>
          <a:prstGeom prst="rect">
            <a:avLst/>
          </a:prstGeom>
        </p:spPr>
        <p:txBody>
          <a:bodyPr/>
          <a:lstStyle/>
          <a:p>
            <a:r>
              <a:rPr lang="en-US" altLang="ja-JP" dirty="0"/>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A6684486-DDC2-5843-91B8-15CB0A42EC27}" type="slidenum">
              <a:rPr lang="he-IL">
                <a:ea typeface="Times New Roman" pitchFamily="-84" charset="0"/>
                <a:cs typeface="Times New Roman" pitchFamily="-84" charset="0"/>
              </a:rPr>
              <a:pPr/>
              <a:t>93</a:t>
            </a:fld>
            <a:endParaRPr lang="en-US" altLang="ja-JP"/>
          </a:p>
        </p:txBody>
      </p:sp>
      <p:sp>
        <p:nvSpPr>
          <p:cNvPr id="76802" name="Rectangle 2"/>
          <p:cNvSpPr>
            <a:spLocks noGrp="1" noChangeArrowheads="1"/>
          </p:cNvSpPr>
          <p:nvPr>
            <p:ph type="title"/>
          </p:nvPr>
        </p:nvSpPr>
        <p:spPr/>
        <p:txBody>
          <a:bodyPr/>
          <a:lstStyle/>
          <a:p>
            <a:r>
              <a:rPr lang="en-US" altLang="ja-JP"/>
              <a:t>Motion</a:t>
            </a:r>
          </a:p>
        </p:txBody>
      </p:sp>
      <p:sp>
        <p:nvSpPr>
          <p:cNvPr id="76803" name="Rectangle 3"/>
          <p:cNvSpPr>
            <a:spLocks noGrp="1" noChangeArrowheads="1"/>
          </p:cNvSpPr>
          <p:nvPr>
            <p:ph type="body" idx="1"/>
          </p:nvPr>
        </p:nvSpPr>
        <p:spPr/>
        <p:txBody>
          <a:bodyPr>
            <a:normAutofit fontScale="85000" lnSpcReduction="20000"/>
          </a:bodyPr>
          <a:lstStyle/>
          <a:p>
            <a:r>
              <a:rPr lang="en-US" altLang="ja-JP" dirty="0" smtClean="0"/>
              <a:t>Add </a:t>
            </a:r>
            <a:r>
              <a:rPr lang="en-US" altLang="ja-JP" dirty="0"/>
              <a:t>to the Specification Framework Document the </a:t>
            </a:r>
            <a:r>
              <a:rPr lang="en-US" altLang="ja-JP" dirty="0" smtClean="0"/>
              <a:t>following to a new subheading “General 5.1 ” :</a:t>
            </a:r>
            <a:endParaRPr lang="en-US" altLang="ja-JP" dirty="0"/>
          </a:p>
          <a:p>
            <a:r>
              <a:rPr lang="en-US" altLang="ja-JP" dirty="0"/>
              <a:t>“So as to reduce the chance of a Probe Request/Response storm, an AP may respond to a Probe Request (11ai Probe Request?) with a FILS Discovery frame</a:t>
            </a:r>
            <a:r>
              <a:rPr lang="en-US" altLang="ja-JP" dirty="0" smtClean="0"/>
              <a:t>”</a:t>
            </a:r>
          </a:p>
          <a:p>
            <a:endParaRPr lang="en-US" altLang="ja-JP" dirty="0" smtClean="0"/>
          </a:p>
          <a:p>
            <a:pPr marL="0" indent="0">
              <a:buNone/>
            </a:pPr>
            <a:r>
              <a:rPr lang="en-US" altLang="ko-KR" dirty="0" smtClean="0"/>
              <a:t>Moved: Graham</a:t>
            </a:r>
          </a:p>
          <a:p>
            <a:pPr marL="0" indent="0">
              <a:buNone/>
            </a:pPr>
            <a:r>
              <a:rPr lang="en-US" altLang="ko-KR" dirty="0" smtClean="0"/>
              <a:t>Seconded: Lee </a:t>
            </a:r>
            <a:endParaRPr lang="en-US" dirty="0" smtClean="0"/>
          </a:p>
          <a:p>
            <a:r>
              <a:rPr lang="en-US" dirty="0" smtClean="0"/>
              <a:t>Yes                8</a:t>
            </a:r>
          </a:p>
          <a:p>
            <a:r>
              <a:rPr lang="en-US" dirty="0" smtClean="0"/>
              <a:t>No 			15	                  </a:t>
            </a:r>
          </a:p>
          <a:p>
            <a:r>
              <a:rPr lang="en-US" dirty="0" smtClean="0"/>
              <a:t>Abstain	14    </a:t>
            </a:r>
          </a:p>
          <a:p>
            <a:pPr marL="342900" lvl="2" indent="-342900">
              <a:spcBef>
                <a:spcPts val="600"/>
              </a:spcBef>
            </a:pPr>
            <a:r>
              <a:rPr lang="en-US" sz="3613" dirty="0" smtClean="0">
                <a:solidFill>
                  <a:srgbClr val="FF0000"/>
                </a:solidFill>
              </a:rPr>
              <a:t>Failed</a:t>
            </a:r>
          </a:p>
          <a:p>
            <a:r>
              <a:rPr lang="en-US" dirty="0" smtClean="0"/>
              <a:t>     </a:t>
            </a:r>
            <a:endParaRPr lang="ko-KR" altLang="ko-KR" dirty="0" smtClean="0"/>
          </a:p>
          <a:p>
            <a:endParaRPr lang="en-US" altLang="ja-JP" dirty="0"/>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12/0928r2</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94</a:t>
            </a:fld>
            <a:endParaRPr lang="en-GB"/>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8077200" y="6475413"/>
            <a:ext cx="466725" cy="182562"/>
          </a:xfrm>
          <a:prstGeom prst="rect">
            <a:avLst/>
          </a:prstGeom>
        </p:spPr>
        <p:txBody>
          <a:bodyPr/>
          <a:lstStyle/>
          <a:p>
            <a:r>
              <a:rPr lang="en-US" altLang="ja-JP"/>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3CB4FCD2-5943-724E-8756-C285C6646D9B}" type="slidenum">
              <a:rPr lang="he-IL">
                <a:ea typeface="Times New Roman" pitchFamily="-84" charset="0"/>
                <a:cs typeface="Times New Roman" pitchFamily="-84" charset="0"/>
              </a:rPr>
              <a:pPr/>
              <a:t>95</a:t>
            </a:fld>
            <a:endParaRPr lang="en-US" altLang="ja-JP"/>
          </a:p>
        </p:txBody>
      </p:sp>
      <p:sp>
        <p:nvSpPr>
          <p:cNvPr id="78850" name="Rectangle 2"/>
          <p:cNvSpPr>
            <a:spLocks noGrp="1" noChangeArrowheads="1"/>
          </p:cNvSpPr>
          <p:nvPr>
            <p:ph type="title"/>
          </p:nvPr>
        </p:nvSpPr>
        <p:spPr/>
        <p:txBody>
          <a:bodyPr/>
          <a:lstStyle/>
          <a:p>
            <a:r>
              <a:rPr lang="en-US" altLang="ja-JP"/>
              <a:t>Motion 1</a:t>
            </a:r>
          </a:p>
        </p:txBody>
      </p:sp>
      <p:sp>
        <p:nvSpPr>
          <p:cNvPr id="78851" name="Rectangle 3"/>
          <p:cNvSpPr>
            <a:spLocks noGrp="1" noChangeArrowheads="1"/>
          </p:cNvSpPr>
          <p:nvPr>
            <p:ph type="body" idx="1"/>
          </p:nvPr>
        </p:nvSpPr>
        <p:spPr>
          <a:xfrm>
            <a:off x="685800" y="1981200"/>
            <a:ext cx="7848600" cy="4343400"/>
          </a:xfrm>
        </p:spPr>
        <p:txBody>
          <a:bodyPr/>
          <a:lstStyle/>
          <a:p>
            <a:r>
              <a:rPr lang="en-US" altLang="ja-JP" dirty="0"/>
              <a:t>Add to the Specification Framework Document the following to a new subheading “General</a:t>
            </a:r>
            <a:r>
              <a:rPr lang="en-US" altLang="ja-JP" dirty="0" smtClean="0"/>
              <a:t> 6.1</a:t>
            </a:r>
            <a:r>
              <a:rPr lang="en-US" altLang="ja-JP" dirty="0"/>
              <a:t>”:</a:t>
            </a:r>
          </a:p>
          <a:p>
            <a:r>
              <a:rPr lang="en-US" altLang="ja-JP" dirty="0" smtClean="0"/>
              <a:t>“The proposal </a:t>
            </a:r>
            <a:r>
              <a:rPr lang="en-US" altLang="ja-JP" dirty="0"/>
              <a:t>shall include </a:t>
            </a:r>
            <a:r>
              <a:rPr lang="en-US" altLang="ja-JP" dirty="0" err="1"/>
              <a:t>method(s</a:t>
            </a:r>
            <a:r>
              <a:rPr lang="en-US" altLang="ja-JP" dirty="0"/>
              <a:t>) for mitigating Probe Request/Response storms</a:t>
            </a:r>
            <a:r>
              <a:rPr lang="en-US" altLang="ja-JP" dirty="0" smtClean="0"/>
              <a:t>”</a:t>
            </a:r>
          </a:p>
          <a:p>
            <a:endParaRPr lang="en-US" altLang="ja-JP" dirty="0" smtClean="0"/>
          </a:p>
          <a:p>
            <a:r>
              <a:rPr lang="en-US" altLang="ja-JP" dirty="0" smtClean="0"/>
              <a:t>Moved: Graham</a:t>
            </a:r>
          </a:p>
          <a:p>
            <a:r>
              <a:rPr lang="en-US" altLang="ja-JP" dirty="0" smtClean="0"/>
              <a:t>Seconded: </a:t>
            </a:r>
            <a:r>
              <a:rPr lang="en-US" altLang="ja-JP" dirty="0" err="1" smtClean="0"/>
              <a:t>Jarkko</a:t>
            </a:r>
            <a:endParaRPr lang="en-US" altLang="ja-JP" dirty="0" smtClean="0"/>
          </a:p>
          <a:p>
            <a:endParaRPr lang="en-US" altLang="ja-JP" dirty="0" smtClean="0"/>
          </a:p>
          <a:p>
            <a:r>
              <a:rPr lang="en-US" altLang="ja-JP" dirty="0" smtClean="0"/>
              <a:t>Yes	32	No	0	Abstain 5</a:t>
            </a:r>
          </a:p>
          <a:p>
            <a:r>
              <a:rPr lang="en-US" altLang="ja-JP" dirty="0" smtClean="0">
                <a:solidFill>
                  <a:srgbClr val="FF0000"/>
                </a:solidFill>
              </a:rPr>
              <a:t>Passes</a:t>
            </a:r>
          </a:p>
          <a:p>
            <a:endParaRPr lang="ja-JP" altLang="en-US" dirty="0">
              <a:ea typeface="ＭＳ Ｐゴシック" pitchFamily="-84" charset="-128"/>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8077200" y="6475413"/>
            <a:ext cx="466725" cy="182562"/>
          </a:xfrm>
          <a:prstGeom prst="rect">
            <a:avLst/>
          </a:prstGeom>
        </p:spPr>
        <p:txBody>
          <a:bodyPr/>
          <a:lstStyle/>
          <a:p>
            <a:r>
              <a:rPr lang="en-US" altLang="ja-JP"/>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D8299465-A21B-2448-A122-DCAE875DE0FF}" type="slidenum">
              <a:rPr lang="he-IL">
                <a:ea typeface="Times New Roman" pitchFamily="-84" charset="0"/>
                <a:cs typeface="Times New Roman" pitchFamily="-84" charset="0"/>
              </a:rPr>
              <a:pPr/>
              <a:t>96</a:t>
            </a:fld>
            <a:endParaRPr lang="en-US" altLang="ja-JP"/>
          </a:p>
        </p:txBody>
      </p:sp>
      <p:sp>
        <p:nvSpPr>
          <p:cNvPr id="79874" name="Rectangle 2"/>
          <p:cNvSpPr>
            <a:spLocks noGrp="1" noChangeArrowheads="1"/>
          </p:cNvSpPr>
          <p:nvPr>
            <p:ph type="title"/>
          </p:nvPr>
        </p:nvSpPr>
        <p:spPr/>
        <p:txBody>
          <a:bodyPr/>
          <a:lstStyle/>
          <a:p>
            <a:r>
              <a:rPr lang="en-US" altLang="ja-JP"/>
              <a:t>Motion 2</a:t>
            </a:r>
          </a:p>
        </p:txBody>
      </p:sp>
      <p:sp>
        <p:nvSpPr>
          <p:cNvPr id="79875" name="Rectangle 3"/>
          <p:cNvSpPr>
            <a:spLocks noGrp="1" noChangeArrowheads="1"/>
          </p:cNvSpPr>
          <p:nvPr>
            <p:ph type="body" idx="1"/>
          </p:nvPr>
        </p:nvSpPr>
        <p:spPr/>
        <p:txBody>
          <a:bodyPr>
            <a:normAutofit lnSpcReduction="10000"/>
          </a:bodyPr>
          <a:lstStyle/>
          <a:p>
            <a:r>
              <a:rPr lang="en-US" altLang="ja-JP" dirty="0"/>
              <a:t>Add to the Specification Framework Document the following to a new subheading “General 5.1”:</a:t>
            </a:r>
          </a:p>
          <a:p>
            <a:r>
              <a:rPr lang="en-US" altLang="ja-JP" dirty="0" smtClean="0"/>
              <a:t>“The proposal </a:t>
            </a:r>
            <a:r>
              <a:rPr lang="en-US" altLang="ja-JP" dirty="0"/>
              <a:t>shall include </a:t>
            </a:r>
            <a:r>
              <a:rPr lang="en-US" altLang="ja-JP" dirty="0" err="1"/>
              <a:t>method(s</a:t>
            </a:r>
            <a:r>
              <a:rPr lang="en-US" altLang="ja-JP" dirty="0"/>
              <a:t>) to enable a FILS network to encourage non-AP </a:t>
            </a:r>
            <a:r>
              <a:rPr lang="en-US" altLang="ja-JP" dirty="0" err="1"/>
              <a:t>STAs</a:t>
            </a:r>
            <a:r>
              <a:rPr lang="en-US" altLang="ja-JP" dirty="0"/>
              <a:t> to use passive rather than active scanning at a point where the use of active scanning causes the network to be in danger of being blocked and/or the available bandwidth to be restricted.”</a:t>
            </a:r>
          </a:p>
          <a:p>
            <a:r>
              <a:rPr lang="en-US" altLang="ja-JP" dirty="0"/>
              <a:t>Moved</a:t>
            </a:r>
            <a:r>
              <a:rPr lang="en-US" altLang="ja-JP" dirty="0" smtClean="0"/>
              <a:t>: Graham</a:t>
            </a:r>
          </a:p>
          <a:p>
            <a:r>
              <a:rPr lang="en-US" altLang="ja-JP" dirty="0" err="1" smtClean="0"/>
              <a:t>Seconded:Phillip</a:t>
            </a:r>
            <a:endParaRPr lang="en-US" altLang="ja-JP" dirty="0" smtClean="0"/>
          </a:p>
          <a:p>
            <a:r>
              <a:rPr lang="en-US" altLang="ja-JP" dirty="0" smtClean="0"/>
              <a:t>Yes	9	No	21	Abstain	23</a:t>
            </a:r>
          </a:p>
          <a:p>
            <a:endParaRPr lang="en-US" altLang="ja-JP" dirty="0" smtClean="0"/>
          </a:p>
          <a:p>
            <a:endParaRPr lang="en-US" altLang="ja-JP" dirty="0"/>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8077200" y="6475413"/>
            <a:ext cx="466725" cy="182562"/>
          </a:xfrm>
          <a:prstGeom prst="rect">
            <a:avLst/>
          </a:prstGeom>
        </p:spPr>
        <p:txBody>
          <a:bodyPr/>
          <a:lstStyle/>
          <a:p>
            <a:r>
              <a:rPr lang="en-US" altLang="ja-JP"/>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18F17E92-BA1A-434F-9A85-A56D54B39E8F}" type="slidenum">
              <a:rPr lang="he-IL">
                <a:ea typeface="Times New Roman" pitchFamily="-84" charset="0"/>
                <a:cs typeface="Times New Roman" pitchFamily="-84" charset="0"/>
              </a:rPr>
              <a:pPr/>
              <a:t>97</a:t>
            </a:fld>
            <a:endParaRPr lang="en-US" altLang="ja-JP"/>
          </a:p>
        </p:txBody>
      </p:sp>
      <p:sp>
        <p:nvSpPr>
          <p:cNvPr id="76802" name="Rectangle 2"/>
          <p:cNvSpPr>
            <a:spLocks noGrp="1" noChangeArrowheads="1"/>
          </p:cNvSpPr>
          <p:nvPr>
            <p:ph type="title"/>
          </p:nvPr>
        </p:nvSpPr>
        <p:spPr/>
        <p:txBody>
          <a:bodyPr/>
          <a:lstStyle/>
          <a:p>
            <a:r>
              <a:rPr lang="en-US" altLang="ja-JP"/>
              <a:t>Motion 3</a:t>
            </a:r>
          </a:p>
        </p:txBody>
      </p:sp>
      <p:sp>
        <p:nvSpPr>
          <p:cNvPr id="76803" name="Rectangle 3"/>
          <p:cNvSpPr>
            <a:spLocks noGrp="1" noChangeArrowheads="1"/>
          </p:cNvSpPr>
          <p:nvPr>
            <p:ph type="body" idx="1"/>
          </p:nvPr>
        </p:nvSpPr>
        <p:spPr/>
        <p:txBody>
          <a:bodyPr/>
          <a:lstStyle/>
          <a:p>
            <a:pPr>
              <a:buFontTx/>
              <a:buNone/>
            </a:pPr>
            <a:r>
              <a:rPr lang="en-US" altLang="ja-JP" sz="2000"/>
              <a:t>Assuming that Motion 2 has been accepted, </a:t>
            </a:r>
          </a:p>
          <a:p>
            <a:pPr>
              <a:buFontTx/>
              <a:buNone/>
            </a:pPr>
            <a:endParaRPr lang="en-US" altLang="ja-JP" sz="2000"/>
          </a:p>
          <a:p>
            <a:r>
              <a:rPr lang="en-US" altLang="ja-JP" sz="2000"/>
              <a:t>Add to the Specification Framework Document the following to a new subheading “General 5.1”:</a:t>
            </a:r>
          </a:p>
          <a:p>
            <a:r>
              <a:rPr lang="en-US" altLang="ja-JP" sz="2000"/>
              <a:t>“As a method to encourage non-AP STAs to use passive rather than active scanning, a FILS AP may choose to cease sending a Probe response and to transit FILS Discovery frames in its place”</a:t>
            </a:r>
          </a:p>
          <a:p>
            <a:r>
              <a:rPr lang="en-US" altLang="ja-JP" sz="2000"/>
              <a:t>Move: Graham</a:t>
            </a:r>
          </a:p>
          <a:p>
            <a:r>
              <a:rPr lang="en-US" altLang="ja-JP" sz="2000"/>
              <a:t>Seconded: Yes:</a:t>
            </a:r>
          </a:p>
          <a:p>
            <a:r>
              <a:rPr lang="en-US" altLang="ja-JP" sz="2000"/>
              <a:t>No;</a:t>
            </a:r>
          </a:p>
          <a:p>
            <a:r>
              <a:rPr lang="en-US" altLang="ja-JP" sz="2000"/>
              <a:t>Abst:</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12/0949r0</a:t>
            </a:r>
            <a:br>
              <a:rPr lang="en-US" altLang="ja-JP" dirty="0" smtClean="0"/>
            </a:br>
            <a:r>
              <a:rPr lang="en-US" altLang="ja-JP" dirty="0" smtClean="0"/>
              <a:t>1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98</a:t>
            </a:fld>
            <a:endParaRPr lang="en-GB"/>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6" name="スライド番号プレースホルダ 5"/>
          <p:cNvSpPr>
            <a:spLocks noGrp="1"/>
          </p:cNvSpPr>
          <p:nvPr>
            <p:ph type="sldNum" sz="quarter" idx="12"/>
          </p:nvPr>
        </p:nvSpPr>
        <p:spPr/>
        <p:txBody>
          <a:bodyPr/>
          <a:lstStyle/>
          <a:p>
            <a:r>
              <a:rPr lang="en-US" altLang="ja-JP"/>
              <a:t>Slide </a:t>
            </a:r>
            <a:fld id="{EDA6C079-CD73-364F-AC79-009228649CF7}" type="slidenum">
              <a:rPr lang="he-IL">
                <a:ea typeface="Times New Roman" pitchFamily="-84" charset="0"/>
                <a:cs typeface="Times New Roman" pitchFamily="-84" charset="0"/>
              </a:rPr>
              <a:pPr/>
              <a:t>99</a:t>
            </a:fld>
            <a:endParaRPr lang="en-US" altLang="ja-JP"/>
          </a:p>
        </p:txBody>
      </p:sp>
      <p:sp>
        <p:nvSpPr>
          <p:cNvPr id="76802" name="Rectangle 2"/>
          <p:cNvSpPr>
            <a:spLocks noGrp="1" noChangeArrowheads="1"/>
          </p:cNvSpPr>
          <p:nvPr>
            <p:ph type="title"/>
          </p:nvPr>
        </p:nvSpPr>
        <p:spPr/>
        <p:txBody>
          <a:bodyPr/>
          <a:lstStyle/>
          <a:p>
            <a:r>
              <a:rPr lang="en-US" altLang="ja-JP"/>
              <a:t>Motion</a:t>
            </a:r>
          </a:p>
        </p:txBody>
      </p:sp>
      <p:sp>
        <p:nvSpPr>
          <p:cNvPr id="76803" name="Rectangle 3"/>
          <p:cNvSpPr>
            <a:spLocks noGrp="1" noChangeArrowheads="1"/>
          </p:cNvSpPr>
          <p:nvPr>
            <p:ph type="body" idx="1"/>
          </p:nvPr>
        </p:nvSpPr>
        <p:spPr/>
        <p:txBody>
          <a:bodyPr>
            <a:normAutofit fontScale="92500"/>
          </a:bodyPr>
          <a:lstStyle/>
          <a:p>
            <a:r>
              <a:rPr lang="en-US" altLang="ja-JP" dirty="0"/>
              <a:t>Add to the Specification Framework Document the following:</a:t>
            </a:r>
          </a:p>
          <a:p>
            <a:r>
              <a:rPr lang="en-US" altLang="ja-JP" dirty="0"/>
              <a:t>“The FILS Discovery Fame shall include the Access Network Options field.  In addition, the possible inclusion of ‘Secure or Open’ indication be included (using a reserved field).” </a:t>
            </a:r>
            <a:r>
              <a:rPr lang="en-US" altLang="ja-JP" dirty="0" smtClean="0"/>
              <a:t> </a:t>
            </a:r>
          </a:p>
          <a:p>
            <a:pPr marL="0" indent="0">
              <a:buNone/>
            </a:pPr>
            <a:endParaRPr lang="en-US" altLang="ko-KR" dirty="0" smtClean="0"/>
          </a:p>
          <a:p>
            <a:pPr marL="0" indent="0">
              <a:buNone/>
            </a:pPr>
            <a:r>
              <a:rPr lang="en-US" altLang="ko-KR" dirty="0" smtClean="0"/>
              <a:t>Moved: </a:t>
            </a:r>
          </a:p>
          <a:p>
            <a:pPr marL="0" indent="0">
              <a:buNone/>
            </a:pPr>
            <a:r>
              <a:rPr lang="en-US" altLang="ko-KR" dirty="0" smtClean="0"/>
              <a:t>Seconded: </a:t>
            </a:r>
            <a:endParaRPr lang="en-US" dirty="0" smtClean="0"/>
          </a:p>
          <a:p>
            <a:r>
              <a:rPr lang="en-US" dirty="0" smtClean="0"/>
              <a:t>Yes                </a:t>
            </a:r>
          </a:p>
          <a:p>
            <a:r>
              <a:rPr lang="en-US" dirty="0" smtClean="0"/>
              <a:t>No                  </a:t>
            </a:r>
          </a:p>
          <a:p>
            <a:r>
              <a:rPr lang="en-US" dirty="0" smtClean="0"/>
              <a:t>Abstain         </a:t>
            </a:r>
            <a:endParaRPr lang="ko-KR" altLang="ko-KR" dirty="0" smtClean="0"/>
          </a:p>
          <a:p>
            <a:endParaRPr lang="en-US" altLang="ja-JP" dirty="0"/>
          </a:p>
        </p:txBody>
      </p:sp>
    </p:spTree>
  </p:cSld>
  <p:clrMapOvr>
    <a:masterClrMapping/>
  </p:clrMapOvr>
  <p:transition/>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2183</TotalTime>
  <Words>6488</Words>
  <Application>Microsoft Macintosh PowerPoint</Application>
  <PresentationFormat>画面に合わせる (4:3)</PresentationFormat>
  <Paragraphs>1166</Paragraphs>
  <Slides>111</Slides>
  <Notes>21</Notes>
  <HiddenSlides>48</HiddenSlides>
  <MMClips>0</MMClips>
  <ScaleCrop>false</ScaleCrop>
  <HeadingPairs>
    <vt:vector size="6" baseType="variant">
      <vt:variant>
        <vt:lpstr>デザイン テンプレート</vt:lpstr>
      </vt:variant>
      <vt:variant>
        <vt:i4>3</vt:i4>
      </vt:variant>
      <vt:variant>
        <vt:lpstr>埋め込まれた OLE サーバー</vt:lpstr>
      </vt:variant>
      <vt:variant>
        <vt:i4>1</vt:i4>
      </vt:variant>
      <vt:variant>
        <vt:lpstr>スライド タイトル</vt:lpstr>
      </vt:variant>
      <vt:variant>
        <vt:i4>111</vt:i4>
      </vt:variant>
    </vt:vector>
  </HeadingPairs>
  <TitlesOfParts>
    <vt:vector size="115"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スライド 22</vt:lpstr>
      <vt:lpstr>スライド 23</vt:lpstr>
      <vt:lpstr>12/761r0 1 Straw poll 1 Motion</vt:lpstr>
      <vt:lpstr>Straw poll</vt:lpstr>
      <vt:lpstr>スライド 26</vt:lpstr>
      <vt:lpstr>Motion</vt:lpstr>
      <vt:lpstr>12/762r0 1 Straw poll 1 Motion</vt:lpstr>
      <vt:lpstr>Straw poll</vt:lpstr>
      <vt:lpstr>Motion </vt:lpstr>
      <vt:lpstr>12/771r0 3 Motions</vt:lpstr>
      <vt:lpstr>Motion 1 </vt:lpstr>
      <vt:lpstr>Motion 2 </vt:lpstr>
      <vt:lpstr>Motion 3 </vt:lpstr>
      <vt:lpstr>12/772r0 1 Motion</vt:lpstr>
      <vt:lpstr>Motion</vt:lpstr>
      <vt:lpstr>12/775r0 1 Stawpoll</vt:lpstr>
      <vt:lpstr>Straw Poll</vt:lpstr>
      <vt:lpstr>Motion</vt:lpstr>
      <vt:lpstr>12/776r2 1 Straw poll 1 Motion</vt:lpstr>
      <vt:lpstr>Straw poll</vt:lpstr>
      <vt:lpstr>Motion </vt:lpstr>
      <vt:lpstr>12/779r3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12/786r2 2 Straw polls</vt:lpstr>
      <vt:lpstr>Straw Poll </vt:lpstr>
      <vt:lpstr>Motion </vt:lpstr>
      <vt:lpstr>12/788r1 2 Straw polls</vt:lpstr>
      <vt:lpstr>Straw Poll </vt:lpstr>
      <vt:lpstr>Motion</vt:lpstr>
      <vt:lpstr>12/789r3 4 Motions</vt:lpstr>
      <vt:lpstr>Motion 1</vt:lpstr>
      <vt:lpstr>Motion 2</vt:lpstr>
      <vt:lpstr>Motion 3</vt:lpstr>
      <vt:lpstr>Motion 4</vt:lpstr>
      <vt:lpstr>Motion 5 </vt:lpstr>
      <vt:lpstr>Motion 6 </vt:lpstr>
      <vt:lpstr>12/790r0 2 Straw polls 2 Motions</vt:lpstr>
      <vt:lpstr>Straw Poll 1</vt:lpstr>
      <vt:lpstr>Straw Poll 2</vt:lpstr>
      <vt:lpstr>Motion 1</vt:lpstr>
      <vt:lpstr>Motion 2</vt:lpstr>
      <vt:lpstr>12/791r3 2 Straw polls 2 Motions</vt:lpstr>
      <vt:lpstr>Straw Poll 1</vt:lpstr>
      <vt:lpstr>Straw Poll 2</vt:lpstr>
      <vt:lpstr>Motion 1</vt:lpstr>
      <vt:lpstr>Motion 2</vt:lpstr>
      <vt:lpstr>12/794r2 4 Motions</vt:lpstr>
      <vt:lpstr>スライド 77</vt:lpstr>
      <vt:lpstr>スライド 78</vt:lpstr>
      <vt:lpstr>Motion 3</vt:lpstr>
      <vt:lpstr>Motion 4</vt:lpstr>
      <vt:lpstr>12/0896r0 5 Straw polls 5Motions</vt:lpstr>
      <vt:lpstr>スライド 82</vt:lpstr>
      <vt:lpstr>スライド 83</vt:lpstr>
      <vt:lpstr>スライド 84</vt:lpstr>
      <vt:lpstr>スライド 85</vt:lpstr>
      <vt:lpstr>スライド 86</vt:lpstr>
      <vt:lpstr>スライド 87</vt:lpstr>
      <vt:lpstr>スライド 88</vt:lpstr>
      <vt:lpstr>スライド 89</vt:lpstr>
      <vt:lpstr>スライド 90</vt:lpstr>
      <vt:lpstr>スライド 91</vt:lpstr>
      <vt:lpstr>12/0928r0 1 Motions</vt:lpstr>
      <vt:lpstr>Motion</vt:lpstr>
      <vt:lpstr>12/0928r2 3 Motions</vt:lpstr>
      <vt:lpstr>Motion 1</vt:lpstr>
      <vt:lpstr>Motion 2</vt:lpstr>
      <vt:lpstr>Motion 3</vt:lpstr>
      <vt:lpstr>12/0949r0 1 Motions</vt:lpstr>
      <vt:lpstr>Motion</vt:lpstr>
      <vt:lpstr>12/913r2 (adhoc summary) 3 Straw polls 3 Motions</vt:lpstr>
      <vt:lpstr>Straw-Polls</vt:lpstr>
      <vt:lpstr>Straw-Polls</vt:lpstr>
      <vt:lpstr>Motions</vt:lpstr>
      <vt:lpstr>Motions</vt:lpstr>
      <vt:lpstr>Straw-Polls</vt:lpstr>
      <vt:lpstr>Motions</vt:lpstr>
      <vt:lpstr>12/933r6  2 Straw polls </vt:lpstr>
      <vt:lpstr>Straw Poll 1</vt:lpstr>
      <vt:lpstr>Straw Poll 2</vt:lpstr>
      <vt:lpstr>12/967r0 1 motion </vt:lpstr>
      <vt:lpstr>Motion revised from 12/0273r7 (May 2012)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真野 浩</cp:lastModifiedBy>
  <cp:revision>51</cp:revision>
  <cp:lastPrinted>1601-01-01T00:00:00Z</cp:lastPrinted>
  <dcterms:created xsi:type="dcterms:W3CDTF">2012-07-19T23:53:52Z</dcterms:created>
  <dcterms:modified xsi:type="dcterms:W3CDTF">2012-07-19T23:54:25Z</dcterms:modified>
</cp:coreProperties>
</file>