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notesSlides/notesSlide21.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1"/>
  </p:notesMasterIdLst>
  <p:handoutMasterIdLst>
    <p:handoutMasterId r:id="rId32"/>
  </p:handoutMasterIdLst>
  <p:sldIdLst>
    <p:sldId id="269" r:id="rId2"/>
    <p:sldId id="257" r:id="rId3"/>
    <p:sldId id="296" r:id="rId4"/>
    <p:sldId id="297" r:id="rId5"/>
    <p:sldId id="298" r:id="rId6"/>
    <p:sldId id="323" r:id="rId7"/>
    <p:sldId id="314" r:id="rId8"/>
    <p:sldId id="335" r:id="rId9"/>
    <p:sldId id="336" r:id="rId10"/>
    <p:sldId id="337" r:id="rId11"/>
    <p:sldId id="400" r:id="rId12"/>
    <p:sldId id="401" r:id="rId13"/>
    <p:sldId id="340" r:id="rId14"/>
    <p:sldId id="341" r:id="rId15"/>
    <p:sldId id="399" r:id="rId16"/>
    <p:sldId id="342" r:id="rId17"/>
    <p:sldId id="343" r:id="rId18"/>
    <p:sldId id="303" r:id="rId19"/>
    <p:sldId id="272" r:id="rId20"/>
    <p:sldId id="273" r:id="rId21"/>
    <p:sldId id="274" r:id="rId22"/>
    <p:sldId id="275" r:id="rId23"/>
    <p:sldId id="276" r:id="rId24"/>
    <p:sldId id="305" r:id="rId25"/>
    <p:sldId id="322" r:id="rId26"/>
    <p:sldId id="293" r:id="rId27"/>
    <p:sldId id="398" r:id="rId28"/>
    <p:sldId id="402" r:id="rId29"/>
    <p:sldId id="403"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15620"/>
    <p:restoredTop sz="94660"/>
  </p:normalViewPr>
  <p:slideViewPr>
    <p:cSldViewPr showGuides="1">
      <p:cViewPr>
        <p:scale>
          <a:sx n="66" d="100"/>
          <a:sy n="66" d="100"/>
        </p:scale>
        <p:origin x="-1464" y="-624"/>
      </p:cViewPr>
      <p:guideLst>
        <p:guide orient="horz" pos="2160"/>
        <p:guide pos="2880"/>
      </p:guideLst>
    </p:cSldViewPr>
  </p:slideViewPr>
  <p:outlineViewPr>
    <p:cViewPr>
      <p:scale>
        <a:sx n="33" d="100"/>
        <a:sy n="33" d="100"/>
      </p:scale>
      <p:origin x="0" y="25288"/>
    </p:cViewPr>
  </p:outlineViewPr>
  <p:notesTextViewPr>
    <p:cViewPr>
      <p:scale>
        <a:sx n="150" d="100"/>
        <a:sy n="150" d="100"/>
      </p:scale>
      <p:origin x="0" y="0"/>
    </p:cViewPr>
  </p:notesTextViewPr>
  <p:sorterViewPr>
    <p:cViewPr>
      <p:scale>
        <a:sx n="200" d="100"/>
        <a:sy n="200"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commentAuthors" Target="commentAuthors.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p:cNvSpPr>
          <p:nvPr>
            <p:ph type="sldImg"/>
          </p:nvPr>
        </p:nvSpPr>
        <p:spPr>
          <a:xfrm>
            <a:off x="1154113" y="701675"/>
            <a:ext cx="4625975" cy="3468688"/>
          </a:xfrm>
          <a:ln/>
        </p:spPr>
      </p:sp>
      <p:sp>
        <p:nvSpPr>
          <p:cNvPr id="3993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994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994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994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994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551D2D5-C733-234C-8C73-22FDFB4E822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p:cNvSpPr>
          <p:nvPr>
            <p:ph type="sldImg"/>
          </p:nvPr>
        </p:nvSpPr>
        <p:spPr>
          <a:xfrm>
            <a:off x="1154113" y="701675"/>
            <a:ext cx="4625975" cy="3468688"/>
          </a:xfrm>
          <a:ln/>
        </p:spPr>
      </p:sp>
      <p:sp>
        <p:nvSpPr>
          <p:cNvPr id="48131"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4813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813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813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813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DA08D87-AA66-7644-8BCB-E37A80F9AEC4}" type="slidenum">
              <a:rPr lang="en-US" altLang="ja-JP" smtClean="0">
                <a:latin typeface="Times New Roman" pitchFamily="-84" charset="0"/>
                <a:cs typeface="ＭＳ Ｐゴシック" pitchFamily="-84" charset="-128"/>
              </a:rPr>
              <a:pPr/>
              <a:t>18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xfrm>
            <a:off x="3659188" y="8985250"/>
            <a:ext cx="76200" cy="184150"/>
          </a:xfrm>
          <a:noFill/>
        </p:spPr>
        <p:txBody>
          <a:bodyPr/>
          <a:lstStyle/>
          <a:p>
            <a:fld id="{B797BF1C-CD09-F44A-8F08-E643D8281DD0}" type="slidenum">
              <a:rPr lang="en-US" altLang="ja-JP">
                <a:latin typeface="Times New Roman" pitchFamily="-84" charset="0"/>
                <a:cs typeface="ＭＳ Ｐゴシック" pitchFamily="-84" charset="-128"/>
              </a:rPr>
              <a:pPr/>
              <a:t>20</a:t>
            </a:fld>
            <a:endParaRPr lang="en-US" altLang="ja-JP">
              <a:latin typeface="Times New Roman" pitchFamily="-84" charset="0"/>
              <a:cs typeface="ＭＳ Ｐゴシック" pitchFamily="-84" charset="-128"/>
            </a:endParaRPr>
          </a:p>
        </p:txBody>
      </p:sp>
      <p:sp>
        <p:nvSpPr>
          <p:cNvPr id="52227" name="Rectangle 2"/>
          <p:cNvSpPr>
            <a:spLocks noGrp="1" noRot="1" noChangeAspect="1" noChangeArrowheads="1" noTextEdit="1"/>
          </p:cNvSpPr>
          <p:nvPr>
            <p:ph type="sldImg"/>
          </p:nvPr>
        </p:nvSpPr>
        <p:spPr>
          <a:xfrm>
            <a:off x="1154113" y="701675"/>
            <a:ext cx="4625975" cy="3468688"/>
          </a:xfrm>
          <a:ln/>
        </p:spPr>
      </p:sp>
      <p:sp>
        <p:nvSpPr>
          <p:cNvPr id="52228"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xfrm>
            <a:off x="3659188" y="8985250"/>
            <a:ext cx="76200" cy="184150"/>
          </a:xfrm>
          <a:noFill/>
        </p:spPr>
        <p:txBody>
          <a:bodyPr/>
          <a:lstStyle/>
          <a:p>
            <a:fld id="{15D476DC-CBED-3447-9E7C-D1593A06807C}" type="slidenum">
              <a:rPr lang="en-US" altLang="ja-JP">
                <a:latin typeface="Times New Roman" pitchFamily="-84" charset="0"/>
                <a:cs typeface="ＭＳ Ｐゴシック" pitchFamily="-84" charset="-128"/>
              </a:rPr>
              <a:pPr/>
              <a:t>23</a:t>
            </a:fld>
            <a:endParaRPr lang="en-US" altLang="ja-JP">
              <a:latin typeface="Times New Roman" pitchFamily="-84" charset="0"/>
              <a:cs typeface="ＭＳ Ｐゴシック" pitchFamily="-84" charset="-128"/>
            </a:endParaRP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27</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0088"/>
            <a:ext cx="4625975" cy="3470275"/>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7327" y="95706"/>
            <a:ext cx="2194411" cy="215444"/>
          </a:xfrm>
        </p:spPr>
        <p:txBody>
          <a:bodyPr/>
          <a:lstStyle/>
          <a:p>
            <a:pPr>
              <a:defRPr/>
            </a:pPr>
            <a:r>
              <a:rPr lang="en-US" smtClean="0">
                <a:solidFill>
                  <a:prstClr val="black"/>
                </a:solidFill>
              </a:rPr>
              <a:t>doc.: IEEE 802.11-10/0xxxr0</a:t>
            </a:r>
            <a:endParaRPr lang="en-US">
              <a:solidFill>
                <a:prstClr val="black"/>
              </a:solidFill>
            </a:endParaRPr>
          </a:p>
        </p:txBody>
      </p:sp>
      <p:sp>
        <p:nvSpPr>
          <p:cNvPr id="5" name="Date Placeholder 4"/>
          <p:cNvSpPr>
            <a:spLocks noGrp="1"/>
          </p:cNvSpPr>
          <p:nvPr>
            <p:ph type="dt" idx="11"/>
          </p:nvPr>
        </p:nvSpPr>
        <p:spPr>
          <a:xfrm>
            <a:off x="654050" y="95706"/>
            <a:ext cx="912585" cy="215444"/>
          </a:xfrm>
        </p:spPr>
        <p:txBody>
          <a:bodyPr/>
          <a:lstStyle/>
          <a:p>
            <a:pPr>
              <a:defRPr/>
            </a:pPr>
            <a:r>
              <a:rPr lang="en-US" smtClean="0">
                <a:solidFill>
                  <a:prstClr val="black"/>
                </a:solidFill>
              </a:rPr>
              <a:t>Month Year</a:t>
            </a:r>
            <a:endParaRPr lang="en-US">
              <a:solidFill>
                <a:prstClr val="black"/>
              </a:solidFill>
            </a:endParaRPr>
          </a:p>
        </p:txBody>
      </p:sp>
      <p:sp>
        <p:nvSpPr>
          <p:cNvPr id="6" name="Footer Placeholder 5"/>
          <p:cNvSpPr>
            <a:spLocks noGrp="1"/>
          </p:cNvSpPr>
          <p:nvPr>
            <p:ph type="ftr" sz="quarter" idx="12"/>
          </p:nvPr>
        </p:nvSpPr>
        <p:spPr>
          <a:xfrm>
            <a:off x="4270821" y="8985250"/>
            <a:ext cx="2010917" cy="184666"/>
          </a:xfrm>
        </p:spPr>
        <p:txBody>
          <a:bodyPr/>
          <a:lstStyle/>
          <a:p>
            <a:pPr lvl="4">
              <a:defRPr/>
            </a:pPr>
            <a:r>
              <a:rPr lang="en-US" smtClean="0">
                <a:solidFill>
                  <a:prstClr val="black"/>
                </a:solidFill>
              </a:rPr>
              <a:t>David Halasz, OakTree Wireless</a:t>
            </a:r>
            <a:endParaRPr lang="en-US">
              <a:solidFill>
                <a:prstClr val="black"/>
              </a:solidFill>
            </a:endParaRPr>
          </a:p>
        </p:txBody>
      </p:sp>
      <p:sp>
        <p:nvSpPr>
          <p:cNvPr id="7" name="Slide Number Placeholder 6"/>
          <p:cNvSpPr>
            <a:spLocks noGrp="1"/>
          </p:cNvSpPr>
          <p:nvPr>
            <p:ph type="sldNum" sz="quarter" idx="13"/>
          </p:nvPr>
        </p:nvSpPr>
        <p:spPr>
          <a:xfrm>
            <a:off x="3320836" y="8985250"/>
            <a:ext cx="414552" cy="184666"/>
          </a:xfrm>
        </p:spPr>
        <p:txBody>
          <a:bodyPr/>
          <a:lstStyle/>
          <a:p>
            <a:pPr>
              <a:defRPr/>
            </a:pPr>
            <a:r>
              <a:rPr lang="en-US" smtClean="0">
                <a:solidFill>
                  <a:prstClr val="black"/>
                </a:solidFill>
              </a:rPr>
              <a:t>Page </a:t>
            </a:r>
            <a:fld id="{7797EB75-BD9E-45DB-A35F-6C321BEA61EF}" type="slidenum">
              <a:rPr lang="en-US" smtClean="0">
                <a:solidFill>
                  <a:prstClr val="black"/>
                </a:solidFill>
              </a:rPr>
              <a:pPr>
                <a:defRPr/>
              </a:pPr>
              <a:t>28</a:t>
            </a:fld>
            <a:endParaRPr lang="en-US">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r>
              <a:rPr lang="en-US" altLang="ja-JP" dirty="0" smtClean="0"/>
              <a:t>The mission of me is to make a progress of work</a:t>
            </a:r>
          </a:p>
          <a:p>
            <a:r>
              <a:rPr lang="en-US" altLang="ja-JP" dirty="0" smtClean="0"/>
              <a:t>We successfully popularized SFD, and we started the detail discussions on draft spec text.</a:t>
            </a:r>
          </a:p>
          <a:p>
            <a:endParaRPr lang="ja-JP" altLang="en-US" dirty="0"/>
          </a:p>
        </p:txBody>
      </p:sp>
      <p:sp>
        <p:nvSpPr>
          <p:cNvPr id="4" name="スライド番号プレースホルダ 3"/>
          <p:cNvSpPr>
            <a:spLocks noGrp="1"/>
          </p:cNvSpPr>
          <p:nvPr>
            <p:ph type="sldNum" sz="quarter" idx="10"/>
          </p:nvPr>
        </p:nvSpPr>
        <p:spPr>
          <a:xfrm>
            <a:off x="3658444" y="8985250"/>
            <a:ext cx="76944" cy="184666"/>
          </a:xfrm>
        </p:spPr>
        <p:txBody>
          <a:bodyPr/>
          <a:lstStyle/>
          <a:p>
            <a:fld id="{16ABC7AC-A693-7147-B38D-0E7A649651F6}" type="slidenum">
              <a:rPr lang="ja-JP" altLang="en-US" smtClean="0"/>
              <a:pPr/>
              <a:t>29</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7813" y="95250"/>
            <a:ext cx="2193925" cy="215900"/>
          </a:xfrm>
          <a:noFill/>
        </p:spPr>
        <p:txBody>
          <a:bodyPr/>
          <a:lstStyle/>
          <a:p>
            <a:r>
              <a:rPr lang="en-US" altLang="ja-JP">
                <a:latin typeface="Times New Roman" pitchFamily="-84" charset="0"/>
                <a:cs typeface="ＭＳ Ｐゴシック" pitchFamily="-84" charset="-128"/>
              </a:rPr>
              <a:t>doc.: IEEE 802.11-09/xxxxr0</a:t>
            </a:r>
          </a:p>
        </p:txBody>
      </p:sp>
      <p:sp>
        <p:nvSpPr>
          <p:cNvPr id="23555" name="Rectangle 3"/>
          <p:cNvSpPr>
            <a:spLocks noGrp="1" noChangeArrowheads="1"/>
          </p:cNvSpPr>
          <p:nvPr>
            <p:ph type="dt" sz="quarter" idx="1"/>
          </p:nvPr>
        </p:nvSpPr>
        <p:spPr>
          <a:xfrm>
            <a:off x="654050" y="95250"/>
            <a:ext cx="752475" cy="215900"/>
          </a:xfrm>
          <a:noFill/>
        </p:spPr>
        <p:txBody>
          <a:bodyPr/>
          <a:lstStyle/>
          <a:p>
            <a:r>
              <a:rPr lang="en-US" altLang="ja-JP">
                <a:latin typeface="Times New Roman" pitchFamily="-84" charset="0"/>
                <a:cs typeface="ＭＳ Ｐゴシック" pitchFamily="-84" charset="-128"/>
              </a:rPr>
              <a:t>May 2008</a:t>
            </a:r>
          </a:p>
        </p:txBody>
      </p:sp>
      <p:sp>
        <p:nvSpPr>
          <p:cNvPr id="23556" name="Rectangle 6"/>
          <p:cNvSpPr>
            <a:spLocks noGrp="1" noChangeArrowheads="1"/>
          </p:cNvSpPr>
          <p:nvPr>
            <p:ph type="ftr" sz="quarter" idx="4"/>
          </p:nvPr>
        </p:nvSpPr>
        <p:spPr>
          <a:xfrm>
            <a:off x="4710113" y="8985250"/>
            <a:ext cx="1571625" cy="184150"/>
          </a:xfrm>
          <a:noFill/>
        </p:spPr>
        <p:txBody>
          <a:bodyPr/>
          <a:lstStyle/>
          <a:p>
            <a:pPr lvl="4"/>
            <a:r>
              <a:rPr lang="en-US" altLang="ja-JP">
                <a:latin typeface="Times New Roman" pitchFamily="-84" charset="0"/>
                <a:cs typeface="ＭＳ Ｐゴシック" pitchFamily="-84" charset="-128"/>
              </a:rPr>
              <a:t>Bruce Kraemer (Marvell)</a:t>
            </a:r>
          </a:p>
        </p:txBody>
      </p:sp>
      <p:sp>
        <p:nvSpPr>
          <p:cNvPr id="23557" name="Rectangle 7"/>
          <p:cNvSpPr>
            <a:spLocks noGrp="1" noChangeArrowheads="1"/>
          </p:cNvSpPr>
          <p:nvPr>
            <p:ph type="sldNum" sz="quarter" idx="5"/>
          </p:nvPr>
        </p:nvSpPr>
        <p:spPr>
          <a:xfrm>
            <a:off x="3321050" y="8985250"/>
            <a:ext cx="414338" cy="184150"/>
          </a:xfrm>
          <a:noFill/>
        </p:spPr>
        <p:txBody>
          <a:bodyPr/>
          <a:lstStyle/>
          <a:p>
            <a:r>
              <a:rPr lang="en-US" altLang="ja-JP">
                <a:latin typeface="Times New Roman" pitchFamily="-84" charset="0"/>
                <a:cs typeface="ＭＳ Ｐゴシック" pitchFamily="-84" charset="-128"/>
              </a:rPr>
              <a:t>Page </a:t>
            </a:r>
            <a:fld id="{DBF8C663-4688-A141-AE34-2B81B71B3282}"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8" name="Rectangle 2"/>
          <p:cNvSpPr>
            <a:spLocks noGrp="1" noRot="1" noChangeAspect="1" noChangeArrowheads="1" noTextEdit="1"/>
          </p:cNvSpPr>
          <p:nvPr>
            <p:ph type="sldImg"/>
          </p:nvPr>
        </p:nvSpPr>
        <p:spPr>
          <a:xfrm>
            <a:off x="1147763" y="696913"/>
            <a:ext cx="4638675" cy="3479800"/>
          </a:xfrm>
          <a:ln/>
        </p:spPr>
      </p:sp>
      <p:sp>
        <p:nvSpPr>
          <p:cNvPr id="23559" name="Rectangle 3"/>
          <p:cNvSpPr>
            <a:spLocks noGrp="1" noChangeArrowheads="1"/>
          </p:cNvSpPr>
          <p:nvPr>
            <p:ph type="body" idx="1"/>
          </p:nvPr>
        </p:nvSpPr>
        <p:spPr>
          <a:xfrm>
            <a:off x="692150" y="4406900"/>
            <a:ext cx="5549900" cy="4176713"/>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r>
              <a:rPr lang="en-US" altLang="ja-JP" dirty="0"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dirty="0"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dirty="0"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dirty="0" smtClean="0">
                <a:latin typeface="Times New Roman" pitchFamily="-84" charset="0"/>
                <a:ea typeface="ＭＳ Ｐゴシック" pitchFamily="-84" charset="-128"/>
                <a:cs typeface="ＭＳ Ｐゴシック" pitchFamily="-84" charset="-128"/>
              </a:rPr>
              <a:t>However it is not same to ignore the schedule</a:t>
            </a:r>
          </a:p>
          <a:p>
            <a:r>
              <a:rPr lang="en-US" altLang="ja-JP" dirty="0"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dirty="0"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dirty="0"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r>
              <a:rPr lang="en-US" altLang="ja-JP"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smtClean="0">
                <a:latin typeface="Times New Roman" pitchFamily="-84" charset="0"/>
                <a:ea typeface="ＭＳ Ｐゴシック" pitchFamily="-84" charset="-128"/>
                <a:cs typeface="ＭＳ Ｐゴシック" pitchFamily="-84" charset="-128"/>
              </a:rPr>
              <a:t>However it is not same to ignore the schedule</a:t>
            </a:r>
          </a:p>
          <a:p>
            <a:r>
              <a:rPr lang="en-US" altLang="ja-JP"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802.11-12-</a:t>
            </a:r>
            <a:r>
              <a:rPr lang="en-US" altLang="ja-JP" sz="1800" b="1" dirty="0" smtClean="0"/>
              <a:t>0876r9</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700-01-00ai-may-2012-atlanta-session-minutes.doc"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729-03-00ai-may-july-teleconference-minutes.doc"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grouper.ieee.org/groups/802/11/SponsorBallots.html"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2/11-12-0700-01-00ai-may-2012-atlanta-session-minutes.doc" TargetMode="External"/><Relationship Id="rId4" Type="http://schemas.openxmlformats.org/officeDocument/2006/relationships/hyperlink" Target="https://mentor.ieee.org/802.11/dcn/12/11-12-0729-03-00ai-may-july-teleconference-minutes.doc" TargetMode="External"/><Relationship Id="rId5" Type="http://schemas.openxmlformats.org/officeDocument/2006/relationships/hyperlink" Target="https://mentor.ieee.org/802.11/dcn/12/11-12-0798-00-00ai-tgai-submission-list-for-san-diego.xls" TargetMode="External"/><Relationship Id="rId6" Type="http://schemas.openxmlformats.org/officeDocument/2006/relationships/hyperlink" Target="https://mentor.ieee.org/802.11/dcn/12/11-12-0805-00-00ai-presentation-to-wfa-on-802-11ai.pptx"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2/11-12-0798-00-00ai-tgai-submission-list-for-san-diego.xl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July 2012</a:t>
            </a: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July 2012 San Diego</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05-14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1295400"/>
            <a:ext cx="7772400" cy="9144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July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13:30-15:30</a:t>
            </a:r>
            <a:br>
              <a:rPr lang="en-US" altLang="ja-JP" dirty="0" smtClean="0">
                <a:ea typeface="ＭＳ Ｐゴシック" pitchFamily="-84" charset="-128"/>
                <a:cs typeface="ＭＳ Ｐゴシック" pitchFamily="-84" charset="-128"/>
              </a:rPr>
            </a:b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(AP/Network Discovery)</a:t>
            </a:r>
            <a:br>
              <a:rPr lang="en-US" altLang="ja-JP"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2771" name="Content Placeholder 2"/>
          <p:cNvSpPr>
            <a:spLocks noGrp="1"/>
          </p:cNvSpPr>
          <p:nvPr>
            <p:ph idx="1"/>
          </p:nvPr>
        </p:nvSpPr>
        <p:spPr>
          <a:xfrm>
            <a:off x="685800" y="2667000"/>
            <a:ext cx="7924800" cy="3505200"/>
          </a:xfrm>
        </p:spPr>
        <p:txBody>
          <a:bodyPr>
            <a:normAutofit fontScale="92500" lnSpcReduction="20000"/>
          </a:bodyPr>
          <a:lstStyle/>
          <a:p>
            <a:pPr>
              <a:defRPr/>
            </a:pPr>
            <a:r>
              <a:rPr lang="en-US" altLang="ja-JP" dirty="0" err="1" smtClean="0"/>
              <a:t>Adhoc</a:t>
            </a:r>
            <a:r>
              <a:rPr lang="en-US" altLang="ja-JP" dirty="0" smtClean="0"/>
              <a:t> Chair :Marc</a:t>
            </a:r>
          </a:p>
          <a:p>
            <a:pPr>
              <a:defRPr/>
            </a:pPr>
            <a:r>
              <a:rPr lang="en-US" altLang="ja-JP" dirty="0" smtClean="0"/>
              <a:t>Room: Elizabeth C</a:t>
            </a:r>
          </a:p>
          <a:p>
            <a:pPr>
              <a:defRPr/>
            </a:pPr>
            <a:r>
              <a:rPr lang="en-US" altLang="ja-JP" dirty="0" smtClean="0"/>
              <a:t>Goal :</a:t>
            </a:r>
          </a:p>
          <a:p>
            <a:pPr lvl="1">
              <a:defRPr/>
            </a:pPr>
            <a:r>
              <a:rPr lang="en-US" altLang="ja-JP" dirty="0" smtClean="0"/>
              <a:t>Goal for scanning is to determine which contribution is  to be considered by entire group in regular slot. </a:t>
            </a:r>
          </a:p>
          <a:p>
            <a:pPr>
              <a:defRPr/>
            </a:pPr>
            <a:r>
              <a:rPr lang="en-US" altLang="ja-JP" dirty="0" err="1" smtClean="0"/>
              <a:t>Adhoc</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lvl="1">
              <a:defRPr/>
            </a:pPr>
            <a:r>
              <a:rPr lang="en-US" altLang="ja-JP" dirty="0" smtClean="0"/>
              <a:t>Harmonization of </a:t>
            </a:r>
            <a:r>
              <a:rPr lang="en-US" altLang="ja-JP" dirty="0" smtClean="0">
                <a:ea typeface="ＭＳ Ｐゴシック" pitchFamily="-84" charset="-128"/>
                <a:cs typeface="ＭＳ Ｐゴシック" pitchFamily="-84" charset="-128"/>
              </a:rPr>
              <a:t>AP/Network Discovery aspect</a:t>
            </a:r>
            <a:endParaRPr lang="en-US" altLang="ja-JP" dirty="0" smtClean="0"/>
          </a:p>
          <a:p>
            <a:pPr>
              <a:defRPr/>
            </a:pP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Adjourn</a:t>
            </a:r>
          </a:p>
        </p:txBody>
      </p:sp>
      <p:sp>
        <p:nvSpPr>
          <p:cNvPr id="32772"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3277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277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5A3FD85B-20FD-7746-8F3E-EB44FB9F2215}" type="slidenum">
              <a:rPr lang="en-US" altLang="ja-JP" smtClean="0">
                <a:latin typeface="Times New Roman" pitchFamily="-84" charset="0"/>
              </a:rPr>
              <a:pPr/>
              <a:t>10</a:t>
            </a:fld>
            <a:endParaRPr lang="en-US" altLang="ja-JP" smtClean="0">
              <a:latin typeface="Times New Roman" pitchFamily="-84" charset="0"/>
            </a:endParaRPr>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Tuesday, July 18th,  2012 – 13:30-15:30</a:t>
            </a:r>
            <a:br>
              <a:rPr lang="en-US" altLang="ja-JP" dirty="0" smtClean="0"/>
            </a:br>
            <a:r>
              <a:rPr lang="en-US" altLang="ja-JP" dirty="0" err="1" smtClean="0"/>
              <a:t>Adhoc</a:t>
            </a:r>
            <a:r>
              <a:rPr lang="en-US" altLang="ja-JP" dirty="0" smtClean="0"/>
              <a:t> meeting (Security &amp; Upper Layer setup)</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92500" lnSpcReduction="10000"/>
          </a:bodyPr>
          <a:lstStyle/>
          <a:p>
            <a:r>
              <a:rPr lang="en-US" altLang="ja-JP" dirty="0" err="1" smtClean="0"/>
              <a:t>Adhoc</a:t>
            </a:r>
            <a:r>
              <a:rPr lang="en-US" altLang="ja-JP" dirty="0" smtClean="0"/>
              <a:t> Chair :Gabor</a:t>
            </a:r>
          </a:p>
          <a:p>
            <a:r>
              <a:rPr lang="en-US" altLang="ja-JP" dirty="0" smtClean="0"/>
              <a:t>Room: </a:t>
            </a:r>
            <a:r>
              <a:rPr lang="en-US" altLang="ja-JP" dirty="0" err="1" smtClean="0"/>
              <a:t>Madelaine</a:t>
            </a:r>
            <a:r>
              <a:rPr lang="en-US" altLang="ja-JP" dirty="0" smtClean="0"/>
              <a:t> CD</a:t>
            </a:r>
          </a:p>
          <a:p>
            <a:r>
              <a:rPr lang="en-US" altLang="ja-JP" dirty="0" smtClean="0"/>
              <a:t>Goal :</a:t>
            </a:r>
          </a:p>
          <a:p>
            <a:pPr lvl="1"/>
            <a:r>
              <a:rPr lang="en-US" altLang="ja-JP" dirty="0" smtClean="0"/>
              <a:t>Goal for this </a:t>
            </a:r>
            <a:r>
              <a:rPr lang="en-US" altLang="ja-JP" dirty="0" err="1" smtClean="0"/>
              <a:t>adhoc</a:t>
            </a:r>
            <a:r>
              <a:rPr lang="en-US" altLang="ja-JP" dirty="0" smtClean="0"/>
              <a:t> is to create </a:t>
            </a:r>
            <a:r>
              <a:rPr lang="ja-JP" altLang="en-US" dirty="0" smtClean="0"/>
              <a:t>harmoni</a:t>
            </a:r>
            <a:r>
              <a:rPr lang="en-US" altLang="ja-JP" dirty="0" err="1" smtClean="0"/>
              <a:t>zation</a:t>
            </a:r>
            <a:r>
              <a:rPr lang="en-US" altLang="ja-JP" dirty="0" smtClean="0"/>
              <a:t> </a:t>
            </a:r>
            <a:r>
              <a:rPr lang="ja-JP" altLang="en-US" dirty="0" smtClean="0"/>
              <a:t> of </a:t>
            </a:r>
            <a:r>
              <a:rPr lang="en-US" altLang="ja-JP" dirty="0" smtClean="0"/>
              <a:t>security and Upper Layer setup aspect .</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 Security &amp; Upper Layer setup aspect</a:t>
            </a:r>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July 2012</a:t>
            </a:r>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11</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685800"/>
            <a:ext cx="8915400" cy="1600200"/>
          </a:xfrm>
        </p:spPr>
        <p:txBody>
          <a:bodyPr/>
          <a:lstStyle/>
          <a:p>
            <a:r>
              <a:rPr lang="en-US" altLang="ja-JP" sz="2800" dirty="0" err="1" smtClean="0">
                <a:ea typeface="ＭＳ Ｐゴシック" pitchFamily="-84" charset="-128"/>
                <a:cs typeface="ＭＳ Ｐゴシック" pitchFamily="-84" charset="-128"/>
              </a:rPr>
              <a:t>TGai</a:t>
            </a:r>
            <a:r>
              <a:rPr lang="en-US" altLang="ja-JP" sz="2800" dirty="0" smtClean="0">
                <a:ea typeface="ＭＳ Ｐゴシック" pitchFamily="-84" charset="-128"/>
                <a:cs typeface="ＭＳ Ｐゴシック" pitchFamily="-84" charset="-128"/>
              </a:rPr>
              <a:t> Agenda for</a:t>
            </a:r>
            <a:br>
              <a:rPr lang="en-US" altLang="ja-JP" sz="2800" dirty="0" smtClean="0">
                <a:ea typeface="ＭＳ Ｐゴシック" pitchFamily="-84" charset="-128"/>
                <a:cs typeface="ＭＳ Ｐゴシック" pitchFamily="-84" charset="-128"/>
              </a:rPr>
            </a:br>
            <a:r>
              <a:rPr lang="en-US" altLang="ja-JP" sz="2800" dirty="0" smtClean="0">
                <a:ea typeface="ＭＳ Ｐゴシック" pitchFamily="-84" charset="-128"/>
                <a:cs typeface="ＭＳ Ｐゴシック" pitchFamily="-84" charset="-128"/>
              </a:rPr>
              <a:t>Tuesday, July 18</a:t>
            </a:r>
            <a:r>
              <a:rPr lang="en-US" altLang="ja-JP" sz="2800" baseline="30000" dirty="0" smtClean="0">
                <a:ea typeface="ＭＳ Ｐゴシック" pitchFamily="-84" charset="-128"/>
                <a:cs typeface="ＭＳ Ｐゴシック" pitchFamily="-84" charset="-128"/>
              </a:rPr>
              <a:t>th</a:t>
            </a:r>
            <a:r>
              <a:rPr lang="en-US" altLang="ja-JP" sz="2800" dirty="0" smtClean="0">
                <a:ea typeface="ＭＳ Ｐゴシック" pitchFamily="-84" charset="-128"/>
                <a:cs typeface="ＭＳ Ｐゴシック" pitchFamily="-84" charset="-128"/>
              </a:rPr>
              <a:t>,  2012 – 16:00-18:00</a:t>
            </a:r>
            <a:r>
              <a:rPr lang="ja-JP" altLang="en-US" dirty="0" smtClean="0">
                <a:ea typeface="ＭＳ Ｐゴシック" pitchFamily="-84" charset="-128"/>
                <a:cs typeface="ＭＳ Ｐゴシック" pitchFamily="-84" charset="-128"/>
              </a:rPr>
              <a:t/>
            </a:r>
            <a:br>
              <a:rPr lang="ja-JP" altLang="en-US"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0723" name="Content Placeholder 2"/>
          <p:cNvSpPr>
            <a:spLocks noGrp="1"/>
          </p:cNvSpPr>
          <p:nvPr>
            <p:ph idx="1"/>
          </p:nvPr>
        </p:nvSpPr>
        <p:spPr>
          <a:xfrm>
            <a:off x="685800" y="2057400"/>
            <a:ext cx="7924800" cy="4114800"/>
          </a:xfrm>
        </p:spPr>
        <p:txBody>
          <a:bodyPr>
            <a:normAutofit fontScale="92500" lnSpcReduction="10000"/>
          </a:bodyPr>
          <a:lstStyle/>
          <a:p>
            <a:pPr>
              <a:defRPr/>
            </a:pPr>
            <a:r>
              <a:rPr lang="en-US" altLang="ja-JP" sz="2000" dirty="0" err="1" smtClean="0"/>
              <a:t>TGai</a:t>
            </a:r>
            <a:r>
              <a:rPr lang="en-US" altLang="ja-JP" sz="2000" dirty="0" smtClean="0"/>
              <a:t> MEETING CALLED TO ORDER</a:t>
            </a:r>
          </a:p>
          <a:p>
            <a:pPr>
              <a:defRPr/>
            </a:pPr>
            <a:r>
              <a:rPr lang="en-US" altLang="ja-JP" sz="2000" dirty="0" smtClean="0"/>
              <a:t>CALL FOR ESSENTIAL PATENTS AND POLICIES &amp; PROCEDURES REMINDER</a:t>
            </a:r>
          </a:p>
          <a:p>
            <a:pPr>
              <a:defRPr/>
            </a:pPr>
            <a:r>
              <a:rPr lang="en-US" altLang="ja-JP" sz="2000" dirty="0" smtClean="0"/>
              <a:t>Modify and/or Approve Agenda</a:t>
            </a:r>
          </a:p>
          <a:p>
            <a:pPr>
              <a:defRPr/>
            </a:pPr>
            <a:r>
              <a:rPr lang="en-US" altLang="ja-JP" sz="2000" dirty="0" err="1" smtClean="0"/>
              <a:t>Adhoc</a:t>
            </a:r>
            <a:r>
              <a:rPr lang="en-US" altLang="ja-JP" sz="2000" dirty="0" smtClean="0"/>
              <a:t> Report</a:t>
            </a:r>
          </a:p>
          <a:p>
            <a:pPr lvl="1">
              <a:lnSpc>
                <a:spcPct val="90000"/>
              </a:lnSpc>
            </a:pPr>
            <a:r>
              <a:rPr lang="en-US" altLang="ja-JP" sz="1600" dirty="0" smtClean="0"/>
              <a:t>AP/Network discovery		</a:t>
            </a:r>
            <a:r>
              <a:rPr kumimoji="0" lang="en-US" altLang="ja-JP" sz="1600" dirty="0" smtClean="0"/>
              <a:t>Marc </a:t>
            </a:r>
            <a:r>
              <a:rPr kumimoji="0" lang="en-US" altLang="ja-JP" sz="1600" dirty="0" err="1" smtClean="0"/>
              <a:t>Emmelman</a:t>
            </a:r>
            <a:r>
              <a:rPr kumimoji="0" lang="en-US" altLang="ja-JP" sz="1600" dirty="0" smtClean="0"/>
              <a:t> (</a:t>
            </a:r>
            <a:r>
              <a:rPr kumimoji="0" lang="en-US" altLang="ja-JP" sz="1600" dirty="0" err="1" smtClean="0"/>
              <a:t>Fokus</a:t>
            </a:r>
            <a:r>
              <a:rPr kumimoji="0" lang="en-US" altLang="ja-JP" sz="1600" dirty="0" smtClean="0"/>
              <a:t>)</a:t>
            </a:r>
          </a:p>
          <a:p>
            <a:pPr lvl="1">
              <a:defRPr/>
            </a:pPr>
            <a:r>
              <a:rPr lang="en-US" altLang="ja-JP" sz="1600" dirty="0" smtClean="0"/>
              <a:t>Security &amp; Upper layer setup	</a:t>
            </a:r>
            <a:r>
              <a:rPr kumimoji="0" lang="en-US" altLang="ja-JP" sz="1600" dirty="0" smtClean="0"/>
              <a:t>Gabor </a:t>
            </a:r>
            <a:r>
              <a:rPr kumimoji="0" lang="en-US" altLang="ja-JP" sz="1600" dirty="0" err="1" smtClean="0"/>
              <a:t>Bajko</a:t>
            </a:r>
            <a:r>
              <a:rPr kumimoji="0" lang="en-US" altLang="ja-JP" sz="1600" dirty="0" smtClean="0"/>
              <a:t> (Nokia)</a:t>
            </a:r>
            <a:r>
              <a:rPr lang="en-US" altLang="ja-JP" sz="1600" dirty="0" smtClean="0"/>
              <a:t>	</a:t>
            </a:r>
          </a:p>
          <a:p>
            <a:r>
              <a:rPr lang="en-US" altLang="ja-JP" sz="2000" dirty="0" smtClean="0">
                <a:ea typeface="ＭＳ Ｐゴシック" pitchFamily="-84" charset="-128"/>
                <a:cs typeface="ＭＳ Ｐゴシック" pitchFamily="-84" charset="-128"/>
              </a:rPr>
              <a:t>Presentation of submissions</a:t>
            </a:r>
            <a:r>
              <a:rPr lang="en-US" altLang="ja-JP" dirty="0" smtClean="0"/>
              <a:t> </a:t>
            </a:r>
          </a:p>
          <a:p>
            <a:pPr lvl="1">
              <a:defRPr/>
            </a:pPr>
            <a:r>
              <a:rPr lang="en-US" altLang="ja-JP" dirty="0" smtClean="0"/>
              <a:t>Submissions-list-for-</a:t>
            </a:r>
            <a:r>
              <a:rPr lang="en-US" altLang="ja-JP" dirty="0" err="1" smtClean="0"/>
              <a:t>SanDiego</a:t>
            </a:r>
            <a:endParaRPr lang="en-US" altLang="ja-JP" dirty="0" smtClean="0"/>
          </a:p>
          <a:p>
            <a:pPr lvl="2">
              <a:defRPr/>
            </a:pPr>
            <a:r>
              <a:rPr lang="en-US" altLang="ja-JP" dirty="0" smtClean="0"/>
              <a:t>12-0775</a:t>
            </a:r>
            <a:r>
              <a:rPr lang="ja-JP" altLang="en-US" dirty="0" smtClean="0"/>
              <a:t> </a:t>
            </a:r>
            <a:r>
              <a:rPr lang="en-US" altLang="ja-JP" dirty="0" smtClean="0"/>
              <a:t>Efficient Probe Filtering</a:t>
            </a:r>
            <a:r>
              <a:rPr lang="ja-JP" altLang="en-US" dirty="0" smtClean="0"/>
              <a:t> </a:t>
            </a:r>
            <a:r>
              <a:rPr lang="en-US" altLang="ja-JP" dirty="0" smtClean="0"/>
              <a:t>/ Steve </a:t>
            </a:r>
            <a:r>
              <a:rPr lang="en-US" altLang="ja-JP" dirty="0" err="1" smtClean="0"/>
              <a:t>Grau</a:t>
            </a:r>
            <a:r>
              <a:rPr lang="ja-JP" altLang="en-US" dirty="0" smtClean="0"/>
              <a:t> </a:t>
            </a:r>
            <a:r>
              <a:rPr lang="en-US" altLang="ja-JP" dirty="0" smtClean="0"/>
              <a:t>(Juniper Networks)</a:t>
            </a:r>
          </a:p>
          <a:p>
            <a:pPr lvl="1">
              <a:defRPr/>
            </a:pPr>
            <a:r>
              <a:rPr lang="en-US" altLang="ja-JP" dirty="0" smtClean="0"/>
              <a:t>https://mentor.ieee.org/802.11/dcn/12/11-12-0798-02-00ai-tgai-submission-list-for-san-diego.xls</a:t>
            </a:r>
            <a:endParaRPr lang="en-US" altLang="ja-JP" sz="1800" dirty="0" smtClean="0"/>
          </a:p>
          <a:p>
            <a:pPr>
              <a:defRPr/>
            </a:pPr>
            <a:r>
              <a:rPr lang="en-US" altLang="ja-JP" sz="1800" dirty="0" smtClean="0"/>
              <a:t>Recess until Wednesday AM1 </a:t>
            </a:r>
          </a:p>
        </p:txBody>
      </p:sp>
      <p:sp>
        <p:nvSpPr>
          <p:cNvPr id="30724"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3072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072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37A9B74C-BFDE-5B49-AE3B-0A3E57A33EDE}"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38915" name="Content Placeholder 2"/>
          <p:cNvSpPr>
            <a:spLocks noGrp="1"/>
          </p:cNvSpPr>
          <p:nvPr>
            <p:ph idx="1"/>
          </p:nvPr>
        </p:nvSpPr>
        <p:spPr>
          <a:xfrm>
            <a:off x="685800" y="1981200"/>
            <a:ext cx="7924800" cy="4648200"/>
          </a:xfrm>
        </p:spPr>
        <p:txBody>
          <a:bodyPr>
            <a:normAutofit fontScale="92500"/>
          </a:bodyPr>
          <a:lstStyle/>
          <a:p>
            <a:pPr>
              <a:defRPr/>
            </a:pPr>
            <a:r>
              <a:rPr lang="en-US" altLang="ja-JP" dirty="0" err="1" smtClean="0"/>
              <a:t>TGai</a:t>
            </a:r>
            <a:r>
              <a:rPr lang="en-US" altLang="ja-JP" dirty="0" smtClean="0"/>
              <a:t> MEETING CALLED TO ORDER</a:t>
            </a:r>
          </a:p>
          <a:p>
            <a:pPr>
              <a:defRPr/>
            </a:pPr>
            <a:r>
              <a:rPr lang="en-US" altLang="ja-JP" dirty="0" smtClean="0"/>
              <a:t>PATENTS AND POLICIES &amp; PROCEDURES REMINDER</a:t>
            </a:r>
          </a:p>
          <a:p>
            <a:pPr>
              <a:defRPr/>
            </a:pPr>
            <a:r>
              <a:rPr lang="en-US" altLang="ja-JP" dirty="0" smtClean="0"/>
              <a:t>Modify and/or Approve Agenda</a:t>
            </a:r>
          </a:p>
          <a:p>
            <a:pPr>
              <a:defRPr/>
            </a:pPr>
            <a:r>
              <a:rPr lang="en-US" altLang="ja-JP" dirty="0" smtClean="0"/>
              <a:t>Motions to add text to SFD</a:t>
            </a:r>
          </a:p>
          <a:p>
            <a:pPr>
              <a:defRPr/>
            </a:pPr>
            <a:r>
              <a:rPr lang="en-US" altLang="ja-JP" dirty="0" smtClean="0"/>
              <a:t>Recess ‘till 9:40</a:t>
            </a:r>
          </a:p>
          <a:p>
            <a:pPr>
              <a:defRPr/>
            </a:pPr>
            <a:endParaRPr lang="en-US" altLang="ja-JP" dirty="0" smtClean="0"/>
          </a:p>
          <a:p>
            <a:pPr>
              <a:defRPr/>
            </a:pPr>
            <a:r>
              <a:rPr lang="en-US" altLang="ja-JP" dirty="0" smtClean="0"/>
              <a:t>PASSIVE SCANNING Ad-Hoc</a:t>
            </a:r>
          </a:p>
          <a:p>
            <a:pPr>
              <a:defRPr/>
            </a:pPr>
            <a:endParaRPr lang="en-US" altLang="ja-JP" dirty="0" smtClean="0"/>
          </a:p>
          <a:p>
            <a:pPr>
              <a:defRPr/>
            </a:pPr>
            <a:r>
              <a:rPr lang="en-US" altLang="ja-JP" dirty="0" smtClean="0"/>
              <a:t>Reconvene at 9:40</a:t>
            </a:r>
          </a:p>
          <a:p>
            <a:pPr>
              <a:defRPr/>
            </a:pPr>
            <a:r>
              <a:rPr lang="en-US" altLang="ja-JP" dirty="0" smtClean="0"/>
              <a:t>Motions to add text to SFD</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Recess until  PM1</a:t>
            </a:r>
          </a:p>
        </p:txBody>
      </p:sp>
      <p:sp>
        <p:nvSpPr>
          <p:cNvPr id="38916"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38917"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8918"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0220EBBB-5290-D640-B3C0-6098E5B846C6}"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smtClean="0"/>
              <a:t>Agenda </a:t>
            </a:r>
            <a:br>
              <a:rPr lang="en-US" altLang="ja-JP" smtClean="0"/>
            </a:br>
            <a:r>
              <a:rPr lang="en-US" altLang="ja-JP" smtClean="0"/>
              <a:t>Wednesday, July 19th,  2012 – 13:30-15:30</a:t>
            </a:r>
            <a:endParaRPr lang="en-US" altLang="ja-JP" dirty="0" smtClean="0"/>
          </a:p>
        </p:txBody>
      </p:sp>
      <p:sp>
        <p:nvSpPr>
          <p:cNvPr id="40963" name="Content Placeholder 2"/>
          <p:cNvSpPr>
            <a:spLocks noGrp="1"/>
          </p:cNvSpPr>
          <p:nvPr>
            <p:ph idx="1"/>
          </p:nvPr>
        </p:nvSpPr>
        <p:spPr>
          <a:xfrm>
            <a:off x="685800" y="1981200"/>
            <a:ext cx="7848600" cy="4495800"/>
          </a:xfrm>
        </p:spPr>
        <p:txBody>
          <a:bodyPr>
            <a:normAutofit fontScale="92500"/>
          </a:bodyPr>
          <a:lstStyle/>
          <a:p>
            <a:r>
              <a:rPr lang="en-US" altLang="ja-JP" dirty="0" err="1" smtClean="0"/>
              <a:t>TGai</a:t>
            </a:r>
            <a:r>
              <a:rPr lang="en-US" altLang="ja-JP" dirty="0" smtClean="0"/>
              <a:t> MEETING CALLED TO ORDER</a:t>
            </a:r>
          </a:p>
          <a:p>
            <a:r>
              <a:rPr lang="en-US" altLang="ja-JP" dirty="0" smtClean="0"/>
              <a:t>PATENTS AND POLICIES &amp; PROCEDURES REMINDER</a:t>
            </a:r>
          </a:p>
          <a:p>
            <a:r>
              <a:rPr lang="en-US" altLang="ja-JP" dirty="0" smtClean="0"/>
              <a:t>Motions adding text to SFD</a:t>
            </a:r>
          </a:p>
          <a:p>
            <a:r>
              <a:rPr lang="en-US" altLang="ja-JP" dirty="0" smtClean="0"/>
              <a:t>Presentations, (15 min presentation + 5 min discussion)</a:t>
            </a:r>
          </a:p>
          <a:p>
            <a:pPr lvl="1"/>
            <a:r>
              <a:rPr lang="en-GB" dirty="0" smtClean="0"/>
              <a:t>Simplified probe request &amp; Response (</a:t>
            </a:r>
            <a:r>
              <a:rPr lang="en-US" dirty="0" smtClean="0"/>
              <a:t>11-12/791r2)</a:t>
            </a:r>
            <a:r>
              <a:rPr lang="ja-JP" altLang="en-US" dirty="0" smtClean="0"/>
              <a:t> </a:t>
            </a:r>
            <a:r>
              <a:rPr lang="en-US" altLang="ja-JP" dirty="0" smtClean="0"/>
              <a:t>/ </a:t>
            </a:r>
            <a:r>
              <a:rPr lang="en-US" altLang="ja-JP" dirty="0" err="1" smtClean="0"/>
              <a:t>Huawei</a:t>
            </a:r>
            <a:endParaRPr lang="en-US" dirty="0" smtClean="0"/>
          </a:p>
          <a:p>
            <a:pPr lvl="1"/>
            <a:r>
              <a:rPr lang="en-US" strike="sngStrike" dirty="0" smtClean="0"/>
              <a:t>Reduction of Probe Requests via trigger information (11-12/550) / </a:t>
            </a:r>
            <a:r>
              <a:rPr lang="en-US" altLang="ja-JP" strike="sngStrike" dirty="0" smtClean="0"/>
              <a:t>LG</a:t>
            </a:r>
            <a:r>
              <a:rPr lang="ja-JP" altLang="en-US" strike="sngStrike" dirty="0" smtClean="0"/>
              <a:t> </a:t>
            </a:r>
            <a:endParaRPr lang="en-US" strike="sngStrike" dirty="0" smtClean="0"/>
          </a:p>
          <a:p>
            <a:pPr lvl="1"/>
            <a:r>
              <a:rPr lang="en-US" dirty="0" smtClean="0"/>
              <a:t>Dynamic adjustment of Probe Timer for active scanning (11-12/788) / </a:t>
            </a:r>
            <a:r>
              <a:rPr lang="en-US" dirty="0" err="1" smtClean="0"/>
              <a:t>Huawei</a:t>
            </a:r>
            <a:endParaRPr lang="en-US" dirty="0" smtClean="0"/>
          </a:p>
          <a:p>
            <a:pPr lvl="1"/>
            <a:r>
              <a:rPr lang="en-US" dirty="0" smtClean="0"/>
              <a:t>AP selection of preferred operating channel based on its SSID (11-12/779)</a:t>
            </a:r>
            <a:r>
              <a:rPr lang="ja-JP" altLang="en-US" dirty="0" smtClean="0"/>
              <a:t> </a:t>
            </a:r>
            <a:r>
              <a:rPr lang="en-US" altLang="ja-JP" dirty="0" smtClean="0"/>
              <a:t>/ </a:t>
            </a:r>
            <a:r>
              <a:rPr lang="en-US" altLang="ja-JP" dirty="0" err="1" smtClean="0"/>
              <a:t>Huawei</a:t>
            </a:r>
            <a:endParaRPr lang="en-US" altLang="ja-JP" dirty="0" smtClean="0"/>
          </a:p>
          <a:p>
            <a:r>
              <a:rPr lang="en-US" altLang="ja-JP" dirty="0" smtClean="0"/>
              <a:t>Recess until PM2</a:t>
            </a:r>
          </a:p>
        </p:txBody>
      </p:sp>
      <p:sp>
        <p:nvSpPr>
          <p:cNvPr id="40964" name="Date Placeholder 3"/>
          <p:cNvSpPr>
            <a:spLocks noGrp="1"/>
          </p:cNvSpPr>
          <p:nvPr>
            <p:ph type="dt" sz="quarter" idx="10"/>
          </p:nvPr>
        </p:nvSpPr>
        <p:spPr/>
        <p:txBody>
          <a:bodyPr/>
          <a:lstStyle/>
          <a:p>
            <a:r>
              <a:rPr lang="en-US" altLang="ja-JP" smtClean="0"/>
              <a:t>July 2012</a:t>
            </a:r>
          </a:p>
        </p:txBody>
      </p:sp>
      <p:sp>
        <p:nvSpPr>
          <p:cNvPr id="40965" name="Footer Placeholder 5"/>
          <p:cNvSpPr>
            <a:spLocks noGrp="1"/>
          </p:cNvSpPr>
          <p:nvPr>
            <p:ph type="ftr" sz="quarter" idx="11"/>
          </p:nvPr>
        </p:nvSpPr>
        <p:spPr/>
        <p:txBody>
          <a:bodyPr/>
          <a:lstStyle/>
          <a:p>
            <a:r>
              <a:rPr lang="en-US" altLang="ja-JP" smtClean="0"/>
              <a:t>Hiroshi Mano (ATRD, Root, Lab)</a:t>
            </a:r>
          </a:p>
        </p:txBody>
      </p:sp>
      <p:sp>
        <p:nvSpPr>
          <p:cNvPr id="40966" name="Slide Number Placeholder 4"/>
          <p:cNvSpPr>
            <a:spLocks noGrp="1"/>
          </p:cNvSpPr>
          <p:nvPr>
            <p:ph type="sldNum" sz="quarter" idx="12"/>
          </p:nvPr>
        </p:nvSpPr>
        <p:spPr/>
        <p:txBody>
          <a:bodyPr/>
          <a:lstStyle/>
          <a:p>
            <a:r>
              <a:rPr lang="en-US" altLang="ja-JP" smtClean="0"/>
              <a:t>Slide </a:t>
            </a:r>
            <a:fld id="{DE9D4432-EFC9-1E48-957D-A3B0626118BD}"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smtClean="0"/>
              <a:t>Agenda </a:t>
            </a:r>
            <a:br>
              <a:rPr lang="en-US" altLang="ja-JP" smtClean="0"/>
            </a:br>
            <a:r>
              <a:rPr lang="en-US" altLang="ja-JP" smtClean="0"/>
              <a:t>Wednesday, July 19th,  2012 – 16:00-18:00</a:t>
            </a:r>
            <a:endParaRPr lang="en-US" altLang="ja-JP" dirty="0" smtClean="0"/>
          </a:p>
        </p:txBody>
      </p:sp>
      <p:sp>
        <p:nvSpPr>
          <p:cNvPr id="40963" name="Content Placeholder 2"/>
          <p:cNvSpPr>
            <a:spLocks noGrp="1"/>
          </p:cNvSpPr>
          <p:nvPr>
            <p:ph idx="1"/>
          </p:nvPr>
        </p:nvSpPr>
        <p:spPr>
          <a:xfrm>
            <a:off x="685800" y="1981200"/>
            <a:ext cx="7924800" cy="4495800"/>
          </a:xfrm>
        </p:spPr>
        <p:txBody>
          <a:bodyPr>
            <a:normAutofit fontScale="92500" lnSpcReduction="1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Motions to add text to SFD</a:t>
            </a:r>
          </a:p>
          <a:p>
            <a:r>
              <a:rPr lang="en-US" altLang="ja-JP" dirty="0" smtClean="0"/>
              <a:t>Recess until 17:40</a:t>
            </a:r>
          </a:p>
          <a:p>
            <a:endParaRPr lang="en-US" altLang="ja-JP" dirty="0" smtClean="0"/>
          </a:p>
          <a:p>
            <a:r>
              <a:rPr lang="en-US" altLang="ja-JP" dirty="0" smtClean="0"/>
              <a:t>Passive Scanning Ad-Hoc</a:t>
            </a:r>
          </a:p>
          <a:p>
            <a:r>
              <a:rPr lang="en-US" altLang="ja-JP" dirty="0" smtClean="0"/>
              <a:t>Presentation </a:t>
            </a:r>
          </a:p>
          <a:p>
            <a:pPr lvl="1"/>
            <a:r>
              <a:rPr lang="en-US" altLang="ja-JP" dirty="0" smtClean="0"/>
              <a:t>Reconvene at 17.40</a:t>
            </a:r>
            <a:r>
              <a:rPr lang="en-US" dirty="0" smtClean="0"/>
              <a:t>Operation channel information in Beacon / Probe Res. (11-12/761) / </a:t>
            </a:r>
            <a:r>
              <a:rPr lang="en-US" altLang="ja-JP" dirty="0" err="1" smtClean="0"/>
              <a:t>Katsuo</a:t>
            </a:r>
            <a:r>
              <a:rPr lang="en-US" altLang="ja-JP" dirty="0" smtClean="0"/>
              <a:t> </a:t>
            </a:r>
            <a:r>
              <a:rPr lang="en-US" altLang="ja-JP" dirty="0" err="1" smtClean="0"/>
              <a:t>Yunoki</a:t>
            </a:r>
            <a:r>
              <a:rPr lang="ja-JP" altLang="en-US" dirty="0" smtClean="0"/>
              <a:t> </a:t>
            </a:r>
            <a:r>
              <a:rPr lang="en-US" altLang="ja-JP" dirty="0" smtClean="0"/>
              <a:t>(KDDI</a:t>
            </a:r>
            <a:r>
              <a:rPr lang="ja-JP" altLang="en-US" dirty="0" smtClean="0"/>
              <a:t> </a:t>
            </a:r>
            <a:r>
              <a:rPr lang="en-US" altLang="ja-JP" dirty="0" smtClean="0"/>
              <a:t>)</a:t>
            </a:r>
          </a:p>
          <a:p>
            <a:r>
              <a:rPr lang="en-US" altLang="ja-JP" dirty="0" smtClean="0"/>
              <a:t>Motions to add text to SFD</a:t>
            </a:r>
          </a:p>
          <a:p>
            <a:r>
              <a:rPr lang="en-US" altLang="ja-JP" dirty="0" smtClean="0"/>
              <a:t>Recess until Thursday AM1</a:t>
            </a:r>
          </a:p>
        </p:txBody>
      </p:sp>
      <p:sp>
        <p:nvSpPr>
          <p:cNvPr id="40964" name="Date Placeholder 3"/>
          <p:cNvSpPr>
            <a:spLocks noGrp="1"/>
          </p:cNvSpPr>
          <p:nvPr>
            <p:ph type="dt" sz="quarter" idx="10"/>
          </p:nvPr>
        </p:nvSpPr>
        <p:spPr/>
        <p:txBody>
          <a:bodyPr/>
          <a:lstStyle/>
          <a:p>
            <a:r>
              <a:rPr lang="en-US" altLang="ja-JP" smtClean="0"/>
              <a:t>July 2012</a:t>
            </a:r>
          </a:p>
        </p:txBody>
      </p:sp>
      <p:sp>
        <p:nvSpPr>
          <p:cNvPr id="40965" name="Footer Placeholder 5"/>
          <p:cNvSpPr>
            <a:spLocks noGrp="1"/>
          </p:cNvSpPr>
          <p:nvPr>
            <p:ph type="ftr" sz="quarter" idx="11"/>
          </p:nvPr>
        </p:nvSpPr>
        <p:spPr/>
        <p:txBody>
          <a:bodyPr/>
          <a:lstStyle/>
          <a:p>
            <a:r>
              <a:rPr lang="en-US" altLang="ja-JP" smtClean="0"/>
              <a:t>Hiroshi Mano (ATRD, Root, Lab)</a:t>
            </a:r>
          </a:p>
        </p:txBody>
      </p:sp>
      <p:sp>
        <p:nvSpPr>
          <p:cNvPr id="40966" name="Slide Number Placeholder 4"/>
          <p:cNvSpPr>
            <a:spLocks noGrp="1"/>
          </p:cNvSpPr>
          <p:nvPr>
            <p:ph type="sldNum" sz="quarter" idx="12"/>
          </p:nvPr>
        </p:nvSpPr>
        <p:spPr/>
        <p:txBody>
          <a:bodyPr/>
          <a:lstStyle/>
          <a:p>
            <a:r>
              <a:rPr lang="en-US" altLang="ja-JP" smtClean="0"/>
              <a:t>Slide </a:t>
            </a:r>
            <a:fld id="{DE9D4432-EFC9-1E48-957D-A3B0626118BD}" type="slidenum">
              <a:rPr lang="en-US" altLang="ja-JP" smtClean="0"/>
              <a:pPr/>
              <a:t>15</a:t>
            </a:fld>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43011" name="Content Placeholder 2"/>
          <p:cNvSpPr>
            <a:spLocks noGrp="1"/>
          </p:cNvSpPr>
          <p:nvPr>
            <p:ph idx="1"/>
          </p:nvPr>
        </p:nvSpPr>
        <p:spPr>
          <a:xfrm>
            <a:off x="685800" y="1828800"/>
            <a:ext cx="7924800" cy="4648200"/>
          </a:xfrm>
        </p:spPr>
        <p:txBody>
          <a:bodyPr>
            <a:normAutofit fontScale="92500" lnSpcReduction="2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Motions adding text to SFD</a:t>
            </a:r>
          </a:p>
          <a:p>
            <a:r>
              <a:rPr lang="en-US" altLang="ja-JP" dirty="0" smtClean="0">
                <a:ea typeface="ＭＳ Ｐゴシック" pitchFamily="-84" charset="-128"/>
                <a:cs typeface="ＭＳ Ｐゴシック" pitchFamily="-84" charset="-128"/>
              </a:rPr>
              <a:t>Presentation (15 min presentation + 5 min discussion)</a:t>
            </a:r>
          </a:p>
          <a:p>
            <a:pPr lvl="1"/>
            <a:r>
              <a:rPr lang="en-US" dirty="0" smtClean="0"/>
              <a:t>Avoidance of association bursts by distributing link set-up over time interval (11-12/786)/  </a:t>
            </a:r>
            <a:r>
              <a:rPr lang="en-US" altLang="ja-JP" dirty="0" smtClean="0"/>
              <a:t>Lin </a:t>
            </a:r>
            <a:r>
              <a:rPr lang="en-US" altLang="ja-JP" dirty="0" err="1" smtClean="0"/>
              <a:t>Cai</a:t>
            </a:r>
            <a:r>
              <a:rPr lang="ja-JP" altLang="en-US" dirty="0" smtClean="0"/>
              <a:t> </a:t>
            </a:r>
            <a:r>
              <a:rPr lang="en-US" altLang="ja-JP" dirty="0" smtClean="0"/>
              <a:t>(</a:t>
            </a:r>
            <a:r>
              <a:rPr lang="en-US" altLang="ja-JP" dirty="0" err="1" smtClean="0"/>
              <a:t>Huawei</a:t>
            </a:r>
            <a:r>
              <a:rPr lang="en-US" altLang="ja-JP" dirty="0" smtClean="0"/>
              <a:t>)</a:t>
            </a:r>
            <a:r>
              <a:rPr lang="ja-JP" altLang="en-US" dirty="0" smtClean="0"/>
              <a:t> </a:t>
            </a:r>
            <a:endParaRPr lang="en-US" dirty="0" smtClean="0"/>
          </a:p>
          <a:p>
            <a:pPr lvl="1"/>
            <a:r>
              <a:rPr lang="en-US" dirty="0" smtClean="0"/>
              <a:t>Beacon pointer  (</a:t>
            </a:r>
            <a:r>
              <a:rPr lang="en-GB" dirty="0" smtClean="0"/>
              <a:t>11-12/743)</a:t>
            </a:r>
            <a:r>
              <a:rPr lang="ja-JP" altLang="en-US" dirty="0" smtClean="0"/>
              <a:t> </a:t>
            </a:r>
            <a:r>
              <a:rPr lang="en-US" altLang="ja-JP" dirty="0" smtClean="0"/>
              <a:t>/ </a:t>
            </a:r>
            <a:r>
              <a:rPr lang="en-US" altLang="ja-JP" dirty="0" err="1" smtClean="0"/>
              <a:t>Katsuo</a:t>
            </a:r>
            <a:r>
              <a:rPr lang="en-US" altLang="ja-JP" dirty="0" smtClean="0"/>
              <a:t> </a:t>
            </a:r>
            <a:r>
              <a:rPr lang="en-US" altLang="ja-JP" dirty="0" err="1" smtClean="0"/>
              <a:t>Yunoki</a:t>
            </a:r>
            <a:r>
              <a:rPr lang="ja-JP" altLang="en-US" dirty="0" smtClean="0"/>
              <a:t> </a:t>
            </a:r>
            <a:r>
              <a:rPr lang="en-US" altLang="ja-JP" dirty="0" smtClean="0"/>
              <a:t>(KDDI)</a:t>
            </a:r>
            <a:r>
              <a:rPr lang="ja-JP" altLang="en-US" dirty="0" smtClean="0"/>
              <a:t> </a:t>
            </a:r>
            <a:endParaRPr lang="en-GB" dirty="0" smtClean="0"/>
          </a:p>
          <a:p>
            <a:pPr lvl="1"/>
            <a:r>
              <a:rPr lang="de-DE" dirty="0" smtClean="0"/>
              <a:t>Distribution of </a:t>
            </a:r>
            <a:r>
              <a:rPr lang="de-DE" dirty="0" err="1" smtClean="0"/>
              <a:t>the</a:t>
            </a:r>
            <a:r>
              <a:rPr lang="de-DE" dirty="0" smtClean="0"/>
              <a:t> </a:t>
            </a:r>
            <a:r>
              <a:rPr lang="de-DE" dirty="0" err="1" smtClean="0"/>
              <a:t>access</a:t>
            </a:r>
            <a:r>
              <a:rPr lang="de-DE" dirty="0" smtClean="0"/>
              <a:t> </a:t>
            </a:r>
            <a:r>
              <a:rPr lang="de-DE" dirty="0" err="1" smtClean="0"/>
              <a:t>overhead</a:t>
            </a:r>
            <a:r>
              <a:rPr lang="de-DE" dirty="0" smtClean="0"/>
              <a:t> in 802 11ai </a:t>
            </a:r>
            <a:r>
              <a:rPr lang="en-GB" dirty="0" smtClean="0"/>
              <a:t>(11-12/776) /</a:t>
            </a:r>
            <a:r>
              <a:rPr lang="en-US" altLang="ja-JP" dirty="0" err="1" smtClean="0"/>
              <a:t>Giwon</a:t>
            </a:r>
            <a:r>
              <a:rPr lang="en-US" altLang="ja-JP" dirty="0" smtClean="0"/>
              <a:t> </a:t>
            </a:r>
            <a:r>
              <a:rPr lang="en-US" altLang="ja-JP" dirty="0" err="1" smtClean="0"/>
              <a:t>Parg</a:t>
            </a:r>
            <a:r>
              <a:rPr lang="ja-JP" altLang="en-US" dirty="0" smtClean="0"/>
              <a:t> </a:t>
            </a:r>
            <a:r>
              <a:rPr lang="en-US" altLang="ja-JP" dirty="0" smtClean="0"/>
              <a:t>(LG)</a:t>
            </a:r>
            <a:r>
              <a:rPr lang="ja-JP" altLang="en-US" dirty="0" smtClean="0"/>
              <a:t> </a:t>
            </a:r>
            <a:endParaRPr lang="en-US" altLang="ja-JP" dirty="0" smtClean="0"/>
          </a:p>
          <a:p>
            <a:pPr lvl="1"/>
            <a:r>
              <a:rPr lang="en-US" altLang="ja-JP" dirty="0" smtClean="0"/>
              <a:t>AP operational status</a:t>
            </a:r>
            <a:r>
              <a:rPr lang="ja-JP" altLang="en-US" dirty="0" smtClean="0"/>
              <a:t> </a:t>
            </a:r>
            <a:r>
              <a:rPr lang="en-US" altLang="ja-JP" dirty="0" smtClean="0"/>
              <a:t>12-0762r0</a:t>
            </a:r>
            <a:r>
              <a:rPr lang="ja-JP" altLang="en-US" dirty="0" smtClean="0"/>
              <a:t> </a:t>
            </a:r>
            <a:r>
              <a:rPr lang="en-US" altLang="ja-JP" dirty="0" smtClean="0"/>
              <a:t>/ </a:t>
            </a:r>
            <a:r>
              <a:rPr lang="en-US" altLang="ja-JP" dirty="0" err="1" smtClean="0"/>
              <a:t>Katsuo</a:t>
            </a:r>
            <a:r>
              <a:rPr lang="en-US" altLang="ja-JP" dirty="0" smtClean="0"/>
              <a:t> </a:t>
            </a:r>
            <a:r>
              <a:rPr lang="en-US" altLang="ja-JP" dirty="0" err="1" smtClean="0"/>
              <a:t>Yunoki</a:t>
            </a:r>
            <a:r>
              <a:rPr lang="ja-JP" altLang="en-US" dirty="0" smtClean="0"/>
              <a:t> </a:t>
            </a:r>
            <a:r>
              <a:rPr lang="en-US" altLang="ja-JP" dirty="0" smtClean="0"/>
              <a:t>(KDDI)</a:t>
            </a:r>
            <a:r>
              <a:rPr lang="ja-JP" altLang="en-US" dirty="0" smtClean="0"/>
              <a:t> </a:t>
            </a:r>
            <a:endParaRPr lang="en-US" altLang="ja-JP" dirty="0" smtClean="0"/>
          </a:p>
          <a:p>
            <a:r>
              <a:rPr lang="en-GB" altLang="ja-JP" dirty="0" smtClean="0">
                <a:ea typeface="ＭＳ Ｐゴシック" pitchFamily="-84" charset="-128"/>
                <a:cs typeface="ＭＳ Ｐゴシック" pitchFamily="-84" charset="-128"/>
              </a:rPr>
              <a:t>Motions adding text to SFD</a:t>
            </a:r>
          </a:p>
          <a:p>
            <a:r>
              <a:rPr lang="en-US" altLang="ja-JP" dirty="0" smtClean="0">
                <a:ea typeface="ＭＳ Ｐゴシック" pitchFamily="-84" charset="-128"/>
                <a:cs typeface="ＭＳ Ｐゴシック" pitchFamily="-84" charset="-128"/>
              </a:rPr>
              <a:t>Presentation (15 min presentation + 5 min discussion)</a:t>
            </a:r>
          </a:p>
          <a:p>
            <a:pPr lvl="1"/>
            <a:r>
              <a:rPr lang="en-US" sz="1800" dirty="0" smtClean="0"/>
              <a:t>SFD-related-active-scanning-text</a:t>
            </a:r>
            <a:r>
              <a:rPr lang="en-US" dirty="0" smtClean="0"/>
              <a:t> (11-12/726) / </a:t>
            </a:r>
            <a:r>
              <a:rPr lang="en-US" altLang="ja-JP" dirty="0" err="1" smtClean="0"/>
              <a:t>Jarkko</a:t>
            </a:r>
            <a:r>
              <a:rPr lang="en-US" altLang="ja-JP" dirty="0" smtClean="0"/>
              <a:t> </a:t>
            </a:r>
            <a:r>
              <a:rPr lang="en-US" altLang="ja-JP" dirty="0" err="1" smtClean="0"/>
              <a:t>Kneckt</a:t>
            </a:r>
            <a:r>
              <a:rPr lang="ja-JP" altLang="en-US" dirty="0" smtClean="0"/>
              <a:t> </a:t>
            </a:r>
            <a:r>
              <a:rPr lang="en-US" altLang="ja-JP" dirty="0" smtClean="0"/>
              <a:t>(Nokia)</a:t>
            </a:r>
            <a:r>
              <a:rPr lang="ja-JP" altLang="en-US" dirty="0" smtClean="0"/>
              <a:t> </a:t>
            </a:r>
            <a:endParaRPr lang="en-GB" dirty="0" smtClean="0"/>
          </a:p>
          <a:p>
            <a:pPr>
              <a:defRPr/>
            </a:pPr>
            <a:r>
              <a:rPr lang="en-US" altLang="ja-JP" dirty="0" smtClean="0"/>
              <a:t>Recess until PM1</a:t>
            </a:r>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13:30-15:00</a:t>
            </a:r>
          </a:p>
        </p:txBody>
      </p:sp>
      <p:sp>
        <p:nvSpPr>
          <p:cNvPr id="45059" name="Content Placeholder 2"/>
          <p:cNvSpPr>
            <a:spLocks noGrp="1"/>
          </p:cNvSpPr>
          <p:nvPr>
            <p:ph idx="1"/>
          </p:nvPr>
        </p:nvSpPr>
        <p:spPr>
          <a:xfrm>
            <a:off x="304800" y="1676400"/>
            <a:ext cx="8839200" cy="4648200"/>
          </a:xfrm>
        </p:spPr>
        <p:txBody>
          <a:bodyPr>
            <a:normAutofit fontScale="85000"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GB" altLang="ja-JP" dirty="0" smtClean="0">
                <a:ea typeface="ＭＳ Ｐゴシック" pitchFamily="-84" charset="-128"/>
                <a:cs typeface="ＭＳ Ｐゴシック" pitchFamily="-84" charset="-128"/>
              </a:rPr>
              <a:t>Motions adding text to SFD</a:t>
            </a:r>
          </a:p>
          <a:p>
            <a:pPr>
              <a:defRPr/>
            </a:pPr>
            <a:r>
              <a:rPr lang="en-US" altLang="ja-JP" dirty="0" smtClean="0">
                <a:ea typeface="ＭＳ Ｐゴシック" pitchFamily="-84" charset="-128"/>
                <a:cs typeface="ＭＳ Ｐゴシック" pitchFamily="-84" charset="-128"/>
              </a:rPr>
              <a:t>Presentation (15 min presentation + 5 min discussion)</a:t>
            </a:r>
          </a:p>
          <a:p>
            <a:pPr lvl="1">
              <a:defRPr/>
            </a:pPr>
            <a:r>
              <a:rPr lang="en-US" altLang="ja-JP" b="0" dirty="0" smtClean="0"/>
              <a:t>12-0771r0</a:t>
            </a:r>
            <a:r>
              <a:rPr lang="ja-JP" altLang="en-US" dirty="0" smtClean="0"/>
              <a:t> </a:t>
            </a:r>
            <a:r>
              <a:rPr lang="en-US" altLang="ja-JP" b="0" dirty="0" smtClean="0"/>
              <a:t>FILS STA Support for </a:t>
            </a:r>
            <a:r>
              <a:rPr lang="en-US" altLang="ja-JP" b="0" dirty="0" err="1" smtClean="0"/>
              <a:t>QoS</a:t>
            </a:r>
            <a:r>
              <a:rPr lang="en-US" altLang="ja-JP" b="0" dirty="0" smtClean="0"/>
              <a:t>, HT and VHT?</a:t>
            </a:r>
            <a:r>
              <a:rPr lang="ja-JP" altLang="en-US" dirty="0" smtClean="0"/>
              <a:t> </a:t>
            </a:r>
            <a:r>
              <a:rPr lang="en-US" altLang="ja-JP" dirty="0" smtClean="0"/>
              <a:t>/ </a:t>
            </a:r>
            <a:r>
              <a:rPr lang="en-US" altLang="ja-JP" b="0" dirty="0" err="1" smtClean="0"/>
              <a:t>Jarkko</a:t>
            </a:r>
            <a:r>
              <a:rPr lang="en-US" altLang="ja-JP" b="0" dirty="0" smtClean="0"/>
              <a:t> </a:t>
            </a:r>
            <a:r>
              <a:rPr lang="en-US" altLang="ja-JP" b="0" dirty="0" err="1" smtClean="0"/>
              <a:t>Kneckt</a:t>
            </a:r>
            <a:r>
              <a:rPr lang="ja-JP" altLang="en-US" dirty="0" smtClean="0"/>
              <a:t> </a:t>
            </a:r>
            <a:r>
              <a:rPr lang="en-US" altLang="ja-JP" dirty="0" smtClean="0"/>
              <a:t>(</a:t>
            </a:r>
            <a:r>
              <a:rPr lang="en-US" altLang="ja-JP" b="0" dirty="0" smtClean="0"/>
              <a:t>Nokia)</a:t>
            </a:r>
            <a:r>
              <a:rPr lang="ja-JP" altLang="en-US" dirty="0" smtClean="0"/>
              <a:t> </a:t>
            </a:r>
          </a:p>
          <a:p>
            <a:pPr>
              <a:defRPr/>
            </a:pPr>
            <a:r>
              <a:rPr lang="en-US" altLang="ja-JP" dirty="0" smtClean="0"/>
              <a:t>Unfinished businesses</a:t>
            </a:r>
            <a:endParaRPr lang="ja-JP" altLang="en-US" dirty="0" smtClean="0"/>
          </a:p>
          <a:p>
            <a:pPr lvl="1">
              <a:defRPr/>
            </a:pPr>
            <a:r>
              <a:rPr lang="en-US" altLang="ja-JP" strike="sngStrike" dirty="0" smtClean="0"/>
              <a:t>12-0896r0</a:t>
            </a:r>
            <a:r>
              <a:rPr lang="ja-JP" altLang="en-US" strike="sngStrike" dirty="0" smtClean="0"/>
              <a:t> </a:t>
            </a:r>
            <a:r>
              <a:rPr lang="en-US" altLang="ja-JP" strike="sngStrike" dirty="0" smtClean="0"/>
              <a:t>Probe Request Filtering Criteria</a:t>
            </a:r>
            <a:r>
              <a:rPr lang="ja-JP" altLang="en-US" strike="sngStrike" dirty="0" smtClean="0"/>
              <a:t>　</a:t>
            </a:r>
            <a:r>
              <a:rPr lang="en-US" altLang="ja-JP" strike="sngStrike" dirty="0" smtClean="0"/>
              <a:t>/ Jae </a:t>
            </a:r>
            <a:r>
              <a:rPr lang="en-US" altLang="ja-JP" strike="sngStrike" dirty="0" err="1" smtClean="0"/>
              <a:t>Seung</a:t>
            </a:r>
            <a:r>
              <a:rPr lang="en-US" altLang="ja-JP" strike="sngStrike" dirty="0" smtClean="0"/>
              <a:t> Lee</a:t>
            </a:r>
            <a:r>
              <a:rPr lang="ja-JP" altLang="en-US" strike="sngStrike" dirty="0" smtClean="0"/>
              <a:t> </a:t>
            </a:r>
            <a:r>
              <a:rPr lang="en-US" altLang="ja-JP" strike="sngStrike" dirty="0" smtClean="0"/>
              <a:t>(ETRI )</a:t>
            </a:r>
            <a:endParaRPr lang="ja-JP" altLang="en-US" strike="sngStrike" dirty="0" smtClean="0"/>
          </a:p>
          <a:p>
            <a:pPr lvl="1">
              <a:defRPr/>
            </a:pPr>
            <a:r>
              <a:rPr lang="en-US" altLang="ja-JP" dirty="0" smtClean="0"/>
              <a:t>12-0928r2</a:t>
            </a:r>
            <a:r>
              <a:rPr lang="ja-JP" altLang="en-US" dirty="0" smtClean="0"/>
              <a:t> </a:t>
            </a:r>
            <a:r>
              <a:rPr lang="en-US" altLang="ja-JP" dirty="0" smtClean="0"/>
              <a:t>Optional use of FILS Discovery as Probe Response / Graham</a:t>
            </a:r>
            <a:r>
              <a:rPr lang="ja-JP" altLang="en-US" dirty="0" smtClean="0"/>
              <a:t> </a:t>
            </a:r>
            <a:r>
              <a:rPr lang="en-US" altLang="ja-JP" dirty="0" smtClean="0"/>
              <a:t>(DSP Group)</a:t>
            </a:r>
            <a:endParaRPr lang="en-US" altLang="ja-JP" dirty="0" smtClean="0">
              <a:ea typeface="ＭＳ Ｐゴシック" pitchFamily="-84" charset="-128"/>
              <a:cs typeface="ＭＳ Ｐゴシック" pitchFamily="-84" charset="-128"/>
            </a:endParaRPr>
          </a:p>
          <a:p>
            <a:pPr>
              <a:defRPr/>
            </a:pPr>
            <a:r>
              <a:rPr lang="en-US" altLang="ja-JP" dirty="0" smtClean="0"/>
              <a:t>Plan for Sep</a:t>
            </a:r>
          </a:p>
          <a:p>
            <a:pPr>
              <a:defRPr/>
            </a:pPr>
            <a:r>
              <a:rPr lang="en-US" altLang="ja-JP" dirty="0" smtClean="0"/>
              <a:t>TIME line of task group</a:t>
            </a:r>
          </a:p>
          <a:p>
            <a:pPr>
              <a:defRPr/>
            </a:pPr>
            <a:r>
              <a:rPr lang="en-US" altLang="ja-JP" dirty="0" smtClean="0"/>
              <a:t>Plan for Teleconference </a:t>
            </a:r>
          </a:p>
          <a:p>
            <a:pPr>
              <a:defRPr/>
            </a:pPr>
            <a:r>
              <a:rPr lang="en-US" altLang="ja-JP" dirty="0" smtClean="0"/>
              <a:t>Recess until PM2</a:t>
            </a:r>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 July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endParaRPr lang="ja-JP" altLang="en-US" dirty="0" smtClean="0">
              <a:ea typeface="ＭＳ Ｐゴシック" pitchFamily="-84" charset="-128"/>
              <a:cs typeface="ＭＳ Ｐゴシック" pitchFamily="-84" charset="-128"/>
            </a:endParaRPr>
          </a:p>
        </p:txBody>
      </p:sp>
      <p:sp>
        <p:nvSpPr>
          <p:cNvPr id="34819" name="コンテンツ プレースホルダ 2"/>
          <p:cNvSpPr>
            <a:spLocks noGrp="1"/>
          </p:cNvSpPr>
          <p:nvPr>
            <p:ph idx="1"/>
          </p:nvPr>
        </p:nvSpPr>
        <p:spPr>
          <a:xfrm>
            <a:off x="685800" y="1981200"/>
            <a:ext cx="78486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ea typeface="ＭＳ Ｐゴシック" pitchFamily="-84" charset="-128"/>
              <a:cs typeface="ＭＳ Ｐゴシック" pitchFamily="-84" charset="-128"/>
            </a:endParaRPr>
          </a:p>
          <a:p>
            <a:pPr>
              <a:defRPr/>
            </a:pPr>
            <a:r>
              <a:rPr lang="en-US" altLang="ja-JP" dirty="0" smtClean="0"/>
              <a:t>New businesses</a:t>
            </a:r>
          </a:p>
          <a:p>
            <a:pPr lvl="1"/>
            <a:r>
              <a:rPr lang="en-US" altLang="ja-JP" strike="sngStrike" dirty="0" smtClean="0"/>
              <a:t>12-0897r0</a:t>
            </a:r>
            <a:r>
              <a:rPr lang="ja-JP" altLang="en-US" strike="sngStrike" dirty="0" smtClean="0"/>
              <a:t> </a:t>
            </a:r>
            <a:r>
              <a:rPr lang="en-US" altLang="ja-JP" strike="sngStrike" dirty="0" smtClean="0"/>
              <a:t> Active Scanning </a:t>
            </a:r>
            <a:r>
              <a:rPr lang="en-US" altLang="ja-JP" strike="sngStrike" dirty="0" err="1" smtClean="0"/>
              <a:t>consiering</a:t>
            </a:r>
            <a:r>
              <a:rPr lang="en-US" altLang="ja-JP" strike="sngStrike" dirty="0" smtClean="0"/>
              <a:t> Operating Status /Jae </a:t>
            </a:r>
            <a:r>
              <a:rPr lang="en-US" altLang="ja-JP" strike="sngStrike" dirty="0" err="1" smtClean="0"/>
              <a:t>Seung</a:t>
            </a:r>
            <a:r>
              <a:rPr lang="en-US" altLang="ja-JP" strike="sngStrike" dirty="0" smtClean="0"/>
              <a:t> Lee</a:t>
            </a:r>
            <a:r>
              <a:rPr lang="ja-JP" altLang="en-US" strike="sngStrike" dirty="0" smtClean="0"/>
              <a:t> </a:t>
            </a:r>
            <a:r>
              <a:rPr lang="en-US" altLang="ja-JP" strike="sngStrike" dirty="0" smtClean="0"/>
              <a:t>(ETRI )</a:t>
            </a:r>
          </a:p>
          <a:p>
            <a:pPr lvl="1"/>
            <a:r>
              <a:rPr lang="en-US" altLang="ja-JP" dirty="0" smtClean="0"/>
              <a:t>12-0933r6 Access Control Mechanism for FILS</a:t>
            </a:r>
            <a:r>
              <a:rPr lang="ja-JP" altLang="en-US" dirty="0" smtClean="0"/>
              <a:t> </a:t>
            </a:r>
            <a:r>
              <a:rPr lang="en-US" altLang="ja-JP" dirty="0" smtClean="0"/>
              <a:t>/ </a:t>
            </a:r>
            <a:r>
              <a:rPr lang="en-US" altLang="ja-JP" dirty="0" err="1" smtClean="0"/>
              <a:t>Xie</a:t>
            </a:r>
            <a:r>
              <a:rPr lang="en-US" altLang="ja-JP" dirty="0" smtClean="0"/>
              <a:t> Fang</a:t>
            </a:r>
            <a:r>
              <a:rPr lang="ja-JP" altLang="en-US" dirty="0" smtClean="0"/>
              <a:t> </a:t>
            </a:r>
            <a:r>
              <a:rPr lang="en-US" altLang="ja-JP" dirty="0" smtClean="0"/>
              <a:t>(China mobile)</a:t>
            </a:r>
            <a:r>
              <a:rPr lang="ja-JP" altLang="en-US" dirty="0" smtClean="0"/>
              <a:t> </a:t>
            </a:r>
            <a:endParaRPr lang="en-US" altLang="ja-JP" dirty="0" smtClean="0"/>
          </a:p>
          <a:p>
            <a:pPr>
              <a:defRPr/>
            </a:pPr>
            <a:r>
              <a:rPr lang="en-US" altLang="ja-JP" dirty="0" smtClean="0"/>
              <a:t>Adjourn</a:t>
            </a:r>
            <a:endParaRPr lang="ja-JP" altLang="en-US" dirty="0" smtClean="0"/>
          </a:p>
        </p:txBody>
      </p:sp>
      <p:sp>
        <p:nvSpPr>
          <p:cNvPr id="47108"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710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711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9D6C51A6-7D9E-1F45-9A86-CFB5424DA776}" type="slidenum">
              <a:rPr lang="en-US" altLang="ja-JP" smtClean="0">
                <a:latin typeface="Times New Roman" pitchFamily="-84" charset="0"/>
              </a:rPr>
              <a:pPr/>
              <a:t>18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19</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2012,  San Diego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5120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1204"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51205" name="Date Placeholder 4"/>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1206" name="Slide Number Placeholder 5"/>
          <p:cNvSpPr>
            <a:spLocks noGrp="1"/>
          </p:cNvSpPr>
          <p:nvPr>
            <p:ph type="sldNum" sz="quarter" idx="12"/>
          </p:nvPr>
        </p:nvSpPr>
        <p:spPr>
          <a:noFill/>
        </p:spPr>
        <p:txBody>
          <a:bodyPr/>
          <a:lstStyle/>
          <a:p>
            <a:r>
              <a:rPr lang="en-US" altLang="ja-JP">
                <a:latin typeface="Times New Roman" pitchFamily="-84" charset="0"/>
              </a:rPr>
              <a:t>Slide </a:t>
            </a:r>
            <a:fld id="{5DD9CD57-B4BF-BC47-8A86-909BCBB453B0}" type="slidenum">
              <a:rPr lang="en-US" altLang="ja-JP">
                <a:latin typeface="Times New Roman" pitchFamily="-84" charset="0"/>
              </a:rPr>
              <a:pPr/>
              <a:t>20</a:t>
            </a:fld>
            <a:endParaRPr lang="en-US" altLang="ja-JP">
              <a:latin typeface="Times New Roman" pitchFamily="-84" charset="0"/>
            </a:endParaRPr>
          </a:p>
        </p:txBody>
      </p:sp>
      <p:sp>
        <p:nvSpPr>
          <p:cNvPr id="51207"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53251"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53252"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53253" name="Date Placeholder 4"/>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3254" name="Slide Number Placeholder 5"/>
          <p:cNvSpPr>
            <a:spLocks noGrp="1"/>
          </p:cNvSpPr>
          <p:nvPr>
            <p:ph type="sldNum" sz="quarter" idx="12"/>
          </p:nvPr>
        </p:nvSpPr>
        <p:spPr>
          <a:noFill/>
        </p:spPr>
        <p:txBody>
          <a:bodyPr/>
          <a:lstStyle/>
          <a:p>
            <a:r>
              <a:rPr lang="en-US" altLang="ja-JP">
                <a:latin typeface="Times New Roman" pitchFamily="-84" charset="0"/>
              </a:rPr>
              <a:t>Slide </a:t>
            </a:r>
            <a:fld id="{252E56DB-7BB8-5940-9B2C-751F51D4409E}" type="slidenum">
              <a:rPr lang="en-US" altLang="ja-JP">
                <a:latin typeface="Times New Roman" pitchFamily="-84" charset="0"/>
              </a:rPr>
              <a:pPr/>
              <a:t>21</a:t>
            </a:fld>
            <a:endParaRPr lang="en-US" altLang="ja-JP">
              <a:latin typeface="Times New Roman" pitchFamily="-84" charset="0"/>
            </a:endParaRPr>
          </a:p>
        </p:txBody>
      </p:sp>
      <p:sp>
        <p:nvSpPr>
          <p:cNvPr id="53255"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54275"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54276"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4277" name="Slide Number Placeholder 4"/>
          <p:cNvSpPr>
            <a:spLocks noGrp="1"/>
          </p:cNvSpPr>
          <p:nvPr>
            <p:ph type="sldNum" sz="quarter" idx="12"/>
          </p:nvPr>
        </p:nvSpPr>
        <p:spPr>
          <a:noFill/>
        </p:spPr>
        <p:txBody>
          <a:bodyPr/>
          <a:lstStyle/>
          <a:p>
            <a:r>
              <a:rPr lang="en-US" altLang="ja-JP">
                <a:latin typeface="Times New Roman" pitchFamily="-84" charset="0"/>
              </a:rPr>
              <a:t>Slide </a:t>
            </a:r>
            <a:fld id="{59B118C4-F7D2-814C-8709-337112B6ED08}" type="slidenum">
              <a:rPr lang="en-US" altLang="ja-JP">
                <a:latin typeface="Times New Roman" pitchFamily="-84" charset="0"/>
              </a:rPr>
              <a:pPr/>
              <a:t>22</a:t>
            </a:fld>
            <a:endParaRPr lang="en-US" altLang="ja-JP">
              <a:latin typeface="Times New Roman" pitchFamily="-84" charset="0"/>
            </a:endParaRPr>
          </a:p>
        </p:txBody>
      </p:sp>
      <p:sp>
        <p:nvSpPr>
          <p:cNvPr id="5427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55299"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5300"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55301" name="Date Placeholder 4"/>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5302" name="Slide Number Placeholder 5"/>
          <p:cNvSpPr>
            <a:spLocks noGrp="1"/>
          </p:cNvSpPr>
          <p:nvPr>
            <p:ph type="sldNum" sz="quarter" idx="12"/>
          </p:nvPr>
        </p:nvSpPr>
        <p:spPr>
          <a:noFill/>
        </p:spPr>
        <p:txBody>
          <a:bodyPr/>
          <a:lstStyle/>
          <a:p>
            <a:r>
              <a:rPr lang="en-US" altLang="ja-JP">
                <a:latin typeface="Times New Roman" pitchFamily="-84" charset="0"/>
              </a:rPr>
              <a:t>Slide </a:t>
            </a:r>
            <a:fld id="{D74A012D-4BCF-8E4F-8A14-9436DEB7AD4E}" type="slidenum">
              <a:rPr lang="en-US" altLang="ja-JP">
                <a:latin typeface="Times New Roman" pitchFamily="-84" charset="0"/>
              </a:rPr>
              <a:pPr/>
              <a:t>23</a:t>
            </a:fld>
            <a:endParaRPr lang="en-US" altLang="ja-JP">
              <a:latin typeface="Times New Roman" pitchFamily="-84" charset="0"/>
            </a:endParaRPr>
          </a:p>
        </p:txBody>
      </p:sp>
      <p:sp>
        <p:nvSpPr>
          <p:cNvPr id="55303"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err="1" smtClean="0"/>
              <a:t>Atltanta</a:t>
            </a:r>
            <a:r>
              <a:rPr lang="en-US" altLang="ja-JP" dirty="0" smtClean="0"/>
              <a:t>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March 2012 Plenary</a:t>
            </a:r>
            <a:r>
              <a:rPr lang="en-GB" altLang="ja-JP" dirty="0" smtClean="0">
                <a:ea typeface="ＭＳ Ｐゴシック" pitchFamily="-84" charset="-128"/>
                <a:cs typeface="ＭＳ Ｐゴシック" pitchFamily="-84" charset="-128"/>
              </a:rPr>
              <a:t> :   </a:t>
            </a:r>
          </a:p>
          <a:p>
            <a:pPr lvl="1">
              <a:defRPr/>
            </a:pPr>
            <a:r>
              <a:rPr lang="en-US" altLang="ja-JP" dirty="0" smtClean="0"/>
              <a:t>May  2012 Atlanta Session Minutes</a:t>
            </a:r>
          </a:p>
          <a:p>
            <a:pPr lvl="2">
              <a:defRPr/>
            </a:pPr>
            <a:r>
              <a:rPr lang="en-US" altLang="ja-JP" dirty="0" smtClean="0">
                <a:hlinkClick r:id="rId2"/>
              </a:rPr>
              <a:t>https://mentor.ieee.org/802.11/dcn/12/11-12-0700-01-00ai-may-2012-atlanta-session-minutes.doc</a:t>
            </a:r>
            <a:endParaRPr lang="en-US" altLang="ja-JP" dirty="0" smtClean="0"/>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Atlanta to San Diego meeting. </a:t>
            </a:r>
          </a:p>
        </p:txBody>
      </p:sp>
      <p:sp>
        <p:nvSpPr>
          <p:cNvPr id="58371"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Atlanta to San Diego meeting.</a:t>
            </a:r>
            <a:endParaRPr lang="en-GB" altLang="ja-JP" dirty="0" smtClean="0">
              <a:ea typeface="ＭＳ Ｐゴシック" pitchFamily="-84" charset="-128"/>
              <a:cs typeface="ＭＳ Ｐゴシック" pitchFamily="-84" charset="-128"/>
            </a:endParaRPr>
          </a:p>
          <a:p>
            <a:pPr lvl="1">
              <a:defRPr/>
            </a:pPr>
            <a:r>
              <a:rPr lang="en-US" altLang="ja-JP" dirty="0" smtClean="0"/>
              <a:t>May-July Teleconference Minutes</a:t>
            </a:r>
          </a:p>
          <a:p>
            <a:pPr lvl="2">
              <a:defRPr/>
            </a:pPr>
            <a:r>
              <a:rPr lang="en-US" altLang="ja-JP" dirty="0" smtClean="0">
                <a:hlinkClick r:id="rId2"/>
              </a:rPr>
              <a:t>https://mentor.ieee.org/802.11/dcn/12/11-12-0729-03-00ai-may-july-teleconference-minutes.doc</a:t>
            </a:r>
            <a:endParaRPr lang="en-US" altLang="ja-JP" dirty="0" smtClean="0"/>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2057400"/>
          </a:xfrm>
        </p:spPr>
        <p:txBody>
          <a:bodyPr>
            <a:normAutofit fontScale="85000" lnSpcReduction="2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18:00 ET continue from 31 July 2012  until 25</a:t>
            </a:r>
            <a:r>
              <a:rPr lang="en-US" altLang="ja-JP" baseline="30000" dirty="0" smtClean="0"/>
              <a:t>th</a:t>
            </a:r>
            <a:r>
              <a:rPr lang="en-US" altLang="ja-JP" dirty="0" smtClean="0"/>
              <a:t> Sep 2012.</a:t>
            </a:r>
          </a:p>
          <a:p>
            <a:pPr lvl="1">
              <a:defRPr/>
            </a:pPr>
            <a:r>
              <a:rPr lang="en-US" altLang="ja-JP" dirty="0" smtClean="0"/>
              <a:t>Duration 1Hour</a:t>
            </a:r>
          </a:p>
          <a:p>
            <a:pPr lvl="1">
              <a:defRPr/>
            </a:pPr>
            <a:r>
              <a:rPr lang="en-US" altLang="ja-JP" dirty="0" smtClean="0"/>
              <a:t>Using WEB-EX that will be provided by Task Group Chair</a:t>
            </a:r>
          </a:p>
          <a:p>
            <a:pPr>
              <a:defRPr/>
            </a:pPr>
            <a:r>
              <a:rPr lang="en-GB" altLang="ja-JP" dirty="0" err="1" smtClean="0"/>
              <a:t>Moved:Hiroshi</a:t>
            </a:r>
            <a:r>
              <a:rPr lang="en-GB" altLang="ja-JP" dirty="0" smtClean="0"/>
              <a:t>     ,  </a:t>
            </a:r>
            <a:r>
              <a:rPr lang="en-GB" altLang="ja-JP" dirty="0" err="1" smtClean="0"/>
              <a:t>Seconded:Gabor</a:t>
            </a:r>
            <a:endParaRPr lang="en-GB" altLang="ja-JP" dirty="0" smtClean="0"/>
          </a:p>
          <a:p>
            <a:pPr>
              <a:defRPr/>
            </a:pPr>
            <a:r>
              <a:rPr lang="en-GB" altLang="ja-JP" dirty="0" smtClean="0"/>
              <a:t>yes 32 no 0 abstain 1</a:t>
            </a:r>
            <a:endParaRPr lang="ja-JP" altLang="en-US"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pic>
        <p:nvPicPr>
          <p:cNvPr id="9" name="図 8" descr="スクリーンショット 2012-07-16 9.32.30.png"/>
          <p:cNvPicPr>
            <a:picLocks noChangeAspect="1"/>
          </p:cNvPicPr>
          <p:nvPr/>
        </p:nvPicPr>
        <p:blipFill>
          <a:blip r:embed="rId2"/>
          <a:stretch>
            <a:fillRect/>
          </a:stretch>
        </p:blipFill>
        <p:spPr>
          <a:xfrm>
            <a:off x="5981700" y="3276600"/>
            <a:ext cx="2602417" cy="3187700"/>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smtClean="0">
                <a:ea typeface="ＭＳ Ｐゴシック" pitchFamily="-84" charset="-128"/>
                <a:cs typeface="ＭＳ Ｐゴシック" pitchFamily="-84" charset="-128"/>
              </a:rPr>
              <a:t>Time line of TGai</a:t>
            </a: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a:t>
            </a:r>
            <a:r>
              <a:rPr lang="en-US" altLang="ja-JP" smtClean="0"/>
              <a:t>08</a:t>
            </a:r>
          </a:p>
          <a:p>
            <a:pPr lvl="1"/>
            <a:r>
              <a:rPr lang="en-US" altLang="ja-JP" smtClean="0"/>
              <a:t>WG </a:t>
            </a:r>
            <a:r>
              <a:rPr lang="en-US" altLang="ja-JP" dirty="0" smtClean="0"/>
              <a:t>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Nov13/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July 2012</a:t>
            </a:r>
            <a:endParaRPr lang="en-US" altLang="ja-JP">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27</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838200"/>
          </a:xfrm>
        </p:spPr>
        <p:txBody>
          <a:bodyPr/>
          <a:lstStyle/>
          <a:p>
            <a:r>
              <a:rPr lang="en-US" dirty="0" err="1" smtClean="0"/>
              <a:t>TGai</a:t>
            </a:r>
            <a:r>
              <a:rPr lang="en-US" dirty="0" smtClean="0"/>
              <a:t> Process status</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January 2012</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Hitoshi Morioka (Allied Telesis R&amp;D Center)</a:t>
            </a:r>
            <a:endParaRPr lang="en-US" dirty="0">
              <a:solidFill>
                <a:srgbClr val="000000"/>
              </a:solidFill>
            </a:endParaRPr>
          </a:p>
        </p:txBody>
      </p:sp>
      <p:sp>
        <p:nvSpPr>
          <p:cNvPr id="6" name="Slide Number Placeholder 5"/>
          <p:cNvSpPr>
            <a:spLocks noGrp="1"/>
          </p:cNvSpPr>
          <p:nvPr>
            <p:ph type="sldNum" sz="quarter" idx="12"/>
          </p:nvPr>
        </p:nvSpPr>
        <p:spPr>
          <a:xfrm>
            <a:off x="1878033" y="6477000"/>
            <a:ext cx="431759" cy="184666"/>
          </a:xfrm>
        </p:spPr>
        <p:txBody>
          <a:bodyPr/>
          <a:lstStyle/>
          <a:p>
            <a:pPr>
              <a:defRPr/>
            </a:pPr>
            <a:r>
              <a:rPr lang="en-US" dirty="0" smtClean="0">
                <a:solidFill>
                  <a:srgbClr val="000000"/>
                </a:solidFill>
              </a:rPr>
              <a:t>Slide </a:t>
            </a:r>
            <a:fld id="{9F280238-5E03-4A90-BACD-D800220B2674}" type="slidenum">
              <a:rPr lang="en-US" smtClean="0">
                <a:solidFill>
                  <a:srgbClr val="000000"/>
                </a:solidFill>
              </a:rPr>
              <a:pPr>
                <a:defRPr/>
              </a:pPr>
              <a:t>28</a:t>
            </a:fld>
            <a:endParaRPr lang="en-US" dirty="0">
              <a:solidFill>
                <a:srgbClr val="000000"/>
              </a:solidFill>
            </a:endParaRPr>
          </a:p>
        </p:txBody>
      </p:sp>
      <p:sp>
        <p:nvSpPr>
          <p:cNvPr id="7" name="Rectangle 5"/>
          <p:cNvSpPr>
            <a:spLocks noChangeArrowheads="1"/>
          </p:cNvSpPr>
          <p:nvPr/>
        </p:nvSpPr>
        <p:spPr bwMode="auto">
          <a:xfrm>
            <a:off x="533400" y="1371600"/>
            <a:ext cx="1371600" cy="1219200"/>
          </a:xfrm>
          <a:prstGeom prst="rect">
            <a:avLst/>
          </a:prstGeom>
          <a:solidFill>
            <a:schemeClr val="bg1"/>
          </a:solidFill>
          <a:ln w="12700">
            <a:solidFill>
              <a:schemeClr val="tx1"/>
            </a:solidFill>
            <a:miter lim="800000"/>
            <a:headEnd type="none" w="sm" len="sm"/>
            <a:tailEnd type="none" w="sm" len="sm"/>
          </a:ln>
        </p:spPr>
        <p:txBody>
          <a:bodyPr wrap="none" anchor="ctr"/>
          <a:lstStyle/>
          <a:p>
            <a:pPr algn="ctr" defTabSz="914400" eaLnBrk="0" fontAlgn="base" hangingPunct="0">
              <a:spcBef>
                <a:spcPct val="0"/>
              </a:spcBef>
              <a:spcAft>
                <a:spcPct val="0"/>
              </a:spcAft>
            </a:pPr>
            <a:r>
              <a:rPr kumimoji="0" lang="en-US" sz="1200" dirty="0">
                <a:solidFill>
                  <a:srgbClr val="000000"/>
                </a:solidFill>
              </a:rPr>
              <a:t>Functional </a:t>
            </a:r>
            <a:br>
              <a:rPr kumimoji="0" lang="en-US" sz="1200" dirty="0">
                <a:solidFill>
                  <a:srgbClr val="000000"/>
                </a:solidFill>
              </a:rPr>
            </a:br>
            <a:r>
              <a:rPr kumimoji="0" lang="en-US" sz="1200" dirty="0">
                <a:solidFill>
                  <a:srgbClr val="000000"/>
                </a:solidFill>
              </a:rPr>
              <a:t>Requirements</a:t>
            </a:r>
          </a:p>
          <a:p>
            <a:pPr algn="ctr" defTabSz="914400" eaLnBrk="0" fontAlgn="base" hangingPunct="0">
              <a:spcBef>
                <a:spcPct val="0"/>
              </a:spcBef>
              <a:spcAft>
                <a:spcPct val="0"/>
              </a:spcAft>
            </a:pPr>
            <a:r>
              <a:rPr kumimoji="0" lang="en-US" sz="1200" dirty="0">
                <a:solidFill>
                  <a:srgbClr val="000000"/>
                </a:solidFill>
              </a:rPr>
              <a:t>(Doc 11/745)</a:t>
            </a:r>
          </a:p>
          <a:p>
            <a:pPr algn="ctr" defTabSz="914400" eaLnBrk="0" fontAlgn="base" hangingPunct="0">
              <a:spcBef>
                <a:spcPct val="0"/>
              </a:spcBef>
              <a:spcAft>
                <a:spcPct val="0"/>
              </a:spcAft>
            </a:pPr>
            <a:r>
              <a:rPr kumimoji="0" lang="en-US" sz="1200" dirty="0">
                <a:solidFill>
                  <a:srgbClr val="000000"/>
                </a:solidFill>
              </a:rPr>
              <a:t>Evaluation</a:t>
            </a:r>
          </a:p>
          <a:p>
            <a:pPr algn="ctr" defTabSz="914400" eaLnBrk="0" fontAlgn="base" hangingPunct="0">
              <a:spcBef>
                <a:spcPct val="0"/>
              </a:spcBef>
              <a:spcAft>
                <a:spcPct val="0"/>
              </a:spcAft>
            </a:pPr>
            <a:r>
              <a:rPr kumimoji="0" lang="en-US" sz="1200" dirty="0">
                <a:solidFill>
                  <a:srgbClr val="000000"/>
                </a:solidFill>
              </a:rPr>
              <a:t>Methodology</a:t>
            </a:r>
          </a:p>
          <a:p>
            <a:pPr algn="ctr" defTabSz="914400" eaLnBrk="0" fontAlgn="base" hangingPunct="0">
              <a:spcBef>
                <a:spcPct val="0"/>
              </a:spcBef>
              <a:spcAft>
                <a:spcPct val="0"/>
              </a:spcAft>
            </a:pPr>
            <a:r>
              <a:rPr kumimoji="0" lang="en-US" sz="1200" dirty="0">
                <a:solidFill>
                  <a:srgbClr val="000000"/>
                </a:solidFill>
              </a:rPr>
              <a:t>(11/811r7)</a:t>
            </a:r>
          </a:p>
          <a:p>
            <a:pPr algn="ctr" defTabSz="914400" eaLnBrk="0" fontAlgn="base" hangingPunct="0">
              <a:spcBef>
                <a:spcPct val="0"/>
              </a:spcBef>
              <a:spcAft>
                <a:spcPct val="0"/>
              </a:spcAft>
            </a:pPr>
            <a:endParaRPr kumimoji="0" lang="en-US" sz="1200" dirty="0">
              <a:solidFill>
                <a:srgbClr val="000000"/>
              </a:solidFill>
            </a:endParaRPr>
          </a:p>
        </p:txBody>
      </p:sp>
      <p:cxnSp>
        <p:nvCxnSpPr>
          <p:cNvPr id="24" name="Straight Arrow Connector 23"/>
          <p:cNvCxnSpPr>
            <a:stCxn id="7" idx="2"/>
            <a:endCxn id="79" idx="0"/>
          </p:cNvCxnSpPr>
          <p:nvPr/>
        </p:nvCxnSpPr>
        <p:spPr bwMode="auto">
          <a:xfrm rot="5400000">
            <a:off x="1143000" y="2667000"/>
            <a:ext cx="152400"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27" name="Straight Arrow Connector 26"/>
          <p:cNvCxnSpPr/>
          <p:nvPr/>
        </p:nvCxnSpPr>
        <p:spPr bwMode="auto">
          <a:xfrm flipV="1">
            <a:off x="990599" y="5029201"/>
            <a:ext cx="304800" cy="1524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 name="Rectangle 6"/>
          <p:cNvSpPr>
            <a:spLocks noChangeArrowheads="1"/>
          </p:cNvSpPr>
          <p:nvPr/>
        </p:nvSpPr>
        <p:spPr bwMode="auto">
          <a:xfrm>
            <a:off x="533399" y="3505201"/>
            <a:ext cx="1371600" cy="914400"/>
          </a:xfrm>
          <a:prstGeom prst="rect">
            <a:avLst/>
          </a:prstGeom>
          <a:solidFill>
            <a:schemeClr val="bg1"/>
          </a:solidFill>
          <a:ln w="12700">
            <a:solidFill>
              <a:schemeClr val="tx1"/>
            </a:solidFill>
            <a:miter lim="800000"/>
            <a:headEnd type="none" w="sm" len="sm"/>
            <a:tailEnd type="none" w="sm" len="sm"/>
          </a:ln>
        </p:spPr>
        <p:txBody>
          <a:bodyPr wrap="none" anchor="ctr"/>
          <a:lstStyle/>
          <a:p>
            <a:pPr algn="ctr" defTabSz="914400" eaLnBrk="0" fontAlgn="base" hangingPunct="0">
              <a:spcBef>
                <a:spcPct val="0"/>
              </a:spcBef>
              <a:spcAft>
                <a:spcPct val="0"/>
              </a:spcAft>
            </a:pPr>
            <a:r>
              <a:rPr kumimoji="0" lang="en-US" dirty="0">
                <a:solidFill>
                  <a:srgbClr val="000000"/>
                </a:solidFill>
              </a:rPr>
              <a:t>Technical</a:t>
            </a:r>
            <a:br>
              <a:rPr kumimoji="0" lang="en-US" dirty="0">
                <a:solidFill>
                  <a:srgbClr val="000000"/>
                </a:solidFill>
              </a:rPr>
            </a:br>
            <a:r>
              <a:rPr kumimoji="0" lang="en-US" dirty="0">
                <a:solidFill>
                  <a:srgbClr val="000000"/>
                </a:solidFill>
              </a:rPr>
              <a:t>Contribution</a:t>
            </a:r>
          </a:p>
        </p:txBody>
      </p:sp>
      <p:sp>
        <p:nvSpPr>
          <p:cNvPr id="9" name="Rectangle 6"/>
          <p:cNvSpPr>
            <a:spLocks noChangeArrowheads="1"/>
          </p:cNvSpPr>
          <p:nvPr/>
        </p:nvSpPr>
        <p:spPr bwMode="auto">
          <a:xfrm>
            <a:off x="457199" y="3657601"/>
            <a:ext cx="1371600" cy="914400"/>
          </a:xfrm>
          <a:prstGeom prst="rect">
            <a:avLst/>
          </a:prstGeom>
          <a:solidFill>
            <a:schemeClr val="bg1"/>
          </a:solidFill>
          <a:ln w="12700">
            <a:solidFill>
              <a:schemeClr val="tx1"/>
            </a:solidFill>
            <a:miter lim="800000"/>
            <a:headEnd type="none" w="sm" len="sm"/>
            <a:tailEnd type="none" w="sm" len="sm"/>
          </a:ln>
        </p:spPr>
        <p:txBody>
          <a:bodyPr wrap="none" anchor="ctr"/>
          <a:lstStyle/>
          <a:p>
            <a:pPr algn="ctr" defTabSz="914400" eaLnBrk="0" fontAlgn="base" hangingPunct="0">
              <a:spcBef>
                <a:spcPct val="0"/>
              </a:spcBef>
              <a:spcAft>
                <a:spcPct val="0"/>
              </a:spcAft>
            </a:pPr>
            <a:r>
              <a:rPr kumimoji="0" lang="en-US" dirty="0">
                <a:solidFill>
                  <a:srgbClr val="000000"/>
                </a:solidFill>
              </a:rPr>
              <a:t>Technical</a:t>
            </a:r>
            <a:br>
              <a:rPr kumimoji="0" lang="en-US" dirty="0">
                <a:solidFill>
                  <a:srgbClr val="000000"/>
                </a:solidFill>
              </a:rPr>
            </a:br>
            <a:r>
              <a:rPr kumimoji="0" lang="en-US" dirty="0">
                <a:solidFill>
                  <a:srgbClr val="000000"/>
                </a:solidFill>
              </a:rPr>
              <a:t>Contribution</a:t>
            </a:r>
          </a:p>
        </p:txBody>
      </p:sp>
      <p:sp>
        <p:nvSpPr>
          <p:cNvPr id="8" name="Rectangle 6"/>
          <p:cNvSpPr>
            <a:spLocks noChangeArrowheads="1"/>
          </p:cNvSpPr>
          <p:nvPr/>
        </p:nvSpPr>
        <p:spPr bwMode="auto">
          <a:xfrm>
            <a:off x="380999" y="3810001"/>
            <a:ext cx="1371600" cy="914400"/>
          </a:xfrm>
          <a:prstGeom prst="rect">
            <a:avLst/>
          </a:prstGeom>
          <a:solidFill>
            <a:schemeClr val="bg1"/>
          </a:solidFill>
          <a:ln w="12700">
            <a:solidFill>
              <a:schemeClr val="tx1"/>
            </a:solidFill>
            <a:miter lim="800000"/>
            <a:headEnd type="none" w="sm" len="sm"/>
            <a:tailEnd type="none" w="sm" len="sm"/>
          </a:ln>
        </p:spPr>
        <p:txBody>
          <a:bodyPr wrap="none" anchor="ctr"/>
          <a:lstStyle/>
          <a:p>
            <a:pPr algn="ctr" defTabSz="914400" eaLnBrk="0" fontAlgn="base" hangingPunct="0">
              <a:spcBef>
                <a:spcPct val="0"/>
              </a:spcBef>
              <a:spcAft>
                <a:spcPct val="0"/>
              </a:spcAft>
            </a:pPr>
            <a:r>
              <a:rPr kumimoji="0" lang="en-US" sz="1400" dirty="0">
                <a:solidFill>
                  <a:srgbClr val="000000"/>
                </a:solidFill>
              </a:rPr>
              <a:t>Spec Framework</a:t>
            </a:r>
            <a:br>
              <a:rPr kumimoji="0" lang="en-US" sz="1400" dirty="0">
                <a:solidFill>
                  <a:srgbClr val="000000"/>
                </a:solidFill>
              </a:rPr>
            </a:br>
            <a:r>
              <a:rPr kumimoji="0" lang="en-US" sz="1400" dirty="0">
                <a:solidFill>
                  <a:srgbClr val="000000"/>
                </a:solidFill>
              </a:rPr>
              <a:t>Contribution</a:t>
            </a:r>
          </a:p>
        </p:txBody>
      </p:sp>
      <p:sp>
        <p:nvSpPr>
          <p:cNvPr id="19" name="Diamond 18"/>
          <p:cNvSpPr/>
          <p:nvPr/>
        </p:nvSpPr>
        <p:spPr bwMode="auto">
          <a:xfrm>
            <a:off x="2514600" y="4800600"/>
            <a:ext cx="685800" cy="533400"/>
          </a:xfrm>
          <a:prstGeom prst="diamond">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eaLnBrk="0" fontAlgn="base" hangingPunct="0">
              <a:spcBef>
                <a:spcPct val="0"/>
              </a:spcBef>
              <a:spcAft>
                <a:spcPct val="0"/>
              </a:spcAft>
            </a:pPr>
            <a:r>
              <a:rPr kumimoji="0" lang="en-US" sz="1200" dirty="0">
                <a:solidFill>
                  <a:srgbClr val="000000"/>
                </a:solidFill>
              </a:rPr>
              <a:t>75%</a:t>
            </a:r>
          </a:p>
        </p:txBody>
      </p:sp>
      <p:sp>
        <p:nvSpPr>
          <p:cNvPr id="21" name="TextBox 20"/>
          <p:cNvSpPr txBox="1"/>
          <p:nvPr/>
        </p:nvSpPr>
        <p:spPr>
          <a:xfrm>
            <a:off x="3200400" y="5105400"/>
            <a:ext cx="295274" cy="276999"/>
          </a:xfrm>
          <a:prstGeom prst="rect">
            <a:avLst/>
          </a:prstGeom>
          <a:noFill/>
        </p:spPr>
        <p:txBody>
          <a:bodyPr wrap="none" rtlCol="0">
            <a:spAutoFit/>
          </a:bodyPr>
          <a:lstStyle/>
          <a:p>
            <a:pPr defTabSz="914400" eaLnBrk="0" fontAlgn="base" hangingPunct="0">
              <a:spcBef>
                <a:spcPct val="0"/>
              </a:spcBef>
              <a:spcAft>
                <a:spcPct val="0"/>
              </a:spcAft>
            </a:pPr>
            <a:r>
              <a:rPr kumimoji="0" lang="en-US" sz="1200" dirty="0">
                <a:solidFill>
                  <a:srgbClr val="000000"/>
                </a:solidFill>
              </a:rPr>
              <a:t>Y</a:t>
            </a:r>
          </a:p>
        </p:txBody>
      </p:sp>
      <p:sp>
        <p:nvSpPr>
          <p:cNvPr id="22" name="TextBox 21"/>
          <p:cNvSpPr txBox="1"/>
          <p:nvPr/>
        </p:nvSpPr>
        <p:spPr>
          <a:xfrm>
            <a:off x="2362200" y="4114800"/>
            <a:ext cx="963725" cy="646331"/>
          </a:xfrm>
          <a:prstGeom prst="rect">
            <a:avLst/>
          </a:prstGeom>
          <a:noFill/>
        </p:spPr>
        <p:txBody>
          <a:bodyPr wrap="none" rtlCol="0">
            <a:spAutoFit/>
          </a:bodyPr>
          <a:lstStyle/>
          <a:p>
            <a:pPr algn="ctr" defTabSz="914400" eaLnBrk="0" fontAlgn="base" hangingPunct="0">
              <a:spcBef>
                <a:spcPct val="0"/>
              </a:spcBef>
              <a:spcAft>
                <a:spcPct val="0"/>
              </a:spcAft>
            </a:pPr>
            <a:r>
              <a:rPr kumimoji="0" lang="en-US" sz="1200" dirty="0">
                <a:solidFill>
                  <a:srgbClr val="000000"/>
                </a:solidFill>
              </a:rPr>
              <a:t>Add to </a:t>
            </a:r>
            <a:br>
              <a:rPr kumimoji="0" lang="en-US" sz="1200" dirty="0">
                <a:solidFill>
                  <a:srgbClr val="000000"/>
                </a:solidFill>
              </a:rPr>
            </a:br>
            <a:r>
              <a:rPr kumimoji="0" lang="en-US" sz="1200" dirty="0">
                <a:solidFill>
                  <a:srgbClr val="000000"/>
                </a:solidFill>
              </a:rPr>
              <a:t>Spec </a:t>
            </a:r>
            <a:br>
              <a:rPr kumimoji="0" lang="en-US" sz="1200" dirty="0">
                <a:solidFill>
                  <a:srgbClr val="000000"/>
                </a:solidFill>
              </a:rPr>
            </a:br>
            <a:r>
              <a:rPr kumimoji="0" lang="en-US" sz="1200" dirty="0">
                <a:solidFill>
                  <a:srgbClr val="000000"/>
                </a:solidFill>
              </a:rPr>
              <a:t>Framework?</a:t>
            </a:r>
          </a:p>
        </p:txBody>
      </p:sp>
      <p:sp>
        <p:nvSpPr>
          <p:cNvPr id="31" name="Rectangle 6"/>
          <p:cNvSpPr>
            <a:spLocks noChangeArrowheads="1"/>
          </p:cNvSpPr>
          <p:nvPr/>
        </p:nvSpPr>
        <p:spPr bwMode="auto">
          <a:xfrm>
            <a:off x="4029074" y="4572000"/>
            <a:ext cx="1295400" cy="990600"/>
          </a:xfrm>
          <a:prstGeom prst="rect">
            <a:avLst/>
          </a:prstGeom>
          <a:solidFill>
            <a:schemeClr val="bg1"/>
          </a:solidFill>
          <a:ln w="12700">
            <a:solidFill>
              <a:schemeClr val="tx1"/>
            </a:solidFill>
            <a:miter lim="800000"/>
            <a:headEnd type="none" w="sm" len="sm"/>
            <a:tailEnd type="none" w="sm" len="sm"/>
          </a:ln>
        </p:spPr>
        <p:txBody>
          <a:bodyPr wrap="none" anchor="ctr"/>
          <a:lstStyle/>
          <a:p>
            <a:pPr algn="ctr" defTabSz="914400" eaLnBrk="0" fontAlgn="base" hangingPunct="0">
              <a:spcBef>
                <a:spcPct val="0"/>
              </a:spcBef>
              <a:spcAft>
                <a:spcPct val="0"/>
              </a:spcAft>
            </a:pPr>
            <a:r>
              <a:rPr kumimoji="0" lang="en-US" dirty="0">
                <a:solidFill>
                  <a:srgbClr val="000000"/>
                </a:solidFill>
              </a:rPr>
              <a:t>Spec </a:t>
            </a:r>
            <a:br>
              <a:rPr kumimoji="0" lang="en-US" dirty="0">
                <a:solidFill>
                  <a:srgbClr val="000000"/>
                </a:solidFill>
              </a:rPr>
            </a:br>
            <a:r>
              <a:rPr kumimoji="0" lang="en-US" dirty="0">
                <a:solidFill>
                  <a:srgbClr val="000000"/>
                </a:solidFill>
              </a:rPr>
              <a:t>Framework</a:t>
            </a:r>
            <a:br>
              <a:rPr kumimoji="0" lang="en-US" dirty="0">
                <a:solidFill>
                  <a:srgbClr val="000000"/>
                </a:solidFill>
              </a:rPr>
            </a:br>
            <a:r>
              <a:rPr kumimoji="0" lang="en-US" dirty="0">
                <a:solidFill>
                  <a:srgbClr val="000000"/>
                </a:solidFill>
              </a:rPr>
              <a:t>Document</a:t>
            </a:r>
          </a:p>
        </p:txBody>
      </p:sp>
      <p:sp>
        <p:nvSpPr>
          <p:cNvPr id="26" name="Rectangle 25"/>
          <p:cNvSpPr/>
          <p:nvPr/>
        </p:nvSpPr>
        <p:spPr bwMode="auto">
          <a:xfrm rot="5400000">
            <a:off x="-342901" y="4000501"/>
            <a:ext cx="2895600" cy="1752599"/>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kumimoji="0" lang="en-US" sz="1200">
              <a:solidFill>
                <a:srgbClr val="000000"/>
              </a:solidFill>
            </a:endParaRPr>
          </a:p>
        </p:txBody>
      </p:sp>
      <p:sp>
        <p:nvSpPr>
          <p:cNvPr id="35" name="Rectangle 6"/>
          <p:cNvSpPr>
            <a:spLocks noChangeArrowheads="1"/>
          </p:cNvSpPr>
          <p:nvPr/>
        </p:nvSpPr>
        <p:spPr bwMode="auto">
          <a:xfrm>
            <a:off x="5629274" y="4572000"/>
            <a:ext cx="1143000" cy="990600"/>
          </a:xfrm>
          <a:prstGeom prst="rect">
            <a:avLst/>
          </a:prstGeom>
          <a:solidFill>
            <a:schemeClr val="bg1"/>
          </a:solidFill>
          <a:ln w="12700">
            <a:solidFill>
              <a:schemeClr val="tx1"/>
            </a:solidFill>
            <a:miter lim="800000"/>
            <a:headEnd type="none" w="sm" len="sm"/>
            <a:tailEnd type="none" w="sm" len="sm"/>
          </a:ln>
        </p:spPr>
        <p:txBody>
          <a:bodyPr wrap="none" anchor="ctr"/>
          <a:lstStyle/>
          <a:p>
            <a:pPr algn="ctr" defTabSz="914400" eaLnBrk="0" fontAlgn="base" hangingPunct="0">
              <a:spcBef>
                <a:spcPct val="0"/>
              </a:spcBef>
              <a:spcAft>
                <a:spcPct val="0"/>
              </a:spcAft>
            </a:pPr>
            <a:r>
              <a:rPr kumimoji="0" lang="en-US" dirty="0">
                <a:solidFill>
                  <a:srgbClr val="000000"/>
                </a:solidFill>
              </a:rPr>
              <a:t>Detailed </a:t>
            </a:r>
            <a:br>
              <a:rPr kumimoji="0" lang="en-US" dirty="0">
                <a:solidFill>
                  <a:srgbClr val="000000"/>
                </a:solidFill>
              </a:rPr>
            </a:br>
            <a:r>
              <a:rPr kumimoji="0" lang="en-US" dirty="0">
                <a:solidFill>
                  <a:srgbClr val="000000"/>
                </a:solidFill>
              </a:rPr>
              <a:t>Spec </a:t>
            </a:r>
            <a:br>
              <a:rPr kumimoji="0" lang="en-US" dirty="0">
                <a:solidFill>
                  <a:srgbClr val="000000"/>
                </a:solidFill>
              </a:rPr>
            </a:br>
            <a:r>
              <a:rPr kumimoji="0" lang="en-US" dirty="0">
                <a:solidFill>
                  <a:srgbClr val="000000"/>
                </a:solidFill>
              </a:rPr>
              <a:t>Text (Draft)</a:t>
            </a:r>
          </a:p>
        </p:txBody>
      </p:sp>
      <p:sp>
        <p:nvSpPr>
          <p:cNvPr id="33" name="Rectangle 6"/>
          <p:cNvSpPr>
            <a:spLocks noChangeArrowheads="1"/>
          </p:cNvSpPr>
          <p:nvPr/>
        </p:nvSpPr>
        <p:spPr bwMode="auto">
          <a:xfrm>
            <a:off x="457199" y="4876801"/>
            <a:ext cx="1371600" cy="990600"/>
          </a:xfrm>
          <a:prstGeom prst="rect">
            <a:avLst/>
          </a:prstGeom>
          <a:solidFill>
            <a:schemeClr val="bg1"/>
          </a:solidFill>
          <a:ln w="12700">
            <a:solidFill>
              <a:schemeClr val="tx1"/>
            </a:solidFill>
            <a:miter lim="800000"/>
            <a:headEnd type="none" w="sm" len="sm"/>
            <a:tailEnd type="none" w="sm" len="sm"/>
          </a:ln>
        </p:spPr>
        <p:txBody>
          <a:bodyPr wrap="none" anchor="ctr"/>
          <a:lstStyle/>
          <a:p>
            <a:pPr algn="ctr" defTabSz="914400" eaLnBrk="0" fontAlgn="base" hangingPunct="0">
              <a:spcBef>
                <a:spcPct val="0"/>
              </a:spcBef>
              <a:spcAft>
                <a:spcPct val="0"/>
              </a:spcAft>
            </a:pPr>
            <a:r>
              <a:rPr kumimoji="0" lang="en-US" dirty="0">
                <a:solidFill>
                  <a:srgbClr val="000000"/>
                </a:solidFill>
              </a:rPr>
              <a:t>Technical</a:t>
            </a:r>
            <a:br>
              <a:rPr kumimoji="0" lang="en-US" dirty="0">
                <a:solidFill>
                  <a:srgbClr val="000000"/>
                </a:solidFill>
              </a:rPr>
            </a:br>
            <a:r>
              <a:rPr kumimoji="0" lang="en-US" dirty="0">
                <a:solidFill>
                  <a:srgbClr val="000000"/>
                </a:solidFill>
              </a:rPr>
              <a:t>Contribution</a:t>
            </a:r>
          </a:p>
        </p:txBody>
      </p:sp>
      <p:sp>
        <p:nvSpPr>
          <p:cNvPr id="36" name="Rectangle 6"/>
          <p:cNvSpPr>
            <a:spLocks noChangeArrowheads="1"/>
          </p:cNvSpPr>
          <p:nvPr/>
        </p:nvSpPr>
        <p:spPr bwMode="auto">
          <a:xfrm>
            <a:off x="380999" y="5029201"/>
            <a:ext cx="1371600" cy="990600"/>
          </a:xfrm>
          <a:prstGeom prst="rect">
            <a:avLst/>
          </a:prstGeom>
          <a:solidFill>
            <a:schemeClr val="bg1"/>
          </a:solidFill>
          <a:ln w="12700">
            <a:solidFill>
              <a:schemeClr val="tx1"/>
            </a:solidFill>
            <a:miter lim="800000"/>
            <a:headEnd type="none" w="sm" len="sm"/>
            <a:tailEnd type="none" w="sm" len="sm"/>
          </a:ln>
        </p:spPr>
        <p:txBody>
          <a:bodyPr wrap="none" anchor="ctr"/>
          <a:lstStyle/>
          <a:p>
            <a:pPr algn="ctr" defTabSz="914400" eaLnBrk="0" fontAlgn="base" hangingPunct="0">
              <a:spcBef>
                <a:spcPct val="0"/>
              </a:spcBef>
              <a:spcAft>
                <a:spcPct val="0"/>
              </a:spcAft>
            </a:pPr>
            <a:r>
              <a:rPr kumimoji="0" lang="en-US" dirty="0">
                <a:solidFill>
                  <a:srgbClr val="000000"/>
                </a:solidFill>
              </a:rPr>
              <a:t>Technical</a:t>
            </a:r>
            <a:br>
              <a:rPr kumimoji="0" lang="en-US" dirty="0">
                <a:solidFill>
                  <a:srgbClr val="000000"/>
                </a:solidFill>
              </a:rPr>
            </a:br>
            <a:r>
              <a:rPr kumimoji="0" lang="en-US" dirty="0">
                <a:solidFill>
                  <a:srgbClr val="000000"/>
                </a:solidFill>
              </a:rPr>
              <a:t>Contribution</a:t>
            </a:r>
          </a:p>
        </p:txBody>
      </p:sp>
      <p:sp>
        <p:nvSpPr>
          <p:cNvPr id="37" name="Rectangle 6"/>
          <p:cNvSpPr>
            <a:spLocks noChangeArrowheads="1"/>
          </p:cNvSpPr>
          <p:nvPr/>
        </p:nvSpPr>
        <p:spPr bwMode="auto">
          <a:xfrm>
            <a:off x="304799" y="5181601"/>
            <a:ext cx="1371600" cy="990600"/>
          </a:xfrm>
          <a:prstGeom prst="rect">
            <a:avLst/>
          </a:prstGeom>
          <a:solidFill>
            <a:schemeClr val="bg1"/>
          </a:solidFill>
          <a:ln w="12700">
            <a:solidFill>
              <a:schemeClr val="tx1"/>
            </a:solidFill>
            <a:miter lim="800000"/>
            <a:headEnd type="none" w="sm" len="sm"/>
            <a:tailEnd type="none" w="sm" len="sm"/>
          </a:ln>
        </p:spPr>
        <p:txBody>
          <a:bodyPr wrap="none" anchor="ctr"/>
          <a:lstStyle/>
          <a:p>
            <a:pPr algn="ctr" defTabSz="914400" eaLnBrk="0" fontAlgn="base" hangingPunct="0">
              <a:spcBef>
                <a:spcPct val="0"/>
              </a:spcBef>
              <a:spcAft>
                <a:spcPct val="0"/>
              </a:spcAft>
            </a:pPr>
            <a:r>
              <a:rPr kumimoji="0" lang="en-US" dirty="0">
                <a:solidFill>
                  <a:srgbClr val="000000"/>
                </a:solidFill>
              </a:rPr>
              <a:t>Spec </a:t>
            </a:r>
            <a:br>
              <a:rPr kumimoji="0" lang="en-US" dirty="0">
                <a:solidFill>
                  <a:srgbClr val="000000"/>
                </a:solidFill>
              </a:rPr>
            </a:br>
            <a:r>
              <a:rPr kumimoji="0" lang="en-US" dirty="0">
                <a:solidFill>
                  <a:srgbClr val="000000"/>
                </a:solidFill>
              </a:rPr>
              <a:t>Framework</a:t>
            </a:r>
            <a:br>
              <a:rPr kumimoji="0" lang="en-US" dirty="0">
                <a:solidFill>
                  <a:srgbClr val="000000"/>
                </a:solidFill>
              </a:rPr>
            </a:br>
            <a:r>
              <a:rPr kumimoji="0" lang="en-US" dirty="0">
                <a:solidFill>
                  <a:srgbClr val="000000"/>
                </a:solidFill>
              </a:rPr>
              <a:t>Text</a:t>
            </a:r>
          </a:p>
        </p:txBody>
      </p:sp>
      <p:cxnSp>
        <p:nvCxnSpPr>
          <p:cNvPr id="20" name="Straight Arrow Connector 19"/>
          <p:cNvCxnSpPr>
            <a:stCxn id="8" idx="2"/>
            <a:endCxn id="37" idx="0"/>
          </p:cNvCxnSpPr>
          <p:nvPr/>
        </p:nvCxnSpPr>
        <p:spPr bwMode="auto">
          <a:xfrm flipH="1">
            <a:off x="990599" y="4724401"/>
            <a:ext cx="76200" cy="457200"/>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43" name="Straight Arrow Connector 42"/>
          <p:cNvCxnSpPr/>
          <p:nvPr/>
        </p:nvCxnSpPr>
        <p:spPr bwMode="auto">
          <a:xfrm flipH="1">
            <a:off x="1142999" y="4800601"/>
            <a:ext cx="76200" cy="2286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4" name="Straight Arrow Connector 43"/>
          <p:cNvCxnSpPr/>
          <p:nvPr/>
        </p:nvCxnSpPr>
        <p:spPr bwMode="auto">
          <a:xfrm>
            <a:off x="1295399" y="4724401"/>
            <a:ext cx="0" cy="1524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7" name="Straight Arrow Connector 46"/>
          <p:cNvCxnSpPr>
            <a:stCxn id="19" idx="3"/>
            <a:endCxn id="31" idx="1"/>
          </p:cNvCxnSpPr>
          <p:nvPr/>
        </p:nvCxnSpPr>
        <p:spPr bwMode="auto">
          <a:xfrm>
            <a:off x="3200400" y="5067300"/>
            <a:ext cx="828674"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sp>
        <p:nvSpPr>
          <p:cNvPr id="48" name="Diamond 47"/>
          <p:cNvSpPr/>
          <p:nvPr/>
        </p:nvSpPr>
        <p:spPr bwMode="auto">
          <a:xfrm>
            <a:off x="7000874" y="4837331"/>
            <a:ext cx="685800" cy="533400"/>
          </a:xfrm>
          <a:prstGeom prst="diamond">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eaLnBrk="0" fontAlgn="base" hangingPunct="0">
              <a:spcBef>
                <a:spcPct val="0"/>
              </a:spcBef>
              <a:spcAft>
                <a:spcPct val="0"/>
              </a:spcAft>
            </a:pPr>
            <a:r>
              <a:rPr kumimoji="0" lang="en-US" sz="1200" dirty="0">
                <a:solidFill>
                  <a:srgbClr val="000000"/>
                </a:solidFill>
              </a:rPr>
              <a:t>75%</a:t>
            </a:r>
          </a:p>
        </p:txBody>
      </p:sp>
      <p:sp>
        <p:nvSpPr>
          <p:cNvPr id="49" name="TextBox 48"/>
          <p:cNvSpPr txBox="1"/>
          <p:nvPr/>
        </p:nvSpPr>
        <p:spPr>
          <a:xfrm>
            <a:off x="6756096" y="4078069"/>
            <a:ext cx="1311578" cy="646331"/>
          </a:xfrm>
          <a:prstGeom prst="rect">
            <a:avLst/>
          </a:prstGeom>
          <a:noFill/>
        </p:spPr>
        <p:txBody>
          <a:bodyPr wrap="none" rtlCol="0">
            <a:spAutoFit/>
          </a:bodyPr>
          <a:lstStyle/>
          <a:p>
            <a:pPr algn="ctr" defTabSz="914400" eaLnBrk="0" fontAlgn="base" hangingPunct="0">
              <a:spcBef>
                <a:spcPct val="0"/>
              </a:spcBef>
              <a:spcAft>
                <a:spcPct val="0"/>
              </a:spcAft>
            </a:pPr>
            <a:r>
              <a:rPr kumimoji="0" lang="en-US" sz="1200" dirty="0">
                <a:solidFill>
                  <a:srgbClr val="000000"/>
                </a:solidFill>
              </a:rPr>
              <a:t>Spec Addresses</a:t>
            </a:r>
            <a:br>
              <a:rPr kumimoji="0" lang="en-US" sz="1200" dirty="0">
                <a:solidFill>
                  <a:srgbClr val="000000"/>
                </a:solidFill>
              </a:rPr>
            </a:br>
            <a:r>
              <a:rPr kumimoji="0" lang="en-US" sz="1200" dirty="0">
                <a:solidFill>
                  <a:srgbClr val="000000"/>
                </a:solidFill>
              </a:rPr>
              <a:t>Spec Framework</a:t>
            </a:r>
            <a:br>
              <a:rPr kumimoji="0" lang="en-US" sz="1200" dirty="0">
                <a:solidFill>
                  <a:srgbClr val="000000"/>
                </a:solidFill>
              </a:rPr>
            </a:br>
            <a:r>
              <a:rPr kumimoji="0" lang="en-US" sz="1200" dirty="0">
                <a:solidFill>
                  <a:srgbClr val="000000"/>
                </a:solidFill>
              </a:rPr>
              <a:t>and ready for LB?</a:t>
            </a:r>
          </a:p>
        </p:txBody>
      </p:sp>
      <p:cxnSp>
        <p:nvCxnSpPr>
          <p:cNvPr id="50" name="Straight Arrow Connector 49"/>
          <p:cNvCxnSpPr/>
          <p:nvPr/>
        </p:nvCxnSpPr>
        <p:spPr bwMode="auto">
          <a:xfrm>
            <a:off x="6848474" y="5142131"/>
            <a:ext cx="152400" cy="0"/>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51" name="Straight Arrow Connector 50"/>
          <p:cNvCxnSpPr/>
          <p:nvPr/>
        </p:nvCxnSpPr>
        <p:spPr bwMode="auto">
          <a:xfrm>
            <a:off x="7762874" y="5142131"/>
            <a:ext cx="152400" cy="0"/>
          </a:xfrm>
          <a:prstGeom prst="straightConnector1">
            <a:avLst/>
          </a:prstGeom>
          <a:solidFill>
            <a:schemeClr val="accent1"/>
          </a:solidFill>
          <a:ln w="28575" cap="flat" cmpd="sng" algn="ctr">
            <a:solidFill>
              <a:schemeClr val="tx1"/>
            </a:solidFill>
            <a:prstDash val="solid"/>
            <a:round/>
            <a:headEnd type="none" w="sm" len="sm"/>
            <a:tailEnd type="arrow"/>
          </a:ln>
          <a:effectLst/>
        </p:spPr>
      </p:cxnSp>
      <p:sp>
        <p:nvSpPr>
          <p:cNvPr id="52" name="Rectangle 24"/>
          <p:cNvSpPr>
            <a:spLocks noChangeArrowheads="1"/>
          </p:cNvSpPr>
          <p:nvPr/>
        </p:nvSpPr>
        <p:spPr bwMode="auto">
          <a:xfrm>
            <a:off x="7915274" y="4876800"/>
            <a:ext cx="1219200" cy="381000"/>
          </a:xfrm>
          <a:prstGeom prst="rect">
            <a:avLst/>
          </a:prstGeom>
          <a:solidFill>
            <a:schemeClr val="bg1"/>
          </a:solidFill>
          <a:ln w="12700">
            <a:solidFill>
              <a:schemeClr val="tx1"/>
            </a:solidFill>
            <a:miter lim="800000"/>
            <a:headEnd type="none" w="sm" len="sm"/>
            <a:tailEnd type="none" w="sm" len="sm"/>
          </a:ln>
        </p:spPr>
        <p:txBody>
          <a:bodyPr wrap="none" anchor="ctr"/>
          <a:lstStyle/>
          <a:p>
            <a:pPr algn="ctr" defTabSz="914400" eaLnBrk="0" fontAlgn="base" hangingPunct="0">
              <a:spcBef>
                <a:spcPct val="0"/>
              </a:spcBef>
              <a:spcAft>
                <a:spcPct val="0"/>
              </a:spcAft>
            </a:pPr>
            <a:r>
              <a:rPr kumimoji="0" lang="en-US" sz="1400" dirty="0">
                <a:solidFill>
                  <a:srgbClr val="000000"/>
                </a:solidFill>
              </a:rPr>
              <a:t>TG or WG Letter </a:t>
            </a:r>
            <a:br>
              <a:rPr kumimoji="0" lang="en-US" sz="1400" dirty="0">
                <a:solidFill>
                  <a:srgbClr val="000000"/>
                </a:solidFill>
              </a:rPr>
            </a:br>
            <a:r>
              <a:rPr kumimoji="0" lang="en-US" sz="1400" dirty="0">
                <a:solidFill>
                  <a:srgbClr val="000000"/>
                </a:solidFill>
              </a:rPr>
              <a:t>Ballot</a:t>
            </a:r>
          </a:p>
        </p:txBody>
      </p:sp>
      <p:sp>
        <p:nvSpPr>
          <p:cNvPr id="53" name="Rectangle 6"/>
          <p:cNvSpPr>
            <a:spLocks noChangeArrowheads="1"/>
          </p:cNvSpPr>
          <p:nvPr/>
        </p:nvSpPr>
        <p:spPr bwMode="auto">
          <a:xfrm>
            <a:off x="5629274" y="2133600"/>
            <a:ext cx="1143000" cy="990600"/>
          </a:xfrm>
          <a:prstGeom prst="rect">
            <a:avLst/>
          </a:prstGeom>
          <a:solidFill>
            <a:schemeClr val="bg1"/>
          </a:solidFill>
          <a:ln w="12700" cap="flat" cmpd="sng" algn="ctr">
            <a:solidFill>
              <a:schemeClr val="tx1"/>
            </a:solidFill>
            <a:prstDash val="solid"/>
            <a:miter lim="800000"/>
            <a:headEnd type="none" w="sm" len="sm"/>
            <a:tailEnd type="none" w="sm" len="sm"/>
          </a:ln>
        </p:spPr>
        <p:txBody>
          <a:bodyPr wrap="none" anchor="ctr"/>
          <a:lstStyle/>
          <a:p>
            <a:pPr algn="ctr" defTabSz="914400" eaLnBrk="0" fontAlgn="base" hangingPunct="0">
              <a:spcBef>
                <a:spcPct val="0"/>
              </a:spcBef>
              <a:spcAft>
                <a:spcPct val="0"/>
              </a:spcAft>
            </a:pPr>
            <a:r>
              <a:rPr kumimoji="0" lang="en-US" sz="1400" dirty="0">
                <a:solidFill>
                  <a:srgbClr val="000000"/>
                </a:solidFill>
              </a:rPr>
              <a:t>Spec </a:t>
            </a:r>
            <a:br>
              <a:rPr kumimoji="0" lang="en-US" sz="1400" dirty="0">
                <a:solidFill>
                  <a:srgbClr val="000000"/>
                </a:solidFill>
              </a:rPr>
            </a:br>
            <a:r>
              <a:rPr kumimoji="0" lang="en-US" sz="1400" dirty="0">
                <a:solidFill>
                  <a:srgbClr val="000000"/>
                </a:solidFill>
              </a:rPr>
              <a:t>Text</a:t>
            </a:r>
            <a:br>
              <a:rPr kumimoji="0" lang="en-US" sz="1400" dirty="0">
                <a:solidFill>
                  <a:srgbClr val="000000"/>
                </a:solidFill>
              </a:rPr>
            </a:br>
            <a:r>
              <a:rPr kumimoji="0" lang="en-US" sz="1400" dirty="0">
                <a:solidFill>
                  <a:srgbClr val="000000"/>
                </a:solidFill>
              </a:rPr>
              <a:t>Contributions</a:t>
            </a:r>
          </a:p>
        </p:txBody>
      </p:sp>
      <p:cxnSp>
        <p:nvCxnSpPr>
          <p:cNvPr id="55" name="Shape 54"/>
          <p:cNvCxnSpPr>
            <a:stCxn id="31" idx="0"/>
            <a:endCxn id="53" idx="1"/>
          </p:cNvCxnSpPr>
          <p:nvPr/>
        </p:nvCxnSpPr>
        <p:spPr bwMode="auto">
          <a:xfrm rot="5400000" flipH="1" flipV="1">
            <a:off x="4181474" y="3124200"/>
            <a:ext cx="1943100" cy="952500"/>
          </a:xfrm>
          <a:prstGeom prst="bentConnector2">
            <a:avLst/>
          </a:prstGeom>
          <a:solidFill>
            <a:schemeClr val="accent1"/>
          </a:solidFill>
          <a:ln w="12700" cap="flat" cmpd="sng" algn="ctr">
            <a:solidFill>
              <a:schemeClr val="tx1"/>
            </a:solidFill>
            <a:prstDash val="solid"/>
            <a:round/>
            <a:headEnd type="none" w="sm" len="sm"/>
            <a:tailEnd type="arrow" w="med" len="med"/>
          </a:ln>
          <a:effectLst/>
        </p:spPr>
      </p:cxnSp>
      <p:cxnSp>
        <p:nvCxnSpPr>
          <p:cNvPr id="57" name="Straight Arrow Connector 56"/>
          <p:cNvCxnSpPr>
            <a:stCxn id="53" idx="2"/>
            <a:endCxn id="91" idx="0"/>
          </p:cNvCxnSpPr>
          <p:nvPr/>
        </p:nvCxnSpPr>
        <p:spPr bwMode="auto">
          <a:xfrm rot="5400000">
            <a:off x="5934074" y="3390900"/>
            <a:ext cx="533400" cy="1588"/>
          </a:xfrm>
          <a:prstGeom prst="straightConnector1">
            <a:avLst/>
          </a:prstGeom>
          <a:solidFill>
            <a:schemeClr val="accent1"/>
          </a:solidFill>
          <a:ln w="12700" cap="flat" cmpd="sng" algn="ctr">
            <a:solidFill>
              <a:schemeClr val="tx1"/>
            </a:solidFill>
            <a:prstDash val="solid"/>
            <a:round/>
            <a:headEnd type="none" w="sm" len="sm"/>
            <a:tailEnd type="arrow" w="med" len="med"/>
          </a:ln>
          <a:effectLst/>
        </p:spPr>
      </p:cxnSp>
      <p:cxnSp>
        <p:nvCxnSpPr>
          <p:cNvPr id="40" name="Straight Arrow Connector 29"/>
          <p:cNvCxnSpPr>
            <a:stCxn id="37" idx="3"/>
            <a:endCxn id="19" idx="1"/>
          </p:cNvCxnSpPr>
          <p:nvPr/>
        </p:nvCxnSpPr>
        <p:spPr bwMode="auto">
          <a:xfrm flipV="1">
            <a:off x="1676399" y="5067300"/>
            <a:ext cx="838201" cy="609601"/>
          </a:xfrm>
          <a:prstGeom prst="straightConnector1">
            <a:avLst/>
          </a:prstGeom>
          <a:solidFill>
            <a:schemeClr val="accent1"/>
          </a:solidFill>
          <a:ln w="28575" cap="flat" cmpd="sng" algn="ctr">
            <a:solidFill>
              <a:schemeClr val="tx1"/>
            </a:solidFill>
            <a:prstDash val="solid"/>
            <a:round/>
            <a:headEnd type="none" w="sm" len="sm"/>
            <a:tailEnd type="arrow"/>
          </a:ln>
          <a:effectLst/>
        </p:spPr>
      </p:cxnSp>
      <p:sp>
        <p:nvSpPr>
          <p:cNvPr id="79" name="Rectangle 5"/>
          <p:cNvSpPr>
            <a:spLocks noChangeArrowheads="1"/>
          </p:cNvSpPr>
          <p:nvPr/>
        </p:nvSpPr>
        <p:spPr bwMode="auto">
          <a:xfrm>
            <a:off x="533400" y="2743200"/>
            <a:ext cx="1371600" cy="609600"/>
          </a:xfrm>
          <a:prstGeom prst="rect">
            <a:avLst/>
          </a:prstGeom>
          <a:solidFill>
            <a:schemeClr val="bg1"/>
          </a:solidFill>
          <a:ln w="12700">
            <a:solidFill>
              <a:schemeClr val="tx1"/>
            </a:solidFill>
            <a:miter lim="800000"/>
            <a:headEnd type="none" w="sm" len="sm"/>
            <a:tailEnd type="none" w="sm" len="sm"/>
          </a:ln>
        </p:spPr>
        <p:txBody>
          <a:bodyPr wrap="none" anchor="ctr"/>
          <a:lstStyle/>
          <a:p>
            <a:pPr algn="ctr" defTabSz="914400" eaLnBrk="0" fontAlgn="base" hangingPunct="0">
              <a:spcBef>
                <a:spcPct val="0"/>
              </a:spcBef>
              <a:spcAft>
                <a:spcPct val="0"/>
              </a:spcAft>
            </a:pPr>
            <a:r>
              <a:rPr kumimoji="0" lang="en-US" sz="1200" dirty="0">
                <a:solidFill>
                  <a:srgbClr val="000000"/>
                </a:solidFill>
              </a:rPr>
              <a:t>Call for Technical</a:t>
            </a:r>
          </a:p>
          <a:p>
            <a:pPr algn="ctr" defTabSz="914400" eaLnBrk="0" fontAlgn="base" hangingPunct="0">
              <a:spcBef>
                <a:spcPct val="0"/>
              </a:spcBef>
              <a:spcAft>
                <a:spcPct val="0"/>
              </a:spcAft>
            </a:pPr>
            <a:r>
              <a:rPr kumimoji="0" lang="en-US" sz="1200" dirty="0">
                <a:solidFill>
                  <a:srgbClr val="000000"/>
                </a:solidFill>
              </a:rPr>
              <a:t>Contribution</a:t>
            </a:r>
          </a:p>
          <a:p>
            <a:pPr algn="ctr" defTabSz="914400" eaLnBrk="0" fontAlgn="base" hangingPunct="0">
              <a:spcBef>
                <a:spcPct val="0"/>
              </a:spcBef>
              <a:spcAft>
                <a:spcPct val="0"/>
              </a:spcAft>
            </a:pPr>
            <a:r>
              <a:rPr kumimoji="0" lang="en-US" sz="1200" dirty="0">
                <a:solidFill>
                  <a:srgbClr val="000000"/>
                </a:solidFill>
              </a:rPr>
              <a:t>(CFTC)</a:t>
            </a:r>
          </a:p>
        </p:txBody>
      </p:sp>
      <p:cxnSp>
        <p:nvCxnSpPr>
          <p:cNvPr id="82" name="Straight Arrow Connector 23"/>
          <p:cNvCxnSpPr>
            <a:stCxn id="79" idx="2"/>
          </p:cNvCxnSpPr>
          <p:nvPr/>
        </p:nvCxnSpPr>
        <p:spPr bwMode="auto">
          <a:xfrm rot="5400000">
            <a:off x="1143000" y="3429000"/>
            <a:ext cx="152400"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sp>
        <p:nvSpPr>
          <p:cNvPr id="91" name="Diamond 47"/>
          <p:cNvSpPr/>
          <p:nvPr/>
        </p:nvSpPr>
        <p:spPr bwMode="auto">
          <a:xfrm>
            <a:off x="5857874" y="3657600"/>
            <a:ext cx="685800" cy="533400"/>
          </a:xfrm>
          <a:prstGeom prst="diamond">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eaLnBrk="0" fontAlgn="base" hangingPunct="0">
              <a:spcBef>
                <a:spcPct val="0"/>
              </a:spcBef>
              <a:spcAft>
                <a:spcPct val="0"/>
              </a:spcAft>
            </a:pPr>
            <a:r>
              <a:rPr kumimoji="0" lang="en-US" sz="1200" dirty="0">
                <a:solidFill>
                  <a:srgbClr val="000000"/>
                </a:solidFill>
              </a:rPr>
              <a:t>75%</a:t>
            </a:r>
          </a:p>
        </p:txBody>
      </p:sp>
      <p:cxnSp>
        <p:nvCxnSpPr>
          <p:cNvPr id="93" name="Straight Arrow Connector 56"/>
          <p:cNvCxnSpPr>
            <a:stCxn id="91" idx="2"/>
            <a:endCxn id="35" idx="0"/>
          </p:cNvCxnSpPr>
          <p:nvPr/>
        </p:nvCxnSpPr>
        <p:spPr bwMode="auto">
          <a:xfrm rot="5400000">
            <a:off x="6010274" y="4381500"/>
            <a:ext cx="381000" cy="1588"/>
          </a:xfrm>
          <a:prstGeom prst="straightConnector1">
            <a:avLst/>
          </a:prstGeom>
          <a:solidFill>
            <a:schemeClr val="accent1"/>
          </a:solidFill>
          <a:ln w="12700" cap="flat" cmpd="sng" algn="ctr">
            <a:solidFill>
              <a:schemeClr val="tx1"/>
            </a:solidFill>
            <a:prstDash val="solid"/>
            <a:round/>
            <a:headEnd type="none" w="sm" len="sm"/>
            <a:tailEnd type="arrow" w="med" len="med"/>
          </a:ln>
          <a:effectLst/>
        </p:spPr>
      </p:cxnSp>
      <p:sp>
        <p:nvSpPr>
          <p:cNvPr id="98" name="Rectangle 6"/>
          <p:cNvSpPr>
            <a:spLocks noChangeArrowheads="1"/>
          </p:cNvSpPr>
          <p:nvPr/>
        </p:nvSpPr>
        <p:spPr bwMode="auto">
          <a:xfrm>
            <a:off x="5705474" y="2057400"/>
            <a:ext cx="1143000" cy="990600"/>
          </a:xfrm>
          <a:prstGeom prst="rect">
            <a:avLst/>
          </a:prstGeom>
          <a:solidFill>
            <a:schemeClr val="bg1"/>
          </a:solidFill>
          <a:ln w="12700" cap="flat" cmpd="sng" algn="ctr">
            <a:solidFill>
              <a:schemeClr val="tx1"/>
            </a:solidFill>
            <a:prstDash val="solid"/>
            <a:miter lim="800000"/>
            <a:headEnd type="none" w="sm" len="sm"/>
            <a:tailEnd type="none" w="sm" len="sm"/>
          </a:ln>
        </p:spPr>
        <p:txBody>
          <a:bodyPr wrap="none" anchor="ctr"/>
          <a:lstStyle/>
          <a:p>
            <a:pPr algn="ctr" defTabSz="914400" eaLnBrk="0" fontAlgn="base" hangingPunct="0">
              <a:spcBef>
                <a:spcPct val="0"/>
              </a:spcBef>
              <a:spcAft>
                <a:spcPct val="0"/>
              </a:spcAft>
            </a:pPr>
            <a:r>
              <a:rPr kumimoji="0" lang="en-US" sz="1400" dirty="0">
                <a:solidFill>
                  <a:srgbClr val="000000"/>
                </a:solidFill>
              </a:rPr>
              <a:t>Spec </a:t>
            </a:r>
            <a:br>
              <a:rPr kumimoji="0" lang="en-US" sz="1400" dirty="0">
                <a:solidFill>
                  <a:srgbClr val="000000"/>
                </a:solidFill>
              </a:rPr>
            </a:br>
            <a:r>
              <a:rPr kumimoji="0" lang="en-US" sz="1400" dirty="0">
                <a:solidFill>
                  <a:srgbClr val="000000"/>
                </a:solidFill>
              </a:rPr>
              <a:t>Text</a:t>
            </a:r>
            <a:br>
              <a:rPr kumimoji="0" lang="en-US" sz="1400" dirty="0">
                <a:solidFill>
                  <a:srgbClr val="000000"/>
                </a:solidFill>
              </a:rPr>
            </a:br>
            <a:r>
              <a:rPr kumimoji="0" lang="en-US" sz="1400" dirty="0">
                <a:solidFill>
                  <a:srgbClr val="000000"/>
                </a:solidFill>
              </a:rPr>
              <a:t>Contributions</a:t>
            </a:r>
          </a:p>
        </p:txBody>
      </p:sp>
      <p:sp>
        <p:nvSpPr>
          <p:cNvPr id="99" name="Rectangle 6"/>
          <p:cNvSpPr>
            <a:spLocks noChangeArrowheads="1"/>
          </p:cNvSpPr>
          <p:nvPr/>
        </p:nvSpPr>
        <p:spPr bwMode="auto">
          <a:xfrm>
            <a:off x="5781674" y="1981200"/>
            <a:ext cx="1143000" cy="990600"/>
          </a:xfrm>
          <a:prstGeom prst="rect">
            <a:avLst/>
          </a:prstGeom>
          <a:solidFill>
            <a:schemeClr val="bg1"/>
          </a:solidFill>
          <a:ln w="12700" cap="flat" cmpd="sng" algn="ctr">
            <a:solidFill>
              <a:schemeClr val="tx1"/>
            </a:solidFill>
            <a:prstDash val="solid"/>
            <a:miter lim="800000"/>
            <a:headEnd type="none" w="sm" len="sm"/>
            <a:tailEnd type="none" w="sm" len="sm"/>
          </a:ln>
        </p:spPr>
        <p:txBody>
          <a:bodyPr wrap="none" anchor="ctr"/>
          <a:lstStyle/>
          <a:p>
            <a:pPr algn="ctr" defTabSz="914400" eaLnBrk="0" fontAlgn="base" hangingPunct="0">
              <a:spcBef>
                <a:spcPct val="0"/>
              </a:spcBef>
              <a:spcAft>
                <a:spcPct val="0"/>
              </a:spcAft>
            </a:pPr>
            <a:r>
              <a:rPr kumimoji="0" lang="en-US" sz="1400" dirty="0">
                <a:solidFill>
                  <a:srgbClr val="000000"/>
                </a:solidFill>
              </a:rPr>
              <a:t>Spec </a:t>
            </a:r>
            <a:br>
              <a:rPr kumimoji="0" lang="en-US" sz="1400" dirty="0">
                <a:solidFill>
                  <a:srgbClr val="000000"/>
                </a:solidFill>
              </a:rPr>
            </a:br>
            <a:r>
              <a:rPr kumimoji="0" lang="en-US" sz="1400" dirty="0">
                <a:solidFill>
                  <a:srgbClr val="000000"/>
                </a:solidFill>
              </a:rPr>
              <a:t>Text</a:t>
            </a:r>
            <a:br>
              <a:rPr kumimoji="0" lang="en-US" sz="1400" dirty="0">
                <a:solidFill>
                  <a:srgbClr val="000000"/>
                </a:solidFill>
              </a:rPr>
            </a:br>
            <a:r>
              <a:rPr kumimoji="0" lang="en-US" sz="1400" dirty="0">
                <a:solidFill>
                  <a:srgbClr val="000000"/>
                </a:solidFill>
              </a:rPr>
              <a:t>Contributions</a:t>
            </a:r>
          </a:p>
        </p:txBody>
      </p:sp>
      <p:sp>
        <p:nvSpPr>
          <p:cNvPr id="41" name="左矢印 40"/>
          <p:cNvSpPr/>
          <p:nvPr/>
        </p:nvSpPr>
        <p:spPr bwMode="auto">
          <a:xfrm rot="19617148">
            <a:off x="1739670" y="1785128"/>
            <a:ext cx="3235528" cy="912452"/>
          </a:xfrm>
          <a:prstGeom prst="lef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600" dirty="0" smtClean="0">
                <a:latin typeface="Times New Roman" pitchFamily="18" charset="0"/>
              </a:rPr>
              <a:t>Received submissions by July 6th</a:t>
            </a:r>
            <a:endParaRPr kumimoji="0" lang="ja-JP" altLang="en-US" sz="1600" b="0" i="0" u="none" strike="noStrike" cap="none" normalizeH="0" baseline="0" dirty="0" smtClean="0">
              <a:ln>
                <a:noFill/>
              </a:ln>
              <a:solidFill>
                <a:schemeClr val="tx1"/>
              </a:solidFill>
              <a:effectLst/>
              <a:latin typeface="Times New Roman" pitchFamily="18" charset="0"/>
            </a:endParaRPr>
          </a:p>
        </p:txBody>
      </p:sp>
      <p:sp>
        <p:nvSpPr>
          <p:cNvPr id="54" name="右矢印 53"/>
          <p:cNvSpPr/>
          <p:nvPr/>
        </p:nvSpPr>
        <p:spPr bwMode="auto">
          <a:xfrm>
            <a:off x="1981199" y="5334000"/>
            <a:ext cx="1752601" cy="1219993"/>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rgbClr val="FF0000"/>
                </a:solidFill>
                <a:effectLst/>
                <a:latin typeface="Times New Roman" pitchFamily="18" charset="0"/>
              </a:rPr>
              <a:t>This week</a:t>
            </a:r>
            <a:br>
              <a:rPr kumimoji="0" lang="en-US" altLang="ja-JP" b="0" i="0" u="none" strike="noStrike" cap="none" normalizeH="0" baseline="0" dirty="0" smtClean="0">
                <a:ln>
                  <a:noFill/>
                </a:ln>
                <a:solidFill>
                  <a:srgbClr val="FF0000"/>
                </a:solidFill>
                <a:effectLst/>
                <a:latin typeface="Times New Roman" pitchFamily="18" charset="0"/>
              </a:rPr>
            </a:br>
            <a:r>
              <a:rPr kumimoji="0" lang="en-US" altLang="ja-JP" b="0" i="0" u="none" strike="noStrike" cap="none" normalizeH="0" baseline="0" dirty="0" smtClean="0">
                <a:ln>
                  <a:noFill/>
                </a:ln>
                <a:solidFill>
                  <a:srgbClr val="FF0000"/>
                </a:solidFill>
                <a:effectLst/>
                <a:latin typeface="Times New Roman" pitchFamily="18" charset="0"/>
              </a:rPr>
              <a:t>at</a:t>
            </a:r>
            <a:r>
              <a:rPr kumimoji="0" lang="en-US" altLang="ja-JP" b="0" i="0" u="none" strike="noStrike" cap="none" normalizeH="0" dirty="0" smtClean="0">
                <a:ln>
                  <a:noFill/>
                </a:ln>
                <a:solidFill>
                  <a:srgbClr val="FF0000"/>
                </a:solidFill>
                <a:effectLst/>
                <a:latin typeface="Times New Roman" pitchFamily="18" charset="0"/>
              </a:rPr>
              <a:t>  San Diego</a:t>
            </a:r>
            <a:endParaRPr kumimoji="0" lang="ja-JP" altLang="en-US" b="0" i="0" u="none" strike="noStrike" cap="none" normalizeH="0" baseline="0" dirty="0" smtClean="0">
              <a:ln>
                <a:noFill/>
              </a:ln>
              <a:solidFill>
                <a:srgbClr val="FF0000"/>
              </a:solidFill>
              <a:effectLst/>
              <a:latin typeface="Times New Roman" pitchFamily="18" charset="0"/>
            </a:endParaRPr>
          </a:p>
        </p:txBody>
      </p:sp>
      <p:sp>
        <p:nvSpPr>
          <p:cNvPr id="58" name="左矢印 57"/>
          <p:cNvSpPr/>
          <p:nvPr/>
        </p:nvSpPr>
        <p:spPr bwMode="auto">
          <a:xfrm>
            <a:off x="7050075" y="2133600"/>
            <a:ext cx="1730398" cy="837407"/>
          </a:xfrm>
          <a:prstGeom prst="lef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rgbClr val="FF0000"/>
                </a:solidFill>
                <a:effectLst/>
                <a:latin typeface="Times New Roman" pitchFamily="18" charset="0"/>
              </a:rPr>
              <a:t>We are here </a:t>
            </a:r>
            <a:endParaRPr kumimoji="0" lang="ja-JP" altLang="en-US" b="0" i="0" u="none" strike="noStrike" cap="none" normalizeH="0" baseline="0" dirty="0" smtClean="0">
              <a:ln>
                <a:noFill/>
              </a:ln>
              <a:solidFill>
                <a:srgbClr val="FF0000"/>
              </a:solidFill>
              <a:effectLst/>
              <a:latin typeface="Times New Roman" pitchFamily="18" charset="0"/>
            </a:endParaRPr>
          </a:p>
        </p:txBody>
      </p:sp>
      <p:sp>
        <p:nvSpPr>
          <p:cNvPr id="60" name="テキスト ボックス 59"/>
          <p:cNvSpPr txBox="1"/>
          <p:nvPr/>
        </p:nvSpPr>
        <p:spPr>
          <a:xfrm>
            <a:off x="4029073" y="5867401"/>
            <a:ext cx="4751399" cy="646331"/>
          </a:xfrm>
          <a:prstGeom prst="rect">
            <a:avLst/>
          </a:prstGeom>
          <a:noFill/>
        </p:spPr>
        <p:txBody>
          <a:bodyPr wrap="square" rtlCol="0">
            <a:spAutoFit/>
          </a:bodyPr>
          <a:lstStyle/>
          <a:p>
            <a:r>
              <a:rPr lang="en-US" altLang="ja-JP" dirty="0" smtClean="0"/>
              <a:t>We successfully popularized SFD </a:t>
            </a:r>
          </a:p>
          <a:p>
            <a:endParaRPr kumimoji="1" lang="ja-JP" altLang="en-US" dirty="0"/>
          </a:p>
        </p:txBody>
      </p:sp>
      <p:sp>
        <p:nvSpPr>
          <p:cNvPr id="61" name="テキスト ボックス 60"/>
          <p:cNvSpPr txBox="1"/>
          <p:nvPr/>
        </p:nvSpPr>
        <p:spPr>
          <a:xfrm>
            <a:off x="7000874" y="3124994"/>
            <a:ext cx="2133600" cy="923330"/>
          </a:xfrm>
          <a:prstGeom prst="rect">
            <a:avLst/>
          </a:prstGeom>
          <a:noFill/>
        </p:spPr>
        <p:txBody>
          <a:bodyPr wrap="square" rtlCol="0">
            <a:spAutoFit/>
          </a:bodyPr>
          <a:lstStyle/>
          <a:p>
            <a:r>
              <a:rPr lang="en-US" altLang="ja-JP" dirty="0" smtClean="0"/>
              <a:t>We started the detail discussions on draft spec text.</a:t>
            </a:r>
            <a:endParaRPr kumimoji="1" lang="ja-JP"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Request for Author</a:t>
            </a:r>
            <a:endParaRPr lang="ja-JP" altLang="en-US" dirty="0"/>
          </a:p>
        </p:txBody>
      </p:sp>
      <p:sp>
        <p:nvSpPr>
          <p:cNvPr id="3" name="コンテンツ プレースホルダ 2"/>
          <p:cNvSpPr>
            <a:spLocks noGrp="1"/>
          </p:cNvSpPr>
          <p:nvPr>
            <p:ph idx="1"/>
          </p:nvPr>
        </p:nvSpPr>
        <p:spPr>
          <a:xfrm>
            <a:off x="685799" y="1981199"/>
            <a:ext cx="7858125" cy="4494213"/>
          </a:xfrm>
        </p:spPr>
        <p:txBody>
          <a:bodyPr/>
          <a:lstStyle/>
          <a:p>
            <a:r>
              <a:rPr lang="en-US" altLang="ja-JP" dirty="0" smtClean="0"/>
              <a:t>Author have to describe the following context in the  Abstract </a:t>
            </a:r>
          </a:p>
          <a:p>
            <a:pPr lvl="1"/>
            <a:r>
              <a:rPr lang="en-US" altLang="ja-JP" dirty="0" smtClean="0"/>
              <a:t>Those areas in the SFD that are satisfied by the submission should be cited.</a:t>
            </a:r>
          </a:p>
          <a:p>
            <a:r>
              <a:rPr lang="en-US" altLang="ja-JP" dirty="0" smtClean="0"/>
              <a:t>The submission should be addressed by individual sections of SFD.</a:t>
            </a:r>
          </a:p>
          <a:p>
            <a:r>
              <a:rPr lang="en-US" altLang="ja-JP" dirty="0" smtClean="0"/>
              <a:t>We are going to discuss section by section in the next meeting.</a:t>
            </a:r>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smtClean="0">
                <a:solidFill>
                  <a:srgbClr val="000000"/>
                </a:solidFill>
              </a:rPr>
              <a:t>January 2012</a:t>
            </a:r>
            <a:endParaRPr lang="en-US" dirty="0">
              <a:solidFill>
                <a:srgbClr val="000000"/>
              </a:solidFill>
            </a:endParaRPr>
          </a:p>
        </p:txBody>
      </p:sp>
      <p:sp>
        <p:nvSpPr>
          <p:cNvPr id="5" name="フッター プレースホルダ 4"/>
          <p:cNvSpPr>
            <a:spLocks noGrp="1"/>
          </p:cNvSpPr>
          <p:nvPr>
            <p:ph type="ftr" sz="quarter" idx="11"/>
          </p:nvPr>
        </p:nvSpPr>
        <p:spPr/>
        <p:txBody>
          <a:bodyPr/>
          <a:lstStyle/>
          <a:p>
            <a:pPr>
              <a:defRPr/>
            </a:pPr>
            <a:r>
              <a:rPr lang="en-US" altLang="ja-JP" smtClean="0">
                <a:solidFill>
                  <a:srgbClr val="000000"/>
                </a:solidFill>
              </a:rPr>
              <a:t>Hitoshi Morioka (Allied Telesis R&amp;D Center)</a:t>
            </a:r>
            <a:endParaRPr lang="en-US" dirty="0">
              <a:solidFill>
                <a:srgbClr val="000000"/>
              </a:solidFill>
            </a:endParaRPr>
          </a:p>
        </p:txBody>
      </p:sp>
      <p:sp>
        <p:nvSpPr>
          <p:cNvPr id="6" name="スライド番号プレースホルダ 5"/>
          <p:cNvSpPr>
            <a:spLocks noGrp="1"/>
          </p:cNvSpPr>
          <p:nvPr>
            <p:ph type="sldNum" sz="quarter" idx="12"/>
          </p:nvPr>
        </p:nvSpPr>
        <p:spPr/>
        <p:txBody>
          <a:bodyPr/>
          <a:lstStyle/>
          <a:p>
            <a:pPr>
              <a:defRPr/>
            </a:pPr>
            <a:r>
              <a:rPr lang="en-US" smtClean="0">
                <a:solidFill>
                  <a:srgbClr val="000000"/>
                </a:solidFill>
              </a:rPr>
              <a:t>Slide </a:t>
            </a:r>
            <a:fld id="{9F280238-5E03-4A90-BACD-D800220B2674}" type="slidenum">
              <a:rPr lang="en-US" smtClean="0">
                <a:solidFill>
                  <a:srgbClr val="000000"/>
                </a:solidFill>
              </a:rPr>
              <a:pPr>
                <a:defRPr/>
              </a:pPr>
              <a:t>29</a:t>
            </a:fld>
            <a:endParaRPr lang="en-US">
              <a:solidFill>
                <a:srgbClr val="0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lIns="91440" tIns="45720" rIns="91440" bIns="45720"/>
          <a:lstStyle/>
          <a:p>
            <a:r>
              <a:rPr lang="en-US" altLang="ja-JP" dirty="0" smtClean="0">
                <a:ea typeface="ＭＳ Ｐゴシック" pitchFamily="-84" charset="-128"/>
                <a:cs typeface="ＭＳ Ｐゴシック" pitchFamily="-84" charset="-128"/>
              </a:rPr>
              <a:t>Plan for this week</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2012, San Diego</a:t>
            </a:r>
          </a:p>
        </p:txBody>
      </p:sp>
      <p:sp>
        <p:nvSpPr>
          <p:cNvPr id="22531" name="Content Placeholder 2"/>
          <p:cNvSpPr>
            <a:spLocks noGrp="1"/>
          </p:cNvSpPr>
          <p:nvPr>
            <p:ph idx="1"/>
          </p:nvPr>
        </p:nvSpPr>
        <p:spPr>
          <a:xfrm>
            <a:off x="685800" y="1981200"/>
            <a:ext cx="8153400" cy="4495800"/>
          </a:xfrm>
        </p:spPr>
        <p:txBody>
          <a:bodyPr lIns="91440" tIns="45720" rIns="91440" bIns="45720">
            <a:normAutofit fontScale="92500" lnSpcReduction="20000"/>
          </a:bodyPr>
          <a:lstStyle/>
          <a:p>
            <a:pPr>
              <a:defRPr/>
            </a:pPr>
            <a:r>
              <a:rPr lang="en-US" altLang="ja-JP" dirty="0" smtClean="0"/>
              <a:t>Official time slot </a:t>
            </a:r>
          </a:p>
          <a:p>
            <a:pPr lvl="1">
              <a:defRPr/>
            </a:pPr>
            <a:r>
              <a:rPr lang="en-US" altLang="ja-JP" dirty="0" smtClean="0"/>
              <a:t>Monday PM1,PM2</a:t>
            </a:r>
          </a:p>
          <a:p>
            <a:pPr lvl="1">
              <a:defRPr/>
            </a:pPr>
            <a:r>
              <a:rPr lang="en-US" altLang="ja-JP" dirty="0" smtClean="0"/>
              <a:t>Tuesday AM2,PM1 (</a:t>
            </a:r>
            <a:r>
              <a:rPr lang="en-US" altLang="ja-JP" dirty="0" err="1" smtClean="0"/>
              <a:t>adhoc</a:t>
            </a:r>
            <a:r>
              <a:rPr lang="en-US" altLang="ja-JP" dirty="0" smtClean="0"/>
              <a:t>)</a:t>
            </a:r>
          </a:p>
          <a:p>
            <a:pPr lvl="1">
              <a:defRPr/>
            </a:pPr>
            <a:r>
              <a:rPr lang="en-US" altLang="ja-JP" dirty="0" smtClean="0"/>
              <a:t>Wednesday AM1,PM1,PM2</a:t>
            </a:r>
          </a:p>
          <a:p>
            <a:pPr lvl="1">
              <a:defRPr/>
            </a:pPr>
            <a:r>
              <a:rPr lang="en-US" altLang="ja-JP" dirty="0" smtClean="0"/>
              <a:t>Thursday AM1,AM2,PM2</a:t>
            </a:r>
          </a:p>
          <a:p>
            <a:pPr lvl="1">
              <a:defRPr/>
            </a:pPr>
            <a:endParaRPr lang="ja-JP" altLang="en-US" dirty="0" smtClean="0">
              <a:ea typeface="ＭＳ Ｐゴシック" pitchFamily="-65" charset="-128"/>
            </a:endParaRPr>
          </a:p>
          <a:p>
            <a:pPr>
              <a:defRPr/>
            </a:pPr>
            <a:r>
              <a:rPr lang="en-US" altLang="ja-JP" dirty="0" smtClean="0">
                <a:ea typeface="ＭＳ Ｐゴシック" pitchFamily="-84" charset="-128"/>
                <a:cs typeface="ＭＳ Ｐゴシック" pitchFamily="-84" charset="-128"/>
              </a:rPr>
              <a:t>Goals for the  Meeting:</a:t>
            </a:r>
          </a:p>
          <a:p>
            <a:pPr lvl="1"/>
            <a:r>
              <a:rPr lang="en-US" altLang="ja-JP" dirty="0" smtClean="0"/>
              <a:t>Approve minutes of past meeting and teleconference</a:t>
            </a:r>
          </a:p>
          <a:p>
            <a:pPr lvl="1"/>
            <a:r>
              <a:rPr lang="en-US" altLang="ja-JP" dirty="0" smtClean="0"/>
              <a:t>Continue work on Spec framework documentation</a:t>
            </a:r>
          </a:p>
          <a:p>
            <a:pPr lvl="1"/>
            <a:r>
              <a:rPr lang="en-US" altLang="ja-JP" dirty="0" smtClean="0"/>
              <a:t> Finish and approve the 1st release of the Spec framework documentation</a:t>
            </a:r>
          </a:p>
          <a:p>
            <a:pPr lvl="1"/>
            <a:r>
              <a:rPr lang="en-US" altLang="ja-JP" dirty="0" smtClean="0"/>
              <a:t>Call for draft amending text for Spec text</a:t>
            </a:r>
          </a:p>
          <a:p>
            <a:pPr lvl="1"/>
            <a:r>
              <a:rPr lang="en-US" altLang="ja-JP" dirty="0" smtClean="0"/>
              <a:t>Approve Timeline</a:t>
            </a:r>
          </a:p>
          <a:p>
            <a:pPr lvl="1">
              <a:defRPr/>
            </a:pPr>
            <a:r>
              <a:rPr lang="en-US" altLang="ja-JP" dirty="0" smtClean="0"/>
              <a:t>Approve Teleconference schedule</a:t>
            </a:r>
          </a:p>
          <a:p>
            <a:pPr lvl="1">
              <a:defRPr/>
            </a:pPr>
            <a:r>
              <a:rPr lang="en-US" altLang="ja-JP" dirty="0" smtClean="0"/>
              <a:t>Approve Plan for September</a:t>
            </a:r>
          </a:p>
          <a:p>
            <a:pPr lvl="1"/>
            <a:endParaRPr lang="en-US" altLang="ja-JP" dirty="0" smtClean="0"/>
          </a:p>
          <a:p>
            <a:pPr lvl="1">
              <a:defRPr/>
            </a:pPr>
            <a:endParaRPr lang="en-US" altLang="ja-JP" dirty="0" smtClean="0"/>
          </a:p>
        </p:txBody>
      </p:sp>
      <p:sp>
        <p:nvSpPr>
          <p:cNvPr id="22532" name="Date Placeholder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2533"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2534" name="Slide Number Placeholder 3"/>
          <p:cNvSpPr>
            <a:spLocks noGrp="1"/>
          </p:cNvSpPr>
          <p:nvPr>
            <p:ph type="sldNum" sz="quarter" idx="12"/>
          </p:nvPr>
        </p:nvSpPr>
        <p:spPr>
          <a:noFill/>
        </p:spPr>
        <p:txBody>
          <a:bodyPr/>
          <a:lstStyle/>
          <a:p>
            <a:r>
              <a:rPr lang="en-US" altLang="ja-JP">
                <a:latin typeface="Times New Roman" pitchFamily="-84" charset="0"/>
              </a:rPr>
              <a:t>Slide </a:t>
            </a:r>
            <a:fld id="{431C0665-32F0-7F46-81CF-C1AE943508C7}" type="slidenum">
              <a:rPr lang="en-US" altLang="ja-JP">
                <a:latin typeface="Times New Roman" pitchFamily="-84" charset="0"/>
              </a:rPr>
              <a:pPr/>
              <a:t>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4579" name="Content Placeholder 2"/>
          <p:cNvSpPr>
            <a:spLocks noGrp="1"/>
          </p:cNvSpPr>
          <p:nvPr>
            <p:ph idx="1"/>
          </p:nvPr>
        </p:nvSpPr>
        <p:spPr>
          <a:xfrm>
            <a:off x="228600" y="1600200"/>
            <a:ext cx="8915400" cy="5257800"/>
          </a:xfrm>
        </p:spPr>
        <p:txBody>
          <a:bodyPr>
            <a:normAutofit fontScale="70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Atlanta and Teleconference  meeting minutes.</a:t>
            </a:r>
          </a:p>
          <a:p>
            <a:pPr lvl="1">
              <a:defRPr/>
            </a:pPr>
            <a:r>
              <a:rPr lang="en-US" altLang="ja-JP" dirty="0" smtClean="0"/>
              <a:t>May  2012 Atlanta Session Minutes</a:t>
            </a:r>
          </a:p>
          <a:p>
            <a:pPr lvl="2">
              <a:defRPr/>
            </a:pPr>
            <a:r>
              <a:rPr lang="en-US" altLang="ja-JP" dirty="0" smtClean="0">
                <a:hlinkClick r:id="rId3"/>
              </a:rPr>
              <a:t>https://mentor.ieee.org/802.11/dcn/12/11-12-0700-01-00ai-may-2012-atlanta-session-minutes.doc</a:t>
            </a:r>
            <a:endParaRPr lang="en-US" altLang="ja-JP" dirty="0" smtClean="0"/>
          </a:p>
          <a:p>
            <a:pPr lvl="1">
              <a:defRPr/>
            </a:pPr>
            <a:r>
              <a:rPr lang="en-US" altLang="ja-JP" dirty="0" smtClean="0"/>
              <a:t>May-July Teleconference Minutes</a:t>
            </a:r>
          </a:p>
          <a:p>
            <a:pPr lvl="2">
              <a:defRPr/>
            </a:pPr>
            <a:r>
              <a:rPr lang="en-US" altLang="ja-JP" dirty="0" smtClean="0">
                <a:hlinkClick r:id="rId4"/>
              </a:rPr>
              <a:t>https://mentor.ieee.org/802.11/dcn/12/11-12-0729-03-00ai-may-july-teleconference-minutes.doc</a:t>
            </a:r>
            <a:endParaRPr lang="en-US" altLang="ja-JP" dirty="0" smtClean="0"/>
          </a:p>
          <a:p>
            <a:pPr>
              <a:defRPr/>
            </a:pPr>
            <a:r>
              <a:rPr lang="en-US" altLang="ja-JP" dirty="0" smtClean="0"/>
              <a:t>Plan for week</a:t>
            </a:r>
            <a:endParaRPr lang="ja-JP" altLang="en-US" dirty="0" smtClean="0"/>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5"/>
              </a:rPr>
              <a:t>https://mentor.ieee.org/802.11/dcn/12/11-12-0798-00-00ai-tgai-submission-list-for-san-diego.xls</a:t>
            </a:r>
            <a:endParaRPr lang="en-US" altLang="ja-JP" dirty="0" smtClean="0"/>
          </a:p>
          <a:p>
            <a:pPr lvl="1">
              <a:defRPr/>
            </a:pPr>
            <a:r>
              <a:rPr lang="en-US" altLang="ja-JP" dirty="0" smtClean="0"/>
              <a:t>General topics </a:t>
            </a:r>
          </a:p>
          <a:p>
            <a:pPr lvl="1">
              <a:defRPr/>
            </a:pPr>
            <a:r>
              <a:rPr lang="en-US" altLang="ja-JP" dirty="0" smtClean="0"/>
              <a:t>Security topics</a:t>
            </a:r>
          </a:p>
          <a:p>
            <a:pPr lvl="1">
              <a:defRPr/>
            </a:pPr>
            <a:r>
              <a:rPr lang="en-US" altLang="ja-JP" dirty="0" smtClean="0"/>
              <a:t>AP/Network Discovery topics </a:t>
            </a:r>
            <a:endParaRPr lang="ja-JP" altLang="en-US" dirty="0" smtClean="0"/>
          </a:p>
          <a:p>
            <a:r>
              <a:rPr lang="en-US" altLang="ja-JP" dirty="0" smtClean="0">
                <a:ea typeface="ＭＳ Ｐゴシック" pitchFamily="-84" charset="-128"/>
                <a:cs typeface="ＭＳ Ｐゴシック" pitchFamily="-84" charset="-128"/>
              </a:rPr>
              <a:t>General Presentation</a:t>
            </a:r>
          </a:p>
          <a:p>
            <a:pPr lvl="1"/>
            <a:r>
              <a:rPr lang="en-US" altLang="ja-JP" dirty="0" smtClean="0"/>
              <a:t>Presentation_to_WFA_on_802-11ai / Tom </a:t>
            </a:r>
            <a:r>
              <a:rPr lang="en-US" altLang="ja-JP" dirty="0" err="1" smtClean="0"/>
              <a:t>Siep</a:t>
            </a:r>
            <a:r>
              <a:rPr lang="en-US" altLang="ja-JP" dirty="0" smtClean="0"/>
              <a:t> (CSR)</a:t>
            </a:r>
          </a:p>
          <a:p>
            <a:pPr lvl="1"/>
            <a:r>
              <a:rPr lang="en-US" altLang="ja-JP" dirty="0" smtClean="0">
                <a:ea typeface="ＭＳ Ｐゴシック" pitchFamily="-84" charset="-128"/>
                <a:cs typeface="ＭＳ Ｐゴシック" pitchFamily="-84" charset="-128"/>
                <a:hlinkClick r:id="rId6"/>
              </a:rPr>
              <a:t>https://mentor.ieee.org/802.11/dcn/12/11-12-0805-00-00ai-presentation-to-wfa-on-802-11ai.pptx</a:t>
            </a:r>
            <a:endParaRPr lang="en-US" altLang="ja-JP" dirty="0" smtClean="0">
              <a:ea typeface="ＭＳ Ｐゴシック" pitchFamily="-84" charset="-128"/>
              <a:cs typeface="ＭＳ Ｐゴシック" pitchFamily="-84" charset="-128"/>
            </a:endParaRPr>
          </a:p>
          <a:p>
            <a:pPr>
              <a:defRPr/>
            </a:pPr>
            <a:r>
              <a:rPr lang="en-US" altLang="ja-JP" dirty="0" smtClean="0"/>
              <a:t>Presentation of Submissions</a:t>
            </a:r>
          </a:p>
          <a:p>
            <a:pPr lvl="1">
              <a:defRPr/>
            </a:pPr>
            <a:r>
              <a:rPr lang="en-US" altLang="ja-JP" dirty="0" smtClean="0">
                <a:hlinkClick r:id="rId5"/>
              </a:rPr>
              <a:t>https://mentor.ieee.org/802.11/dcn/12/11-12-0798-00-00ai-tgai-submission-list-for-san-diego.xls</a:t>
            </a:r>
            <a:endParaRPr lang="en-US" altLang="ja-JP" dirty="0" smtClean="0"/>
          </a:p>
          <a:p>
            <a:pPr>
              <a:defRPr/>
            </a:pPr>
            <a:r>
              <a:rPr lang="en-US" altLang="ja-JP" dirty="0" smtClean="0"/>
              <a:t>Recess until PM2</a:t>
            </a:r>
          </a:p>
          <a:p>
            <a:pPr lvl="1">
              <a:defRPr/>
            </a:pP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until Tuesday AM2</a:t>
            </a:r>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685800"/>
            <a:ext cx="8915400" cy="1600200"/>
          </a:xfrm>
        </p:spPr>
        <p:txBody>
          <a:bodyPr/>
          <a:lstStyle/>
          <a:p>
            <a:r>
              <a:rPr lang="en-US" altLang="ja-JP" sz="2800" dirty="0" err="1" smtClean="0">
                <a:ea typeface="ＭＳ Ｐゴシック" pitchFamily="-84" charset="-128"/>
                <a:cs typeface="ＭＳ Ｐゴシック" pitchFamily="-84" charset="-128"/>
              </a:rPr>
              <a:t>TGai</a:t>
            </a:r>
            <a:r>
              <a:rPr lang="en-US" altLang="ja-JP" sz="2800" dirty="0" smtClean="0">
                <a:ea typeface="ＭＳ Ｐゴシック" pitchFamily="-84" charset="-128"/>
                <a:cs typeface="ＭＳ Ｐゴシック" pitchFamily="-84" charset="-128"/>
              </a:rPr>
              <a:t> Agenda for</a:t>
            </a:r>
            <a:br>
              <a:rPr lang="en-US" altLang="ja-JP" sz="2800" dirty="0" smtClean="0">
                <a:ea typeface="ＭＳ Ｐゴシック" pitchFamily="-84" charset="-128"/>
                <a:cs typeface="ＭＳ Ｐゴシック" pitchFamily="-84" charset="-128"/>
              </a:rPr>
            </a:br>
            <a:r>
              <a:rPr lang="en-US" altLang="ja-JP" sz="2800" dirty="0" smtClean="0">
                <a:ea typeface="ＭＳ Ｐゴシック" pitchFamily="-84" charset="-128"/>
                <a:cs typeface="ＭＳ Ｐゴシック" pitchFamily="-84" charset="-128"/>
              </a:rPr>
              <a:t>Tuesday, July 18</a:t>
            </a:r>
            <a:r>
              <a:rPr lang="en-US" altLang="ja-JP" sz="2800" baseline="30000" dirty="0" smtClean="0">
                <a:ea typeface="ＭＳ Ｐゴシック" pitchFamily="-84" charset="-128"/>
                <a:cs typeface="ＭＳ Ｐゴシック" pitchFamily="-84" charset="-128"/>
              </a:rPr>
              <a:t>th</a:t>
            </a:r>
            <a:r>
              <a:rPr lang="en-US" altLang="ja-JP" sz="2800" dirty="0" smtClean="0">
                <a:ea typeface="ＭＳ Ｐゴシック" pitchFamily="-84" charset="-128"/>
                <a:cs typeface="ＭＳ Ｐゴシック" pitchFamily="-84" charset="-128"/>
              </a:rPr>
              <a:t>,  2012 – 10:30-12:30</a:t>
            </a:r>
            <a:r>
              <a:rPr lang="ja-JP" altLang="en-US" dirty="0" smtClean="0">
                <a:ea typeface="ＭＳ Ｐゴシック" pitchFamily="-84" charset="-128"/>
                <a:cs typeface="ＭＳ Ｐゴシック" pitchFamily="-84" charset="-128"/>
              </a:rPr>
              <a:t/>
            </a:r>
            <a:br>
              <a:rPr lang="ja-JP" altLang="en-US"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0723" name="Content Placeholder 2"/>
          <p:cNvSpPr>
            <a:spLocks noGrp="1"/>
          </p:cNvSpPr>
          <p:nvPr>
            <p:ph idx="1"/>
          </p:nvPr>
        </p:nvSpPr>
        <p:spPr>
          <a:xfrm>
            <a:off x="685800" y="2057400"/>
            <a:ext cx="7924800" cy="4114800"/>
          </a:xfrm>
        </p:spPr>
        <p:txBody>
          <a:bodyPr/>
          <a:lstStyle/>
          <a:p>
            <a:pPr>
              <a:defRPr/>
            </a:pPr>
            <a:r>
              <a:rPr lang="en-US" altLang="ja-JP" sz="2000" dirty="0" err="1" smtClean="0"/>
              <a:t>TGai</a:t>
            </a:r>
            <a:r>
              <a:rPr lang="en-US" altLang="ja-JP" sz="2000" dirty="0" smtClean="0"/>
              <a:t> MEETING CALLED TO ORDER</a:t>
            </a:r>
          </a:p>
          <a:p>
            <a:pPr>
              <a:defRPr/>
            </a:pPr>
            <a:r>
              <a:rPr lang="en-US" altLang="ja-JP" sz="2000" dirty="0" smtClean="0"/>
              <a:t>CALL FOR ESSENTIAL PATENTS AND POLICIES &amp; PROCEDURES REMINDER</a:t>
            </a:r>
          </a:p>
          <a:p>
            <a:pPr>
              <a:defRPr/>
            </a:pPr>
            <a:r>
              <a:rPr lang="en-US" altLang="ja-JP" sz="2000" dirty="0" smtClean="0"/>
              <a:t>Modify and/or Approve Agenda</a:t>
            </a:r>
          </a:p>
          <a:p>
            <a:r>
              <a:rPr lang="en-US" altLang="ja-JP" sz="2000" dirty="0" smtClean="0">
                <a:ea typeface="ＭＳ Ｐゴシック" pitchFamily="-84" charset="-128"/>
                <a:cs typeface="ＭＳ Ｐゴシック" pitchFamily="-84" charset="-128"/>
              </a:rPr>
              <a:t>Presentation of submissions</a:t>
            </a:r>
            <a:r>
              <a:rPr lang="en-US" altLang="ja-JP" dirty="0" smtClean="0"/>
              <a:t> (12-11/0798r2)</a:t>
            </a:r>
          </a:p>
          <a:p>
            <a:pPr lvl="2">
              <a:defRPr/>
            </a:pPr>
            <a:endParaRPr lang="en-US" altLang="ja-JP" dirty="0" smtClean="0"/>
          </a:p>
          <a:p>
            <a:pPr>
              <a:defRPr/>
            </a:pPr>
            <a:endParaRPr lang="en-US" altLang="ja-JP" sz="1800" dirty="0" smtClean="0"/>
          </a:p>
          <a:p>
            <a:pPr>
              <a:defRPr/>
            </a:pPr>
            <a:endParaRPr lang="en-US" altLang="ja-JP" sz="1800" dirty="0"/>
          </a:p>
          <a:p>
            <a:pPr>
              <a:defRPr/>
            </a:pPr>
            <a:endParaRPr lang="en-US" altLang="ja-JP" sz="1800" dirty="0" smtClean="0"/>
          </a:p>
          <a:p>
            <a:pPr>
              <a:defRPr/>
            </a:pPr>
            <a:endParaRPr lang="en-US" altLang="ja-JP" sz="1800" dirty="0" smtClean="0"/>
          </a:p>
          <a:p>
            <a:pPr>
              <a:defRPr/>
            </a:pPr>
            <a:r>
              <a:rPr lang="en-US" altLang="ja-JP" sz="1800" dirty="0" smtClean="0"/>
              <a:t>Recess until Wednesday AM1 </a:t>
            </a:r>
          </a:p>
          <a:p>
            <a:pPr lvl="1">
              <a:defRPr/>
            </a:pPr>
            <a:r>
              <a:rPr lang="en-US" altLang="ja-JP" sz="1600" dirty="0" smtClean="0"/>
              <a:t>(Tue PM1 is an </a:t>
            </a:r>
            <a:r>
              <a:rPr lang="en-US" altLang="ja-JP" sz="1600" dirty="0" err="1" smtClean="0"/>
              <a:t>Adhoc</a:t>
            </a:r>
            <a:r>
              <a:rPr lang="en-US" altLang="ja-JP" sz="1600" dirty="0" smtClean="0"/>
              <a:t> meeting)</a:t>
            </a:r>
          </a:p>
        </p:txBody>
      </p:sp>
      <p:sp>
        <p:nvSpPr>
          <p:cNvPr id="30724"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3072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072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37A9B74C-BFDE-5B49-AE3B-0A3E57A33EDE}" type="slidenum">
              <a:rPr lang="en-US" altLang="ja-JP" smtClean="0">
                <a:latin typeface="Times New Roman" pitchFamily="-84" charset="0"/>
              </a:rPr>
              <a:pPr/>
              <a:t>9</a:t>
            </a:fld>
            <a:endParaRPr lang="en-US" altLang="ja-JP" smtClean="0">
              <a:latin typeface="Times New Roman" pitchFamily="-84" charset="0"/>
            </a:endParaRPr>
          </a:p>
        </p:txBody>
      </p:sp>
      <p:graphicFrame>
        <p:nvGraphicFramePr>
          <p:cNvPr id="2" name="Table 1"/>
          <p:cNvGraphicFramePr>
            <a:graphicFrameLocks noGrp="1"/>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531902007"/>
              </p:ext>
            </p:extLst>
          </p:nvPr>
        </p:nvGraphicFramePr>
        <p:xfrm>
          <a:off x="1143000" y="3886200"/>
          <a:ext cx="7010401" cy="1235055"/>
        </p:xfrm>
        <a:graphic>
          <a:graphicData uri="http://schemas.openxmlformats.org/drawingml/2006/table">
            <a:tbl>
              <a:tblPr>
                <a:tableStyleId>{5C22544A-7EE6-4342-B048-85BDC9FD1C3A}</a:tableStyleId>
              </a:tblPr>
              <a:tblGrid>
                <a:gridCol w="1683927"/>
                <a:gridCol w="1195510"/>
                <a:gridCol w="3053321"/>
                <a:gridCol w="1077643"/>
              </a:tblGrid>
              <a:tr h="296661">
                <a:tc>
                  <a:txBody>
                    <a:bodyPr/>
                    <a:lstStyle/>
                    <a:p>
                      <a:pPr algn="l" fontAlgn="b"/>
                      <a:r>
                        <a:rPr lang="en-US" sz="1000" u="none" strike="noStrike" dirty="0">
                          <a:effectLst/>
                        </a:rPr>
                        <a:t>George Cherian </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a:effectLst/>
                        </a:rPr>
                        <a:t>Qualcomm Inc</a:t>
                      </a:r>
                      <a:endParaRPr lang="en-US" sz="1000" b="0" i="0" u="none" strike="noStrike">
                        <a:solidFill>
                          <a:srgbClr val="000000"/>
                        </a:solidFill>
                        <a:effectLst/>
                        <a:latin typeface="Arial"/>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Fast Authentication in </a:t>
                      </a:r>
                      <a:r>
                        <a:rPr lang="en-US" sz="1000" u="none" strike="noStrike" dirty="0" err="1" smtClean="0">
                          <a:effectLst/>
                        </a:rPr>
                        <a:t>TGai</a:t>
                      </a:r>
                      <a:r>
                        <a:rPr lang="en-US" sz="1000" u="none" strike="noStrike" dirty="0" smtClean="0">
                          <a:effectLst/>
                        </a:rPr>
                        <a:t> - Updates to EAP-RP</a:t>
                      </a:r>
                      <a:endParaRPr lang="en-US" sz="1000" b="0" i="0" u="none" strike="noStrike" dirty="0" smtClean="0">
                        <a:solidFill>
                          <a:srgbClr val="000000"/>
                        </a:solidFill>
                        <a:effectLst/>
                        <a:latin typeface="Arial"/>
                      </a:endParaRPr>
                    </a:p>
                    <a:p>
                      <a:pPr algn="l" fontAlgn="b"/>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smtClean="0">
                          <a:effectLst/>
                        </a:rPr>
                        <a:t>11-0789r2</a:t>
                      </a:r>
                      <a:endParaRPr lang="en-US" sz="1000" b="0" i="0" u="none" strike="noStrike" dirty="0">
                        <a:solidFill>
                          <a:srgbClr val="000000"/>
                        </a:solidFill>
                        <a:effectLst/>
                        <a:latin typeface="Arial"/>
                      </a:endParaRPr>
                    </a:p>
                  </a:txBody>
                  <a:tcPr marL="9525" marR="9525" marT="9525" marB="0" anchor="b"/>
                </a:tc>
              </a:tr>
              <a:tr h="292080">
                <a:tc>
                  <a:txBody>
                    <a:bodyPr/>
                    <a:lstStyle/>
                    <a:p>
                      <a:pPr algn="l" fontAlgn="b"/>
                      <a:r>
                        <a:rPr lang="en-US" sz="1000" u="none" strike="noStrike" dirty="0">
                          <a:effectLst/>
                        </a:rPr>
                        <a:t>Ping Fang</a:t>
                      </a:r>
                      <a:endParaRPr lang="en-US" sz="1000" b="0" i="0" u="none" strike="noStrike" dirty="0">
                        <a:solidFill>
                          <a:srgbClr val="000000"/>
                        </a:solidFill>
                        <a:effectLst/>
                        <a:latin typeface="ＭＳ Ｐゴシック"/>
                      </a:endParaRPr>
                    </a:p>
                  </a:txBody>
                  <a:tcPr marL="9525" marR="9525" marT="9525" marB="0" anchor="b"/>
                </a:tc>
                <a:tc>
                  <a:txBody>
                    <a:bodyPr/>
                    <a:lstStyle/>
                    <a:p>
                      <a:pPr algn="l" fontAlgn="b"/>
                      <a:r>
                        <a:rPr lang="en-US" sz="1000" u="none" strike="noStrike">
                          <a:effectLst/>
                        </a:rPr>
                        <a:t>Huawei</a:t>
                      </a:r>
                      <a:endParaRPr lang="en-US" sz="1000" b="0" i="0" u="none" strike="noStrike">
                        <a:solidFill>
                          <a:srgbClr val="000000"/>
                        </a:solidFill>
                        <a:effectLst/>
                        <a:latin typeface="Arial"/>
                      </a:endParaRPr>
                    </a:p>
                  </a:txBody>
                  <a:tcPr marL="9525" marR="9525" marT="9525" marB="0" anchor="b"/>
                </a:tc>
                <a:tc>
                  <a:txBody>
                    <a:bodyPr/>
                    <a:lstStyle/>
                    <a:p>
                      <a:pPr algn="l" fontAlgn="b"/>
                      <a:r>
                        <a:rPr lang="en-US" sz="1000" u="none" strike="noStrike">
                          <a:effectLst/>
                        </a:rPr>
                        <a:t>TGai EAP based Message Flow Optimization for FILS</a:t>
                      </a:r>
                      <a:endParaRPr lang="en-US" sz="1000" b="0" i="0" u="none" strike="noStrike">
                        <a:effectLst/>
                        <a:latin typeface="Courier"/>
                      </a:endParaRPr>
                    </a:p>
                  </a:txBody>
                  <a:tcPr marL="9525" marR="9525" marT="9525" marB="0" anchor="b"/>
                </a:tc>
                <a:tc>
                  <a:txBody>
                    <a:bodyPr/>
                    <a:lstStyle/>
                    <a:p>
                      <a:pPr algn="l" fontAlgn="b"/>
                      <a:r>
                        <a:rPr lang="en-US" sz="1000" u="none" strike="noStrike" dirty="0" smtClean="0">
                          <a:effectLst/>
                        </a:rPr>
                        <a:t>12-0780r1</a:t>
                      </a:r>
                      <a:endParaRPr lang="en-US" sz="1000" b="0" i="0" u="none" strike="noStrike" dirty="0">
                        <a:solidFill>
                          <a:srgbClr val="000000"/>
                        </a:solidFill>
                        <a:effectLst/>
                        <a:latin typeface="Arial"/>
                      </a:endParaRPr>
                    </a:p>
                  </a:txBody>
                  <a:tcPr marL="9525" marR="9525" marT="9525" marB="0" anchor="b"/>
                </a:tc>
              </a:tr>
              <a:tr h="292080">
                <a:tc>
                  <a:txBody>
                    <a:bodyPr/>
                    <a:lstStyle/>
                    <a:p>
                      <a:pPr algn="l" fontAlgn="b"/>
                      <a:r>
                        <a:rPr lang="en-US" sz="1000" u="none" strike="noStrike">
                          <a:effectLst/>
                        </a:rPr>
                        <a:t>George Cherian </a:t>
                      </a:r>
                      <a:endParaRPr lang="en-US" sz="1000" b="0" i="0" u="none" strike="noStrike">
                        <a:solidFill>
                          <a:srgbClr val="000000"/>
                        </a:solidFill>
                        <a:effectLst/>
                        <a:latin typeface="Arial"/>
                      </a:endParaRPr>
                    </a:p>
                  </a:txBody>
                  <a:tcPr marL="9525" marR="9525" marT="9525" marB="0" anchor="b"/>
                </a:tc>
                <a:tc>
                  <a:txBody>
                    <a:bodyPr/>
                    <a:lstStyle/>
                    <a:p>
                      <a:pPr algn="l" fontAlgn="b"/>
                      <a:r>
                        <a:rPr lang="en-US" sz="1000" u="none" strike="noStrike">
                          <a:effectLst/>
                        </a:rPr>
                        <a:t>Qualcomm Inc</a:t>
                      </a:r>
                      <a:endParaRPr lang="en-US" sz="1000" b="0" i="0" u="none" strike="noStrike">
                        <a:solidFill>
                          <a:srgbClr val="000000"/>
                        </a:solidFill>
                        <a:effectLst/>
                        <a:latin typeface="Arial"/>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Fast Re-authentication</a:t>
                      </a:r>
                      <a:endParaRPr lang="en-US" sz="1000" b="0" i="0" u="none" strike="noStrike" dirty="0" smtClean="0">
                        <a:solidFill>
                          <a:srgbClr val="000000"/>
                        </a:solidFill>
                        <a:effectLst/>
                        <a:latin typeface="Arial"/>
                      </a:endParaRPr>
                    </a:p>
                    <a:p>
                      <a:pPr algn="l" fontAlgn="b"/>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b="0" i="0" u="none" strike="noStrike" dirty="0" smtClean="0">
                          <a:solidFill>
                            <a:srgbClr val="000000"/>
                          </a:solidFill>
                          <a:effectLst/>
                          <a:latin typeface="Arial"/>
                        </a:rPr>
                        <a:t>12-1160r10</a:t>
                      </a:r>
                      <a:endParaRPr lang="en-US" sz="1000" b="0" i="0" u="none" strike="noStrike" dirty="0">
                        <a:solidFill>
                          <a:srgbClr val="000000"/>
                        </a:solidFill>
                        <a:effectLst/>
                        <a:latin typeface="Arial"/>
                      </a:endParaRPr>
                    </a:p>
                  </a:txBody>
                  <a:tcPr marL="9525" marR="9525" marT="9525" marB="0" anchor="b"/>
                </a:tc>
              </a:tr>
              <a:tr h="292080">
                <a:tc>
                  <a:txBody>
                    <a:bodyPr/>
                    <a:lstStyle/>
                    <a:p>
                      <a:pPr algn="l" fontAlgn="b"/>
                      <a:r>
                        <a:rPr lang="en-US" sz="1000" u="none" strike="noStrike" dirty="0">
                          <a:effectLst/>
                        </a:rPr>
                        <a:t>Rene Struik</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a:effectLst/>
                        </a:rPr>
                        <a:t>Struik Security Consultancy</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a:effectLst/>
                        </a:rPr>
                        <a:t>FILS-Authentication-with-Local-Authentication-and-Optional-Remote-Authorization</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smtClean="0">
                          <a:effectLst/>
                        </a:rPr>
                        <a:t>12-0794r2</a:t>
                      </a:r>
                      <a:endParaRPr lang="en-US" sz="1000" b="0" i="0" u="none" strike="noStrike" dirty="0">
                        <a:solidFill>
                          <a:srgbClr val="000000"/>
                        </a:solidFill>
                        <a:effectLst/>
                        <a:latin typeface="Arial"/>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1957</TotalTime>
  <Words>4025</Words>
  <Application>Microsoft Macintosh PowerPoint</Application>
  <PresentationFormat>画面に合わせる (4:3)</PresentationFormat>
  <Paragraphs>516</Paragraphs>
  <Slides>29</Slides>
  <Notes>21</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29</vt:i4>
      </vt:variant>
    </vt:vector>
  </HeadingPairs>
  <TitlesOfParts>
    <vt:vector size="30" baseType="lpstr">
      <vt:lpstr>802-11-Submission</vt:lpstr>
      <vt:lpstr>IEEE 802.11ai Fast Initial Link Setup  Agenda for July 2012 San Diego</vt:lpstr>
      <vt:lpstr>Abstract</vt:lpstr>
      <vt:lpstr>Meeting Protocol</vt:lpstr>
      <vt:lpstr>Attendance</vt:lpstr>
      <vt:lpstr>Attendance, Voting &amp; Document Status</vt:lpstr>
      <vt:lpstr>Plan for this week July 2012, San Diego</vt:lpstr>
      <vt:lpstr>Agenda Monday, July 17th ,  2012 – 13:30-15:30</vt:lpstr>
      <vt:lpstr>Agenda Monday, July 17th ,  2012 – 16:00-18:00</vt:lpstr>
      <vt:lpstr>TGai Agenda for Tuesday, July 18th,  2012 – 10:30-12:30 </vt:lpstr>
      <vt:lpstr>Agenda  Tuesday, July 18th,  2012 – 13:30-15:30 Adhoc meeting (AP/Network Discovery) </vt:lpstr>
      <vt:lpstr>Agenda  Tuesday, July 18th,  2012 – 13:30-15:30 Adhoc meeting (Security &amp; Upper Layer setup) </vt:lpstr>
      <vt:lpstr>TGai Agenda for Tuesday, July 18th,  2012 – 16:00-18:00 </vt:lpstr>
      <vt:lpstr>Agenda  Wednesday, July 19th,  2012 – 08:00-10:00</vt:lpstr>
      <vt:lpstr>Agenda  Wednesday, July 19th,  2012 – 13:30-15:30</vt:lpstr>
      <vt:lpstr>Agenda  Wednesday, July 19th,  2012 – 16:00-18:00</vt:lpstr>
      <vt:lpstr>Agenda  Thursday, July 20th,  2012 – 08:00-10:00</vt:lpstr>
      <vt:lpstr>Agenda  Thursday, July 20th,  2012 – 13:30-15:00</vt:lpstr>
      <vt:lpstr>Agenda Thursday , July 20th,  2012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Atltanta face-to-face meeting. </vt:lpstr>
      <vt:lpstr>Approve TGai teleconference meeting minutes of Atlanta to San Diego meeting. </vt:lpstr>
      <vt:lpstr>Teleconference Schedule </vt:lpstr>
      <vt:lpstr>Time line of TGai</vt:lpstr>
      <vt:lpstr>TGai Process status</vt:lpstr>
      <vt:lpstr>Request for Author</vt:lpstr>
    </vt:vector>
  </TitlesOfParts>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creator>Hiroshi Mano</dc:creator>
  <cp:lastModifiedBy>真野 浩</cp:lastModifiedBy>
  <cp:revision>432</cp:revision>
  <cp:lastPrinted>1998-02-10T13:28:06Z</cp:lastPrinted>
  <dcterms:created xsi:type="dcterms:W3CDTF">2012-07-19T23:35:50Z</dcterms:created>
  <dcterms:modified xsi:type="dcterms:W3CDTF">2012-07-19T23:36:11Z</dcterms:modified>
</cp:coreProperties>
</file>