
<file path=[Content_Types].xml><?xml version="1.0" encoding="utf-8"?>
<Types xmlns="http://schemas.openxmlformats.org/package/2006/content-types">
  <Override PartName="/ppt/slides/slide41.xml" ContentType="application/vnd.openxmlformats-officedocument.presentationml.slide+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slides/slide60.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Default Extension="vml" ContentType="application/vnd.openxmlformats-officedocument.vmlDrawing"/>
  <Override PartName="/ppt/slides/slide66.xml" ContentType="application/vnd.openxmlformats-officedocument.presentationml.slide+xml"/>
  <Override PartName="/ppt/theme/theme1.xml" ContentType="application/vnd.openxmlformats-officedocument.theme+xml"/>
  <Override PartName="/ppt/notesSlides/notesSlide2.xml" ContentType="application/vnd.openxmlformats-officedocument.presentationml.notesSlide+xml"/>
  <Override PartName="/ppt/slides/slide75.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Default Extension="jpeg" ContentType="image/jpeg"/>
  <Override PartName="/ppt/notesSlides/notesSlide11.xml" ContentType="application/vnd.openxmlformats-officedocument.presentationml.notesSlide+xml"/>
  <Override PartName="/ppt/slides/slide13.xml" ContentType="application/vnd.openxmlformats-officedocument.presentationml.slide+xml"/>
  <Override PartName="/ppt/slides/slide23.xml" ContentType="application/vnd.openxmlformats-officedocument.presentationml.slide+xml"/>
  <Default Extension="doc" ContentType="application/msword"/>
  <Override PartName="/ppt/slides/slide3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ppt/slides/slide42.xml" ContentType="application/vnd.openxmlformats-officedocument.presentationml.slide+xml"/>
  <Override PartName="/ppt/notesSlides/notesSlide17.xml" ContentType="application/vnd.openxmlformats-officedocument.presentationml.notesSlide+xml"/>
  <Override PartName="/ppt/slides/slide51.xml" ContentType="application/vnd.openxmlformats-officedocument.presentationml.slide+xml"/>
  <Override PartName="/ppt/slides/slide19.xml" ContentType="application/vnd.openxmlformats-officedocument.presentationml.slide+xml"/>
  <Override PartName="/ppt/slideLayouts/slideLayout10.xml" ContentType="application/vnd.openxmlformats-officedocument.presentationml.slideLayout+xml"/>
  <Override PartName="/ppt/slides/slide61.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notesSlides/notesSlide3.xml" ContentType="application/vnd.openxmlformats-officedocument.presentationml.notesSlide+xml"/>
  <Override PartName="/ppt/slides/slide76.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4.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slideMasters/slideMaster3.xml" ContentType="application/vnd.openxmlformats-officedocument.presentationml.slideMaster+xml"/>
  <Override PartName="/ppt/slides/slide43.xml" ContentType="application/vnd.openxmlformats-officedocument.presentationml.slide+xml"/>
  <Override PartName="/ppt/tableStyles.xml" ContentType="application/vnd.openxmlformats-officedocument.presentationml.tableStyles+xml"/>
  <Override PartName="/ppt/notesSlides/notesSlide18.xml" ContentType="application/vnd.openxmlformats-officedocument.presentationml.notesSlide+xml"/>
  <Override PartName="/ppt/slides/slide52.xml" ContentType="application/vnd.openxmlformats-officedocument.presentationml.slide+xml"/>
  <Override PartName="/ppt/slideLayouts/slideLayout11.xml" ContentType="application/vnd.openxmlformats-officedocument.presentationml.slideLayout+xml"/>
  <Override PartName="/ppt/slides/slide62.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docProps/core.xml" ContentType="application/vnd.openxmlformats-package.core-properties+xml"/>
  <Override PartName="/ppt/slides/slide91.xml" ContentType="application/vnd.openxmlformats-officedocument.presentationml.slide+xml"/>
  <Override PartName="/ppt/slides/slide68.xml" ContentType="application/vnd.openxmlformats-officedocument.presentationml.slide+xml"/>
  <Override PartName="/ppt/theme/theme3.xml" ContentType="application/vnd.openxmlformats-officedocument.theme+xml"/>
  <Override PartName="/ppt/notesSlides/notesSlide4.xml" ContentType="application/vnd.openxmlformats-officedocument.presentationml.notesSlide+xml"/>
  <Override PartName="/ppt/slides/slide77.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5.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s/slide44.xml" ContentType="application/vnd.openxmlformats-officedocument.presentationml.slide+xml"/>
  <Override PartName="/ppt/notesSlides/notesSlide19.xml" ContentType="application/vnd.openxmlformats-officedocument.presentationml.notesSlide+xml"/>
  <Override PartName="/ppt/slides/slide53.xml" ContentType="application/vnd.openxmlformats-officedocument.presentationml.slide+xml"/>
  <Override PartName="/ppt/slideLayouts/slideLayout12.xml" ContentType="application/vnd.openxmlformats-officedocument.presentationml.slideLayout+xml"/>
  <Override PartName="/ppt/slides/slide63.xml" ContentType="application/vnd.openxmlformats-officedocument.presentationml.slide+xml"/>
  <Override PartName="/ppt/slides/slide72.xml" ContentType="application/vnd.openxmlformats-officedocument.presentationml.slide+xml"/>
  <Override PartName="/ppt/slides/slide82.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theme/theme4.xml" ContentType="application/vnd.openxmlformats-officedocument.them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s/slide16.xml" ContentType="application/vnd.openxmlformats-officedocument.presentationml.slide+xml"/>
  <Override PartName="/ppt/viewProps.xml" ContentType="application/vnd.openxmlformats-officedocument.presentationml.viewProps+xml"/>
  <Default Extension="rels" ContentType="application/vnd.openxmlformats-package.relationships+xml"/>
  <Override PartName="/ppt/slides/slide26.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54.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73.xml" ContentType="application/vnd.openxmlformats-officedocument.presentationml.slide+xml"/>
  <Override PartName="/ppt/presentation.xml" ContentType="application/vnd.openxmlformats-officedocument.presentationml.presentation.main+xml"/>
  <Override PartName="/ppt/slides/slide83.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theme/theme5.xml" ContentType="application/vnd.openxmlformats-officedocument.theme+xml"/>
  <Override PartName="/ppt/notesSlides/notesSlide6.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slides/slide40.xml" ContentType="application/vnd.openxmlformats-officedocument.presentationml.slide+xml"/>
  <Override PartName="/ppt/notesSlides/notesSlide15.xml" ContentType="application/vnd.openxmlformats-officedocument.presentationml.notesSlide+xml"/>
  <Override PartName="/ppt/slides/slide17.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55.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12.xml" ContentType="application/vnd.openxmlformats-officedocument.presentationml.slide+xml"/>
  <Override PartName="/ppt/slides/slide22.xml" ContentType="application/vnd.openxmlformats-officedocument.presentationml.slide+xml"/>
  <Override PartName="/ppt/slides/slide99.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3" r:id="rId3"/>
  </p:sldMasterIdLst>
  <p:notesMasterIdLst>
    <p:notesMasterId r:id="rId106"/>
  </p:notesMasterIdLst>
  <p:handoutMasterIdLst>
    <p:handoutMasterId r:id="rId107"/>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386" r:id="rId30"/>
    <p:sldId id="286" r:id="rId31"/>
    <p:sldId id="284" r:id="rId32"/>
    <p:sldId id="285" r:id="rId33"/>
    <p:sldId id="290" r:id="rId34"/>
    <p:sldId id="287" r:id="rId35"/>
    <p:sldId id="288" r:id="rId36"/>
    <p:sldId id="289" r:id="rId37"/>
    <p:sldId id="292" r:id="rId38"/>
    <p:sldId id="291" r:id="rId39"/>
    <p:sldId id="294" r:id="rId40"/>
    <p:sldId id="293" r:id="rId41"/>
    <p:sldId id="359" r:id="rId42"/>
    <p:sldId id="297" r:id="rId43"/>
    <p:sldId id="387" r:id="rId44"/>
    <p:sldId id="388" r:id="rId45"/>
    <p:sldId id="300" r:id="rId46"/>
    <p:sldId id="360" r:id="rId47"/>
    <p:sldId id="361" r:id="rId48"/>
    <p:sldId id="302" r:id="rId49"/>
    <p:sldId id="301" r:id="rId50"/>
    <p:sldId id="335" r:id="rId51"/>
    <p:sldId id="304" r:id="rId52"/>
    <p:sldId id="303" r:id="rId53"/>
    <p:sldId id="306" r:id="rId54"/>
    <p:sldId id="305" r:id="rId55"/>
    <p:sldId id="309" r:id="rId56"/>
    <p:sldId id="384" r:id="rId57"/>
    <p:sldId id="385" r:id="rId58"/>
    <p:sldId id="312" r:id="rId59"/>
    <p:sldId id="357" r:id="rId60"/>
    <p:sldId id="358" r:id="rId61"/>
    <p:sldId id="315" r:id="rId62"/>
    <p:sldId id="313" r:id="rId63"/>
    <p:sldId id="314" r:id="rId64"/>
    <p:sldId id="338" r:id="rId65"/>
    <p:sldId id="339" r:id="rId66"/>
    <p:sldId id="340" r:id="rId67"/>
    <p:sldId id="352" r:id="rId68"/>
    <p:sldId id="320" r:id="rId69"/>
    <p:sldId id="316" r:id="rId70"/>
    <p:sldId id="317" r:id="rId71"/>
    <p:sldId id="318" r:id="rId72"/>
    <p:sldId id="319" r:id="rId73"/>
    <p:sldId id="329" r:id="rId74"/>
    <p:sldId id="371" r:id="rId75"/>
    <p:sldId id="372" r:id="rId76"/>
    <p:sldId id="373" r:id="rId77"/>
    <p:sldId id="374" r:id="rId78"/>
    <p:sldId id="332" r:id="rId79"/>
    <p:sldId id="333" r:id="rId80"/>
    <p:sldId id="334" r:id="rId81"/>
    <p:sldId id="336" r:id="rId82"/>
    <p:sldId id="337" r:id="rId83"/>
    <p:sldId id="351" r:id="rId84"/>
    <p:sldId id="341" r:id="rId85"/>
    <p:sldId id="342" r:id="rId86"/>
    <p:sldId id="343" r:id="rId87"/>
    <p:sldId id="344" r:id="rId88"/>
    <p:sldId id="345" r:id="rId89"/>
    <p:sldId id="346" r:id="rId90"/>
    <p:sldId id="347" r:id="rId91"/>
    <p:sldId id="348" r:id="rId92"/>
    <p:sldId id="349" r:id="rId93"/>
    <p:sldId id="350" r:id="rId94"/>
    <p:sldId id="363" r:id="rId95"/>
    <p:sldId id="362" r:id="rId96"/>
    <p:sldId id="365" r:id="rId97"/>
    <p:sldId id="364" r:id="rId98"/>
    <p:sldId id="370" r:id="rId99"/>
    <p:sldId id="375" r:id="rId100"/>
    <p:sldId id="376" r:id="rId101"/>
    <p:sldId id="377" r:id="rId102"/>
    <p:sldId id="378" r:id="rId103"/>
    <p:sldId id="382" r:id="rId104"/>
    <p:sldId id="383" r:id="rId10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90" d="100"/>
          <a:sy n="90" d="100"/>
        </p:scale>
        <p:origin x="-664" y="-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1536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notesMaster" Target="notesMasters/notesMaster1.xml"/><Relationship Id="rId107"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8" Type="http://schemas.openxmlformats.org/officeDocument/2006/relationships/printerSettings" Target="printerSettings/printerSettings1.bin"/><Relationship Id="rId109" Type="http://schemas.openxmlformats.org/officeDocument/2006/relationships/presProps" Target="presProp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110" Type="http://schemas.openxmlformats.org/officeDocument/2006/relationships/viewProps" Target="viewProps.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11" Type="http://schemas.openxmlformats.org/officeDocument/2006/relationships/theme" Target="theme/theme1.xml"/><Relationship Id="rId112" Type="http://schemas.openxmlformats.org/officeDocument/2006/relationships/tableStyles" Target="tableStyles.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100" Type="http://schemas.openxmlformats.org/officeDocument/2006/relationships/slide" Target="slides/slide97.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12.7.19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60</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61</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89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1632333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0907r7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a:t>
            </a:r>
            <a:r>
              <a:rPr lang="en-US" altLang="ja-JP" sz="1800" b="1" dirty="0" smtClean="0">
                <a:solidFill>
                  <a:srgbClr val="000000"/>
                </a:solidFill>
                <a:latin typeface="Times New Roman"/>
                <a:ea typeface="宋体" pitchFamily="2" charset="-122"/>
              </a:rPr>
              <a:t>907r8</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p:oleObj spid="_x0000_s3086" name="文書" r:id="rId4" imgW="8254696" imgH="3682864"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Motions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Motion-2:  add the following text to Subsection “6.2.1 General Approach”,  on page 8, in the </a:t>
            </a:r>
            <a:r>
              <a:rPr lang="en-US" dirty="0" err="1" smtClean="0"/>
              <a:t>TGai</a:t>
            </a:r>
            <a:r>
              <a:rPr lang="en-US" dirty="0" smtClean="0"/>
              <a:t> SFD, 12/0151r10</a:t>
            </a:r>
          </a:p>
          <a:p>
            <a:r>
              <a:rPr lang="en-US" dirty="0" smtClean="0"/>
              <a:t>The FILS Discovery frame may include the following information items:</a:t>
            </a:r>
          </a:p>
          <a:p>
            <a:pPr lvl="1"/>
            <a:r>
              <a:rPr lang="en-US" dirty="0" smtClean="0"/>
              <a:t>Capability </a:t>
            </a:r>
          </a:p>
          <a:p>
            <a:pPr lvl="1"/>
            <a:r>
              <a:rPr lang="en-US" dirty="0" smtClean="0"/>
              <a:t>Access network options </a:t>
            </a:r>
          </a:p>
          <a:p>
            <a:pPr lvl="1"/>
            <a:r>
              <a:rPr lang="en-US" dirty="0" smtClean="0"/>
              <a:t>Security </a:t>
            </a:r>
          </a:p>
          <a:p>
            <a:pPr lvl="1"/>
            <a:r>
              <a:rPr lang="en-US" dirty="0" smtClean="0"/>
              <a:t>AP Configuration change count</a:t>
            </a:r>
          </a:p>
          <a:p>
            <a:pPr lvl="1"/>
            <a:r>
              <a:rPr lang="en-US" dirty="0" smtClean="0"/>
              <a:t>AP’s next TBTT</a:t>
            </a:r>
          </a:p>
          <a:p>
            <a:pPr lvl="1"/>
            <a:r>
              <a:rPr lang="en-US" dirty="0" smtClean="0"/>
              <a:t>Neighbor AP’s next TBTT </a:t>
            </a:r>
          </a:p>
          <a:p>
            <a:r>
              <a:rPr lang="en-US" dirty="0" smtClean="0"/>
              <a:t>Moved: Lei</a:t>
            </a:r>
          </a:p>
          <a:p>
            <a:r>
              <a:rPr lang="en-US" dirty="0" smtClean="0"/>
              <a:t>Second: Lee</a:t>
            </a:r>
          </a:p>
          <a:p>
            <a:r>
              <a:rPr lang="en-US" sz="4000" dirty="0" smtClean="0">
                <a:solidFill>
                  <a:srgbClr val="FF0000"/>
                </a:solidFill>
              </a:rPr>
              <a:t>Passes</a:t>
            </a:r>
          </a:p>
          <a:p>
            <a:endParaRPr lang="en-US" dirty="0" smtClean="0"/>
          </a:p>
          <a:p>
            <a:endParaRPr lang="en-US" dirty="0" smtClean="0"/>
          </a:p>
          <a:p>
            <a:r>
              <a:rPr lang="en-US" dirty="0" smtClean="0"/>
              <a:t>Result    Yes     21               No       0              Abstain_______11________</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lvl="1" indent="-1201738">
              <a:spcBef>
                <a:spcPts val="600"/>
              </a:spcBef>
              <a:spcAft>
                <a:spcPts val="600"/>
              </a:spcAft>
            </a:pPr>
            <a:r>
              <a:rPr lang="en-US" sz="2000" b="1" dirty="0" smtClean="0">
                <a:solidFill>
                  <a:schemeClr val="tx1"/>
                </a:solidFill>
              </a:rPr>
              <a:t>Straw-Poll-3:  Do you support that the FILS </a:t>
            </a:r>
            <a:r>
              <a:rPr lang="en-US" b="1" dirty="0" smtClean="0">
                <a:solidFill>
                  <a:schemeClr val="tx1"/>
                </a:solidFill>
              </a:rPr>
              <a:t>Discovery frame may include the </a:t>
            </a:r>
            <a:r>
              <a:rPr lang="en-US" b="1" dirty="0" smtClean="0"/>
              <a:t>information item of Access Network Options , encoded as 1-byte information as defined in Figure 8-352 in 802.11-2012 spec?</a:t>
            </a:r>
            <a:endParaRPr lang="en-US" sz="2000" b="1"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lnSpcReduction="1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endParaRPr lang="en-US" sz="2000" u="sng" dirty="0" smtClean="0">
              <a:solidFill>
                <a:srgbClr val="0000FF"/>
              </a:solidFill>
            </a:endParaRPr>
          </a:p>
          <a:p>
            <a:pPr marL="0" indent="0">
              <a:spcAft>
                <a:spcPts val="600"/>
              </a:spcAft>
            </a:pPr>
            <a:r>
              <a:rPr lang="en-US" sz="2000" u="sng" dirty="0" smtClean="0">
                <a:solidFill>
                  <a:srgbClr val="0000FF"/>
                </a:solidFill>
              </a:rPr>
              <a:t>The FILS Discovery frame may include the information item of Access Network Options , encoded as 1-byte information as defined in Figure 8-352 in 802.11-2012 specification</a:t>
            </a:r>
          </a:p>
          <a:p>
            <a:pPr marL="282575" indent="-341313">
              <a:spcBef>
                <a:spcPts val="300"/>
              </a:spcBef>
              <a:spcAft>
                <a:spcPts val="300"/>
              </a:spcAft>
              <a:buFont typeface="Arial" pitchFamily="34" charset="0"/>
              <a:buChar char="•"/>
            </a:pPr>
            <a:r>
              <a:rPr lang="en-US" sz="2000" u="sng" dirty="0" smtClean="0">
                <a:solidFill>
                  <a:schemeClr val="tx1"/>
                </a:solidFill>
              </a:rPr>
              <a:t>Moved: Lei</a:t>
            </a:r>
          </a:p>
          <a:p>
            <a:pPr marL="282575" indent="-341313">
              <a:spcBef>
                <a:spcPts val="300"/>
              </a:spcBef>
              <a:spcAft>
                <a:spcPts val="300"/>
              </a:spcAft>
              <a:buFont typeface="Arial" pitchFamily="34" charset="0"/>
              <a:buChar char="•"/>
            </a:pPr>
            <a:r>
              <a:rPr lang="en-US" sz="2000" u="sng" dirty="0" smtClean="0">
                <a:solidFill>
                  <a:schemeClr val="tx1"/>
                </a:solidFill>
              </a:rPr>
              <a:t>Second: </a:t>
            </a:r>
            <a:r>
              <a:rPr lang="en-US" sz="2000" u="sng" dirty="0" err="1" smtClean="0">
                <a:solidFill>
                  <a:schemeClr val="tx1"/>
                </a:solidFill>
              </a:rPr>
              <a:t>Yunsong</a:t>
            </a:r>
            <a:endParaRPr lang="en-US" sz="2000" u="sng" dirty="0" smtClean="0">
              <a:solidFill>
                <a:schemeClr val="tx1"/>
              </a:solidFill>
            </a:endParaRPr>
          </a:p>
          <a:p>
            <a:pPr marL="282575" indent="-341313">
              <a:spcBef>
                <a:spcPts val="300"/>
              </a:spcBef>
              <a:spcAft>
                <a:spcPts val="300"/>
              </a:spcAft>
              <a:buFont typeface="Arial" pitchFamily="34" charset="0"/>
              <a:buChar char="•"/>
            </a:pPr>
            <a:r>
              <a:rPr lang="en-US" sz="2800" u="sng" dirty="0" smtClean="0">
                <a:solidFill>
                  <a:srgbClr val="FF0000"/>
                </a:solidFill>
              </a:rPr>
              <a:t>Passes</a:t>
            </a:r>
            <a:endParaRPr lang="en-US" sz="2800" dirty="0" smtClean="0">
              <a:solidFill>
                <a:srgbClr val="FF0000"/>
              </a:solidFill>
            </a:endParaRPr>
          </a:p>
          <a:p>
            <a:pPr marL="0" indent="0">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a:t>
            </a:r>
            <a:r>
              <a:rPr kumimoji="1" lang="en-US" altLang="ja-JP" dirty="0" smtClean="0">
                <a:solidFill>
                  <a:schemeClr val="tx1"/>
                </a:solidFill>
                <a:latin typeface="Times New Roman" pitchFamily="18" charset="0"/>
                <a:cs typeface="Times New Roman" pitchFamily="18" charset="0"/>
              </a:rPr>
              <a:t>:1	</a:t>
            </a:r>
            <a:r>
              <a:rPr kumimoji="1" lang="en-US" altLang="ja-JP" dirty="0" smtClean="0">
                <a:solidFill>
                  <a:schemeClr val="tx1"/>
                </a:solidFill>
                <a:latin typeface="Times New Roman" pitchFamily="18" charset="0"/>
                <a:cs typeface="Times New Roman" pitchFamily="18" charset="0"/>
              </a:rPr>
              <a:t>	No</a:t>
            </a:r>
            <a:r>
              <a:rPr kumimoji="1" lang="en-US" altLang="ja-JP" dirty="0" smtClean="0">
                <a:solidFill>
                  <a:schemeClr val="tx1"/>
                </a:solidFill>
                <a:latin typeface="Times New Roman" pitchFamily="18" charset="0"/>
                <a:cs typeface="Times New Roman" pitchFamily="18" charset="0"/>
              </a:rPr>
              <a:t>:19	</a:t>
            </a:r>
            <a:r>
              <a:rPr kumimoji="1" lang="en-US" altLang="ja-JP" dirty="0" smtClean="0">
                <a:solidFill>
                  <a:schemeClr val="tx1"/>
                </a:solidFill>
                <a:latin typeface="Times New Roman" pitchFamily="18" charset="0"/>
                <a:cs typeface="Times New Roman" pitchFamily="18" charset="0"/>
              </a:rPr>
              <a:t>	Need more info</a:t>
            </a:r>
            <a:r>
              <a:rPr kumimoji="1" lang="en-US" altLang="ja-JP" dirty="0" smtClean="0">
                <a:solidFill>
                  <a:schemeClr val="tx1"/>
                </a:solidFill>
                <a:latin typeface="Times New Roman" pitchFamily="18" charset="0"/>
                <a:cs typeface="Times New Roman" pitchFamily="18" charset="0"/>
              </a:rPr>
              <a:t>:23</a:t>
            </a:r>
            <a:endParaRPr kumimoji="1" lang="en-US" altLang="ja-JP" dirty="0" smtClean="0">
              <a:solidFill>
                <a:schemeClr val="tx1"/>
              </a:solidFill>
              <a:latin typeface="Times New Roman" pitchFamily="18" charset="0"/>
              <a:cs typeface="Times New Roman" pitchFamily="18" charset="0"/>
            </a:endParaRP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3568" y="620688"/>
            <a:ext cx="7772400" cy="674712"/>
          </a:xfrm>
        </p:spPr>
        <p:txBody>
          <a:bodyPr/>
          <a:lstStyle/>
          <a:p>
            <a:r>
              <a:rPr lang="en-US" altLang="ja-JP" dirty="0" smtClean="0"/>
              <a:t>Motion</a:t>
            </a:r>
            <a:endParaRPr lang="ja-JP" altLang="en-US" dirty="0"/>
          </a:p>
        </p:txBody>
      </p:sp>
      <p:sp>
        <p:nvSpPr>
          <p:cNvPr id="8" name="コンテンツ プレースホルダ 7"/>
          <p:cNvSpPr>
            <a:spLocks noGrp="1"/>
          </p:cNvSpPr>
          <p:nvPr>
            <p:ph idx="1"/>
          </p:nvPr>
        </p:nvSpPr>
        <p:spPr>
          <a:xfrm>
            <a:off x="685800" y="1219200"/>
            <a:ext cx="7924800" cy="5257800"/>
          </a:xfrm>
        </p:spPr>
        <p:txBody>
          <a:bodyPr>
            <a:normAutofit fontScale="92500" lnSpcReduction="10000"/>
          </a:bodyPr>
          <a:lstStyle/>
          <a:p>
            <a:r>
              <a:rPr lang="en-US" altLang="ja-JP" dirty="0" smtClean="0"/>
              <a:t>Move to add the following </a:t>
            </a:r>
            <a:r>
              <a:rPr lang="en-US" altLang="ja-JP" dirty="0" err="1" smtClean="0"/>
              <a:t>Cls</a:t>
            </a:r>
            <a:r>
              <a:rPr lang="en-US" altLang="ja-JP" dirty="0" smtClean="0"/>
              <a:t>. to the </a:t>
            </a:r>
            <a:r>
              <a:rPr lang="en-US" altLang="ja-JP" dirty="0" err="1" smtClean="0"/>
              <a:t>TGai</a:t>
            </a:r>
            <a:r>
              <a:rPr lang="en-US" altLang="ja-JP" dirty="0" smtClean="0"/>
              <a:t> SFD under the "General" Section:</a:t>
            </a:r>
          </a:p>
          <a:p>
            <a:pPr lvl="1"/>
            <a:r>
              <a:rPr lang="en-US" altLang="ja-JP" dirty="0" smtClean="0"/>
              <a:t>A </a:t>
            </a:r>
            <a:r>
              <a:rPr lang="en-US" altLang="ja-JP" dirty="0" smtClean="0"/>
              <a:t>FILS STA should be capable of announcing all of its operational channels that the STA is the Master of</a:t>
            </a:r>
            <a:r>
              <a:rPr lang="en-US" altLang="ja-JP" dirty="0" smtClean="0"/>
              <a:t>.</a:t>
            </a:r>
          </a:p>
          <a:p>
            <a:pPr lvl="2"/>
            <a:r>
              <a:rPr lang="en-US" altLang="ja-JP" dirty="0" smtClean="0"/>
              <a:t>One possible approach to consider, is to include information in the</a:t>
            </a:r>
            <a:r>
              <a:rPr lang="en-US" altLang="ja-JP" dirty="0" smtClean="0"/>
              <a:t> neighbor </a:t>
            </a:r>
            <a:r>
              <a:rPr lang="en-US" altLang="ja-JP" dirty="0" smtClean="0"/>
              <a:t>report element that the STA sending </a:t>
            </a:r>
            <a:r>
              <a:rPr lang="en-US" altLang="ja-JP" dirty="0" smtClean="0"/>
              <a:t>this information </a:t>
            </a:r>
            <a:r>
              <a:rPr lang="en-US" altLang="ja-JP" dirty="0" smtClean="0"/>
              <a:t>is the Master of the channel referenced in the</a:t>
            </a:r>
            <a:r>
              <a:rPr lang="en-US" altLang="ja-JP" dirty="0" smtClean="0"/>
              <a:t> neighbor </a:t>
            </a:r>
            <a:r>
              <a:rPr lang="en-US" altLang="ja-JP" dirty="0" smtClean="0"/>
              <a:t>report</a:t>
            </a:r>
            <a:r>
              <a:rPr lang="en-US" altLang="ja-JP" dirty="0" smtClean="0"/>
              <a:t>.</a:t>
            </a:r>
          </a:p>
          <a:p>
            <a:pPr lvl="2"/>
            <a:r>
              <a:rPr lang="en-US" altLang="ja-JP" dirty="0" smtClean="0"/>
              <a:t> A </a:t>
            </a:r>
            <a:r>
              <a:rPr lang="en-US" altLang="ja-JP" dirty="0" smtClean="0"/>
              <a:t>STA receiving this information is immediately enabled for accessing the channels under  the AP issuing the</a:t>
            </a:r>
            <a:r>
              <a:rPr lang="en-US" altLang="ja-JP" dirty="0" smtClean="0"/>
              <a:t> neighborhood </a:t>
            </a:r>
            <a:r>
              <a:rPr lang="en-US" altLang="ja-JP" dirty="0" smtClean="0"/>
              <a:t>report is the Master </a:t>
            </a:r>
            <a:r>
              <a:rPr lang="en-US" altLang="ja-JP" dirty="0" smtClean="0"/>
              <a:t>of </a:t>
            </a:r>
            <a:endParaRPr lang="ja-JP" altLang="en-US" dirty="0" smtClean="0"/>
          </a:p>
          <a:p>
            <a:pPr lvl="2"/>
            <a:r>
              <a:rPr lang="en-US" altLang="ja-JP" dirty="0" smtClean="0"/>
              <a:t>(</a:t>
            </a:r>
            <a:r>
              <a:rPr lang="en-US" altLang="ja-JP" dirty="0" smtClean="0"/>
              <a:t>Note: Maybe a "time window" in which this enablement is "valid" has to be specified.</a:t>
            </a:r>
            <a:r>
              <a:rPr lang="en-US" altLang="ja-JP" dirty="0" smtClean="0"/>
              <a:t> A </a:t>
            </a:r>
            <a:r>
              <a:rPr lang="en-US" altLang="ja-JP" dirty="0" smtClean="0"/>
              <a:t>STA should not be able to immediately access a channel indicated under the control of a master if the</a:t>
            </a:r>
            <a:r>
              <a:rPr lang="en-US" altLang="ja-JP" dirty="0" smtClean="0"/>
              <a:t> neighborhood </a:t>
            </a:r>
            <a:r>
              <a:rPr lang="en-US" altLang="ja-JP" dirty="0" smtClean="0"/>
              <a:t>report had been received hours ago)</a:t>
            </a:r>
            <a:r>
              <a:rPr lang="en-US" altLang="ja-JP" dirty="0" smtClean="0"/>
              <a:t>.</a:t>
            </a:r>
          </a:p>
          <a:p>
            <a:r>
              <a:rPr lang="en-US" altLang="ja-JP" dirty="0" err="1" smtClean="0"/>
              <a:t>Moved:Katsuo</a:t>
            </a:r>
            <a:endParaRPr lang="en-US" altLang="ja-JP" dirty="0" smtClean="0"/>
          </a:p>
          <a:p>
            <a:r>
              <a:rPr lang="en-US" altLang="ja-JP" dirty="0" err="1" smtClean="0"/>
              <a:t>Seconded:Stephen</a:t>
            </a:r>
            <a:endParaRPr lang="en-US" altLang="ja-JP" dirty="0" smtClean="0"/>
          </a:p>
          <a:p>
            <a:r>
              <a:rPr lang="en-US" altLang="ja-JP" dirty="0" smtClean="0"/>
              <a:t>Yes	13		No		1	Abstain 27</a:t>
            </a:r>
          </a:p>
          <a:p>
            <a:r>
              <a:rPr lang="en-US" altLang="ja-JP" dirty="0" smtClean="0">
                <a:solidFill>
                  <a:srgbClr val="FF0000"/>
                </a:solidFill>
              </a:rPr>
              <a:t>Passes </a:t>
            </a:r>
          </a:p>
          <a:p>
            <a:endParaRPr lang="ja-JP" altLang="en-US" dirty="0"/>
          </a:p>
        </p:txBody>
      </p:sp>
      <p:sp>
        <p:nvSpPr>
          <p:cNvPr id="4" name="日付プレースホルダ 3"/>
          <p:cNvSpPr>
            <a:spLocks noGrp="1"/>
          </p:cNvSpPr>
          <p:nvPr>
            <p:ph type="dt" sz="half" idx="10"/>
          </p:nvPr>
        </p:nvSpPr>
        <p:spPr/>
        <p:txBody>
          <a:bodyPr/>
          <a:lstStyle/>
          <a:p>
            <a:r>
              <a:rPr lang="en-US" smtClean="0"/>
              <a:t>July 2012</a:t>
            </a:r>
            <a:endParaRPr lang="en-GB"/>
          </a:p>
        </p:txBody>
      </p:sp>
      <p:sp>
        <p:nvSpPr>
          <p:cNvPr id="5" name="フッター プレースホルダ 4"/>
          <p:cNvSpPr>
            <a:spLocks noGrp="1"/>
          </p:cNvSpPr>
          <p:nvPr>
            <p:ph type="ftr" sz="quarter" idx="11"/>
          </p:nvPr>
        </p:nvSpPr>
        <p:spPr/>
        <p:txBody>
          <a:bodyPr/>
          <a:lstStyle/>
          <a:p>
            <a:r>
              <a:rPr lang="en-US" altLang="ja-JP" dirty="0" smtClean="0"/>
              <a:t>Hiroshi </a:t>
            </a:r>
            <a:r>
              <a:rPr lang="en-US" altLang="ja-JP" dirty="0" err="1" smtClean="0"/>
              <a:t>Mano</a:t>
            </a:r>
            <a:r>
              <a:rPr lang="en-US" altLang="ja-JP" dirty="0" smtClean="0"/>
              <a:t> / ATRD</a:t>
            </a:r>
            <a:endParaRPr lang="en-GB" dirty="0"/>
          </a:p>
        </p:txBody>
      </p:sp>
      <p:sp>
        <p:nvSpPr>
          <p:cNvPr id="6" name="スライド番号プレースホルダ 5"/>
          <p:cNvSpPr>
            <a:spLocks noGrp="1"/>
          </p:cNvSpPr>
          <p:nvPr>
            <p:ph type="sldNum" sz="quarter"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タイトル 20"/>
          <p:cNvSpPr>
            <a:spLocks noGrp="1"/>
          </p:cNvSpPr>
          <p:nvPr>
            <p:ph type="title"/>
          </p:nvPr>
        </p:nvSpPr>
        <p:spPr>
          <a:xfrm>
            <a:off x="683568" y="914400"/>
            <a:ext cx="7772400" cy="457200"/>
          </a:xfrm>
        </p:spPr>
        <p:txBody>
          <a:bodyPr>
            <a:normAutofit fontScale="90000"/>
          </a:bodyPr>
          <a:lstStyle/>
          <a:p>
            <a:pPr lvl="0"/>
            <a:r>
              <a:rPr kumimoji="1" lang="en-GB" dirty="0" smtClean="0">
                <a:solidFill>
                  <a:schemeClr val="tx1"/>
                </a:solidFill>
                <a:ea typeface="MS Gothic"/>
              </a:rPr>
              <a:t>Motion</a:t>
            </a:r>
            <a:br>
              <a:rPr kumimoji="1" lang="en-GB" dirty="0" smtClean="0">
                <a:solidFill>
                  <a:schemeClr val="tx1"/>
                </a:solidFill>
                <a:ea typeface="MS Gothic"/>
              </a:rPr>
            </a:br>
            <a:endParaRPr lang="ja-JP" altLang="en-US" dirty="0"/>
          </a:p>
        </p:txBody>
      </p:sp>
      <p:sp>
        <p:nvSpPr>
          <p:cNvPr id="22" name="コンテンツ プレースホルダ 21"/>
          <p:cNvSpPr>
            <a:spLocks noGrp="1"/>
          </p:cNvSpPr>
          <p:nvPr>
            <p:ph idx="1"/>
          </p:nvPr>
        </p:nvSpPr>
        <p:spPr>
          <a:xfrm>
            <a:off x="609600" y="1219200"/>
            <a:ext cx="8229600" cy="5181600"/>
          </a:xfrm>
        </p:spPr>
        <p:txBody>
          <a:bodyPr>
            <a:normAutofit fontScale="85000" lnSpcReduction="20000"/>
          </a:bodyPr>
          <a:lstStyle/>
          <a:p>
            <a:pPr>
              <a:spcBef>
                <a:spcPts val="600"/>
              </a:spcBef>
            </a:pPr>
            <a:r>
              <a:rPr kumimoji="1" lang="en-US" altLang="ja-JP" sz="2000" dirty="0" smtClean="0">
                <a:latin typeface="Times New Roman" pitchFamily="18" charset="0"/>
                <a:cs typeface="Times New Roman" pitchFamily="18" charset="0"/>
              </a:rPr>
              <a:t>Move to add the following text to Section 6.1 of SFD? </a:t>
            </a:r>
          </a:p>
          <a:p>
            <a:pPr>
              <a:spcBef>
                <a:spcPts val="600"/>
              </a:spcBef>
            </a:pPr>
            <a:r>
              <a:rPr kumimoji="1" lang="en-US" altLang="ja-JP" sz="2000" dirty="0" smtClean="0"/>
              <a:t>6.1</a:t>
            </a:r>
            <a:r>
              <a:rPr kumimoji="1" lang="en-US" altLang="ja-JP" sz="2000" dirty="0" smtClean="0"/>
              <a:t>.X	AP Operational Status</a:t>
            </a:r>
          </a:p>
          <a:p>
            <a:pPr>
              <a:spcBef>
                <a:spcPts val="600"/>
              </a:spcBef>
            </a:pPr>
            <a:r>
              <a:rPr kumimoji="1" lang="en-US" altLang="ja-JP" sz="2000" dirty="0" err="1" smtClean="0"/>
              <a:t>TGai</a:t>
            </a:r>
            <a:r>
              <a:rPr kumimoji="1" lang="en-US" altLang="ja-JP" sz="2000" dirty="0" smtClean="0"/>
              <a:t> compliant AP may include Operational Status information in Beacon and Probe Response. The information may be, for example:</a:t>
            </a:r>
          </a:p>
          <a:p>
            <a:pPr lvl="1">
              <a:spcBef>
                <a:spcPts val="600"/>
              </a:spcBef>
              <a:buFont typeface="Arial" pitchFamily="34" charset="0"/>
              <a:buChar char="•"/>
            </a:pPr>
            <a:r>
              <a:rPr kumimoji="1" lang="en-US" altLang="ja-JP" dirty="0" smtClean="0"/>
              <a:t>BSS load,</a:t>
            </a:r>
          </a:p>
          <a:p>
            <a:pPr lvl="1">
              <a:spcBef>
                <a:spcPts val="600"/>
              </a:spcBef>
              <a:buFont typeface="Arial" pitchFamily="34" charset="0"/>
              <a:buChar char="•"/>
            </a:pPr>
            <a:r>
              <a:rPr kumimoji="1" lang="en-US" altLang="ja-JP" dirty="0" smtClean="0"/>
              <a:t>BSS average access delay, </a:t>
            </a:r>
          </a:p>
          <a:p>
            <a:pPr lvl="1">
              <a:spcBef>
                <a:spcPts val="600"/>
              </a:spcBef>
              <a:buFont typeface="Arial" pitchFamily="34" charset="0"/>
              <a:buChar char="•"/>
            </a:pPr>
            <a:r>
              <a:rPr kumimoji="1" lang="en-US" altLang="ja-JP" dirty="0" smtClean="0"/>
              <a:t>BSS available admission capacity </a:t>
            </a:r>
          </a:p>
          <a:p>
            <a:pPr>
              <a:spcBef>
                <a:spcPts val="600"/>
              </a:spcBef>
              <a:buFont typeface="Arial" pitchFamily="34" charset="0"/>
              <a:buChar char="•"/>
            </a:pPr>
            <a:r>
              <a:rPr kumimoji="1" lang="en-US" altLang="ja-JP" sz="2000" dirty="0" smtClean="0"/>
              <a:t>Moved:	</a:t>
            </a:r>
            <a:r>
              <a:rPr kumimoji="1" lang="en-US" altLang="ja-JP" sz="2000" dirty="0" err="1" smtClean="0"/>
              <a:t>Katsuo</a:t>
            </a:r>
            <a:endParaRPr kumimoji="1" lang="en-US" altLang="ja-JP" sz="2000" dirty="0" smtClean="0"/>
          </a:p>
          <a:p>
            <a:pPr>
              <a:spcBef>
                <a:spcPts val="600"/>
              </a:spcBef>
              <a:buFont typeface="Arial" pitchFamily="34" charset="0"/>
              <a:buChar char="•"/>
            </a:pPr>
            <a:r>
              <a:rPr kumimoji="1" lang="en-US" altLang="ja-JP" sz="2000" dirty="0" smtClean="0"/>
              <a:t>Seconded: Stephen Result</a:t>
            </a:r>
          </a:p>
          <a:p>
            <a:pPr>
              <a:spcBef>
                <a:spcPts val="600"/>
              </a:spcBef>
              <a:buFont typeface="Arial" pitchFamily="34" charset="0"/>
              <a:buChar char="•"/>
            </a:pPr>
            <a:r>
              <a:rPr kumimoji="1" lang="en-US" altLang="ja-JP" sz="2000" dirty="0" smtClean="0"/>
              <a:t>Yes:		No:			Abstain</a:t>
            </a:r>
            <a:r>
              <a:rPr kumimoji="1" lang="en-US" altLang="ja-JP" sz="2000" dirty="0" smtClean="0"/>
              <a:t>:</a:t>
            </a:r>
          </a:p>
          <a:p>
            <a:pPr>
              <a:spcBef>
                <a:spcPts val="600"/>
              </a:spcBef>
              <a:buNone/>
            </a:pPr>
            <a:endParaRPr lang="en-US" altLang="ja-JP" sz="2000" dirty="0" smtClean="0"/>
          </a:p>
          <a:p>
            <a:pPr>
              <a:spcBef>
                <a:spcPts val="600"/>
              </a:spcBef>
              <a:buFont typeface="Arial" pitchFamily="34" charset="0"/>
              <a:buChar char="•"/>
            </a:pPr>
            <a:r>
              <a:rPr kumimoji="1" lang="en-US" altLang="ja-JP" sz="2000" dirty="0" smtClean="0"/>
              <a:t>Motion to table</a:t>
            </a:r>
          </a:p>
          <a:p>
            <a:pPr lvl="1">
              <a:spcBef>
                <a:spcPts val="600"/>
              </a:spcBef>
              <a:buFont typeface="Arial" pitchFamily="34" charset="0"/>
              <a:buChar char="•"/>
            </a:pPr>
            <a:r>
              <a:rPr kumimoji="1" lang="en-US" altLang="ja-JP" dirty="0" smtClean="0"/>
              <a:t>Moved: Roger</a:t>
            </a:r>
          </a:p>
          <a:p>
            <a:pPr lvl="1">
              <a:spcBef>
                <a:spcPts val="600"/>
              </a:spcBef>
              <a:buFont typeface="Arial" pitchFamily="34" charset="0"/>
              <a:buChar char="•"/>
            </a:pPr>
            <a:r>
              <a:rPr kumimoji="1" lang="en-US" altLang="ja-JP" dirty="0" smtClean="0"/>
              <a:t>Seconded : Graham</a:t>
            </a:r>
          </a:p>
          <a:p>
            <a:pPr>
              <a:spcBef>
                <a:spcPts val="600"/>
              </a:spcBef>
              <a:buFont typeface="Arial" pitchFamily="34" charset="0"/>
              <a:buChar char="•"/>
            </a:pPr>
            <a:r>
              <a:rPr kumimoji="1" lang="en-US" altLang="ja-JP" sz="2000" dirty="0" smtClean="0"/>
              <a:t>Result</a:t>
            </a:r>
          </a:p>
          <a:p>
            <a:pPr>
              <a:spcBef>
                <a:spcPts val="600"/>
              </a:spcBef>
              <a:buFont typeface="Arial" pitchFamily="34" charset="0"/>
              <a:buChar char="•"/>
            </a:pPr>
            <a:r>
              <a:rPr kumimoji="1" lang="en-US" altLang="ja-JP" sz="2000" dirty="0" smtClean="0"/>
              <a:t>Yes:	31	No:		2	Abstain: </a:t>
            </a:r>
            <a:r>
              <a:rPr kumimoji="1" lang="en-US" altLang="ja-JP" sz="2000" dirty="0" smtClean="0"/>
              <a:t>6</a:t>
            </a:r>
          </a:p>
          <a:p>
            <a:pPr>
              <a:spcBef>
                <a:spcPts val="600"/>
              </a:spcBef>
              <a:buFont typeface="Arial" pitchFamily="34" charset="0"/>
              <a:buChar char="•"/>
            </a:pPr>
            <a:r>
              <a:rPr kumimoji="1" lang="en-US" altLang="ja-JP" sz="2000" dirty="0" smtClean="0">
                <a:solidFill>
                  <a:srgbClr val="FF0000"/>
                </a:solidFill>
              </a:rPr>
              <a:t>Passes : Question was moved table</a:t>
            </a:r>
          </a:p>
          <a:p>
            <a:pPr>
              <a:spcBef>
                <a:spcPts val="600"/>
              </a:spcBef>
              <a:buFont typeface="Arial" pitchFamily="34" charset="0"/>
              <a:buChar char="•"/>
            </a:pPr>
            <a:endParaRPr kumimoji="1" lang="en-US" altLang="ja-JP" sz="2000" dirty="0" smtClean="0"/>
          </a:p>
          <a:p>
            <a:pPr>
              <a:spcBef>
                <a:spcPts val="600"/>
              </a:spcBef>
            </a:pPr>
            <a:endParaRPr kumimoji="1" lang="ja-JP" altLang="en-US" sz="2000" dirty="0" smtClean="0"/>
          </a:p>
          <a:p>
            <a:endParaRPr lang="ja-JP" altLang="en-US" dirty="0"/>
          </a:p>
        </p:txBody>
      </p:sp>
      <p:sp>
        <p:nvSpPr>
          <p:cNvPr id="4" name="Date Placeholder 3"/>
          <p:cNvSpPr>
            <a:spLocks noGrp="1"/>
          </p:cNvSpPr>
          <p:nvPr>
            <p:ph type="dt" idx="10"/>
          </p:nvPr>
        </p:nvSpPr>
        <p:spPr/>
        <p:txBody>
          <a:bodyPr/>
          <a:lstStyle/>
          <a:p>
            <a:r>
              <a:rPr lang="en-US" altLang="ja-JP" smtClean="0"/>
              <a:t>July 2012</a:t>
            </a:r>
            <a:endParaRPr lang="en-GB"/>
          </a:p>
        </p:txBody>
      </p:sp>
      <p:sp>
        <p:nvSpPr>
          <p:cNvPr id="5" name="Footer Placeholder 4"/>
          <p:cNvSpPr>
            <a:spLocks noGrp="1"/>
          </p:cNvSpPr>
          <p:nvPr>
            <p:ph type="ftr" idx="11"/>
          </p:nvPr>
        </p:nvSpPr>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30</a:t>
            </a:fld>
            <a:endParaRPr lang="en-GB"/>
          </a:p>
        </p:txBody>
      </p:sp>
      <p:sp>
        <p:nvSpPr>
          <p:cNvPr id="11" name="Rectangle 1"/>
          <p:cNvSpPr txBox="1">
            <a:spLocks noChangeArrowheads="1"/>
          </p:cNvSpPr>
          <p:nvPr/>
        </p:nvSpPr>
        <p:spPr bwMode="auto">
          <a:xfrm>
            <a:off x="685800" y="762000"/>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960082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101029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40118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(11-12/0151r09):</a:t>
            </a:r>
          </a:p>
          <a:p>
            <a:r>
              <a:rPr lang="fi-FI" dirty="0" smtClean="0"/>
              <a:t>” FILS </a:t>
            </a:r>
            <a:r>
              <a:rPr lang="fi-FI" dirty="0" err="1" smtClean="0"/>
              <a:t>Discovery</a:t>
            </a:r>
            <a:r>
              <a:rPr lang="fi-FI" dirty="0" smtClean="0"/>
              <a:t> </a:t>
            </a:r>
            <a:r>
              <a:rPr lang="fi-FI" dirty="0" err="1" smtClean="0"/>
              <a:t>frames</a:t>
            </a:r>
            <a:r>
              <a:rPr lang="fi-FI" dirty="0" smtClean="0"/>
              <a:t> </a:t>
            </a:r>
            <a:r>
              <a:rPr lang="fi-FI" dirty="0" err="1" smtClean="0"/>
              <a:t>may</a:t>
            </a:r>
            <a:r>
              <a:rPr lang="fi-FI" dirty="0" smtClean="0"/>
              <a:t> </a:t>
            </a:r>
            <a:r>
              <a:rPr lang="fi-FI" dirty="0" err="1" smtClean="0"/>
              <a:t>be</a:t>
            </a:r>
            <a:r>
              <a:rPr lang="fi-FI" dirty="0" smtClean="0"/>
              <a:t> </a:t>
            </a:r>
            <a:r>
              <a:rPr lang="fi-FI" dirty="0" err="1" smtClean="0"/>
              <a:t>transmitted</a:t>
            </a:r>
            <a:r>
              <a:rPr lang="fi-FI" dirty="0" smtClean="0"/>
              <a:t>  as </a:t>
            </a:r>
            <a:r>
              <a:rPr lang="fi-FI" dirty="0" err="1" smtClean="0"/>
              <a:t>non-HT</a:t>
            </a:r>
            <a:r>
              <a:rPr lang="fi-FI" dirty="0" smtClean="0"/>
              <a:t> duplicate PPDUs at 20MHz of the 20, 40, 80 and 160 MHz ( </a:t>
            </a:r>
            <a:r>
              <a:rPr lang="fi-FI" dirty="0" err="1" smtClean="0"/>
              <a:t>given</a:t>
            </a:r>
            <a:r>
              <a:rPr lang="fi-FI" dirty="0" smtClean="0"/>
              <a:t> the DFS </a:t>
            </a:r>
            <a:r>
              <a:rPr lang="fi-FI" dirty="0" err="1" smtClean="0"/>
              <a:t>ownership</a:t>
            </a:r>
            <a:r>
              <a:rPr lang="fi-FI" dirty="0" smtClean="0"/>
              <a:t> of the </a:t>
            </a:r>
            <a:r>
              <a:rPr lang="fi-FI" dirty="0" err="1" smtClean="0"/>
              <a:t>transmiter</a:t>
            </a:r>
            <a:r>
              <a:rPr lang="fi-FI" dirty="0" smtClean="0"/>
              <a:t>)  at 5GHz </a:t>
            </a:r>
            <a:r>
              <a:rPr lang="fi-FI" dirty="0" err="1" smtClean="0"/>
              <a:t>band</a:t>
            </a:r>
            <a:r>
              <a:rPr lang="fi-FI" dirty="0" smtClean="0"/>
              <a:t>”</a:t>
            </a:r>
          </a:p>
          <a:p>
            <a:r>
              <a:rPr lang="en-US" dirty="0" smtClean="0"/>
              <a:t>Moved    : </a:t>
            </a:r>
            <a:r>
              <a:rPr lang="en-US" dirty="0" err="1" smtClean="0"/>
              <a:t>Jarkko</a:t>
            </a:r>
            <a:endParaRPr lang="en-US" dirty="0" smtClean="0"/>
          </a:p>
          <a:p>
            <a:r>
              <a:rPr lang="en-US" dirty="0" smtClean="0"/>
              <a:t>Seconded: Phillip</a:t>
            </a:r>
          </a:p>
          <a:p>
            <a:r>
              <a:rPr lang="en-US" dirty="0" smtClean="0"/>
              <a:t>Yes	22	No 1		Abstain 6</a:t>
            </a:r>
          </a:p>
          <a:p>
            <a:r>
              <a:rPr lang="en-US" dirty="0" smtClean="0">
                <a:solidFill>
                  <a:srgbClr val="FF0000"/>
                </a:solidFill>
              </a:rPr>
              <a:t>passes</a:t>
            </a:r>
            <a:endParaRPr lang="en-US" dirty="0" smtClean="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dirty="0"/>
              <a:t>If </a:t>
            </a:r>
            <a:r>
              <a:rPr lang="en-US" sz="1800" dirty="0" err="1"/>
              <a:t>TGai</a:t>
            </a:r>
            <a:r>
              <a:rPr lang="en-US" sz="1800" dirty="0"/>
              <a:t> includes support for probe filtering, should the probe filtering mechanism described </a:t>
            </a:r>
            <a:r>
              <a:rPr lang="en-US" sz="1800" dirty="0" smtClean="0"/>
              <a:t>in 12-0755r0 </a:t>
            </a:r>
            <a:r>
              <a:rPr lang="en-US" sz="1800" dirty="0"/>
              <a:t>be given further consideration?</a:t>
            </a:r>
            <a:br>
              <a:rPr lang="en-US" sz="1800" dirty="0"/>
            </a:br>
            <a:r>
              <a:rPr lang="en-US" sz="1800" dirty="0"/>
              <a:t/>
            </a:r>
            <a:br>
              <a:rPr lang="en-US" sz="1800" dirty="0"/>
            </a:br>
            <a:r>
              <a:rPr lang="en-US" sz="1800" dirty="0"/>
              <a:t>Yes: </a:t>
            </a:r>
            <a:r>
              <a:rPr lang="en-US" sz="1800" dirty="0" smtClean="0"/>
              <a:t> 31</a:t>
            </a:r>
            <a:br>
              <a:rPr lang="en-US" sz="1800" dirty="0" smtClean="0"/>
            </a:br>
            <a:r>
              <a:rPr lang="en-US" sz="1800" dirty="0"/>
              <a:t>No</a:t>
            </a:r>
            <a:r>
              <a:rPr lang="en-US" sz="1800" dirty="0" smtClean="0"/>
              <a:t>: 0	</a:t>
            </a:r>
            <a:br>
              <a:rPr lang="en-US" sz="1800" dirty="0" smtClean="0"/>
            </a:br>
            <a:r>
              <a:rPr lang="en-US" sz="1800" dirty="0"/>
              <a:t>Abstain: </a:t>
            </a:r>
            <a:r>
              <a:rPr lang="en-US" sz="1800" dirty="0" smtClean="0"/>
              <a:t> 4</a:t>
            </a:r>
            <a:endParaRPr lang="en-US" sz="1800" dirty="0"/>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38</a:t>
            </a:fld>
            <a:endParaRPr lang="en-GB"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Motion</a:t>
            </a:r>
            <a:endParaRPr lang="en-US" dirty="0"/>
          </a:p>
        </p:txBody>
      </p:sp>
      <p:sp>
        <p:nvSpPr>
          <p:cNvPr id="10243" name="Content Placeholder 2"/>
          <p:cNvSpPr>
            <a:spLocks noGrp="1"/>
          </p:cNvSpPr>
          <p:nvPr>
            <p:ph idx="1"/>
          </p:nvPr>
        </p:nvSpPr>
        <p:spPr/>
        <p:txBody>
          <a:bodyPr/>
          <a:lstStyle/>
          <a:p>
            <a:r>
              <a:rPr lang="en-US" sz="1800" dirty="0" smtClean="0"/>
              <a:t>Move to add the following text to </a:t>
            </a:r>
            <a:r>
              <a:rPr lang="en-US" sz="1800" dirty="0" err="1" smtClean="0"/>
              <a:t>Cls</a:t>
            </a:r>
            <a:r>
              <a:rPr lang="en-US" sz="1800" dirty="0" smtClean="0"/>
              <a:t>. 6.1.6 Omission of Probe Response of the </a:t>
            </a:r>
            <a:r>
              <a:rPr lang="en-US" sz="1800" dirty="0" err="1" smtClean="0"/>
              <a:t>TGai</a:t>
            </a:r>
            <a:r>
              <a:rPr lang="en-US" sz="1800" dirty="0" smtClean="0"/>
              <a:t> SFD (11/12/0151r9)</a:t>
            </a:r>
          </a:p>
          <a:p>
            <a:r>
              <a:rPr lang="en-US" sz="1800" dirty="0" smtClean="0"/>
              <a:t>“A FILS capable STA may include a probe response filtering bitmask element in a probe request as outlined in 11-12-0775r0. AFILS capable AP STA receiving a probe request with a probe response filtering bitmask element should apply the filter, as outlined in 11-12-0755r0, to omit issuing a probe response if the filter indicates a response is not required.”</a:t>
            </a:r>
            <a:r>
              <a:rPr lang="en-US" sz="1400" dirty="0" smtClean="0"/>
              <a:t/>
            </a:r>
            <a:br>
              <a:rPr lang="en-US" sz="1400" dirty="0" smtClean="0"/>
            </a:br>
            <a:endParaRPr lang="en-US" sz="1400" dirty="0" smtClean="0"/>
          </a:p>
          <a:p>
            <a:r>
              <a:rPr lang="en-US" sz="1400" dirty="0" smtClean="0"/>
              <a:t>Mover:  </a:t>
            </a:r>
            <a:r>
              <a:rPr lang="en-US" sz="1400" dirty="0" err="1" smtClean="0"/>
              <a:t>Steave</a:t>
            </a:r>
            <a:endParaRPr lang="en-US" sz="1400" dirty="0" smtClean="0"/>
          </a:p>
          <a:p>
            <a:r>
              <a:rPr lang="en-US" sz="1400" dirty="0" smtClean="0"/>
              <a:t>Second: Lee</a:t>
            </a:r>
          </a:p>
          <a:p>
            <a:endParaRPr lang="en-US" sz="1400" dirty="0" smtClean="0"/>
          </a:p>
          <a:p>
            <a:r>
              <a:rPr lang="en-US" sz="1400" dirty="0" smtClean="0"/>
              <a:t>yes 7</a:t>
            </a:r>
          </a:p>
          <a:p>
            <a:r>
              <a:rPr lang="en-US" sz="1400" dirty="0" smtClean="0"/>
              <a:t>no 4</a:t>
            </a:r>
          </a:p>
          <a:p>
            <a:r>
              <a:rPr lang="en-US" sz="1400" dirty="0" smtClean="0"/>
              <a:t>abstain 18</a:t>
            </a:r>
          </a:p>
          <a:p>
            <a:r>
              <a:rPr lang="en-US" sz="2800" dirty="0" smtClean="0">
                <a:solidFill>
                  <a:srgbClr val="FF0000"/>
                </a:solidFill>
              </a:rPr>
              <a:t>Failed</a:t>
            </a:r>
            <a:endParaRPr lang="en-US" sz="2800" dirty="0">
              <a:solidFill>
                <a:srgbClr val="FF0000"/>
              </a:solidFill>
            </a:endParaRP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39</a:t>
            </a:fld>
            <a:endParaRPr lang="en-GB"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735049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776r2</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12/0151r10. </a:t>
            </a:r>
          </a:p>
          <a:p>
            <a:pPr lvl="1">
              <a:buNone/>
            </a:pPr>
            <a:r>
              <a:rPr lang="en-US" altLang="zh-CN" sz="2400" b="1" u="sng" dirty="0" smtClean="0"/>
              <a:t>5.3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77500" lnSpcReduction="20000"/>
          </a:bodyPr>
          <a:lstStyle/>
          <a:p>
            <a:pPr>
              <a:spcBef>
                <a:spcPts val="600"/>
              </a:spcBef>
            </a:pPr>
            <a:r>
              <a:rPr kumimoji="1" lang="en-US" altLang="ja-JP" dirty="0" smtClean="0">
                <a:latin typeface="Times New Roman" pitchFamily="18" charset="0"/>
                <a:cs typeface="Times New Roman" pitchFamily="18" charset="0"/>
              </a:rPr>
              <a:t>Move to add following text to SFD, 12/0151r10?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5.3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a:t>
            </a:r>
            <a:r>
              <a:rPr lang="en-US" dirty="0" smtClean="0"/>
              <a:t> </a:t>
            </a:r>
            <a:r>
              <a:rPr lang="en-US" dirty="0" err="1" smtClean="0"/>
              <a:t>Giwon</a:t>
            </a:r>
            <a:endParaRPr lang="en-US" dirty="0" smtClean="0"/>
          </a:p>
          <a:p>
            <a:pPr>
              <a:spcAft>
                <a:spcPts val="600"/>
              </a:spcAft>
            </a:pPr>
            <a:r>
              <a:rPr lang="en-US" dirty="0" err="1" smtClean="0"/>
              <a:t>Seconder</a:t>
            </a:r>
            <a:r>
              <a:rPr lang="en-US" dirty="0" smtClean="0"/>
              <a:t>:</a:t>
            </a:r>
            <a:r>
              <a:rPr lang="en-US" dirty="0" smtClean="0"/>
              <a:t> Lee</a:t>
            </a:r>
          </a:p>
          <a:p>
            <a:pPr>
              <a:spcAft>
                <a:spcPts val="600"/>
              </a:spcAft>
            </a:pPr>
            <a:endParaRPr lang="en-US" dirty="0" smtClean="0"/>
          </a:p>
          <a:p>
            <a:pPr>
              <a:spcAft>
                <a:spcPts val="600"/>
              </a:spcAft>
            </a:pPr>
            <a:r>
              <a:rPr lang="en-US" dirty="0" smtClean="0"/>
              <a:t>Result   </a:t>
            </a:r>
            <a:r>
              <a:rPr lang="en-US" dirty="0" smtClean="0"/>
              <a:t> </a:t>
            </a:r>
          </a:p>
          <a:p>
            <a:pPr>
              <a:spcAft>
                <a:spcPts val="600"/>
              </a:spcAft>
            </a:pPr>
            <a:r>
              <a:rPr lang="en-US" u="sng" dirty="0" smtClean="0"/>
              <a:t>Yes    16            </a:t>
            </a:r>
            <a:r>
              <a:rPr lang="en-US" dirty="0" smtClean="0"/>
              <a:t>    </a:t>
            </a:r>
            <a:r>
              <a:rPr lang="en-US" u="sng" dirty="0" smtClean="0"/>
              <a:t>No    </a:t>
            </a:r>
            <a:r>
              <a:rPr lang="en-US" u="sng" dirty="0" smtClean="0"/>
              <a:t> 9          </a:t>
            </a:r>
            <a:r>
              <a:rPr lang="en-US" dirty="0" smtClean="0"/>
              <a:t>      </a:t>
            </a:r>
            <a:r>
              <a:rPr lang="en-US" u="sng" dirty="0" smtClean="0"/>
              <a:t>Abstain</a:t>
            </a:r>
            <a:r>
              <a:rPr lang="en-US" dirty="0" smtClean="0"/>
              <a:t>_____21__________</a:t>
            </a:r>
            <a:endParaRPr lang="en-US" dirty="0" smtClean="0"/>
          </a:p>
          <a:p>
            <a:endParaRPr lang="en-US" sz="2000" dirty="0" smtClean="0"/>
          </a:p>
          <a:p>
            <a:pPr>
              <a:spcAft>
                <a:spcPts val="600"/>
              </a:spcAft>
            </a:pPr>
            <a:r>
              <a:rPr lang="en-US" sz="3613" dirty="0" smtClean="0">
                <a:solidFill>
                  <a:srgbClr val="FF0000"/>
                </a:solidFill>
              </a:rPr>
              <a:t>Failed</a:t>
            </a:r>
            <a:endParaRPr lang="en-US" sz="3613" dirty="0" smtClean="0">
              <a:solidFill>
                <a:srgbClr val="FF0000"/>
              </a:solidFill>
            </a:endParaRP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12/779r3</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44</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with high preference according to its SSID, and STA start scanning for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 13</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 17</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r>
              <a:rPr kumimoji="0" lang="en-US" sz="1800" b="1" i="0" u="none" strike="noStrike" kern="0" cap="none" spc="0" normalizeH="0" baseline="0" noProof="0" dirty="0" smtClean="0">
                <a:ln>
                  <a:noFill/>
                </a:ln>
                <a:solidFill>
                  <a:schemeClr val="tx1"/>
                </a:solidFill>
                <a:effectLst/>
                <a:uLnTx/>
                <a:uFillTx/>
                <a:latin typeface="+mn-lt"/>
                <a:ea typeface="+mn-ea"/>
                <a:cs typeface="+mn-cs"/>
              </a:rPr>
              <a:t>8</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45</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of doc 12/780r1 into 11ai SFD security section?</a:t>
            </a:r>
          </a:p>
          <a:p>
            <a:endParaRPr lang="en-US" altLang="zh-CN" dirty="0" smtClean="0"/>
          </a:p>
          <a:p>
            <a:r>
              <a:rPr lang="en-US" altLang="zh-CN" dirty="0" smtClean="0"/>
              <a:t>Yes 18</a:t>
            </a:r>
          </a:p>
          <a:p>
            <a:r>
              <a:rPr lang="en-US" altLang="zh-CN" dirty="0" smtClean="0"/>
              <a:t>No  13</a:t>
            </a:r>
          </a:p>
          <a:p>
            <a:r>
              <a:rPr lang="en-US" altLang="zh-CN" dirty="0" smtClean="0"/>
              <a:t>Abstain 17</a:t>
            </a:r>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47</a:t>
            </a:fld>
            <a:endParaRPr lang="en-US" altLang="ja-JP"/>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48</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173885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96044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76769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52</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174285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786r2</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Need more information: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54</a:t>
            </a:fld>
            <a:endParaRPr lang="en-US" altLang="ja-JP"/>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a:t>
            </a:r>
            <a:r>
              <a:rPr lang="en-US" dirty="0" smtClean="0"/>
              <a:t>0151r11. </a:t>
            </a:r>
            <a:endParaRPr lang="en-US" dirty="0" smtClean="0"/>
          </a:p>
          <a:p>
            <a:pPr lvl="1"/>
            <a:r>
              <a:rPr lang="en-US" dirty="0" smtClean="0"/>
              <a:t> “FILS devices shall support differentiated initial link setup.”?</a:t>
            </a:r>
            <a:endParaRPr lang="en-US" dirty="0" smtClean="0"/>
          </a:p>
          <a:p>
            <a:r>
              <a:rPr lang="en-US" dirty="0" smtClean="0"/>
              <a:t>Moved: Lin</a:t>
            </a:r>
          </a:p>
          <a:p>
            <a:r>
              <a:rPr lang="en-US" dirty="0" smtClean="0"/>
              <a:t>Seconded: Roger</a:t>
            </a:r>
          </a:p>
          <a:p>
            <a:r>
              <a:rPr lang="en-US" dirty="0" smtClean="0"/>
              <a:t>Yes</a:t>
            </a:r>
            <a:r>
              <a:rPr lang="en-US" dirty="0" smtClean="0"/>
              <a:t>: 37</a:t>
            </a:r>
          </a:p>
          <a:p>
            <a:r>
              <a:rPr lang="en-US" dirty="0" smtClean="0"/>
              <a:t>No</a:t>
            </a:r>
            <a:r>
              <a:rPr lang="en-US" dirty="0" smtClean="0"/>
              <a:t>: 1</a:t>
            </a:r>
          </a:p>
          <a:p>
            <a:r>
              <a:rPr lang="en-US" dirty="0" smtClean="0"/>
              <a:t>Abstain: 9</a:t>
            </a:r>
          </a:p>
          <a:p>
            <a:r>
              <a:rPr lang="en-US" sz="2800" dirty="0" smtClean="0">
                <a:solidFill>
                  <a:srgbClr val="FF0000"/>
                </a:solidFill>
              </a:rPr>
              <a:t>Passes </a:t>
            </a:r>
          </a:p>
          <a:p>
            <a:endParaRPr lang="en-US" dirty="0" smtClean="0"/>
          </a:p>
          <a:p>
            <a:pPr>
              <a:buNone/>
            </a:pPr>
            <a:endParaRPr lang="en-US" dirty="0" smtClean="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12/788r1</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 19</a:t>
            </a:r>
          </a:p>
          <a:p>
            <a:r>
              <a:rPr lang="en-US" dirty="0" smtClean="0"/>
              <a:t>No 13</a:t>
            </a:r>
          </a:p>
          <a:p>
            <a:r>
              <a:rPr lang="en-US" dirty="0" smtClean="0"/>
              <a:t>Need more information 8</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57</a:t>
            </a:fld>
            <a:endParaRPr lang="en-US" altLang="ja-JP"/>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58</a:t>
            </a:fld>
            <a:endParaRPr lang="en-US" altLang="ja-JP"/>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  </a:t>
            </a:r>
            <a:r>
              <a:rPr lang="en-US" dirty="0" smtClean="0">
                <a:solidFill>
                  <a:srgbClr val="FF0000"/>
                </a:solidFill>
              </a:rPr>
              <a:t>(integrated into SFD)</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60</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37491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 </a:t>
            </a:r>
            <a:r>
              <a:rPr lang="en-US" dirty="0">
                <a:solidFill>
                  <a:srgbClr val="FF0000"/>
                </a:solidFill>
              </a:rPr>
              <a:t>(integrated into SFD)</a:t>
            </a:r>
          </a:p>
          <a:p>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61</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138099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r>
              <a:rPr lang="en-US" dirty="0" smtClean="0"/>
              <a:t>:</a:t>
            </a:r>
            <a:r>
              <a:rPr lang="en-US" dirty="0" err="1" smtClean="0"/>
              <a:t>Geroge</a:t>
            </a:r>
            <a:endParaRPr lang="en-US" dirty="0" smtClean="0"/>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10	</a:t>
            </a:r>
          </a:p>
          <a:p>
            <a:pPr lvl="1"/>
            <a:r>
              <a:rPr lang="en-US" dirty="0"/>
              <a:t>No:</a:t>
            </a:r>
            <a:r>
              <a:rPr lang="en-US" dirty="0" smtClean="0"/>
              <a:t> 7</a:t>
            </a:r>
          </a:p>
          <a:p>
            <a:pPr lvl="1"/>
            <a:r>
              <a:rPr lang="en-US" dirty="0"/>
              <a:t>Abstain:</a:t>
            </a:r>
            <a:r>
              <a:rPr lang="en-US" dirty="0" smtClean="0"/>
              <a:t> </a:t>
            </a:r>
            <a:r>
              <a:rPr lang="en-US" dirty="0" smtClean="0"/>
              <a:t>13</a:t>
            </a:r>
          </a:p>
          <a:p>
            <a:r>
              <a:rPr lang="en-US" sz="2800" dirty="0" smtClean="0">
                <a:solidFill>
                  <a:srgbClr val="FF0000"/>
                </a:solidFill>
              </a:rPr>
              <a:t>Failed</a:t>
            </a:r>
            <a:endParaRPr lang="en-US" sz="2800" dirty="0" smtClean="0">
              <a:solidFill>
                <a:srgbClr val="FF0000"/>
              </a:solidFill>
            </a:endParaRP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446112"/>
          </a:xfrm>
        </p:spPr>
        <p:txBody>
          <a:bodyPr/>
          <a:lstStyle/>
          <a:p>
            <a:r>
              <a:rPr lang="en-US" dirty="0" smtClean="0"/>
              <a:t>Motion 4</a:t>
            </a:r>
            <a:endParaRPr lang="en-US" dirty="0"/>
          </a:p>
        </p:txBody>
      </p:sp>
      <p:sp>
        <p:nvSpPr>
          <p:cNvPr id="3" name="Content Placeholder 2"/>
          <p:cNvSpPr>
            <a:spLocks noGrp="1"/>
          </p:cNvSpPr>
          <p:nvPr>
            <p:ph idx="1"/>
          </p:nvPr>
        </p:nvSpPr>
        <p:spPr>
          <a:xfrm>
            <a:off x="685800" y="1066800"/>
            <a:ext cx="7924800" cy="5257800"/>
          </a:xfrm>
        </p:spPr>
        <p:txBody>
          <a:bodyPr>
            <a:normAutofit fontScale="70000" lnSpcReduction="20000"/>
          </a:bodyPr>
          <a:lstStyle/>
          <a:p>
            <a:r>
              <a:rPr lang="en-US" dirty="0"/>
              <a:t>Add the following text to Subsection 4.1 “Pre-established security context”</a:t>
            </a:r>
          </a:p>
          <a:p>
            <a:pPr lvl="1"/>
            <a:r>
              <a:rPr lang="en-US" strike="sngStrike" dirty="0">
                <a:solidFill>
                  <a:srgbClr val="0070C0"/>
                </a:solidFill>
              </a:rPr>
              <a:t>Non-AP STA shall support bundling of EAP-</a:t>
            </a:r>
            <a:r>
              <a:rPr lang="en-US" strike="sngStrike" dirty="0" err="1">
                <a:solidFill>
                  <a:srgbClr val="0070C0"/>
                </a:solidFill>
              </a:rPr>
              <a:t>Reauth</a:t>
            </a:r>
            <a:r>
              <a:rPr lang="en-US" strike="sngStrike" dirty="0">
                <a:solidFill>
                  <a:srgbClr val="0070C0"/>
                </a:solidFill>
              </a:rPr>
              <a:t> Initiate message with the </a:t>
            </a:r>
            <a:r>
              <a:rPr lang="en-US" strike="sngStrike" dirty="0" err="1">
                <a:solidFill>
                  <a:srgbClr val="0070C0"/>
                </a:solidFill>
              </a:rPr>
              <a:t>Snonce</a:t>
            </a:r>
            <a:r>
              <a:rPr lang="en-US" strike="sngStrike" dirty="0">
                <a:solidFill>
                  <a:srgbClr val="0070C0"/>
                </a:solidFill>
              </a:rPr>
              <a:t> in the Auth </a:t>
            </a:r>
            <a:r>
              <a:rPr lang="en-US" strike="sngStrike" dirty="0" smtClean="0">
                <a:solidFill>
                  <a:srgbClr val="0070C0"/>
                </a:solidFill>
              </a:rPr>
              <a:t>frame</a:t>
            </a:r>
          </a:p>
          <a:p>
            <a:pPr lvl="1"/>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pPr lvl="1"/>
            <a:endParaRPr lang="en-US" dirty="0" smtClean="0">
              <a:solidFill>
                <a:srgbClr val="0070C0"/>
              </a:solidFill>
            </a:endParaRPr>
          </a:p>
          <a:p>
            <a:r>
              <a:rPr lang="en-US" dirty="0"/>
              <a:t>Moved    </a:t>
            </a:r>
            <a:r>
              <a:rPr lang="en-US" dirty="0" smtClean="0"/>
              <a:t>: </a:t>
            </a:r>
            <a:r>
              <a:rPr lang="en-US" dirty="0" err="1" smtClean="0"/>
              <a:t>Geroge</a:t>
            </a:r>
            <a:endParaRPr lang="en-US" dirty="0" smtClean="0"/>
          </a:p>
          <a:p>
            <a:r>
              <a:rPr lang="en-US" dirty="0"/>
              <a:t>Seconded:</a:t>
            </a:r>
            <a:r>
              <a:rPr lang="en-US" dirty="0" smtClean="0"/>
              <a:t> Dan</a:t>
            </a:r>
          </a:p>
          <a:p>
            <a:pPr lvl="1"/>
            <a:r>
              <a:rPr lang="en-US" dirty="0" smtClean="0"/>
              <a:t>Yes: 17</a:t>
            </a:r>
          </a:p>
          <a:p>
            <a:pPr lvl="1"/>
            <a:r>
              <a:rPr lang="en-US" dirty="0" smtClean="0"/>
              <a:t>No: 8</a:t>
            </a:r>
          </a:p>
          <a:p>
            <a:pPr lvl="1"/>
            <a:r>
              <a:rPr lang="en-US" dirty="0" smtClean="0"/>
              <a:t>Abstain: 6 </a:t>
            </a:r>
          </a:p>
          <a:p>
            <a:pPr lvl="2"/>
            <a:r>
              <a:rPr lang="en-US" sz="3613" dirty="0" smtClean="0">
                <a:solidFill>
                  <a:srgbClr val="FF0000"/>
                </a:solidFill>
              </a:rPr>
              <a:t>Failed</a:t>
            </a:r>
          </a:p>
          <a:p>
            <a:endParaRPr lang="en-US" dirty="0" smtClean="0"/>
          </a:p>
          <a:p>
            <a:r>
              <a:rPr lang="en-US" dirty="0" smtClean="0"/>
              <a:t>Move to amend </a:t>
            </a:r>
          </a:p>
          <a:p>
            <a:pPr marL="685800" lvl="2" indent="-342900"/>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r>
              <a:rPr lang="en-US" dirty="0" smtClean="0"/>
              <a:t>Moved    : Rene</a:t>
            </a:r>
          </a:p>
          <a:p>
            <a:r>
              <a:rPr lang="en-US" dirty="0" smtClean="0"/>
              <a:t>Seconded: Lei </a:t>
            </a:r>
          </a:p>
          <a:p>
            <a:pPr marL="685800" lvl="2" indent="-342900"/>
            <a:endParaRPr lang="en-US" dirty="0" smtClean="0">
              <a:solidFill>
                <a:srgbClr val="0070C0"/>
              </a:solidFill>
            </a:endParaRPr>
          </a:p>
          <a:p>
            <a:pPr lvl="1"/>
            <a:r>
              <a:rPr lang="en-US" altLang="ja-JP" dirty="0" smtClean="0">
                <a:ea typeface="ＭＳ Ｐゴシック" pitchFamily="-84" charset="-128"/>
                <a:cs typeface="ＭＳ Ｐゴシック" pitchFamily="-84" charset="-128"/>
              </a:rPr>
              <a:t>Approved  by unanimous consent</a:t>
            </a:r>
          </a:p>
          <a:p>
            <a:pPr lvl="1"/>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494414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5 </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endParaRPr lang="en-US" dirty="0" smtClean="0"/>
          </a:p>
          <a:p>
            <a:pPr lvl="1"/>
            <a:r>
              <a:rPr lang="en-US" dirty="0" smtClean="0">
                <a:solidFill>
                  <a:srgbClr val="0070C0"/>
                </a:solidFill>
              </a:rPr>
              <a:t>Option 1 from 11-12/0789r2 shall be supported.</a:t>
            </a:r>
          </a:p>
          <a:p>
            <a:r>
              <a:rPr lang="en-US" dirty="0"/>
              <a:t>Moved    </a:t>
            </a:r>
            <a:r>
              <a:rPr lang="en-US" dirty="0" smtClean="0"/>
              <a:t>: Dan</a:t>
            </a:r>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15	</a:t>
            </a:r>
          </a:p>
          <a:p>
            <a:pPr lvl="1"/>
            <a:r>
              <a:rPr lang="en-US" dirty="0"/>
              <a:t>No:</a:t>
            </a:r>
            <a:r>
              <a:rPr lang="en-US" dirty="0" smtClean="0"/>
              <a:t> 10</a:t>
            </a:r>
          </a:p>
          <a:p>
            <a:pPr lvl="1"/>
            <a:r>
              <a:rPr lang="en-US" dirty="0"/>
              <a:t>Abstain:</a:t>
            </a:r>
            <a:r>
              <a:rPr lang="en-US" dirty="0" smtClean="0"/>
              <a:t> 10</a:t>
            </a:r>
            <a:endParaRPr lang="en-US" dirty="0" smtClean="0"/>
          </a:p>
          <a:p>
            <a:pPr>
              <a:buNone/>
            </a:pPr>
            <a:r>
              <a:rPr lang="en-US" sz="4213" dirty="0" smtClean="0">
                <a:solidFill>
                  <a:srgbClr val="FF0000"/>
                </a:solidFill>
              </a:rPr>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64</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6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Add the following text to Subsection </a:t>
            </a:r>
            <a:r>
              <a:rPr lang="en-US" dirty="0" smtClean="0"/>
              <a:t>4 of the Specification Framework Document under the heading “Key Confirmation”</a:t>
            </a:r>
          </a:p>
          <a:p>
            <a:pPr lvl="1"/>
            <a:r>
              <a:rPr lang="en-US" dirty="0" smtClean="0">
                <a:solidFill>
                  <a:srgbClr val="0070C0"/>
                </a:solidFill>
              </a:rPr>
              <a:t>The draft specification shall not specify confirmation of a key prior to both parties possessing the key to confirm.</a:t>
            </a:r>
          </a:p>
          <a:p>
            <a:r>
              <a:rPr lang="en-US" dirty="0"/>
              <a:t>Moved    </a:t>
            </a:r>
            <a:r>
              <a:rPr lang="en-US" dirty="0" smtClean="0"/>
              <a:t>: Dan</a:t>
            </a:r>
          </a:p>
          <a:p>
            <a:r>
              <a:rPr lang="en-US" dirty="0"/>
              <a:t>Seconded:</a:t>
            </a:r>
            <a:r>
              <a:rPr lang="en-US" dirty="0" smtClean="0"/>
              <a:t> Paul</a:t>
            </a:r>
          </a:p>
          <a:p>
            <a:pPr marL="457200" lvl="1" indent="0">
              <a:buNone/>
            </a:pPr>
            <a:endParaRPr lang="en-US" dirty="0"/>
          </a:p>
          <a:p>
            <a:pPr lvl="1"/>
            <a:r>
              <a:rPr lang="en-US" dirty="0"/>
              <a:t>Yes:</a:t>
            </a:r>
            <a:r>
              <a:rPr lang="en-US" dirty="0" smtClean="0"/>
              <a:t> 15	</a:t>
            </a:r>
          </a:p>
          <a:p>
            <a:pPr lvl="1"/>
            <a:r>
              <a:rPr lang="en-US" dirty="0"/>
              <a:t>No:</a:t>
            </a:r>
            <a:r>
              <a:rPr lang="en-US" dirty="0" smtClean="0"/>
              <a:t> 0	</a:t>
            </a:r>
          </a:p>
          <a:p>
            <a:pPr lvl="1"/>
            <a:r>
              <a:rPr lang="en-US" dirty="0"/>
              <a:t>Abstain:</a:t>
            </a:r>
            <a:r>
              <a:rPr lang="en-US" dirty="0" smtClean="0"/>
              <a:t> 17</a:t>
            </a:r>
          </a:p>
          <a:p>
            <a:r>
              <a:rPr lang="en-US" dirty="0" smtClean="0">
                <a:solidFill>
                  <a:srgbClr val="FF0000"/>
                </a:solidFill>
              </a:rPr>
              <a:t>Passes </a:t>
            </a:r>
            <a:r>
              <a:rPr lang="en-US" dirty="0" smtClean="0"/>
              <a:t> </a:t>
            </a:r>
            <a:r>
              <a:rPr lang="en-US" dirty="0">
                <a:solidFill>
                  <a:srgbClr val="FF0000"/>
                </a:solidFill>
              </a:rPr>
              <a:t>(integrated into SFD)</a:t>
            </a:r>
          </a:p>
          <a:p>
            <a:pPr lvl="1"/>
            <a:endParaRPr lang="en-US" dirty="0" smtClean="0"/>
          </a:p>
          <a:p>
            <a:pPr lvl="1">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65</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12/791r3</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71</a:t>
            </a:fld>
            <a:endParaRPr lang="en-GB"/>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 24</a:t>
            </a:r>
          </a:p>
          <a:p>
            <a:pPr>
              <a:buNone/>
              <a:defRPr/>
            </a:pPr>
            <a:r>
              <a:rPr lang="en-US" sz="1800" dirty="0" smtClean="0"/>
              <a:t>No: 9</a:t>
            </a:r>
          </a:p>
          <a:p>
            <a:pPr>
              <a:buNone/>
              <a:defRPr/>
            </a:pPr>
            <a:r>
              <a:rPr lang="en-US" sz="1800" dirty="0" smtClean="0"/>
              <a:t>Abstain: 4</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 24</a:t>
            </a:r>
          </a:p>
          <a:p>
            <a:pPr>
              <a:buNone/>
              <a:defRPr/>
            </a:pPr>
            <a:r>
              <a:rPr lang="en-US" dirty="0" smtClean="0"/>
              <a:t>No: 8</a:t>
            </a:r>
          </a:p>
          <a:p>
            <a:pPr>
              <a:buNone/>
              <a:defRPr/>
            </a:pPr>
            <a:r>
              <a:rPr lang="en-US" dirty="0" smtClean="0"/>
              <a:t>Abstain: 5</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6.1 Active scanning” in the </a:t>
            </a:r>
            <a:r>
              <a:rPr lang="en-US" dirty="0" err="1" smtClean="0"/>
              <a:t>TGai</a:t>
            </a:r>
            <a:r>
              <a:rPr lang="en-US" dirty="0" smtClean="0"/>
              <a:t> SFD, 12/0151r8:</a:t>
            </a:r>
          </a:p>
          <a:p>
            <a:pPr>
              <a:buNone/>
            </a:pPr>
            <a:r>
              <a:rPr lang="en-US" dirty="0" smtClean="0"/>
              <a:t>“6.1.10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6.1 Active scanning” in the </a:t>
            </a:r>
            <a:r>
              <a:rPr lang="en-US" dirty="0" err="1" smtClean="0"/>
              <a:t>TGai</a:t>
            </a:r>
            <a:r>
              <a:rPr lang="en-US" dirty="0" smtClean="0"/>
              <a:t> SFD, 12/0151r8:</a:t>
            </a:r>
          </a:p>
          <a:p>
            <a:pPr>
              <a:buNone/>
            </a:pPr>
            <a:r>
              <a:rPr lang="en-US" altLang="zh-CN" sz="2000" dirty="0" smtClean="0"/>
              <a:t>“6.1.11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br>
              <a:rPr lang="en-US" altLang="ja-JP" dirty="0" smtClean="0"/>
            </a:br>
            <a:r>
              <a:rPr lang="en-US" altLang="ja-JP" dirty="0"/>
              <a:t>4</a:t>
            </a:r>
            <a:r>
              <a:rPr lang="en-US" altLang="ja-JP" dirty="0" smtClean="0"/>
              <a:t>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76</a:t>
            </a:fld>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477875"/>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pPr marL="0" lvl="1" indent="0"/>
            <a:r>
              <a:rPr lang="en-CA" sz="28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77</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4154984"/>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pPr marL="0" lvl="1" indent="0"/>
            <a:r>
              <a:rPr lang="en-CA" sz="16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78</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pPr marL="342900" lvl="1" indent="-342900">
              <a:spcBef>
                <a:spcPts val="600"/>
              </a:spcBef>
            </a:pPr>
            <a:r>
              <a:rPr lang="en-CA" dirty="0" smtClean="0">
                <a:solidFill>
                  <a:srgbClr val="FF0000"/>
                </a:solidFill>
              </a:rPr>
              <a:t>Motion passes </a:t>
            </a:r>
            <a:r>
              <a:rPr lang="en-US" dirty="0">
                <a:solidFill>
                  <a:srgbClr val="FF0000"/>
                </a:solidFill>
              </a:rPr>
              <a:t>(integrated into SFD)</a:t>
            </a:r>
          </a:p>
          <a:p>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8076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a:t>
            </a:r>
            <a:r>
              <a:rPr lang="en-CA" dirty="0" smtClean="0"/>
              <a:t>4</a:t>
            </a:r>
          </a:p>
          <a:p>
            <a:r>
              <a:rPr lang="en-CA" sz="2800" dirty="0" smtClean="0">
                <a:solidFill>
                  <a:srgbClr val="FF0000"/>
                </a:solidFill>
              </a:rPr>
              <a:t>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39186040"/>
      </p:ext>
    </p:extLst>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12/0896r0</a:t>
            </a:r>
            <a:br>
              <a:rPr lang="en-US" altLang="ja-JP" dirty="0" smtClean="0"/>
            </a:br>
            <a:r>
              <a:rPr lang="en-US" altLang="ja-JP" dirty="0" smtClean="0"/>
              <a:t>5 Straw polls</a:t>
            </a:r>
            <a:br>
              <a:rPr lang="en-US" altLang="ja-JP" dirty="0" smtClean="0"/>
            </a:br>
            <a:r>
              <a:rPr lang="en-US" altLang="ja-JP" dirty="0" smtClean="0"/>
              <a:t>5Motions</a:t>
            </a:r>
            <a:endParaRPr lang="ja-JP" altLang="en-US" dirty="0"/>
          </a:p>
        </p:txBody>
      </p:sp>
      <p:sp>
        <p:nvSpPr>
          <p:cNvPr id="3" name="サブタイトル 2"/>
          <p:cNvSpPr>
            <a:spLocks noGrp="1"/>
          </p:cNvSpPr>
          <p:nvPr>
            <p:ph type="subTitle" idx="1"/>
          </p:nvPr>
        </p:nvSpPr>
        <p:spPr/>
        <p:txBody>
          <a:bodyPr/>
          <a:lstStyle/>
          <a:p>
            <a:r>
              <a:rPr lang="en-US" altLang="ja-JP" b="0" dirty="0" smtClean="0"/>
              <a:t>Jae </a:t>
            </a:r>
            <a:r>
              <a:rPr lang="en-US" altLang="ja-JP" b="0" dirty="0" err="1" smtClean="0"/>
              <a:t>Seung</a:t>
            </a:r>
            <a:r>
              <a:rPr lang="en-US" altLang="ja-JP" b="0" dirty="0" smtClean="0"/>
              <a:t> Lee</a:t>
            </a:r>
            <a:r>
              <a:rPr lang="ja-JP" altLang="en-US" dirty="0" smtClean="0"/>
              <a:t> </a:t>
            </a:r>
            <a:r>
              <a:rPr lang="en-US" altLang="ja-JP" dirty="0" smtClean="0"/>
              <a:t>(ETRI)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81</a:t>
            </a:fld>
            <a:endParaRPr lang="en-GB"/>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 5</a:t>
            </a:r>
          </a:p>
          <a:p>
            <a:r>
              <a:rPr lang="en-US" sz="2000" dirty="0" smtClean="0"/>
              <a:t>No 15</a:t>
            </a:r>
          </a:p>
          <a:p>
            <a:r>
              <a:rPr lang="en-US" sz="2000" dirty="0" smtClean="0"/>
              <a:t>Abstain 10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82</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64000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83</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236978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84</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3401610"/>
      </p:ext>
    </p:extLst>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85</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00437540"/>
      </p:ext>
    </p:extLst>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86</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65956298"/>
      </p:ext>
    </p:extLst>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87</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84681984"/>
      </p:ext>
    </p:extLst>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88</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6239593"/>
      </p:ext>
    </p:extLst>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89</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6860518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90</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973971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91</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7217246"/>
      </p:ext>
    </p:extLst>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12/0928r0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92</a:t>
            </a:fld>
            <a:endParaRPr lang="en-GB"/>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5410200" y="6553199"/>
            <a:ext cx="3133725" cy="104775"/>
          </a:xfrm>
          <a:prstGeom prst="rect">
            <a:avLst/>
          </a:prstGeom>
        </p:spPr>
        <p:txBody>
          <a:bodyPr/>
          <a:lstStyle/>
          <a:p>
            <a:r>
              <a:rPr lang="en-US" altLang="ja-JP" dirty="0"/>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A6684486-DDC2-5843-91B8-15CB0A42EC27}" type="slidenum">
              <a:rPr lang="he-IL">
                <a:ea typeface="Times New Roman" pitchFamily="-84" charset="0"/>
                <a:cs typeface="Times New Roman" pitchFamily="-84" charset="0"/>
              </a:rPr>
              <a:pPr/>
              <a:t>93</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85000" lnSpcReduction="20000"/>
          </a:bodyPr>
          <a:lstStyle/>
          <a:p>
            <a:r>
              <a:rPr lang="en-US" altLang="ja-JP" dirty="0" smtClean="0"/>
              <a:t>Add </a:t>
            </a:r>
            <a:r>
              <a:rPr lang="en-US" altLang="ja-JP" dirty="0"/>
              <a:t>to the Specification Framework Document the </a:t>
            </a:r>
            <a:r>
              <a:rPr lang="en-US" altLang="ja-JP" dirty="0" smtClean="0"/>
              <a:t>following to a new subheading “General 5.1 ” :</a:t>
            </a:r>
            <a:endParaRPr lang="en-US" altLang="ja-JP" dirty="0"/>
          </a:p>
          <a:p>
            <a:r>
              <a:rPr lang="en-US" altLang="ja-JP" dirty="0"/>
              <a:t>“So as to reduce the chance of a Probe Request/Response storm, an AP may respond to a Probe Request (11ai Probe Request?) with a FILS Discovery frame</a:t>
            </a:r>
            <a:r>
              <a:rPr lang="en-US" altLang="ja-JP" dirty="0" smtClean="0"/>
              <a:t>”</a:t>
            </a:r>
          </a:p>
          <a:p>
            <a:endParaRPr lang="en-US" altLang="ja-JP" dirty="0" smtClean="0"/>
          </a:p>
          <a:p>
            <a:pPr marL="0" indent="0">
              <a:buNone/>
            </a:pPr>
            <a:r>
              <a:rPr lang="en-US" altLang="ko-KR" dirty="0" smtClean="0"/>
              <a:t>Moved: Graham</a:t>
            </a:r>
          </a:p>
          <a:p>
            <a:pPr marL="0" indent="0">
              <a:buNone/>
            </a:pPr>
            <a:r>
              <a:rPr lang="en-US" altLang="ko-KR" dirty="0" smtClean="0"/>
              <a:t>Seconded: Lee </a:t>
            </a:r>
            <a:endParaRPr lang="en-US" dirty="0" smtClean="0"/>
          </a:p>
          <a:p>
            <a:r>
              <a:rPr lang="en-US" dirty="0" smtClean="0"/>
              <a:t>Yes                8</a:t>
            </a:r>
          </a:p>
          <a:p>
            <a:r>
              <a:rPr lang="en-US" dirty="0" smtClean="0"/>
              <a:t>No 			15	                  </a:t>
            </a:r>
          </a:p>
          <a:p>
            <a:r>
              <a:rPr lang="en-US" dirty="0" smtClean="0"/>
              <a:t>Abstain	14   </a:t>
            </a:r>
            <a:r>
              <a:rPr lang="en-US" dirty="0" smtClean="0"/>
              <a:t> </a:t>
            </a:r>
          </a:p>
          <a:p>
            <a:pPr marL="342900" lvl="2" indent="-342900">
              <a:spcBef>
                <a:spcPts val="600"/>
              </a:spcBef>
            </a:pPr>
            <a:r>
              <a:rPr lang="en-US" sz="3613" dirty="0" smtClean="0">
                <a:solidFill>
                  <a:srgbClr val="FF0000"/>
                </a:solidFill>
              </a:rPr>
              <a:t>Failed</a:t>
            </a:r>
          </a:p>
          <a:p>
            <a:r>
              <a:rPr lang="en-US" dirty="0" smtClean="0"/>
              <a:t>     </a:t>
            </a:r>
            <a:endParaRPr lang="ko-KR" altLang="ko-KR" dirty="0" smtClean="0"/>
          </a:p>
          <a:p>
            <a:endParaRPr lang="en-US" altLang="ja-JP" dirty="0"/>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12/0949r0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94</a:t>
            </a:fld>
            <a:endParaRPr lang="en-GB"/>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6" name="スライド番号プレースホルダ 5"/>
          <p:cNvSpPr>
            <a:spLocks noGrp="1"/>
          </p:cNvSpPr>
          <p:nvPr>
            <p:ph type="sldNum" sz="quarter" idx="12"/>
          </p:nvPr>
        </p:nvSpPr>
        <p:spPr/>
        <p:txBody>
          <a:bodyPr/>
          <a:lstStyle/>
          <a:p>
            <a:r>
              <a:rPr lang="en-US" altLang="ja-JP"/>
              <a:t>Slide </a:t>
            </a:r>
            <a:fld id="{EDA6C079-CD73-364F-AC79-009228649CF7}" type="slidenum">
              <a:rPr lang="he-IL">
                <a:ea typeface="Times New Roman" pitchFamily="-84" charset="0"/>
                <a:cs typeface="Times New Roman" pitchFamily="-84" charset="0"/>
              </a:rPr>
              <a:pPr/>
              <a:t>95</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92500"/>
          </a:bodyPr>
          <a:lstStyle/>
          <a:p>
            <a:r>
              <a:rPr lang="en-US" altLang="ja-JP" dirty="0"/>
              <a:t>Add to the Specification Framework Document the following:</a:t>
            </a:r>
          </a:p>
          <a:p>
            <a:r>
              <a:rPr lang="en-US" altLang="ja-JP" dirty="0"/>
              <a:t>“The FILS Discovery Fame shall include the Access Network Options field.  In addition, the possible inclusion of ‘Secure or Open’ indication be included (using a reserved field).” </a:t>
            </a:r>
            <a:r>
              <a:rPr lang="en-US" altLang="ja-JP" dirty="0" smtClean="0"/>
              <a:t> </a:t>
            </a:r>
          </a:p>
          <a:p>
            <a:pPr marL="0" indent="0">
              <a:buNone/>
            </a:pPr>
            <a:endParaRPr lang="en-US" altLang="ko-KR" dirty="0" smtClean="0"/>
          </a:p>
          <a:p>
            <a:pPr marL="0" indent="0">
              <a:buNone/>
            </a:pPr>
            <a:r>
              <a:rPr lang="en-US" altLang="ko-KR" dirty="0" smtClean="0"/>
              <a:t>Moved: </a:t>
            </a:r>
          </a:p>
          <a:p>
            <a:pPr marL="0" indent="0">
              <a:buNone/>
            </a:pPr>
            <a:r>
              <a:rPr lang="en-US" altLang="ko-KR" dirty="0" smtClean="0"/>
              <a:t>Seconded: </a:t>
            </a:r>
            <a:endParaRPr lang="en-US" dirty="0" smtClean="0"/>
          </a:p>
          <a:p>
            <a:r>
              <a:rPr lang="en-US" dirty="0" smtClean="0"/>
              <a:t>Yes                </a:t>
            </a:r>
          </a:p>
          <a:p>
            <a:r>
              <a:rPr lang="en-US" dirty="0" smtClean="0"/>
              <a:t>No                  </a:t>
            </a:r>
          </a:p>
          <a:p>
            <a:r>
              <a:rPr lang="en-US" dirty="0" smtClean="0"/>
              <a:t>Abstain         </a:t>
            </a:r>
            <a:endParaRPr lang="ko-KR" altLang="ko-KR" dirty="0" smtClean="0"/>
          </a:p>
          <a:p>
            <a:endParaRPr lang="en-US" altLang="ja-JP" dirty="0"/>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12/913r2 (</a:t>
            </a:r>
            <a:r>
              <a:rPr lang="en-US" altLang="ja-JP" dirty="0" err="1" smtClean="0"/>
              <a:t>adhoc</a:t>
            </a:r>
            <a:r>
              <a:rPr lang="en-US" altLang="ja-JP" dirty="0" smtClean="0"/>
              <a:t> summary)</a:t>
            </a:r>
            <a:br>
              <a:rPr lang="en-US" altLang="ja-JP" dirty="0" smtClean="0"/>
            </a:br>
            <a:r>
              <a:rPr lang="en-US" altLang="ja-JP" dirty="0" smtClean="0"/>
              <a:t>3 Straw polls</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96</a:t>
            </a:fld>
            <a:endParaRPr lang="en-GB"/>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that the following information items shall be included in the FILS Discovery Frame body?</a:t>
            </a:r>
          </a:p>
          <a:p>
            <a:pPr marL="341313" lvl="1" indent="-341313">
              <a:spcBef>
                <a:spcPts val="300"/>
              </a:spcBef>
              <a:spcAft>
                <a:spcPts val="300"/>
              </a:spcAft>
              <a:buFont typeface="Arial" pitchFamily="34" charset="0"/>
              <a:buChar char="•"/>
            </a:pPr>
            <a:r>
              <a:rPr lang="en-US" dirty="0" smtClean="0">
                <a:solidFill>
                  <a:schemeClr val="tx1"/>
                </a:solidFill>
              </a:rPr>
              <a:t>SSID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that the following  information items may be included in the FILS Discovery Frame body?</a:t>
            </a:r>
          </a:p>
          <a:p>
            <a:pPr marL="682625" lvl="1" indent="-341313">
              <a:spcBef>
                <a:spcPts val="300"/>
              </a:spcBef>
              <a:spcAft>
                <a:spcPts val="300"/>
              </a:spcAft>
              <a:buFont typeface="Arial" pitchFamily="34" charset="0"/>
              <a:buChar char="•"/>
            </a:pPr>
            <a:r>
              <a:rPr lang="en-US" dirty="0" smtClean="0">
                <a:solidFill>
                  <a:schemeClr val="tx1"/>
                </a:solidFill>
              </a:rPr>
              <a:t>Capability </a:t>
            </a:r>
          </a:p>
          <a:p>
            <a:pPr marL="682625" lvl="1" indent="-341313">
              <a:spcBef>
                <a:spcPts val="300"/>
              </a:spcBef>
              <a:spcAft>
                <a:spcPts val="300"/>
              </a:spcAft>
              <a:buFont typeface="Arial" pitchFamily="34" charset="0"/>
              <a:buChar char="•"/>
            </a:pPr>
            <a:r>
              <a:rPr lang="en-US" dirty="0" smtClean="0">
                <a:solidFill>
                  <a:schemeClr val="tx1"/>
                </a:solidFill>
              </a:rPr>
              <a:t>Access network options </a:t>
            </a:r>
          </a:p>
          <a:p>
            <a:pPr marL="682625" lvl="1" indent="-341313">
              <a:spcBef>
                <a:spcPts val="300"/>
              </a:spcBef>
              <a:spcAft>
                <a:spcPts val="300"/>
              </a:spcAft>
              <a:buFont typeface="Arial" pitchFamily="34" charset="0"/>
              <a:buChar char="•"/>
            </a:pPr>
            <a:r>
              <a:rPr lang="en-US" dirty="0" smtClean="0">
                <a:solidFill>
                  <a:schemeClr val="tx1"/>
                </a:solidFill>
              </a:rPr>
              <a:t>Security </a:t>
            </a:r>
          </a:p>
          <a:p>
            <a:pPr marL="682625" lvl="1" indent="-341313">
              <a:spcBef>
                <a:spcPts val="300"/>
              </a:spcBef>
              <a:spcAft>
                <a:spcPts val="300"/>
              </a:spcAft>
              <a:buFont typeface="Arial" pitchFamily="34" charset="0"/>
              <a:buChar char="•"/>
            </a:pPr>
            <a:r>
              <a:rPr lang="en-US" dirty="0" smtClean="0">
                <a:solidFill>
                  <a:schemeClr val="tx1"/>
                </a:solidFill>
              </a:rPr>
              <a:t>AP Configuration change count</a:t>
            </a:r>
          </a:p>
          <a:p>
            <a:pPr marL="682625" lvl="1" indent="-341313">
              <a:spcBef>
                <a:spcPts val="300"/>
              </a:spcBef>
              <a:spcAft>
                <a:spcPts val="300"/>
              </a:spcAft>
              <a:buFont typeface="Arial" pitchFamily="34" charset="0"/>
              <a:buChar char="•"/>
            </a:pPr>
            <a:r>
              <a:rPr lang="en-US" dirty="0" smtClean="0">
                <a:solidFill>
                  <a:schemeClr val="tx1"/>
                </a:solidFill>
              </a:rPr>
              <a:t>AP’s next TBTT</a:t>
            </a:r>
          </a:p>
          <a:p>
            <a:pPr marL="682625" lvl="1" indent="-341313">
              <a:spcBef>
                <a:spcPts val="300"/>
              </a:spcBef>
              <a:spcAft>
                <a:spcPts val="300"/>
              </a:spcAft>
              <a:buFont typeface="Arial" pitchFamily="34" charset="0"/>
              <a:buChar char="•"/>
            </a:pPr>
            <a:r>
              <a:rPr lang="en-US" dirty="0" smtClean="0">
                <a:solidFill>
                  <a:schemeClr val="tx1"/>
                </a:solidFill>
              </a:rPr>
              <a:t>Neighbor AP’s next TBTT </a:t>
            </a:r>
          </a:p>
          <a:p>
            <a:pPr marL="682625" lvl="1" indent="-341313">
              <a:spcBef>
                <a:spcPts val="300"/>
              </a:spcBef>
              <a:spcAft>
                <a:spcPts val="300"/>
              </a:spcAft>
              <a:buFont typeface="Arial" pitchFamily="34" charset="0"/>
              <a:buChar char="•"/>
            </a:pPr>
            <a:endParaRPr lang="en-US" sz="18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23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______14_________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r>
              <a:rPr lang="en-US" sz="1900" u="sng" dirty="0" smtClean="0">
                <a:solidFill>
                  <a:srgbClr val="0000FF"/>
                </a:solidFill>
              </a:rPr>
              <a:t>The FILS Discovery frame shall include the following information item:</a:t>
            </a:r>
            <a:endParaRPr lang="en-US" sz="2000" dirty="0" smtClean="0">
              <a:solidFill>
                <a:schemeClr val="tx1"/>
              </a:solidFill>
            </a:endParaRPr>
          </a:p>
          <a:p>
            <a:pPr marL="573088" lvl="1" indent="-341313">
              <a:spcBef>
                <a:spcPts val="300"/>
              </a:spcBef>
              <a:spcAft>
                <a:spcPts val="300"/>
              </a:spcAft>
              <a:buFont typeface="Arial" pitchFamily="34" charset="0"/>
              <a:buChar char="•"/>
            </a:pPr>
            <a:r>
              <a:rPr lang="en-US" b="1" u="sng" dirty="0" smtClean="0">
                <a:solidFill>
                  <a:srgbClr val="0000FF"/>
                </a:solidFill>
              </a:rPr>
              <a:t>SSID</a:t>
            </a:r>
          </a:p>
          <a:p>
            <a:pPr marL="173038" indent="-341313">
              <a:spcBef>
                <a:spcPts val="300"/>
              </a:spcBef>
              <a:spcAft>
                <a:spcPts val="300"/>
              </a:spcAft>
              <a:buFont typeface="Arial" pitchFamily="34" charset="0"/>
              <a:buChar char="•"/>
            </a:pPr>
            <a:r>
              <a:rPr lang="en-US" u="sng" dirty="0" smtClean="0">
                <a:solidFill>
                  <a:schemeClr val="tx1"/>
                </a:solidFill>
              </a:rPr>
              <a:t>Moved 	:	Lei</a:t>
            </a:r>
          </a:p>
          <a:p>
            <a:pPr marL="173038" indent="-341313">
              <a:spcBef>
                <a:spcPts val="300"/>
              </a:spcBef>
              <a:spcAft>
                <a:spcPts val="300"/>
              </a:spcAft>
              <a:buFont typeface="Arial" pitchFamily="34" charset="0"/>
              <a:buChar char="•"/>
            </a:pPr>
            <a:r>
              <a:rPr lang="en-US" b="1" u="sng" dirty="0" smtClean="0">
                <a:solidFill>
                  <a:schemeClr val="tx1"/>
                </a:solidFill>
              </a:rPr>
              <a:t>Seconded:	</a:t>
            </a:r>
            <a:r>
              <a:rPr lang="en-US" b="1" u="sng" dirty="0" smtClean="0">
                <a:solidFill>
                  <a:schemeClr val="tx1"/>
                </a:solidFill>
              </a:rPr>
              <a:t>Lee</a:t>
            </a:r>
          </a:p>
          <a:p>
            <a:pPr marL="173038" indent="-341313">
              <a:spcBef>
                <a:spcPts val="300"/>
              </a:spcBef>
              <a:spcAft>
                <a:spcPts val="300"/>
              </a:spcAft>
              <a:buFont typeface="Arial" pitchFamily="34" charset="0"/>
              <a:buChar char="•"/>
            </a:pPr>
            <a:r>
              <a:rPr lang="en-US" sz="2800" u="sng" dirty="0" smtClean="0">
                <a:solidFill>
                  <a:srgbClr val="FF0000"/>
                </a:solidFill>
              </a:rPr>
              <a:t>Passes</a:t>
            </a:r>
            <a:endParaRPr lang="en-US" sz="2800" b="1" u="sng" dirty="0" smtClean="0">
              <a:solidFill>
                <a:srgbClr val="FF0000"/>
              </a:solidFill>
            </a:endParaRPr>
          </a:p>
          <a:p>
            <a:pPr marL="173038" indent="-341313">
              <a:spcBef>
                <a:spcPts val="300"/>
              </a:spcBef>
              <a:spcAft>
                <a:spcPts val="300"/>
              </a:spcAft>
              <a:buFont typeface="Arial" pitchFamily="34" charset="0"/>
              <a:buChar char="•"/>
            </a:pPr>
            <a:endParaRPr lang="en-US" b="1"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30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1815</TotalTime>
  <Words>5912</Words>
  <Application>Microsoft Macintosh PowerPoint</Application>
  <PresentationFormat>画面に合わせる (4:3)</PresentationFormat>
  <Paragraphs>1064</Paragraphs>
  <Slides>102</Slides>
  <Notes>19</Notes>
  <HiddenSlides>0</HiddenSlides>
  <MMClips>0</MMClips>
  <ScaleCrop>false</ScaleCrop>
  <HeadingPairs>
    <vt:vector size="6" baseType="variant">
      <vt:variant>
        <vt:lpstr>デザイン テンプレート</vt:lpstr>
      </vt:variant>
      <vt:variant>
        <vt:i4>3</vt:i4>
      </vt:variant>
      <vt:variant>
        <vt:lpstr>埋め込まれた OLE サーバー</vt:lpstr>
      </vt:variant>
      <vt:variant>
        <vt:i4>1</vt:i4>
      </vt:variant>
      <vt:variant>
        <vt:lpstr>スライド タイトル</vt:lpstr>
      </vt:variant>
      <vt:variant>
        <vt:i4>102</vt:i4>
      </vt:variant>
    </vt:vector>
  </HeadingPairs>
  <TitlesOfParts>
    <vt:vector size="106"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スライド 22</vt:lpstr>
      <vt:lpstr>スライド 23</vt:lpstr>
      <vt:lpstr>12/761r0 1 Straw poll 1 Motion</vt:lpstr>
      <vt:lpstr>Straw poll</vt:lpstr>
      <vt:lpstr>スライド 26</vt:lpstr>
      <vt:lpstr>Motion</vt:lpstr>
      <vt:lpstr>12/762r0 1 Straw poll 1 Motion</vt:lpstr>
      <vt:lpstr>Straw poll</vt:lpstr>
      <vt:lpstr>Motion </vt:lpstr>
      <vt:lpstr>12/771r0 3 Motions</vt:lpstr>
      <vt:lpstr>Motion 1 </vt:lpstr>
      <vt:lpstr>Motion 2 </vt:lpstr>
      <vt:lpstr>Motion 3 </vt:lpstr>
      <vt:lpstr>12/772r0 1 Motion</vt:lpstr>
      <vt:lpstr>Motion</vt:lpstr>
      <vt:lpstr>12/775r0 1 Stawpoll</vt:lpstr>
      <vt:lpstr>Straw Poll</vt:lpstr>
      <vt:lpstr>Motion</vt:lpstr>
      <vt:lpstr>12/776r2 1 Straw poll 1 Motion</vt:lpstr>
      <vt:lpstr>Straw poll</vt:lpstr>
      <vt:lpstr>Motion </vt:lpstr>
      <vt:lpstr>12/779r3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12/786r2 2 Straw polls</vt:lpstr>
      <vt:lpstr>Straw Poll </vt:lpstr>
      <vt:lpstr>Motion </vt:lpstr>
      <vt:lpstr>12/788r1 2 Straw polls</vt:lpstr>
      <vt:lpstr>Straw Poll </vt:lpstr>
      <vt:lpstr>Motion</vt:lpstr>
      <vt:lpstr>12/789r3 4 Motions</vt:lpstr>
      <vt:lpstr>Motion 1</vt:lpstr>
      <vt:lpstr>Motion 2</vt:lpstr>
      <vt:lpstr>Motion 3</vt:lpstr>
      <vt:lpstr>Motion 4</vt:lpstr>
      <vt:lpstr>Motion 5 </vt:lpstr>
      <vt:lpstr>Motion 6 </vt:lpstr>
      <vt:lpstr>12/790r0 2 Straw polls 2 Motions</vt:lpstr>
      <vt:lpstr>Straw Poll 1</vt:lpstr>
      <vt:lpstr>Straw Poll 2</vt:lpstr>
      <vt:lpstr>Motion 1</vt:lpstr>
      <vt:lpstr>Motion 2</vt:lpstr>
      <vt:lpstr>12/791r3 2 Straw polls 2 Motions</vt:lpstr>
      <vt:lpstr>Straw Poll 1</vt:lpstr>
      <vt:lpstr>Straw Poll 2</vt:lpstr>
      <vt:lpstr>Motion 1</vt:lpstr>
      <vt:lpstr>Motion 2</vt:lpstr>
      <vt:lpstr>12/794r2 4 Motions</vt:lpstr>
      <vt:lpstr>スライド 77</vt:lpstr>
      <vt:lpstr>スライド 78</vt:lpstr>
      <vt:lpstr>Motion 3</vt:lpstr>
      <vt:lpstr>Motion 4</vt:lpstr>
      <vt:lpstr>12/0896r0 5 Straw polls 5Motions</vt:lpstr>
      <vt:lpstr>スライド 82</vt:lpstr>
      <vt:lpstr>スライド 83</vt:lpstr>
      <vt:lpstr>スライド 84</vt:lpstr>
      <vt:lpstr>スライド 85</vt:lpstr>
      <vt:lpstr>スライド 86</vt:lpstr>
      <vt:lpstr>スライド 87</vt:lpstr>
      <vt:lpstr>スライド 88</vt:lpstr>
      <vt:lpstr>スライド 89</vt:lpstr>
      <vt:lpstr>スライド 90</vt:lpstr>
      <vt:lpstr>スライド 91</vt:lpstr>
      <vt:lpstr>12/0928r0 1 Motions</vt:lpstr>
      <vt:lpstr>Motion</vt:lpstr>
      <vt:lpstr>12/0949r0 1 Motions</vt:lpstr>
      <vt:lpstr>Motion</vt:lpstr>
      <vt:lpstr>12/913r2 (adhoc summary) 3 Straw polls 3 Motions</vt:lpstr>
      <vt:lpstr>Straw-Polls</vt:lpstr>
      <vt:lpstr>Straw-Polls</vt:lpstr>
      <vt:lpstr>Motions</vt:lpstr>
      <vt:lpstr>Motions</vt:lpstr>
      <vt:lpstr>Straw-Polls</vt:lpstr>
      <vt:lpstr>Motions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46</cp:revision>
  <cp:lastPrinted>1601-01-01T00:00:00Z</cp:lastPrinted>
  <dcterms:created xsi:type="dcterms:W3CDTF">2012-07-19T14:55:43Z</dcterms:created>
  <dcterms:modified xsi:type="dcterms:W3CDTF">2012-07-19T17:20:49Z</dcterms:modified>
</cp:coreProperties>
</file>