
<file path=[Content_Types].xml><?xml version="1.0" encoding="utf-8"?>
<Types xmlns="http://schemas.openxmlformats.org/package/2006/content-types">
  <Override PartName="/ppt/slides/slide14.xml" ContentType="application/vnd.openxmlformats-officedocument.presentationml.slide+xml"/>
  <Override PartName="/ppt/slideLayouts/slideLayout8.xml" ContentType="application/vnd.openxmlformats-officedocument.presentationml.slideLayout+xml"/>
  <Override PartName="/ppt/slides/slide52.xml" ContentType="application/vnd.openxmlformats-officedocument.presentationml.slide+xml"/>
  <Override PartName="/ppt/slides/slide49.xml" ContentType="application/vnd.openxmlformats-officedocument.presentationml.slide+xml"/>
  <Override PartName="/ppt/slides/slide68.xml" ContentType="application/vnd.openxmlformats-officedocument.presentationml.slide+xml"/>
  <Override PartName="/ppt/slides/slide33.xml" ContentType="application/vnd.openxmlformats-officedocument.presentationml.slide+xml"/>
  <Override PartName="/ppt/slides/slide87.xml" ContentType="application/vnd.openxmlformats-officedocument.presentationml.slide+xml"/>
  <Default Extension="bin" ContentType="application/vnd.openxmlformats-officedocument.presentationml.printerSettings"/>
  <Override PartName="/ppt/slides/slide92.xml" ContentType="application/vnd.openxmlformats-officedocument.presentationml.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slides/slide18.xml" ContentType="application/vnd.openxmlformats-officedocument.presentationml.slide+xml"/>
  <Override PartName="/ppt/slides/slide37.xml" ContentType="application/vnd.openxmlformats-officedocument.presentationml.slide+xml"/>
  <Override PartName="/ppt/slides/slide56.xml" ContentType="application/vnd.openxmlformats-officedocument.presentationml.slide+xml"/>
  <Override PartName="/ppt/slides/slide75.xml" ContentType="application/vnd.openxmlformats-officedocument.presentationml.slide+xml"/>
  <Override PartName="/ppt/slides/slide3.xml" ContentType="application/vnd.openxmlformats-officedocument.presentationml.slide+xml"/>
  <Override PartName="/ppt/slideLayouts/slideLayout1.xml" ContentType="application/vnd.openxmlformats-officedocument.presentationml.slideLayout+xml"/>
  <Override PartName="/ppt/slides/slide23.xml" ContentType="application/vnd.openxmlformats-officedocument.presentationml.slide+xml"/>
  <Override PartName="/ppt/slides/slide42.xml" ContentType="application/vnd.openxmlformats-officedocument.presentationml.slide+xml"/>
  <Override PartName="/ppt/slides/slide61.xml" ContentType="application/vnd.openxmlformats-officedocument.presentationml.slide+xml"/>
  <Override PartName="/ppt/slides/slide80.xml" ContentType="application/vnd.openxmlformats-officedocument.presentationml.slide+xml"/>
  <Override PartName="/ppt/theme/theme1.xml" ContentType="application/vnd.openxmlformats-officedocument.theme+xml"/>
  <Override PartName="/ppt/slideLayouts/slideLayout10.xml" ContentType="application/vnd.openxmlformats-officedocument.presentationml.slideLayout+xml"/>
  <Override PartName="/ppt/notesSlides/notesSlide17.xml" ContentType="application/vnd.openxmlformats-officedocument.presentationml.notesSlide+xml"/>
  <Override PartName="/ppt/notesSlides/notesSlide6.xml" ContentType="application/vnd.openxmlformats-officedocument.presentationml.notesSlide+xml"/>
  <Override PartName="/ppt/slides/slide79.xml" ContentType="application/vnd.openxmlformats-officedocument.presentationml.slide+xml"/>
  <Override PartName="/ppt/slides/slide7.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27.xml" ContentType="application/vnd.openxmlformats-officedocument.presentationml.slide+xml"/>
  <Override PartName="/ppt/slides/slide11.xml" ContentType="application/vnd.openxmlformats-officedocument.presentationml.slide+xml"/>
  <Override PartName="/ppt/slides/slide65.xml" ContentType="application/vnd.openxmlformats-officedocument.presentationml.slide+xml"/>
  <Override PartName="/ppt/slides/slide84.xml" ContentType="application/vnd.openxmlformats-officedocument.presentationml.slide+xml"/>
  <Override PartName="/ppt/slideMasters/slideMaster3.xml" ContentType="application/vnd.openxmlformats-officedocument.presentationml.slideMaster+xml"/>
  <Override PartName="/ppt/slides/slide46.xml" ContentType="application/vnd.openxmlformats-officedocument.presentationml.slide+xml"/>
  <Override PartName="/ppt/theme/theme5.xml" ContentType="application/vnd.openxmlformats-officedocument.theme+xml"/>
  <Override PartName="/ppt/notesSlides/notesSlide8.xml" ContentType="application/vnd.openxmlformats-officedocument.presentationml.notesSlide+xml"/>
  <Override PartName="/ppt/slides/slide70.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53.xml" ContentType="application/vnd.openxmlformats-officedocument.presentationml.slide+xml"/>
  <Override PartName="/ppt/slides/slide15.xml" ContentType="application/vnd.openxmlformats-officedocument.presentationml.slide+xml"/>
  <Override PartName="/ppt/slides/slide69.xml" ContentType="application/vnd.openxmlformats-officedocument.presentationml.slide+xml"/>
  <Override PartName="/ppt/slides/slide88.xml" ContentType="application/vnd.openxmlformats-officedocument.presentationml.slide+xml"/>
  <Override PartName="/ppt/slides/slide72.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slides/slide93.xml" ContentType="application/vnd.openxmlformats-officedocument.presentationml.slide+xml"/>
  <Override PartName="/ppt/notesSlides/notesSlide14.xml" ContentType="application/vnd.openxmlformats-officedocument.presentationml.notesSlide+xml"/>
  <Override PartName="/ppt/notesSlides/notesSlide3.xml" ContentType="application/vnd.openxmlformats-officedocument.presentationml.notesSlide+xml"/>
  <Override PartName="/ppt/slides/slide19.xml" ContentType="application/vnd.openxmlformats-officedocument.presentationml.slide+xml"/>
  <Override PartName="/ppt/slides/slide38.xml" ContentType="application/vnd.openxmlformats-officedocument.presentationml.slide+xml"/>
  <Override PartName="/ppt/slides/slide57.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Layouts/slideLayout2.xml" ContentType="application/vnd.openxmlformats-officedocument.presentationml.slideLayout+xml"/>
  <Override PartName="/ppt/slides/slide24.xml" ContentType="application/vnd.openxmlformats-officedocument.presentationml.slide+xml"/>
  <Override PartName="/ppt/slides/slide43.xml" ContentType="application/vnd.openxmlformats-officedocument.presentationml.slide+xml"/>
  <Override PartName="/ppt/slides/slide62.xml" ContentType="application/vnd.openxmlformats-officedocument.presentationml.slide+xml"/>
  <Override PartName="/ppt/slides/slide81.xml" ContentType="application/vnd.openxmlformats-officedocument.presentationml.slide+xml"/>
  <Override PartName="/ppt/handoutMasters/handoutMaster1.xml" ContentType="application/vnd.openxmlformats-officedocument.presentationml.handoutMaster+xml"/>
  <Override PartName="/ppt/theme/theme2.xml" ContentType="application/vnd.openxmlformats-officedocument.theme+xml"/>
  <Override PartName="/ppt/slideLayouts/slideLayout11.xml" ContentType="application/vnd.openxmlformats-officedocument.presentationml.slideLayout+xml"/>
  <Override PartName="/ppt/notesSlides/notesSlide18.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Default Extension="jpeg" ContentType="image/jpeg"/>
  <Default Extension="vml" ContentType="application/vnd.openxmlformats-officedocument.vmlDrawing"/>
  <Override PartName="/ppt/slides/slide8.xml" ContentType="application/vnd.openxmlformats-officedocument.presentationml.slide+xml"/>
  <Override PartName="/ppt/slideLayouts/slideLayout6.xml" ContentType="application/vnd.openxmlformats-officedocument.presentationml.slideLayout+xml"/>
  <Override PartName="/ppt/slides/slide12.xml" ContentType="application/vnd.openxmlformats-officedocument.presentationml.slide+xml"/>
  <Override PartName="/ppt/slides/slide28.xml" ContentType="application/vnd.openxmlformats-officedocument.presentationml.slide+xml"/>
  <Override PartName="/ppt/slides/slide50.xml" ContentType="application/vnd.openxmlformats-officedocument.presentationml.slide+xml"/>
  <Override PartName="/ppt/slides/slide66.xml" ContentType="application/vnd.openxmlformats-officedocument.presentationml.slide+xml"/>
  <Override PartName="/ppt/slides/slide85.xml" ContentType="application/vnd.openxmlformats-officedocument.presentationml.slide+xml"/>
  <Override PartName="/ppt/slides/slide47.xml" ContentType="application/vnd.openxmlformats-officedocument.presentationml.slide+xml"/>
  <Override PartName="/ppt/slides/slide31.xml" ContentType="application/vnd.openxmlformats-officedocument.presentationml.slide+xml"/>
  <Override PartName="/ppt/notesSlides/notesSlide9.xml" ContentType="application/vnd.openxmlformats-officedocument.presentationml.notesSlide+xml"/>
  <Override PartName="/ppt/slides/slide71.xml" ContentType="application/vnd.openxmlformats-officedocument.presentationml.slide+xml"/>
  <Override PartName="/ppt/slides/slide90.xml" ContentType="application/vnd.openxmlformats-officedocument.presentationml.slide+xml"/>
  <Override PartName="/ppt/notesSlides/notesSlide11.xml" ContentType="application/vnd.openxmlformats-officedocument.presentationml.notesSlide+xml"/>
  <Default Extension="rels" ContentType="application/vnd.openxmlformats-package.relationships+xml"/>
  <Override PartName="/ppt/slides/slide16.xml" ContentType="application/vnd.openxmlformats-officedocument.presentationml.slide+xml"/>
  <Override PartName="/ppt/slides/slide35.xml" ContentType="application/vnd.openxmlformats-officedocument.presentationml.slide+xml"/>
  <Override PartName="/ppt/slides/slide54.xml" ContentType="application/vnd.openxmlformats-officedocument.presentationml.slide+xml"/>
  <Override PartName="/ppt/slides/slide73.xml" ContentType="application/vnd.openxmlformats-officedocument.presentationml.slide+xml"/>
  <Override PartName="/ppt/slides/slide1.xml" ContentType="application/vnd.openxmlformats-officedocument.presentationml.slide+xml"/>
  <Override PartName="/ppt/slides/slide89.xml" ContentType="application/vnd.openxmlformats-officedocument.presentationml.slide+xml"/>
  <Override PartName="/ppt/slides/slide21.xml" ContentType="application/vnd.openxmlformats-officedocument.presentationml.slide+xml"/>
  <Override PartName="/ppt/slides/slide40.xml" ContentType="application/vnd.openxmlformats-officedocument.presentationml.slide+xml"/>
  <Override PartName="/ppt/notesSlides/notesSlide15.xml" ContentType="application/vnd.openxmlformats-officedocument.presentationml.notesSlide+xml"/>
  <Override PartName="/ppt/notesSlides/notesSlide4.xml" ContentType="application/vnd.openxmlformats-officedocument.presentationml.notesSlide+xml"/>
  <Override PartName="/ppt/slides/slide39.xml" ContentType="application/vnd.openxmlformats-officedocument.presentationml.slide+xml"/>
  <Override PartName="/ppt/slides/slide58.xml" ContentType="application/vnd.openxmlformats-officedocument.presentationml.slide+xml"/>
  <Override PartName="/ppt/slides/slide77.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s/slide25.xml" ContentType="application/vnd.openxmlformats-officedocument.presentationml.slide+xml"/>
  <Override PartName="/ppt/slides/slide44.xml" ContentType="application/vnd.openxmlformats-officedocument.presentationml.slide+xml"/>
  <Override PartName="/ppt/slides/slide63.xml" ContentType="application/vnd.openxmlformats-officedocument.presentationml.slide+xml"/>
  <Override PartName="/ppt/slides/slide82.xml" ContentType="application/vnd.openxmlformats-officedocument.presentationml.slide+xml"/>
  <Override PartName="/ppt/theme/theme3.xml" ContentType="application/vnd.openxmlformats-officedocument.theme+xml"/>
  <Default Extension="doc" ContentType="application/msword"/>
  <Override PartName="/ppt/slideLayouts/slideLayout12.xml" ContentType="application/vnd.openxmlformats-officedocument.presentationml.slideLayout+xml"/>
  <Override PartName="/ppt/notesSlides/notesSlide19.xml" ContentType="application/vnd.openxmlformats-officedocument.presentationml.notesSlide+xml"/>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tableStyles.xml" ContentType="application/vnd.openxmlformats-officedocument.presentationml.tableStyles+xml"/>
  <Override PartName="/ppt/slides/slide51.xml" ContentType="application/vnd.openxmlformats-officedocument.presentationml.slide+xml"/>
  <Override PartName="/ppt/slides/slide67.xml" ContentType="application/vnd.openxmlformats-officedocument.presentationml.slide+xml"/>
  <Override PartName="/ppt/slides/slide48.xml" ContentType="application/vnd.openxmlformats-officedocument.presentationml.slide+xml"/>
  <Override PartName="/ppt/slides/slide32.xml" ContentType="application/vnd.openxmlformats-officedocument.presentationml.slide+xml"/>
  <Override PartName="/ppt/slideLayouts/slideLayout7.xml" ContentType="application/vnd.openxmlformats-officedocument.presentationml.slideLayout+xml"/>
  <Override PartName="/ppt/viewProps.xml" ContentType="application/vnd.openxmlformats-officedocument.presentationml.viewProps+xml"/>
  <Override PartName="/ppt/slides/slide29.xml" ContentType="application/vnd.openxmlformats-officedocument.presentationml.slide+xml"/>
  <Override PartName="/ppt/slides/slide86.xml" ContentType="application/vnd.openxmlformats-officedocument.presentationml.slide+xml"/>
  <Override PartName="/ppt/notesSlides/notesSlide10.xml" ContentType="application/vnd.openxmlformats-officedocument.presentationml.notesSlide+xml"/>
  <Override PartName="/ppt/slides/slide91.xml" ContentType="application/vnd.openxmlformats-officedocument.presentationml.slide+xml"/>
  <Override PartName="/ppt/notesMasters/notesMaster1.xml" ContentType="application/vnd.openxmlformats-officedocument.presentationml.notesMaster+xml"/>
  <Override PartName="/docProps/app.xml" ContentType="application/vnd.openxmlformats-officedocument.extended-properties+xml"/>
  <Override PartName="/ppt/notesSlides/notesSlide12.xml" ContentType="application/vnd.openxmlformats-officedocument.presentationml.notesSlide+xml"/>
  <Override PartName="/ppt/presentation.xml" ContentType="application/vnd.openxmlformats-officedocument.presentationml.presentation.main+xml"/>
  <Override PartName="/ppt/slides/slide17.xml" ContentType="application/vnd.openxmlformats-officedocument.presentationml.slide+xml"/>
  <Override PartName="/ppt/slides/slide36.xml" ContentType="application/vnd.openxmlformats-officedocument.presentationml.slide+xml"/>
  <Override PartName="/ppt/slides/slide55.xml" ContentType="application/vnd.openxmlformats-officedocument.presentationml.slide+xml"/>
  <Override PartName="/ppt/slides/slide74.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slides/slide22.xml" ContentType="application/vnd.openxmlformats-officedocument.presentationml.slide+xml"/>
  <Override PartName="/ppt/slides/slide41.xml" ContentType="application/vnd.openxmlformats-officedocument.presentationml.slide+xml"/>
  <Override PartName="/ppt/slides/slide60.xml" ContentType="application/vnd.openxmlformats-officedocument.presentationml.slide+xml"/>
  <Override PartName="/ppt/notesSlides/notesSlide16.xml" ContentType="application/vnd.openxmlformats-officedocument.presentationml.notesSlide+xml"/>
  <Override PartName="/ppt/notesSlides/notesSlide5.xml" ContentType="application/vnd.openxmlformats-officedocument.presentationml.notesSlide+xml"/>
  <Override PartName="/ppt/slides/slide59.xml" ContentType="application/vnd.openxmlformats-officedocument.presentationml.slide+xml"/>
  <Override PartName="/ppt/slides/slide78.xml" ContentType="application/vnd.openxmlformats-officedocument.presentationml.slide+xml"/>
  <Override PartName="/ppt/slides/slide6.xml" ContentType="application/vnd.openxmlformats-officedocument.presentationml.slide+xml"/>
  <Override PartName="/ppt/slideMasters/slideMaster2.xml" ContentType="application/vnd.openxmlformats-officedocument.presentationml.slideMaster+xml"/>
  <Override PartName="/ppt/slideLayouts/slideLayout4.xml" ContentType="application/vnd.openxmlformats-officedocument.presentationml.slideLayout+xml"/>
  <Override PartName="/ppt/slides/slide26.xml" ContentType="application/vnd.openxmlformats-officedocument.presentationml.slide+xml"/>
  <Override PartName="/ppt/slides/slide45.xml" ContentType="application/vnd.openxmlformats-officedocument.presentationml.slide+xml"/>
  <Override PartName="/ppt/slides/slide10.xml" ContentType="application/vnd.openxmlformats-officedocument.presentationml.slide+xml"/>
  <Override PartName="/ppt/slides/slide83.xml" ContentType="application/vnd.openxmlformats-officedocument.presentationml.slide+xml"/>
  <Override PartName="/ppt/slides/slide64.xml" ContentType="application/vnd.openxmlformats-officedocument.presentationml.slide+xml"/>
  <Override PartName="/ppt/theme/theme4.xml" ContentType="application/vnd.openxmlformats-officedocument.them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 id="2147483660" r:id="rId2"/>
    <p:sldMasterId id="2147483663" r:id="rId3"/>
  </p:sldMasterIdLst>
  <p:notesMasterIdLst>
    <p:notesMasterId r:id="rId97"/>
  </p:notesMasterIdLst>
  <p:handoutMasterIdLst>
    <p:handoutMasterId r:id="rId98"/>
  </p:handoutMasterIdLst>
  <p:sldIdLst>
    <p:sldId id="256" r:id="rId4"/>
    <p:sldId id="257" r:id="rId5"/>
    <p:sldId id="260" r:id="rId6"/>
    <p:sldId id="261" r:id="rId7"/>
    <p:sldId id="262" r:id="rId8"/>
    <p:sldId id="263" r:id="rId9"/>
    <p:sldId id="264" r:id="rId10"/>
    <p:sldId id="265" r:id="rId11"/>
    <p:sldId id="266" r:id="rId12"/>
    <p:sldId id="267" r:id="rId13"/>
    <p:sldId id="268" r:id="rId14"/>
    <p:sldId id="269" r:id="rId15"/>
    <p:sldId id="277" r:id="rId16"/>
    <p:sldId id="270" r:id="rId17"/>
    <p:sldId id="271" r:id="rId18"/>
    <p:sldId id="272" r:id="rId19"/>
    <p:sldId id="273" r:id="rId20"/>
    <p:sldId id="274" r:id="rId21"/>
    <p:sldId id="275" r:id="rId22"/>
    <p:sldId id="276" r:id="rId23"/>
    <p:sldId id="280" r:id="rId24"/>
    <p:sldId id="278" r:id="rId25"/>
    <p:sldId id="279" r:id="rId26"/>
    <p:sldId id="283" r:id="rId27"/>
    <p:sldId id="281" r:id="rId28"/>
    <p:sldId id="282" r:id="rId29"/>
    <p:sldId id="286" r:id="rId30"/>
    <p:sldId id="284" r:id="rId31"/>
    <p:sldId id="285" r:id="rId32"/>
    <p:sldId id="290" r:id="rId33"/>
    <p:sldId id="287" r:id="rId34"/>
    <p:sldId id="288" r:id="rId35"/>
    <p:sldId id="289" r:id="rId36"/>
    <p:sldId id="292" r:id="rId37"/>
    <p:sldId id="291" r:id="rId38"/>
    <p:sldId id="294" r:id="rId39"/>
    <p:sldId id="293" r:id="rId40"/>
    <p:sldId id="297" r:id="rId41"/>
    <p:sldId id="295" r:id="rId42"/>
    <p:sldId id="296" r:id="rId43"/>
    <p:sldId id="300" r:id="rId44"/>
    <p:sldId id="298" r:id="rId45"/>
    <p:sldId id="299" r:id="rId46"/>
    <p:sldId id="302" r:id="rId47"/>
    <p:sldId id="301" r:id="rId48"/>
    <p:sldId id="335" r:id="rId49"/>
    <p:sldId id="304" r:id="rId50"/>
    <p:sldId id="303" r:id="rId51"/>
    <p:sldId id="306" r:id="rId52"/>
    <p:sldId id="305" r:id="rId53"/>
    <p:sldId id="309" r:id="rId54"/>
    <p:sldId id="307" r:id="rId55"/>
    <p:sldId id="308" r:id="rId56"/>
    <p:sldId id="312" r:id="rId57"/>
    <p:sldId id="310" r:id="rId58"/>
    <p:sldId id="311" r:id="rId59"/>
    <p:sldId id="315" r:id="rId60"/>
    <p:sldId id="313" r:id="rId61"/>
    <p:sldId id="314" r:id="rId62"/>
    <p:sldId id="338" r:id="rId63"/>
    <p:sldId id="339" r:id="rId64"/>
    <p:sldId id="340" r:id="rId65"/>
    <p:sldId id="352" r:id="rId66"/>
    <p:sldId id="320" r:id="rId67"/>
    <p:sldId id="316" r:id="rId68"/>
    <p:sldId id="317" r:id="rId69"/>
    <p:sldId id="318" r:id="rId70"/>
    <p:sldId id="319" r:id="rId71"/>
    <p:sldId id="329" r:id="rId72"/>
    <p:sldId id="321" r:id="rId73"/>
    <p:sldId id="322" r:id="rId74"/>
    <p:sldId id="323" r:id="rId75"/>
    <p:sldId id="324" r:id="rId76"/>
    <p:sldId id="325" r:id="rId77"/>
    <p:sldId id="326" r:id="rId78"/>
    <p:sldId id="327" r:id="rId79"/>
    <p:sldId id="328" r:id="rId80"/>
    <p:sldId id="332" r:id="rId81"/>
    <p:sldId id="333" r:id="rId82"/>
    <p:sldId id="334" r:id="rId83"/>
    <p:sldId id="336" r:id="rId84"/>
    <p:sldId id="337" r:id="rId85"/>
    <p:sldId id="351" r:id="rId86"/>
    <p:sldId id="341" r:id="rId87"/>
    <p:sldId id="342" r:id="rId88"/>
    <p:sldId id="343" r:id="rId89"/>
    <p:sldId id="344" r:id="rId90"/>
    <p:sldId id="345" r:id="rId91"/>
    <p:sldId id="346" r:id="rId92"/>
    <p:sldId id="347" r:id="rId93"/>
    <p:sldId id="348" r:id="rId94"/>
    <p:sldId id="349" r:id="rId95"/>
    <p:sldId id="350" r:id="rId9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p:scale>
          <a:sx n="90" d="100"/>
          <a:sy n="90" d="100"/>
        </p:scale>
        <p:origin x="-664" y="43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50" d="100"/>
        <a:sy n="150" d="100"/>
      </p:scale>
      <p:origin x="0" y="50216"/>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01" Type="http://schemas.openxmlformats.org/officeDocument/2006/relationships/viewProps" Target="viewProps.xml"/><Relationship Id="rId102" Type="http://schemas.openxmlformats.org/officeDocument/2006/relationships/theme" Target="theme/theme1.xml"/><Relationship Id="rId10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70" Type="http://schemas.openxmlformats.org/officeDocument/2006/relationships/slide" Target="slides/slide67.xml"/><Relationship Id="rId71" Type="http://schemas.openxmlformats.org/officeDocument/2006/relationships/slide" Target="slides/slide68.xml"/><Relationship Id="rId72" Type="http://schemas.openxmlformats.org/officeDocument/2006/relationships/slide" Target="slides/slide69.xml"/><Relationship Id="rId73" Type="http://schemas.openxmlformats.org/officeDocument/2006/relationships/slide" Target="slides/slide70.xml"/><Relationship Id="rId74" Type="http://schemas.openxmlformats.org/officeDocument/2006/relationships/slide" Target="slides/slide71.xml"/><Relationship Id="rId75" Type="http://schemas.openxmlformats.org/officeDocument/2006/relationships/slide" Target="slides/slide72.xml"/><Relationship Id="rId76" Type="http://schemas.openxmlformats.org/officeDocument/2006/relationships/slide" Target="slides/slide73.xml"/><Relationship Id="rId77" Type="http://schemas.openxmlformats.org/officeDocument/2006/relationships/slide" Target="slides/slide74.xml"/><Relationship Id="rId78" Type="http://schemas.openxmlformats.org/officeDocument/2006/relationships/slide" Target="slides/slide75.xml"/><Relationship Id="rId79" Type="http://schemas.openxmlformats.org/officeDocument/2006/relationships/slide" Target="slides/slide76.xml"/><Relationship Id="rId90" Type="http://schemas.openxmlformats.org/officeDocument/2006/relationships/slide" Target="slides/slide87.xml"/><Relationship Id="rId91" Type="http://schemas.openxmlformats.org/officeDocument/2006/relationships/slide" Target="slides/slide88.xml"/><Relationship Id="rId92" Type="http://schemas.openxmlformats.org/officeDocument/2006/relationships/slide" Target="slides/slide89.xml"/><Relationship Id="rId93" Type="http://schemas.openxmlformats.org/officeDocument/2006/relationships/slide" Target="slides/slide90.xml"/><Relationship Id="rId94" Type="http://schemas.openxmlformats.org/officeDocument/2006/relationships/slide" Target="slides/slide91.xml"/><Relationship Id="rId95" Type="http://schemas.openxmlformats.org/officeDocument/2006/relationships/slide" Target="slides/slide92.xml"/><Relationship Id="rId96" Type="http://schemas.openxmlformats.org/officeDocument/2006/relationships/slide" Target="slides/slide93.xml"/><Relationship Id="rId97" Type="http://schemas.openxmlformats.org/officeDocument/2006/relationships/notesMaster" Target="notesMasters/notesMaster1.xml"/><Relationship Id="rId98" Type="http://schemas.openxmlformats.org/officeDocument/2006/relationships/handoutMaster" Target="handoutMasters/handoutMaster1.xml"/><Relationship Id="rId99" Type="http://schemas.openxmlformats.org/officeDocument/2006/relationships/printerSettings" Target="printerSettings/printerSettings1.bin"/><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slide" Target="slides/slide59.xml"/><Relationship Id="rId63" Type="http://schemas.openxmlformats.org/officeDocument/2006/relationships/slide" Target="slides/slide60.xml"/><Relationship Id="rId64" Type="http://schemas.openxmlformats.org/officeDocument/2006/relationships/slide" Target="slides/slide61.xml"/><Relationship Id="rId65" Type="http://schemas.openxmlformats.org/officeDocument/2006/relationships/slide" Target="slides/slide62.xml"/><Relationship Id="rId66" Type="http://schemas.openxmlformats.org/officeDocument/2006/relationships/slide" Target="slides/slide63.xml"/><Relationship Id="rId67" Type="http://schemas.openxmlformats.org/officeDocument/2006/relationships/slide" Target="slides/slide64.xml"/><Relationship Id="rId68" Type="http://schemas.openxmlformats.org/officeDocument/2006/relationships/slide" Target="slides/slide65.xml"/><Relationship Id="rId69" Type="http://schemas.openxmlformats.org/officeDocument/2006/relationships/slide" Target="slides/slide66.xml"/><Relationship Id="rId100" Type="http://schemas.openxmlformats.org/officeDocument/2006/relationships/presProps" Target="presProps.xml"/><Relationship Id="rId80" Type="http://schemas.openxmlformats.org/officeDocument/2006/relationships/slide" Target="slides/slide77.xml"/><Relationship Id="rId81" Type="http://schemas.openxmlformats.org/officeDocument/2006/relationships/slide" Target="slides/slide78.xml"/><Relationship Id="rId82" Type="http://schemas.openxmlformats.org/officeDocument/2006/relationships/slide" Target="slides/slide79.xml"/><Relationship Id="rId83" Type="http://schemas.openxmlformats.org/officeDocument/2006/relationships/slide" Target="slides/slide80.xml"/><Relationship Id="rId84" Type="http://schemas.openxmlformats.org/officeDocument/2006/relationships/slide" Target="slides/slide81.xml"/><Relationship Id="rId85" Type="http://schemas.openxmlformats.org/officeDocument/2006/relationships/slide" Target="slides/slide82.xml"/><Relationship Id="rId86" Type="http://schemas.openxmlformats.org/officeDocument/2006/relationships/slide" Target="slides/slide83.xml"/><Relationship Id="rId87" Type="http://schemas.openxmlformats.org/officeDocument/2006/relationships/slide" Target="slides/slide84.xml"/><Relationship Id="rId88" Type="http://schemas.openxmlformats.org/officeDocument/2006/relationships/slide" Target="slides/slide85.xml"/><Relationship Id="rId89" Type="http://schemas.openxmlformats.org/officeDocument/2006/relationships/slide" Target="slides/slide8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altLang="ja-JP" smtClean="0"/>
              <a:pPr/>
              <a:t>12.7.18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561404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1766813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802.11-12/0762r0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802.11-12/0762r0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Jarkko Kneckt, Nokia</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39</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40</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96554A-B1A9-4238-A451-FC2CAC7F0032}" type="slidenum">
              <a:rPr lang="en-US" smtClean="0"/>
              <a:pPr/>
              <a:t>52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96554A-B1A9-4238-A451-FC2CAC7F0032}" type="slidenum">
              <a:rPr lang="en-US" smtClean="0"/>
              <a:pPr/>
              <a:t>53</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58</a:t>
            </a:fld>
            <a:endParaRPr lang="en-US" altLang="ja-JP"/>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8964473"/>
      </p:ext>
    </p:extLst>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59</a:t>
            </a:fld>
            <a:endParaRPr lang="en-US" altLang="ja-JP"/>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8964473"/>
      </p:ext>
    </p:extLst>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91</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16323335"/>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65364797"/>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81411762"/>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802.11-12/0743r1</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6"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802.11-12/0743r1</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6"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802.11-12/0761r0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802.11-12/0761r0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20688"/>
            <a:ext cx="7772400" cy="10668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42630" cy="276999"/>
          </a:xfrm>
          <a:ln/>
        </p:spPr>
        <p:txBody>
          <a:bodyPr/>
          <a:lstStyle>
            <a:lvl1pPr>
              <a:defRPr/>
            </a:lvl1pPr>
          </a:lstStyle>
          <a:p>
            <a:pPr>
              <a:defRPr/>
            </a:pPr>
            <a:r>
              <a:rPr lang="en-US" altLang="ja-JP" smtClean="0">
                <a:solidFill>
                  <a:srgbClr val="000000"/>
                </a:solidFill>
              </a:rPr>
              <a:t>July 2012</a:t>
            </a:r>
            <a:endParaRPr lang="en-US" altLang="ja-JP" dirty="0">
              <a:solidFill>
                <a:srgbClr val="000000"/>
              </a:solidFill>
            </a:endParaRPr>
          </a:p>
        </p:txBody>
      </p:sp>
      <p:sp>
        <p:nvSpPr>
          <p:cNvPr id="5" name="Rectangle 5"/>
          <p:cNvSpPr>
            <a:spLocks noGrp="1" noChangeArrowheads="1"/>
          </p:cNvSpPr>
          <p:nvPr>
            <p:ph type="ftr" sz="quarter" idx="11"/>
          </p:nvPr>
        </p:nvSpPr>
        <p:spPr>
          <a:xfrm>
            <a:off x="7857840" y="6475413"/>
            <a:ext cx="686085" cy="184666"/>
          </a:xfrm>
          <a:ln/>
        </p:spPr>
        <p:txBody>
          <a:bodyPr/>
          <a:lstStyle>
            <a:lvl1pPr>
              <a:defRPr/>
            </a:lvl1p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solidFill>
                  <a:srgbClr val="000000"/>
                </a:solidFill>
              </a:rPr>
              <a:t>Slide </a:t>
            </a:r>
            <a:fld id="{F849415C-ECDB-492C-B7EB-181F05134429}"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759200" cy="276999"/>
          </a:xfrm>
          <a:ln/>
        </p:spPr>
        <p:txBody>
          <a:bodyPr/>
          <a:lstStyle>
            <a:lvl1pPr>
              <a:defRPr/>
            </a:lvl1pPr>
          </a:lstStyle>
          <a:p>
            <a:pPr>
              <a:defRPr/>
            </a:pPr>
            <a:r>
              <a:rPr lang="en-US" altLang="ja-JP" smtClean="0">
                <a:solidFill>
                  <a:srgbClr val="000000"/>
                </a:solidFill>
              </a:rPr>
              <a:t>July 2012</a:t>
            </a:r>
            <a:endParaRPr lang="en-US" altLang="ja-JP" dirty="0" smtClean="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Hiroshi Mano / ATRD</a:t>
            </a: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solidFill>
                  <a:srgbClr val="000000"/>
                </a:solidFill>
              </a:rPr>
              <a:t>Slide </a:t>
            </a:r>
            <a:fld id="{9389016A-55A8-41F3-A301-F0C788D1E75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 ATRD</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2012</a:t>
            </a:r>
            <a:endParaRPr lang="en-GB"/>
          </a:p>
        </p:txBody>
      </p:sp>
      <p:sp>
        <p:nvSpPr>
          <p:cNvPr id="6" name="Footer Placeholder 5"/>
          <p:cNvSpPr>
            <a:spLocks noGrp="1"/>
          </p:cNvSpPr>
          <p:nvPr>
            <p:ph type="ftr" idx="11"/>
          </p:nvPr>
        </p:nvSpPr>
        <p:spPr/>
        <p:txBody>
          <a:bodyPr/>
          <a:lstStyle>
            <a:lvl1pPr>
              <a:defRPr/>
            </a:lvl1pPr>
          </a:lstStyle>
          <a:p>
            <a:r>
              <a:rPr lang="en-US" altLang="ja-JP" smtClean="0"/>
              <a:t>Hiroshi Mano / ATRD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ja-JP" smtClean="0"/>
              <a:t>Hiroshi Mano / ATRD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2012</a:t>
            </a:r>
            <a:endParaRPr lang="en-GB"/>
          </a:p>
        </p:txBody>
      </p:sp>
      <p:sp>
        <p:nvSpPr>
          <p:cNvPr id="4" name="Footer Placeholder 3"/>
          <p:cNvSpPr>
            <a:spLocks noGrp="1"/>
          </p:cNvSpPr>
          <p:nvPr>
            <p:ph type="ftr" idx="11"/>
          </p:nvPr>
        </p:nvSpPr>
        <p:spPr/>
        <p:txBody>
          <a:bodyPr/>
          <a:lstStyle>
            <a:lvl1pPr>
              <a:defRPr/>
            </a:lvl1pPr>
          </a:lstStyle>
          <a:p>
            <a:r>
              <a:rPr lang="en-US" altLang="ja-JP" smtClean="0"/>
              <a:t>Hiroshi Mano / ATRD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2012</a:t>
            </a:r>
            <a:endParaRPr lang="en-GB"/>
          </a:p>
        </p:txBody>
      </p:sp>
      <p:sp>
        <p:nvSpPr>
          <p:cNvPr id="3" name="Footer Placeholder 2"/>
          <p:cNvSpPr>
            <a:spLocks noGrp="1"/>
          </p:cNvSpPr>
          <p:nvPr>
            <p:ph type="ftr" idx="11"/>
          </p:nvPr>
        </p:nvSpPr>
        <p:spPr/>
        <p:txBody>
          <a:bodyPr/>
          <a:lstStyle>
            <a:lvl1pPr>
              <a:defRPr/>
            </a:lvl1pPr>
          </a:lstStyle>
          <a:p>
            <a:r>
              <a:rPr lang="en-US" altLang="ja-JP" smtClean="0"/>
              <a:t>Hiroshi Mano / ATRD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slideLayout" Target="../slideLayouts/slideLayout11.xml"/><Relationship Id="rId3"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 ATRD</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11-12/0907r3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defTabSz="914400">
              <a:buClrTx/>
              <a:buSzTx/>
              <a:buFontTx/>
              <a:buNone/>
              <a:defRPr/>
            </a:pPr>
            <a:r>
              <a:rPr lang="en-US" altLang="ja-JP" smtClean="0">
                <a:solidFill>
                  <a:srgbClr val="000000"/>
                </a:solidFill>
              </a:rPr>
              <a:t>July 2012</a:t>
            </a: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7857840" y="6475413"/>
            <a:ext cx="6860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defTabSz="914400">
              <a:buClrTx/>
              <a:buSzTx/>
              <a:buFontTx/>
              <a:buNone/>
              <a:defRPr/>
            </a:pPr>
            <a:r>
              <a:rPr lang="en-US" altLang="ja-JP" sz="1200" smtClean="0">
                <a:solidFill>
                  <a:srgbClr val="000000"/>
                </a:solidFill>
              </a:rPr>
              <a:t>Hiroshi Mano / ATRD</a:t>
            </a:r>
            <a:endParaRPr lang="en-US" altLang="ja-JP" sz="1200">
              <a:solidFill>
                <a:srgbClr val="000000"/>
              </a:solidFill>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defTabSz="914400">
              <a:buClrTx/>
              <a:buSzTx/>
              <a:buFontTx/>
              <a:buNone/>
              <a:defRPr/>
            </a:pPr>
            <a:r>
              <a:rPr lang="en-US" altLang="ja-JP" sz="1200">
                <a:solidFill>
                  <a:srgbClr val="000000"/>
                </a:solidFill>
                <a:latin typeface="Times New Roman"/>
              </a:rPr>
              <a:t>Slide </a:t>
            </a:r>
            <a:fld id="{B55D8987-562A-4CC7-AA9B-2A26DAF1BFD5}" type="slidenum">
              <a:rPr lang="en-US" altLang="ja-JP" sz="1200">
                <a:solidFill>
                  <a:srgbClr val="000000"/>
                </a:solidFill>
                <a:latin typeface="Times New Roman"/>
              </a:rPr>
              <a:pPr defTabSz="914400">
                <a:buClrTx/>
                <a:buSzTx/>
                <a:buFontTx/>
                <a:buNone/>
                <a:defRPr/>
              </a:pPr>
              <a:t>‹#›</a:t>
            </a:fld>
            <a:endParaRPr lang="en-US" altLang="ja-JP" sz="1200">
              <a:solidFill>
                <a:srgbClr val="000000"/>
              </a:solidFill>
              <a:latin typeface="Times New Roman"/>
            </a:endParaRPr>
          </a:p>
        </p:txBody>
      </p:sp>
      <p:sp>
        <p:nvSpPr>
          <p:cNvPr id="1031" name="Rectangle 7"/>
          <p:cNvSpPr>
            <a:spLocks noChangeArrowheads="1"/>
          </p:cNvSpPr>
          <p:nvPr/>
        </p:nvSpPr>
        <p:spPr bwMode="auto">
          <a:xfrm>
            <a:off x="5752267" y="332601"/>
            <a:ext cx="2693233"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altLang="ja-JP" sz="1800" b="1" dirty="0">
                <a:solidFill>
                  <a:srgbClr val="000000"/>
                </a:solidFill>
                <a:latin typeface="Times New Roman"/>
                <a:ea typeface="宋体" pitchFamily="2" charset="-122"/>
              </a:rPr>
              <a:t>doc.: IEEE 802.11-11</a:t>
            </a:r>
            <a:r>
              <a:rPr lang="en-US" altLang="ja-JP" sz="1800" b="1" dirty="0" smtClean="0">
                <a:solidFill>
                  <a:srgbClr val="000000"/>
                </a:solidFill>
                <a:latin typeface="Times New Roman"/>
                <a:ea typeface="宋体" pitchFamily="2" charset="-122"/>
              </a:rPr>
              <a:t>/</a:t>
            </a:r>
            <a:r>
              <a:rPr lang="en-US" altLang="ja-JP" sz="1800" b="1" dirty="0" smtClean="0">
                <a:solidFill>
                  <a:srgbClr val="000000"/>
                </a:solidFill>
                <a:latin typeface="Times New Roman"/>
                <a:ea typeface="宋体" pitchFamily="2" charset="-122"/>
              </a:rPr>
              <a:t>907r4</a:t>
            </a:r>
            <a:endParaRPr lang="en-US" altLang="ja-JP" sz="1800" b="1" dirty="0">
              <a:solidFill>
                <a:srgbClr val="000000"/>
              </a:solidFill>
              <a:latin typeface="Times New Roman"/>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ja-JP" altLang="en-US" sz="1200">
              <a:solidFill>
                <a:srgbClr val="000000"/>
              </a:solidFill>
              <a:latin typeface="Times New Roman"/>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defTabSz="914400">
              <a:buClrTx/>
              <a:buSzTx/>
              <a:buFontTx/>
              <a:buNone/>
              <a:defRPr/>
            </a:pPr>
            <a:r>
              <a:rPr lang="en-US" altLang="ja-JP" sz="1200">
                <a:solidFill>
                  <a:srgbClr val="000000"/>
                </a:solidFill>
                <a:latin typeface="Times New Roma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ja-JP" altLang="en-US" sz="1200">
              <a:solidFill>
                <a:srgbClr val="000000"/>
              </a:solidFill>
              <a:latin typeface="Times New Roman"/>
              <a:ea typeface="宋体" pitchFamily="2" charset="-12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17592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defTabSz="914400">
              <a:buClrTx/>
              <a:buSzTx/>
              <a:buFontTx/>
              <a:buNone/>
              <a:defRPr/>
            </a:pPr>
            <a:r>
              <a:rPr lang="en-US" altLang="ja-JP" smtClean="0">
                <a:solidFill>
                  <a:srgbClr val="000000"/>
                </a:solidFill>
                <a:latin typeface="Times New Roman" pitchFamily="-65" charset="0"/>
                <a:ea typeface="ＭＳ Ｐゴシック" pitchFamily="-65" charset="-128"/>
              </a:rPr>
              <a:t>July 2012</a:t>
            </a:r>
            <a:endParaRPr lang="en-US" altLang="ja-JP" dirty="0">
              <a:solidFill>
                <a:srgbClr val="000000"/>
              </a:solidFill>
              <a:latin typeface="Times New Roman" pitchFamily="-65" charset="0"/>
              <a:ea typeface="ＭＳ Ｐゴシック" pitchFamily="-65" charset="-128"/>
            </a:endParaRP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defTabSz="914400">
              <a:buClrTx/>
              <a:buSzTx/>
              <a:buFontTx/>
              <a:buNone/>
              <a:defRPr/>
            </a:pPr>
            <a:r>
              <a:rPr lang="en-US" altLang="ja-JP" sz="1200" smtClean="0">
                <a:solidFill>
                  <a:srgbClr val="000000"/>
                </a:solidFill>
                <a:latin typeface="Times New Roman" pitchFamily="-65" charset="0"/>
                <a:ea typeface="ＭＳ Ｐゴシック" pitchFamily="-65" charset="-128"/>
              </a:rPr>
              <a:t>Hiroshi Mano / ATRD</a:t>
            </a:r>
            <a:endParaRPr lang="en-US" altLang="ja-JP" sz="1200">
              <a:solidFill>
                <a:srgbClr val="000000"/>
              </a:solidFill>
              <a:latin typeface="Times New Roman" pitchFamily="-65" charset="0"/>
              <a:ea typeface="ＭＳ Ｐゴシック" pitchFamily="-65" charset="-128"/>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defTabSz="914400">
              <a:buClrTx/>
              <a:buSzTx/>
              <a:buFontTx/>
              <a:buNone/>
              <a:defRPr/>
            </a:pPr>
            <a:r>
              <a:rPr lang="en-US" altLang="ja-JP" sz="1200">
                <a:solidFill>
                  <a:srgbClr val="000000"/>
                </a:solidFill>
                <a:latin typeface="Times New Roman" pitchFamily="-65" charset="0"/>
                <a:ea typeface="ＭＳ Ｐゴシック" pitchFamily="-65" charset="-128"/>
              </a:rPr>
              <a:t>Slide </a:t>
            </a:r>
            <a:fld id="{B2E7F192-D81A-4BD8-992D-9332D6F26BE0}" type="slidenum">
              <a:rPr lang="en-US" altLang="ja-JP" sz="1200">
                <a:solidFill>
                  <a:srgbClr val="000000"/>
                </a:solidFill>
                <a:latin typeface="Times New Roman" pitchFamily="-65" charset="0"/>
                <a:ea typeface="ＭＳ Ｐゴシック" pitchFamily="-65" charset="-128"/>
              </a:rPr>
              <a:pPr defTabSz="914400">
                <a:buClrTx/>
                <a:buSzTx/>
                <a:buFontTx/>
                <a:buNone/>
                <a:defRPr/>
              </a:pPr>
              <a:t>‹#›</a:t>
            </a:fld>
            <a:endParaRPr lang="en-US" altLang="ja-JP" sz="1200">
              <a:solidFill>
                <a:srgbClr val="000000"/>
              </a:solidFill>
              <a:latin typeface="Times New Roman" pitchFamily="-65" charset="0"/>
              <a:ea typeface="ＭＳ Ｐゴシック" pitchFamily="-65" charset="-128"/>
            </a:endParaRPr>
          </a:p>
        </p:txBody>
      </p:sp>
      <p:sp>
        <p:nvSpPr>
          <p:cNvPr id="1031" name="Rectangle 7"/>
          <p:cNvSpPr>
            <a:spLocks noChangeArrowheads="1"/>
          </p:cNvSpPr>
          <p:nvPr/>
        </p:nvSpPr>
        <p:spPr bwMode="auto">
          <a:xfrm>
            <a:off x="6162759" y="332601"/>
            <a:ext cx="2282741"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altLang="ja-JP" sz="1800" b="1" dirty="0">
                <a:solidFill>
                  <a:srgbClr val="000000"/>
                </a:solidFill>
                <a:latin typeface="Times New Roman" pitchFamily="-65" charset="0"/>
                <a:ea typeface="ＭＳ Ｐゴシック" pitchFamily="-65" charset="-128"/>
              </a:rPr>
              <a:t>doc.: </a:t>
            </a:r>
            <a:r>
              <a:rPr lang="en-US" altLang="ja-JP" sz="1800" b="1" dirty="0" smtClean="0">
                <a:solidFill>
                  <a:srgbClr val="000000"/>
                </a:solidFill>
                <a:latin typeface="Times New Roman" pitchFamily="-65" charset="0"/>
                <a:ea typeface="ＭＳ Ｐゴシック" pitchFamily="-65" charset="-128"/>
              </a:rPr>
              <a:t>11-12-0794r2</a:t>
            </a:r>
            <a:endParaRPr lang="en-US" altLang="ja-JP" sz="1800" b="1" dirty="0">
              <a:solidFill>
                <a:srgbClr val="000000"/>
              </a:solidFill>
              <a:latin typeface="Times New Roman" pitchFamily="-65" charset="0"/>
              <a:ea typeface="ＭＳ Ｐゴシック" pitchFamily="-65"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pitchFamily="-65" charset="-128"/>
            </a:endParaRPr>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defTabSz="914400">
              <a:buClrTx/>
              <a:buSzTx/>
              <a:buFontTx/>
              <a:buNone/>
              <a:defRPr/>
            </a:pPr>
            <a:r>
              <a:rPr lang="en-CA" sz="1200" dirty="0" smtClean="0">
                <a:solidFill>
                  <a:srgbClr val="000000"/>
                </a:solidFill>
                <a:latin typeface="Times New Roman" pitchFamily="18" charset="0"/>
                <a:ea typeface="ＭＳ Ｐゴシック" pitchFamily="-65" charset="-128"/>
              </a:rPr>
              <a:t>Submission</a:t>
            </a:r>
            <a:endParaRPr lang="en-US" sz="1200" dirty="0">
              <a:solidFill>
                <a:srgbClr val="000000"/>
              </a:solidFill>
              <a:latin typeface="Times New Roman" pitchFamily="18" charset="0"/>
              <a:ea typeface="ＭＳ Ｐゴシック" pitchFamily="-65"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pitchFamily="-65" charset="-128"/>
            </a:endParaRPr>
          </a:p>
        </p:txBody>
      </p:sp>
      <p:sp>
        <p:nvSpPr>
          <p:cNvPr id="11" name="テキスト ボックス 10"/>
          <p:cNvSpPr txBox="1"/>
          <p:nvPr userDrawn="1"/>
        </p:nvSpPr>
        <p:spPr>
          <a:xfrm>
            <a:off x="-1808163" y="1539875"/>
            <a:ext cx="184150" cy="276225"/>
          </a:xfrm>
          <a:prstGeom prst="rect">
            <a:avLst/>
          </a:prstGeom>
          <a:noFill/>
        </p:spPr>
        <p:txBody>
          <a:bodyPr wrap="none">
            <a:spAutoFit/>
          </a:bodyPr>
          <a:lstStyle/>
          <a:p>
            <a:pPr defTabSz="914400">
              <a:buClrTx/>
              <a:buSzTx/>
              <a:buFontTx/>
              <a:buNone/>
              <a:defRPr/>
            </a:pPr>
            <a:endParaRPr kumimoji="1" lang="ja-JP" altLang="en-US" sz="1200">
              <a:solidFill>
                <a:srgbClr val="000000"/>
              </a:solidFill>
              <a:latin typeface="Times New Roman" pitchFamily="-65" charset="0"/>
              <a:ea typeface="ＭＳ Ｐゴシック" pitchFamily="-65" charset="-128"/>
            </a:endParaRPr>
          </a:p>
        </p:txBody>
      </p:sp>
    </p:spTree>
  </p:cSld>
  <p:clrMap bg1="lt1" tx1="dk1" bg2="lt2" tx2="dk2" accent1="accent1" accent2="accent2" accent3="accent3" accent4="accent4" accent5="accent5" accent6="accent6" hlink="hlink" folHlink="folHlink"/>
  <p:sldLayoutIdLst>
    <p:sldLayoutId id="2147483664" r:id="rId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__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ja-JP" smtClean="0"/>
              <a:t>Hiroshi Mano / ATRD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81000" y="685800"/>
            <a:ext cx="8458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TGai</a:t>
            </a:r>
            <a:r>
              <a:rPr lang="en-GB" dirty="0" smtClean="0"/>
              <a:t>- Motion/Straw Poll-July-2012-San-Diego</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2012-07-17</a:t>
            </a:r>
            <a:endParaRPr lang="en-GB" sz="2000" b="0" dirty="0"/>
          </a:p>
        </p:txBody>
      </p:sp>
      <p:graphicFrame>
        <p:nvGraphicFramePr>
          <p:cNvPr id="3075" name="Object 3"/>
          <p:cNvGraphicFramePr>
            <a:graphicFrameLocks noChangeAspect="1"/>
          </p:cNvGraphicFramePr>
          <p:nvPr/>
        </p:nvGraphicFramePr>
        <p:xfrm>
          <a:off x="457200" y="2590800"/>
          <a:ext cx="8139112" cy="3622675"/>
        </p:xfrm>
        <a:graphic>
          <a:graphicData uri="http://schemas.openxmlformats.org/presentationml/2006/ole">
            <p:oleObj spid="_x0000_s3083" name="文書" r:id="rId4" imgW="8254696" imgH="3682864"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Straw-Poll-2:  Do you support optionally including the following  information items in the FILS Discovery Frame body?</a:t>
            </a:r>
          </a:p>
          <a:p>
            <a:pPr marL="341313" lvl="1" indent="-341313">
              <a:spcBef>
                <a:spcPts val="300"/>
              </a:spcBef>
              <a:spcAft>
                <a:spcPts val="300"/>
              </a:spcAft>
              <a:buFont typeface="Arial" pitchFamily="34" charset="0"/>
              <a:buChar char="•"/>
            </a:pPr>
            <a:r>
              <a:rPr lang="en-US" sz="1800" u="sng" dirty="0" smtClean="0">
                <a:solidFill>
                  <a:schemeClr val="tx1"/>
                </a:solidFill>
              </a:rPr>
              <a:t>Short Timestamp</a:t>
            </a:r>
          </a:p>
          <a:p>
            <a:pPr marL="341313" lvl="1" indent="-341313">
              <a:spcBef>
                <a:spcPts val="300"/>
              </a:spcBef>
              <a:spcAft>
                <a:spcPts val="300"/>
              </a:spcAft>
              <a:buFont typeface="Arial" pitchFamily="34" charset="0"/>
              <a:buChar char="•"/>
            </a:pPr>
            <a:r>
              <a:rPr lang="en-US" sz="1800" u="sng" dirty="0" smtClean="0">
                <a:solidFill>
                  <a:schemeClr val="tx1"/>
                </a:solidFill>
              </a:rPr>
              <a:t>Power Constraints</a:t>
            </a:r>
          </a:p>
          <a:p>
            <a:pPr marL="341313" lvl="1" indent="-341313">
              <a:spcBef>
                <a:spcPts val="300"/>
              </a:spcBef>
              <a:spcAft>
                <a:spcPts val="300"/>
              </a:spcAft>
              <a:buFont typeface="Arial" pitchFamily="34" charset="0"/>
              <a:buChar char="•"/>
            </a:pPr>
            <a:r>
              <a:rPr lang="en-US" sz="1800" u="sng" dirty="0" smtClean="0">
                <a:solidFill>
                  <a:schemeClr val="tx1"/>
                </a:solidFill>
              </a:rPr>
              <a:t>Access Network Options</a:t>
            </a:r>
          </a:p>
          <a:p>
            <a:pPr marL="341313" lvl="1" indent="-341313">
              <a:spcBef>
                <a:spcPts val="300"/>
              </a:spcBef>
              <a:spcAft>
                <a:spcPts val="300"/>
              </a:spcAft>
              <a:buFont typeface="Arial" pitchFamily="34" charset="0"/>
              <a:buChar char="•"/>
            </a:pPr>
            <a:r>
              <a:rPr lang="en-US" sz="1800" u="sng" dirty="0" smtClean="0">
                <a:solidFill>
                  <a:schemeClr val="tx1"/>
                </a:solidFill>
              </a:rPr>
              <a:t>FILS Discovery frame interval</a:t>
            </a:r>
          </a:p>
          <a:p>
            <a:pPr marL="341313" lvl="1" indent="-341313">
              <a:spcBef>
                <a:spcPts val="300"/>
              </a:spcBef>
              <a:spcAft>
                <a:spcPts val="300"/>
              </a:spcAft>
              <a:buFont typeface="Arial" pitchFamily="34" charset="0"/>
              <a:buChar char="•"/>
            </a:pPr>
            <a:r>
              <a:rPr lang="en-US" sz="1800" u="sng" dirty="0" smtClean="0">
                <a:solidFill>
                  <a:schemeClr val="tx1"/>
                </a:solidFill>
              </a:rPr>
              <a:t>Capability information</a:t>
            </a:r>
          </a:p>
          <a:p>
            <a:pPr marL="341313" lvl="1" indent="-341313">
              <a:spcBef>
                <a:spcPts val="300"/>
              </a:spcBef>
              <a:spcAft>
                <a:spcPts val="300"/>
              </a:spcAft>
              <a:buFont typeface="Arial" pitchFamily="34" charset="0"/>
              <a:buChar char="•"/>
            </a:pPr>
            <a:r>
              <a:rPr lang="en-US" sz="1800" u="sng" dirty="0" smtClean="0">
                <a:solidFill>
                  <a:schemeClr val="tx1"/>
                </a:solidFill>
              </a:rPr>
              <a:t>Security Information</a:t>
            </a:r>
          </a:p>
          <a:p>
            <a:pPr marL="341313" lvl="1" indent="-341313">
              <a:spcBef>
                <a:spcPts val="300"/>
              </a:spcBef>
              <a:spcAft>
                <a:spcPts val="300"/>
              </a:spcAft>
              <a:buFont typeface="Arial" pitchFamily="34" charset="0"/>
              <a:buChar char="•"/>
            </a:pPr>
            <a:r>
              <a:rPr lang="en-US" sz="1800" u="sng" dirty="0" smtClean="0">
                <a:solidFill>
                  <a:schemeClr val="tx1"/>
                </a:solidFill>
              </a:rPr>
              <a:t>BSS Load Information</a:t>
            </a:r>
          </a:p>
          <a:p>
            <a:pPr marL="341313" lvl="1" indent="-341313">
              <a:spcBef>
                <a:spcPts val="300"/>
              </a:spcBef>
              <a:spcAft>
                <a:spcPts val="300"/>
              </a:spcAft>
              <a:buFont typeface="Arial" pitchFamily="34" charset="0"/>
              <a:buChar char="•"/>
            </a:pPr>
            <a:r>
              <a:rPr lang="en-US" sz="1800" u="sng" dirty="0" smtClean="0">
                <a:solidFill>
                  <a:schemeClr val="tx1"/>
                </a:solidFill>
              </a:rPr>
              <a:t>PHY information </a:t>
            </a:r>
          </a:p>
          <a:p>
            <a:pPr marL="341313" lvl="1" indent="-341313">
              <a:spcBef>
                <a:spcPts val="300"/>
              </a:spcBef>
              <a:spcAft>
                <a:spcPts val="300"/>
              </a:spcAft>
              <a:buFont typeface="Arial" pitchFamily="34" charset="0"/>
              <a:buChar char="•"/>
            </a:pPr>
            <a:r>
              <a:rPr lang="en-US" sz="1800" u="sng" dirty="0" smtClean="0">
                <a:solidFill>
                  <a:schemeClr val="tx1"/>
                </a:solidFill>
              </a:rPr>
              <a:t>Neighbor AP information</a:t>
            </a: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fontScale="92500" lnSpcReduction="10000"/>
          </a:bodyPr>
          <a:lstStyle/>
          <a:p>
            <a:pPr marL="1201738" indent="-1201738">
              <a:spcAft>
                <a:spcPts val="600"/>
              </a:spcAft>
            </a:pPr>
            <a:r>
              <a:rPr lang="en-US" sz="2000" dirty="0" smtClean="0">
                <a:solidFill>
                  <a:schemeClr val="tx1"/>
                </a:solidFill>
              </a:rPr>
              <a:t>Motion-1: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12/0151r8</a:t>
            </a:r>
          </a:p>
          <a:p>
            <a:pPr marL="0" indent="0">
              <a:spcAft>
                <a:spcPts val="600"/>
              </a:spcAft>
            </a:pPr>
            <a:r>
              <a:rPr lang="en-US" sz="1900" u="sng" dirty="0" smtClean="0">
                <a:solidFill>
                  <a:srgbClr val="0000FF"/>
                </a:solidFill>
              </a:rPr>
              <a:t>The FILS Discovery frame shall include the following information fields:</a:t>
            </a:r>
          </a:p>
          <a:p>
            <a:pPr marL="341313" lvl="1" indent="-341313">
              <a:spcBef>
                <a:spcPts val="300"/>
              </a:spcBef>
              <a:spcAft>
                <a:spcPts val="300"/>
              </a:spcAft>
              <a:buFont typeface="Arial" pitchFamily="34" charset="0"/>
              <a:buChar char="•"/>
            </a:pPr>
            <a:r>
              <a:rPr lang="en-US" sz="1900" u="sng" dirty="0" smtClean="0">
                <a:solidFill>
                  <a:srgbClr val="0000FF"/>
                </a:solidFill>
              </a:rPr>
              <a:t>A Compressed SSID field</a:t>
            </a:r>
          </a:p>
          <a:p>
            <a:pPr marL="341313" lvl="1" indent="-341313">
              <a:spcBef>
                <a:spcPts val="300"/>
              </a:spcBef>
              <a:spcAft>
                <a:spcPts val="300"/>
              </a:spcAft>
              <a:buFont typeface="Arial" pitchFamily="34" charset="0"/>
              <a:buChar char="•"/>
            </a:pPr>
            <a:r>
              <a:rPr lang="en-US" sz="1900" u="sng" dirty="0" smtClean="0">
                <a:solidFill>
                  <a:srgbClr val="0000FF"/>
                </a:solidFill>
              </a:rPr>
              <a:t>A Condensed Country String field</a:t>
            </a:r>
          </a:p>
          <a:p>
            <a:pPr marL="341313" lvl="1" indent="-341313">
              <a:spcBef>
                <a:spcPts val="300"/>
              </a:spcBef>
              <a:spcAft>
                <a:spcPts val="300"/>
              </a:spcAft>
              <a:buFont typeface="Arial" pitchFamily="34" charset="0"/>
              <a:buChar char="•"/>
            </a:pPr>
            <a:r>
              <a:rPr lang="en-US" sz="1900" u="sng" dirty="0" smtClean="0">
                <a:solidFill>
                  <a:srgbClr val="0000FF"/>
                </a:solidFill>
              </a:rPr>
              <a:t>An Operation Class field</a:t>
            </a:r>
          </a:p>
          <a:p>
            <a:pPr marL="341313" lvl="1" indent="-341313">
              <a:spcBef>
                <a:spcPts val="300"/>
              </a:spcBef>
              <a:spcAft>
                <a:spcPts val="300"/>
              </a:spcAft>
              <a:buFont typeface="Arial" pitchFamily="34" charset="0"/>
              <a:buChar char="•"/>
            </a:pPr>
            <a:r>
              <a:rPr lang="en-US" sz="1900" u="sng" dirty="0" smtClean="0">
                <a:solidFill>
                  <a:srgbClr val="0000FF"/>
                </a:solidFill>
              </a:rPr>
              <a:t>An Operation Channel field</a:t>
            </a:r>
          </a:p>
          <a:p>
            <a:pPr marL="341313" lvl="1" indent="-341313">
              <a:spcBef>
                <a:spcPts val="300"/>
              </a:spcBef>
              <a:spcAft>
                <a:spcPts val="300"/>
              </a:spcAft>
              <a:buFont typeface="Arial" pitchFamily="34" charset="0"/>
              <a:buChar char="•"/>
            </a:pPr>
            <a:r>
              <a:rPr lang="en-US" sz="1900" u="sng" dirty="0" smtClean="0">
                <a:solidFill>
                  <a:srgbClr val="0000FF"/>
                </a:solidFill>
              </a:rPr>
              <a:t>A Time of Next TBTT field</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fontScale="85000" lnSpcReduction="20000"/>
          </a:bodyPr>
          <a:lstStyle/>
          <a:p>
            <a:pPr marL="1201738" indent="-1201738">
              <a:spcAft>
                <a:spcPts val="600"/>
              </a:spcAft>
            </a:pPr>
            <a:r>
              <a:rPr lang="en-US" sz="2000" dirty="0" smtClean="0">
                <a:solidFill>
                  <a:schemeClr val="tx1"/>
                </a:solidFill>
              </a:rPr>
              <a:t>Motion-3: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12/0151r8</a:t>
            </a:r>
          </a:p>
          <a:p>
            <a:pPr marL="0" indent="0">
              <a:spcAft>
                <a:spcPts val="600"/>
              </a:spcAft>
            </a:pPr>
            <a:r>
              <a:rPr lang="en-US" sz="1900" u="sng" dirty="0" smtClean="0">
                <a:solidFill>
                  <a:srgbClr val="0000FF"/>
                </a:solidFill>
              </a:rPr>
              <a:t>The FILS Discovery frame may include the following information items:</a:t>
            </a:r>
          </a:p>
          <a:p>
            <a:pPr marL="341313" lvl="1" indent="-341313">
              <a:spcBef>
                <a:spcPts val="300"/>
              </a:spcBef>
              <a:spcAft>
                <a:spcPts val="300"/>
              </a:spcAft>
              <a:buFont typeface="Arial" pitchFamily="34" charset="0"/>
              <a:buChar char="•"/>
            </a:pPr>
            <a:r>
              <a:rPr lang="en-US" sz="1800" u="sng" dirty="0" smtClean="0">
                <a:solidFill>
                  <a:srgbClr val="0000FF"/>
                </a:solidFill>
              </a:rPr>
              <a:t>Short Timestamp</a:t>
            </a:r>
          </a:p>
          <a:p>
            <a:pPr marL="341313" lvl="1" indent="-341313">
              <a:spcBef>
                <a:spcPts val="300"/>
              </a:spcBef>
              <a:spcAft>
                <a:spcPts val="300"/>
              </a:spcAft>
              <a:buFont typeface="Arial" pitchFamily="34" charset="0"/>
              <a:buChar char="•"/>
            </a:pPr>
            <a:r>
              <a:rPr lang="en-US" sz="1800" u="sng" dirty="0" smtClean="0">
                <a:solidFill>
                  <a:srgbClr val="0000FF"/>
                </a:solidFill>
              </a:rPr>
              <a:t>Power Constraints</a:t>
            </a:r>
          </a:p>
          <a:p>
            <a:pPr marL="341313" lvl="1" indent="-341313">
              <a:spcBef>
                <a:spcPts val="300"/>
              </a:spcBef>
              <a:spcAft>
                <a:spcPts val="300"/>
              </a:spcAft>
              <a:buFont typeface="Arial" pitchFamily="34" charset="0"/>
              <a:buChar char="•"/>
            </a:pPr>
            <a:r>
              <a:rPr lang="en-US" sz="1800" u="sng" dirty="0" smtClean="0">
                <a:solidFill>
                  <a:srgbClr val="0000FF"/>
                </a:solidFill>
              </a:rPr>
              <a:t>Access Network Options</a:t>
            </a:r>
          </a:p>
          <a:p>
            <a:pPr marL="341313" lvl="1" indent="-341313">
              <a:spcBef>
                <a:spcPts val="300"/>
              </a:spcBef>
              <a:spcAft>
                <a:spcPts val="300"/>
              </a:spcAft>
              <a:buFont typeface="Arial" pitchFamily="34" charset="0"/>
              <a:buChar char="•"/>
            </a:pPr>
            <a:r>
              <a:rPr lang="en-US" sz="1800" u="sng" dirty="0" smtClean="0">
                <a:solidFill>
                  <a:srgbClr val="0000FF"/>
                </a:solidFill>
              </a:rPr>
              <a:t>FILS Discovery frame interval</a:t>
            </a:r>
          </a:p>
          <a:p>
            <a:pPr marL="341313" lvl="1" indent="-341313">
              <a:spcBef>
                <a:spcPts val="300"/>
              </a:spcBef>
              <a:spcAft>
                <a:spcPts val="300"/>
              </a:spcAft>
              <a:buFont typeface="Arial" pitchFamily="34" charset="0"/>
              <a:buChar char="•"/>
            </a:pPr>
            <a:r>
              <a:rPr lang="en-US" sz="1800" u="sng" dirty="0" smtClean="0">
                <a:solidFill>
                  <a:srgbClr val="0000FF"/>
                </a:solidFill>
              </a:rPr>
              <a:t>Capability</a:t>
            </a:r>
          </a:p>
          <a:p>
            <a:pPr marL="341313" lvl="1" indent="-341313">
              <a:spcBef>
                <a:spcPts val="300"/>
              </a:spcBef>
              <a:spcAft>
                <a:spcPts val="300"/>
              </a:spcAft>
              <a:buFont typeface="Arial" pitchFamily="34" charset="0"/>
              <a:buChar char="•"/>
            </a:pPr>
            <a:r>
              <a:rPr lang="en-US" sz="1800" u="sng" dirty="0" smtClean="0">
                <a:solidFill>
                  <a:srgbClr val="0000FF"/>
                </a:solidFill>
              </a:rPr>
              <a:t>Security Information</a:t>
            </a:r>
          </a:p>
          <a:p>
            <a:pPr marL="341313" lvl="1" indent="-341313">
              <a:spcBef>
                <a:spcPts val="300"/>
              </a:spcBef>
              <a:spcAft>
                <a:spcPts val="300"/>
              </a:spcAft>
              <a:buFont typeface="Arial" pitchFamily="34" charset="0"/>
              <a:buChar char="•"/>
            </a:pPr>
            <a:r>
              <a:rPr lang="en-US" sz="1800" u="sng" dirty="0" smtClean="0">
                <a:solidFill>
                  <a:srgbClr val="0000FF"/>
                </a:solidFill>
              </a:rPr>
              <a:t>BSS Load Information</a:t>
            </a:r>
            <a:endParaRPr lang="en-US" sz="2000" dirty="0" smtClean="0">
              <a:solidFill>
                <a:schemeClr val="tx1"/>
              </a:solidFill>
            </a:endParaRPr>
          </a:p>
          <a:p>
            <a:pPr marL="341313" lvl="1" indent="-341313">
              <a:spcBef>
                <a:spcPts val="300"/>
              </a:spcBef>
              <a:spcAft>
                <a:spcPts val="300"/>
              </a:spcAft>
              <a:buFont typeface="Arial" pitchFamily="34" charset="0"/>
              <a:buChar char="•"/>
            </a:pPr>
            <a:r>
              <a:rPr lang="en-US" u="sng" dirty="0" smtClean="0">
                <a:solidFill>
                  <a:srgbClr val="0000FF"/>
                </a:solidFill>
              </a:rPr>
              <a:t>PHY information</a:t>
            </a:r>
          </a:p>
          <a:p>
            <a:pPr marL="341313" lvl="1" indent="-341313">
              <a:spcBef>
                <a:spcPts val="300"/>
              </a:spcBef>
              <a:spcAft>
                <a:spcPts val="300"/>
              </a:spcAft>
              <a:buFont typeface="Arial" pitchFamily="34" charset="0"/>
              <a:buChar char="•"/>
            </a:pPr>
            <a:r>
              <a:rPr lang="en-US" u="sng" dirty="0" smtClean="0">
                <a:solidFill>
                  <a:srgbClr val="0000FF"/>
                </a:solidFill>
              </a:rPr>
              <a:t>Neighbor AP information</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12/742r0</a:t>
            </a:r>
            <a:br>
              <a:rPr lang="en-US" altLang="ja-JP" dirty="0" smtClean="0"/>
            </a:br>
            <a:r>
              <a:rPr lang="en-US" altLang="ja-JP" dirty="0" smtClean="0"/>
              <a:t>6 Straw polls</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Lei Wang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13</a:t>
            </a:fld>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541463" indent="-1541463">
              <a:spcAft>
                <a:spcPts val="600"/>
              </a:spcAft>
            </a:pPr>
            <a:r>
              <a:rPr lang="en-US" sz="2000" dirty="0" smtClean="0">
                <a:solidFill>
                  <a:schemeClr val="tx1"/>
                </a:solidFill>
              </a:rPr>
              <a:t>Straw-Poll-1: Do you agree that the FILS Discovery frame format design should consider the following two options: a modified measurement pilot frame, or a new public action frame, i.e., not to consider the option of modifying 802.11ah short beacon frame?</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541463" indent="-1541463">
              <a:spcAft>
                <a:spcPts val="600"/>
              </a:spcAft>
            </a:pPr>
            <a:r>
              <a:rPr lang="en-US" sz="2000" dirty="0" smtClean="0">
                <a:solidFill>
                  <a:schemeClr val="tx1"/>
                </a:solidFill>
              </a:rPr>
              <a:t>Straw-Poll-2: Do you agree that the selection of FILS Discovery frame format between a modified MP frame and a newly designed public action frame should be based on the frame body  encoding efficiency of the FILS Discovery frame for a set of agreed frame contents?</a:t>
            </a:r>
          </a:p>
          <a:p>
            <a:pPr marL="1541463" indent="-339725">
              <a:spcAft>
                <a:spcPts val="600"/>
              </a:spcAft>
              <a:buFont typeface="Arial" pitchFamily="34" charset="0"/>
              <a:buChar char="•"/>
            </a:pP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Straw-Poll-3: Do you think that the MAC header overhead reduction should be considered in the FILS Discovery frame format design?</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Straw-Poll-4: Do you agree that, if using a modified MP frame as FILS Discovery frame, any new content items should be encoded as </a:t>
            </a:r>
            <a:r>
              <a:rPr lang="en-US" sz="2000" dirty="0" err="1" smtClean="0">
                <a:solidFill>
                  <a:schemeClr val="tx1"/>
                </a:solidFill>
              </a:rPr>
              <a:t>subelement</a:t>
            </a:r>
            <a:r>
              <a:rPr lang="en-US" sz="2000" dirty="0" smtClean="0">
                <a:solidFill>
                  <a:schemeClr val="tx1"/>
                </a:solidFill>
              </a:rPr>
              <a:t>?  </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Straw-Poll-5: Do you support that, if using a newly designed public action frame as FILS Discovery frame, an indication bitmap is introduced in the FILS Discovery Frame body to indicate the presences of the fixed-size optional information fields?</a:t>
            </a: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Straw-Poll-6: Do you agree that, if using a newly designed public action frame as FILS Discovery frame, the following encoding rules for the frame body should be used?  </a:t>
            </a:r>
            <a:endParaRPr lang="en-US" u="sng" dirty="0" smtClean="0">
              <a:solidFill>
                <a:srgbClr val="0000FF"/>
              </a:solidFill>
            </a:endParaRPr>
          </a:p>
          <a:p>
            <a:pPr marL="1938338" lvl="1" indent="-396875">
              <a:spcBef>
                <a:spcPts val="400"/>
              </a:spcBef>
              <a:spcAft>
                <a:spcPts val="400"/>
              </a:spcAft>
              <a:buFont typeface="+mj-lt"/>
              <a:buAutoNum type="arabicParenR"/>
            </a:pPr>
            <a:r>
              <a:rPr lang="en-US" b="1" dirty="0" smtClean="0">
                <a:solidFill>
                  <a:schemeClr val="tx1"/>
                </a:solidFill>
                <a:cs typeface="+mn-cs"/>
              </a:rPr>
              <a:t>Encode mandatory fixed-size content items as information fields;</a:t>
            </a:r>
          </a:p>
          <a:p>
            <a:pPr marL="1938338" lvl="1" indent="-396875">
              <a:spcBef>
                <a:spcPts val="400"/>
              </a:spcBef>
              <a:spcAft>
                <a:spcPts val="400"/>
              </a:spcAft>
              <a:buFont typeface="+mj-lt"/>
              <a:buAutoNum type="arabicParenR"/>
            </a:pPr>
            <a:r>
              <a:rPr lang="en-US" sz="2100" b="1" dirty="0" smtClean="0">
                <a:solidFill>
                  <a:schemeClr val="tx1"/>
                </a:solidFill>
                <a:cs typeface="+mn-cs"/>
              </a:rPr>
              <a:t>Encode optional fixed-size content items as information fields plus a Presence-Indicator bitmap field; and </a:t>
            </a:r>
          </a:p>
          <a:p>
            <a:pPr marL="1938338" lvl="1" indent="-396875">
              <a:spcBef>
                <a:spcPts val="400"/>
              </a:spcBef>
              <a:spcAft>
                <a:spcPts val="400"/>
              </a:spcAft>
              <a:buFont typeface="+mj-lt"/>
              <a:buAutoNum type="arabicParenR"/>
            </a:pPr>
            <a:r>
              <a:rPr lang="en-US" sz="2100" b="1" dirty="0" smtClean="0">
                <a:solidFill>
                  <a:schemeClr val="tx1"/>
                </a:solidFill>
                <a:cs typeface="+mn-cs"/>
              </a:rPr>
              <a:t>Encode variable-size content items as </a:t>
            </a:r>
            <a:r>
              <a:rPr lang="en-US" b="1" dirty="0" smtClean="0">
                <a:solidFill>
                  <a:schemeClr val="tx1"/>
                </a:solidFill>
              </a:rPr>
              <a:t>Information Elements (IEs).</a:t>
            </a:r>
          </a:p>
          <a:p>
            <a:pPr marL="1998663" lvl="1" indent="-457200">
              <a:spcBef>
                <a:spcPts val="400"/>
              </a:spcBef>
              <a:spcAft>
                <a:spcPts val="4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r>
              <a:rPr lang="en-US" b="0" dirty="0" smtClean="0"/>
              <a:t>This document is a composite of all 802.11TGai motions / straw polls  at the July 2012 San Diego session.</a:t>
            </a:r>
          </a:p>
          <a:p>
            <a:endParaRPr lang="en-US" b="0" dirty="0" smtClean="0"/>
          </a:p>
          <a:p>
            <a:r>
              <a:rPr lang="en-US" b="0" dirty="0" smtClean="0"/>
              <a:t>Plus amendments and results from the meeting.</a:t>
            </a:r>
            <a:r>
              <a:rPr lang="en-GB" dirty="0" smtClean="0"/>
              <a:t>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Motion-1: make the following changes to line 11 to line 14, on page 8, in the </a:t>
            </a:r>
            <a:r>
              <a:rPr lang="en-US" sz="2000" dirty="0" err="1" smtClean="0">
                <a:solidFill>
                  <a:schemeClr val="tx1"/>
                </a:solidFill>
              </a:rPr>
              <a:t>TGai</a:t>
            </a:r>
            <a:r>
              <a:rPr lang="en-US" sz="2000" dirty="0" smtClean="0">
                <a:solidFill>
                  <a:schemeClr val="tx1"/>
                </a:solidFill>
              </a:rPr>
              <a:t> SFD, 12/0151r8</a:t>
            </a:r>
          </a:p>
          <a:p>
            <a:pPr marL="0" marR="0">
              <a:spcBef>
                <a:spcPts val="0"/>
              </a:spcBef>
              <a:spcAft>
                <a:spcPts val="0"/>
              </a:spcAft>
            </a:pPr>
            <a:r>
              <a:rPr lang="en-US" sz="2000" dirty="0" smtClean="0">
                <a:ea typeface="Times New Roman"/>
              </a:rPr>
              <a:t>The FILS Discovery Frame is a public action frame, which is one of the following:</a:t>
            </a:r>
          </a:p>
          <a:p>
            <a:pPr lvl="0">
              <a:spcBef>
                <a:spcPts val="0"/>
              </a:spcBef>
              <a:spcAft>
                <a:spcPts val="0"/>
              </a:spcAft>
              <a:buFont typeface="Symbol"/>
              <a:buChar char=""/>
            </a:pPr>
            <a:r>
              <a:rPr lang="en-US" sz="2000" dirty="0" smtClean="0">
                <a:ea typeface="Times New Roman"/>
              </a:rPr>
              <a:t>a Modified Measurement Pilot frame, or </a:t>
            </a:r>
          </a:p>
          <a:p>
            <a:pPr lvl="0">
              <a:spcBef>
                <a:spcPts val="0"/>
              </a:spcBef>
              <a:spcAft>
                <a:spcPts val="0"/>
              </a:spcAft>
              <a:buFont typeface="Symbol"/>
              <a:buChar char=""/>
            </a:pPr>
            <a:r>
              <a:rPr lang="en-US" sz="2000" strike="sngStrike" dirty="0" smtClean="0">
                <a:solidFill>
                  <a:srgbClr val="FF0000"/>
                </a:solidFill>
                <a:ea typeface="Times New Roman"/>
              </a:rPr>
              <a:t>a Modified 11ah short beacon frame, or</a:t>
            </a:r>
          </a:p>
          <a:p>
            <a:pPr lvl="0">
              <a:spcBef>
                <a:spcPts val="0"/>
              </a:spcBef>
              <a:spcAft>
                <a:spcPts val="0"/>
              </a:spcAft>
              <a:buFont typeface="Symbol"/>
              <a:buChar char=""/>
            </a:pPr>
            <a:r>
              <a:rPr lang="en-US" sz="2000" dirty="0" smtClean="0">
                <a:ea typeface="Times New Roman"/>
              </a:rPr>
              <a:t>a newly designed MAC public action frame.</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12/743r1</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21</a:t>
            </a:fld>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29"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dirty="0" smtClean="0">
                <a:solidFill>
                  <a:schemeClr val="tx1"/>
                </a:solidFill>
                <a:latin typeface="Times New Roman"/>
                <a:ea typeface="MS Gothic"/>
                <a:cs typeface="+mj-cs"/>
              </a:rPr>
              <a:t>Straw poll</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83568" y="5559623"/>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
        <p:nvSpPr>
          <p:cNvPr id="9" name="テキスト ボックス 8"/>
          <p:cNvSpPr txBox="1"/>
          <p:nvPr/>
        </p:nvSpPr>
        <p:spPr>
          <a:xfrm>
            <a:off x="611560" y="2852936"/>
            <a:ext cx="7632848" cy="2092881"/>
          </a:xfrm>
          <a:prstGeom prst="rect">
            <a:avLst/>
          </a:prstGeom>
          <a:noFill/>
        </p:spPr>
        <p:txBody>
          <a:bodyPr wrap="square" rtlCol="0">
            <a:spAutoFit/>
          </a:bodyPr>
          <a:lstStyle/>
          <a:p>
            <a:pPr>
              <a:spcBef>
                <a:spcPts val="600"/>
              </a:spcBef>
            </a:pPr>
            <a:r>
              <a:rPr kumimoji="1" lang="en-US" altLang="ja-JP" dirty="0" smtClean="0">
                <a:solidFill>
                  <a:schemeClr val="tx1"/>
                </a:solidFill>
              </a:rPr>
              <a:t>6.1.X	Beacon pointer</a:t>
            </a:r>
          </a:p>
          <a:p>
            <a:pPr>
              <a:spcBef>
                <a:spcPts val="600"/>
              </a:spcBef>
            </a:pPr>
            <a:r>
              <a:rPr kumimoji="1" lang="en-US" altLang="ja-JP" dirty="0" smtClean="0">
                <a:solidFill>
                  <a:schemeClr val="tx1"/>
                </a:solidFill>
              </a:rPr>
              <a:t>TGai compliant AP may include Beacon Pointer in Probe Response which indicates time offset to the next Beacon.</a:t>
            </a:r>
          </a:p>
          <a:p>
            <a:pPr>
              <a:spcBef>
                <a:spcPts val="600"/>
              </a:spcBef>
            </a:pPr>
            <a:r>
              <a:rPr kumimoji="1" lang="en-US" altLang="ja-JP" dirty="0" smtClean="0">
                <a:solidFill>
                  <a:schemeClr val="tx1"/>
                </a:solidFill>
              </a:rPr>
              <a:t>TGai compliant STA may execute Active/Passive scanning at the Beacon timing guessed by Beacon Pointer.</a:t>
            </a:r>
            <a:endParaRPr kumimoji="1" lang="ja-JP" alt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29"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7" name="テキスト ボックス 6"/>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8" name="テキスト ボックス 7"/>
          <p:cNvSpPr txBox="1"/>
          <p:nvPr/>
        </p:nvSpPr>
        <p:spPr>
          <a:xfrm>
            <a:off x="683568" y="5847655"/>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9" name="テキスト ボックス 8"/>
          <p:cNvSpPr txBox="1"/>
          <p:nvPr/>
        </p:nvSpPr>
        <p:spPr>
          <a:xfrm>
            <a:off x="611560" y="2420888"/>
            <a:ext cx="7632848" cy="2092881"/>
          </a:xfrm>
          <a:prstGeom prst="rect">
            <a:avLst/>
          </a:prstGeom>
          <a:noFill/>
        </p:spPr>
        <p:txBody>
          <a:bodyPr wrap="square" rtlCol="0">
            <a:spAutoFit/>
          </a:bodyPr>
          <a:lstStyle/>
          <a:p>
            <a:pPr>
              <a:spcBef>
                <a:spcPts val="600"/>
              </a:spcBef>
            </a:pPr>
            <a:r>
              <a:rPr kumimoji="1" lang="en-US" altLang="ja-JP" dirty="0" smtClean="0">
                <a:solidFill>
                  <a:schemeClr val="tx1"/>
                </a:solidFill>
              </a:rPr>
              <a:t>6.1.X	Beacon pointer</a:t>
            </a:r>
          </a:p>
          <a:p>
            <a:pPr>
              <a:spcBef>
                <a:spcPts val="600"/>
              </a:spcBef>
            </a:pPr>
            <a:r>
              <a:rPr kumimoji="1" lang="en-US" altLang="ja-JP" dirty="0" smtClean="0">
                <a:solidFill>
                  <a:schemeClr val="tx1"/>
                </a:solidFill>
              </a:rPr>
              <a:t>TGai compliant AP may include Beacon Pointer in Probe Response which indicates time offset to the next Beacon.</a:t>
            </a:r>
          </a:p>
          <a:p>
            <a:pPr>
              <a:spcBef>
                <a:spcPts val="600"/>
              </a:spcBef>
            </a:pPr>
            <a:r>
              <a:rPr kumimoji="1" lang="en-US" altLang="ja-JP" dirty="0" smtClean="0">
                <a:solidFill>
                  <a:schemeClr val="tx1"/>
                </a:solidFill>
              </a:rPr>
              <a:t>TGai compliant STA may execute Active/Passive scanning at the Beacon timing guessed by Beacon Pointer.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12/761r0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24</a:t>
            </a:fld>
            <a:endParaRPr lang="en-GB"/>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796136" y="6475413"/>
            <a:ext cx="274620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11560" y="2852936"/>
            <a:ext cx="7632848" cy="1646605"/>
          </a:xfrm>
          <a:prstGeom prst="rect">
            <a:avLst/>
          </a:prstGeom>
          <a:noFill/>
        </p:spPr>
        <p:txBody>
          <a:bodyPr wrap="square" rtlCol="0">
            <a:spAutoFit/>
          </a:bodyPr>
          <a:lstStyle/>
          <a:p>
            <a:pPr>
              <a:spcBef>
                <a:spcPts val="600"/>
              </a:spcBef>
            </a:pPr>
            <a:r>
              <a:rPr kumimoji="1" lang="en-US" altLang="ja-JP" dirty="0" smtClean="0">
                <a:solidFill>
                  <a:schemeClr val="tx1"/>
                </a:solidFill>
              </a:rPr>
              <a:t>6.1.X	Operating channels information</a:t>
            </a:r>
          </a:p>
          <a:p>
            <a:pPr>
              <a:spcBef>
                <a:spcPts val="600"/>
              </a:spcBef>
            </a:pPr>
            <a:r>
              <a:rPr kumimoji="1" lang="en-US" altLang="ja-JP" dirty="0" smtClean="0">
                <a:solidFill>
                  <a:schemeClr val="tx1"/>
                </a:solidFill>
              </a:rPr>
              <a:t>TGai compliant AP may include Operating Channels information in Beacon and Probe Response in order to make faster to find the other operating channels of that AP. </a:t>
            </a:r>
            <a:endParaRPr kumimoji="1" lang="ja-JP" altLang="en-US" dirty="0" smtClean="0">
              <a:solidFill>
                <a:schemeClr val="tx1"/>
              </a:solidFill>
            </a:endParaRPr>
          </a:p>
        </p:txBody>
      </p:sp>
      <p:sp>
        <p:nvSpPr>
          <p:cNvPr id="9" name="テキスト ボックス 8"/>
          <p:cNvSpPr txBox="1"/>
          <p:nvPr/>
        </p:nvSpPr>
        <p:spPr>
          <a:xfrm>
            <a:off x="683568" y="5085184"/>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11"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12" name="テキスト ボックス 11"/>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13" name="テキスト ボックス 12"/>
          <p:cNvSpPr txBox="1"/>
          <p:nvPr/>
        </p:nvSpPr>
        <p:spPr>
          <a:xfrm>
            <a:off x="683568" y="5301208"/>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15" name="テキスト ボックス 14"/>
          <p:cNvSpPr txBox="1"/>
          <p:nvPr/>
        </p:nvSpPr>
        <p:spPr>
          <a:xfrm>
            <a:off x="611560" y="2718499"/>
            <a:ext cx="7632848" cy="1646605"/>
          </a:xfrm>
          <a:prstGeom prst="rect">
            <a:avLst/>
          </a:prstGeom>
          <a:noFill/>
        </p:spPr>
        <p:txBody>
          <a:bodyPr wrap="square" rtlCol="0">
            <a:spAutoFit/>
          </a:bodyPr>
          <a:lstStyle/>
          <a:p>
            <a:pPr>
              <a:spcBef>
                <a:spcPts val="600"/>
              </a:spcBef>
            </a:pPr>
            <a:r>
              <a:rPr kumimoji="1" lang="en-US" altLang="ja-JP" dirty="0" smtClean="0">
                <a:solidFill>
                  <a:schemeClr val="tx1"/>
                </a:solidFill>
              </a:rPr>
              <a:t>6.1.X	Operating channels information</a:t>
            </a:r>
          </a:p>
          <a:p>
            <a:pPr>
              <a:spcBef>
                <a:spcPts val="600"/>
              </a:spcBef>
            </a:pPr>
            <a:r>
              <a:rPr kumimoji="1" lang="en-US" altLang="ja-JP" dirty="0" smtClean="0">
                <a:solidFill>
                  <a:schemeClr val="tx1"/>
                </a:solidFill>
              </a:rPr>
              <a:t>TGai compliant AP may include Operating Channels information in Beacon and Probe Response in order to make faster to find the other operating channels of that AP. </a:t>
            </a:r>
            <a:endParaRPr kumimoji="1" lang="ja-JP" alt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12/762r0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27</a:t>
            </a:fld>
            <a:endParaRPr lang="en-GB"/>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796136" y="6475413"/>
            <a:ext cx="274620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11560" y="2852936"/>
            <a:ext cx="7632848" cy="2246769"/>
          </a:xfrm>
          <a:prstGeom prst="rect">
            <a:avLst/>
          </a:prstGeom>
          <a:noFill/>
        </p:spPr>
        <p:txBody>
          <a:bodyPr wrap="square" rtlCol="0">
            <a:spAutoFit/>
          </a:bodyPr>
          <a:lstStyle/>
          <a:p>
            <a:pPr>
              <a:spcBef>
                <a:spcPts val="600"/>
              </a:spcBef>
            </a:pPr>
            <a:r>
              <a:rPr kumimoji="1" lang="en-US" altLang="ja-JP" sz="2000" dirty="0" smtClean="0">
                <a:solidFill>
                  <a:schemeClr val="tx1"/>
                </a:solidFill>
              </a:rPr>
              <a:t>6.1.X	AP Operational Status</a:t>
            </a:r>
          </a:p>
          <a:p>
            <a:pPr>
              <a:spcBef>
                <a:spcPts val="600"/>
              </a:spcBef>
            </a:pPr>
            <a:r>
              <a:rPr kumimoji="1" lang="en-US" altLang="ja-JP" sz="2000" dirty="0" smtClean="0">
                <a:solidFill>
                  <a:schemeClr val="tx1"/>
                </a:solidFill>
              </a:rPr>
              <a:t>TGai compliant AP may include Operational Status information in Beacon and Probe Response. The information may be, for example:</a:t>
            </a:r>
          </a:p>
          <a:p>
            <a:pPr lvl="1">
              <a:spcBef>
                <a:spcPts val="600"/>
              </a:spcBef>
              <a:buFont typeface="Arial" pitchFamily="34" charset="0"/>
              <a:buChar char="•"/>
            </a:pPr>
            <a:r>
              <a:rPr kumimoji="1" lang="en-US" altLang="ja-JP" sz="2000" dirty="0" smtClean="0">
                <a:solidFill>
                  <a:schemeClr val="tx1"/>
                </a:solidFill>
              </a:rPr>
              <a:t>BSS load,</a:t>
            </a:r>
          </a:p>
          <a:p>
            <a:pPr lvl="1">
              <a:spcBef>
                <a:spcPts val="600"/>
              </a:spcBef>
              <a:buFont typeface="Arial" pitchFamily="34" charset="0"/>
              <a:buChar char="•"/>
            </a:pPr>
            <a:r>
              <a:rPr kumimoji="1" lang="en-US" altLang="ja-JP" sz="2000" dirty="0" smtClean="0">
                <a:solidFill>
                  <a:schemeClr val="tx1"/>
                </a:solidFill>
              </a:rPr>
              <a:t>BSS average access delay, </a:t>
            </a:r>
          </a:p>
          <a:p>
            <a:pPr lvl="1">
              <a:spcBef>
                <a:spcPts val="600"/>
              </a:spcBef>
              <a:buFont typeface="Arial" pitchFamily="34" charset="0"/>
              <a:buChar char="•"/>
            </a:pPr>
            <a:r>
              <a:rPr kumimoji="1" lang="en-US" altLang="ja-JP" sz="2000" dirty="0" smtClean="0">
                <a:solidFill>
                  <a:schemeClr val="tx1"/>
                </a:solidFill>
              </a:rPr>
              <a:t>BSS available admission capacity </a:t>
            </a:r>
            <a:endParaRPr kumimoji="1" lang="ja-JP" altLang="en-US" sz="2000" dirty="0" smtClean="0">
              <a:solidFill>
                <a:schemeClr val="tx1"/>
              </a:solidFill>
            </a:endParaRPr>
          </a:p>
        </p:txBody>
      </p:sp>
      <p:sp>
        <p:nvSpPr>
          <p:cNvPr id="9" name="テキスト ボックス 8"/>
          <p:cNvSpPr txBox="1"/>
          <p:nvPr/>
        </p:nvSpPr>
        <p:spPr>
          <a:xfrm>
            <a:off x="683568" y="5517232"/>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29</a:t>
            </a:fld>
            <a:endParaRPr lang="en-GB"/>
          </a:p>
        </p:txBody>
      </p:sp>
      <p:sp>
        <p:nvSpPr>
          <p:cNvPr id="11"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12" name="テキスト ボックス 11"/>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13" name="テキスト ボックス 12"/>
          <p:cNvSpPr txBox="1"/>
          <p:nvPr/>
        </p:nvSpPr>
        <p:spPr>
          <a:xfrm>
            <a:off x="683568" y="5301208"/>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9" name="テキスト ボックス 8"/>
          <p:cNvSpPr txBox="1"/>
          <p:nvPr/>
        </p:nvSpPr>
        <p:spPr>
          <a:xfrm>
            <a:off x="611560" y="2852936"/>
            <a:ext cx="7632848" cy="2246769"/>
          </a:xfrm>
          <a:prstGeom prst="rect">
            <a:avLst/>
          </a:prstGeom>
          <a:noFill/>
        </p:spPr>
        <p:txBody>
          <a:bodyPr wrap="square" rtlCol="0">
            <a:spAutoFit/>
          </a:bodyPr>
          <a:lstStyle/>
          <a:p>
            <a:pPr>
              <a:spcBef>
                <a:spcPts val="600"/>
              </a:spcBef>
            </a:pPr>
            <a:r>
              <a:rPr kumimoji="1" lang="en-US" altLang="ja-JP" sz="2000" dirty="0" smtClean="0">
                <a:solidFill>
                  <a:schemeClr val="tx1"/>
                </a:solidFill>
              </a:rPr>
              <a:t>6.1.X	AP Operational Status</a:t>
            </a:r>
          </a:p>
          <a:p>
            <a:pPr>
              <a:spcBef>
                <a:spcPts val="600"/>
              </a:spcBef>
            </a:pPr>
            <a:r>
              <a:rPr kumimoji="1" lang="en-US" altLang="ja-JP" sz="2000" dirty="0" smtClean="0">
                <a:solidFill>
                  <a:schemeClr val="tx1"/>
                </a:solidFill>
              </a:rPr>
              <a:t>TGai compliant AP may include Operational Status information in Beacon and Probe Response. The information may be, for example:</a:t>
            </a:r>
          </a:p>
          <a:p>
            <a:pPr lvl="1">
              <a:spcBef>
                <a:spcPts val="600"/>
              </a:spcBef>
              <a:buFont typeface="Arial" pitchFamily="34" charset="0"/>
              <a:buChar char="•"/>
            </a:pPr>
            <a:r>
              <a:rPr kumimoji="1" lang="en-US" altLang="ja-JP" sz="2000" dirty="0" smtClean="0">
                <a:solidFill>
                  <a:schemeClr val="tx1"/>
                </a:solidFill>
              </a:rPr>
              <a:t>BSS load,</a:t>
            </a:r>
          </a:p>
          <a:p>
            <a:pPr lvl="1">
              <a:spcBef>
                <a:spcPts val="600"/>
              </a:spcBef>
              <a:buFont typeface="Arial" pitchFamily="34" charset="0"/>
              <a:buChar char="•"/>
            </a:pPr>
            <a:r>
              <a:rPr kumimoji="1" lang="en-US" altLang="ja-JP" sz="2000" dirty="0" smtClean="0">
                <a:solidFill>
                  <a:schemeClr val="tx1"/>
                </a:solidFill>
              </a:rPr>
              <a:t>BSS average access delay, </a:t>
            </a:r>
          </a:p>
          <a:p>
            <a:pPr lvl="1">
              <a:spcBef>
                <a:spcPts val="600"/>
              </a:spcBef>
              <a:buFont typeface="Arial" pitchFamily="34" charset="0"/>
              <a:buChar char="•"/>
            </a:pPr>
            <a:r>
              <a:rPr kumimoji="1" lang="en-US" altLang="ja-JP" sz="2000" dirty="0" smtClean="0">
                <a:solidFill>
                  <a:schemeClr val="tx1"/>
                </a:solidFill>
              </a:rPr>
              <a:t>BSS available admission capacity </a:t>
            </a:r>
            <a:endParaRPr kumimoji="1" lang="ja-JP" altLang="en-US" sz="2000"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11/1160r10</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smtClean="0"/>
              <a:t>George </a:t>
            </a:r>
            <a:r>
              <a:rPr lang="en-US" altLang="ja-JP" dirty="0" err="1" smtClean="0"/>
              <a:t>Cherian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a:t>
            </a:fld>
            <a:endParaRPr lang="en-GB"/>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12/771r0</a:t>
            </a:r>
            <a:br>
              <a:rPr lang="en-US" altLang="ja-JP" dirty="0" smtClean="0"/>
            </a:br>
            <a:r>
              <a:rPr lang="en-US" altLang="ja-JP" dirty="0" smtClean="0"/>
              <a:t>3 Motions</a:t>
            </a:r>
            <a:endParaRPr lang="ja-JP" altLang="en-US" dirty="0"/>
          </a:p>
        </p:txBody>
      </p:sp>
      <p:sp>
        <p:nvSpPr>
          <p:cNvPr id="3" name="サブタイトル 2"/>
          <p:cNvSpPr>
            <a:spLocks noGrp="1"/>
          </p:cNvSpPr>
          <p:nvPr>
            <p:ph type="subTitle" idx="1"/>
          </p:nvPr>
        </p:nvSpPr>
        <p:spPr/>
        <p:txBody>
          <a:bodyPr/>
          <a:lstStyle/>
          <a:p>
            <a:r>
              <a:rPr lang="en-US" altLang="ja-JP" dirty="0" err="1" smtClean="0"/>
              <a:t>Jarkko</a:t>
            </a:r>
            <a:r>
              <a:rPr lang="en-US" altLang="ja-JP" dirty="0" smtClean="0"/>
              <a:t> </a:t>
            </a:r>
            <a:r>
              <a:rPr lang="en-US" altLang="ja-JP" dirty="0" err="1" smtClean="0"/>
              <a:t>Kneckt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30</a:t>
            </a:fld>
            <a:endParaRPr lang="en-GB"/>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1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QoS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960082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2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HT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101029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3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VHT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401180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12/772r0</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Jarkko</a:t>
            </a:r>
            <a:r>
              <a:rPr lang="en-US" altLang="ja-JP" dirty="0" smtClean="0"/>
              <a:t> </a:t>
            </a:r>
            <a:r>
              <a:rPr lang="en-US" altLang="ja-JP" dirty="0" err="1" smtClean="0"/>
              <a:t>Kneckt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34</a:t>
            </a:fld>
            <a:endParaRPr lang="en-GB"/>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2012</a:t>
            </a:r>
            <a:endParaRPr lang="en-GB"/>
          </a:p>
        </p:txBody>
      </p:sp>
      <p:sp>
        <p:nvSpPr>
          <p:cNvPr id="5" name="Footer Placeholder 4"/>
          <p:cNvSpPr>
            <a:spLocks noGrp="1"/>
          </p:cNvSpPr>
          <p:nvPr>
            <p:ph type="ftr" idx="4294967295"/>
          </p:nvPr>
        </p:nvSpPr>
        <p:spPr>
          <a:xfrm>
            <a:off x="6215074" y="6475413"/>
            <a:ext cx="2327264" cy="180975"/>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a:t>
            </a:r>
            <a:endParaRPr lang="en-GB" dirty="0"/>
          </a:p>
        </p:txBody>
      </p:sp>
      <p:sp>
        <p:nvSpPr>
          <p:cNvPr id="11266" name="Rectangle 2"/>
          <p:cNvSpPr>
            <a:spLocks noGrp="1" noChangeArrowheads="1"/>
          </p:cNvSpPr>
          <p:nvPr>
            <p:ph type="body" idx="1"/>
          </p:nvPr>
        </p:nvSpPr>
        <p:spPr>
          <a:xfrm>
            <a:off x="685800" y="1981200"/>
            <a:ext cx="7772400" cy="4208463"/>
          </a:xfrm>
          <a:ln/>
        </p:spPr>
        <p:txBody>
          <a:bodyPr/>
          <a:lstStyle/>
          <a:p>
            <a:r>
              <a:rPr lang="fi-FI" dirty="0" smtClean="0"/>
              <a:t>Move to add the following text to the clause 6 of TGai  </a:t>
            </a:r>
            <a:r>
              <a:rPr lang="fi-FI" dirty="0"/>
              <a:t>S</a:t>
            </a:r>
            <a:r>
              <a:rPr lang="fi-FI" dirty="0" smtClean="0"/>
              <a:t>pecification </a:t>
            </a:r>
            <a:r>
              <a:rPr lang="fi-FI" dirty="0"/>
              <a:t>F</a:t>
            </a:r>
            <a:r>
              <a:rPr lang="fi-FI" dirty="0" smtClean="0"/>
              <a:t>ramework document (11-12/0151r08):</a:t>
            </a:r>
          </a:p>
          <a:p>
            <a:r>
              <a:rPr lang="fi-FI" dirty="0" smtClean="0"/>
              <a:t>” 802.11ai shall enable scanning frames transmission as non-VHT duplicate PPDUs at 20, 40, 80 and 160 MHz”</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12/775r0</a:t>
            </a:r>
            <a:br>
              <a:rPr lang="en-US" altLang="ja-JP" dirty="0" smtClean="0"/>
            </a:br>
            <a:r>
              <a:rPr lang="en-US" altLang="ja-JP" dirty="0" smtClean="0"/>
              <a:t>1 </a:t>
            </a:r>
            <a:r>
              <a:rPr lang="en-US" altLang="ja-JP" dirty="0" err="1" smtClean="0"/>
              <a:t>Stawpoll</a:t>
            </a:r>
            <a:endParaRPr lang="ja-JP" altLang="en-US" dirty="0"/>
          </a:p>
        </p:txBody>
      </p:sp>
      <p:sp>
        <p:nvSpPr>
          <p:cNvPr id="3" name="サブタイトル 2"/>
          <p:cNvSpPr>
            <a:spLocks noGrp="1"/>
          </p:cNvSpPr>
          <p:nvPr>
            <p:ph type="subTitle" idx="1"/>
          </p:nvPr>
        </p:nvSpPr>
        <p:spPr/>
        <p:txBody>
          <a:bodyPr/>
          <a:lstStyle/>
          <a:p>
            <a:r>
              <a:rPr lang="en-US" altLang="ja-JP" dirty="0" smtClean="0"/>
              <a:t>Steve </a:t>
            </a:r>
            <a:r>
              <a:rPr lang="en-US" altLang="ja-JP" dirty="0" err="1" smtClean="0"/>
              <a:t>Grau</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36</a:t>
            </a:fld>
            <a:endParaRPr lang="en-GB"/>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t>Straw Poll</a:t>
            </a:r>
          </a:p>
        </p:txBody>
      </p:sp>
      <p:sp>
        <p:nvSpPr>
          <p:cNvPr id="10243" name="Content Placeholder 2"/>
          <p:cNvSpPr>
            <a:spLocks noGrp="1"/>
          </p:cNvSpPr>
          <p:nvPr>
            <p:ph idx="1"/>
          </p:nvPr>
        </p:nvSpPr>
        <p:spPr/>
        <p:txBody>
          <a:bodyPr/>
          <a:lstStyle/>
          <a:p>
            <a:r>
              <a:rPr lang="en-US" sz="1800" dirty="0"/>
              <a:t>If </a:t>
            </a:r>
            <a:r>
              <a:rPr lang="en-US" sz="1800" dirty="0" err="1"/>
              <a:t>TGai</a:t>
            </a:r>
            <a:r>
              <a:rPr lang="en-US" sz="1800" dirty="0"/>
              <a:t> includes support for probe filtering, should the probe filtering mechanism described </a:t>
            </a:r>
            <a:r>
              <a:rPr lang="en-US" sz="1800" dirty="0" smtClean="0"/>
              <a:t>in 12-0755r0 </a:t>
            </a:r>
            <a:r>
              <a:rPr lang="en-US" sz="1800" dirty="0"/>
              <a:t>be given further consideration?</a:t>
            </a:r>
            <a:br>
              <a:rPr lang="en-US" sz="1800" dirty="0"/>
            </a:br>
            <a:r>
              <a:rPr lang="en-US" sz="1800" dirty="0"/>
              <a:t/>
            </a:r>
            <a:br>
              <a:rPr lang="en-US" sz="1800" dirty="0"/>
            </a:br>
            <a:r>
              <a:rPr lang="en-US" sz="1800" dirty="0"/>
              <a:t>Yes: </a:t>
            </a:r>
            <a:r>
              <a:rPr lang="en-US" sz="1800" dirty="0" smtClean="0"/>
              <a:t> 31</a:t>
            </a:r>
            <a:br>
              <a:rPr lang="en-US" sz="1800" dirty="0" smtClean="0"/>
            </a:br>
            <a:r>
              <a:rPr lang="en-US" sz="1800" dirty="0"/>
              <a:t>No</a:t>
            </a:r>
            <a:r>
              <a:rPr lang="en-US" sz="1800" dirty="0" smtClean="0"/>
              <a:t>: 0	</a:t>
            </a:r>
            <a:br>
              <a:rPr lang="en-US" sz="1800" dirty="0" smtClean="0"/>
            </a:br>
            <a:r>
              <a:rPr lang="en-US" sz="1800" dirty="0"/>
              <a:t>Abstain: </a:t>
            </a:r>
            <a:r>
              <a:rPr lang="en-US" sz="1800" dirty="0" smtClean="0"/>
              <a:t> 4</a:t>
            </a:r>
            <a:endParaRPr lang="en-US" sz="1800" dirty="0"/>
          </a:p>
        </p:txBody>
      </p:sp>
      <p:sp>
        <p:nvSpPr>
          <p:cNvPr id="6148" name="Date Placeholder 3"/>
          <p:cNvSpPr>
            <a:spLocks noGrp="1"/>
          </p:cNvSpPr>
          <p:nvPr>
            <p:ph type="dt" sz="quarter" idx="10"/>
          </p:nvPr>
        </p:nvSpPr>
        <p:spPr/>
        <p:txBody>
          <a:bodyPr/>
          <a:lstStyle/>
          <a:p>
            <a:r>
              <a:rPr lang="en-US" smtClean="0"/>
              <a:t>July 2012</a:t>
            </a:r>
            <a:endParaRPr lang="en-GB" altLang="ja-JP"/>
          </a:p>
        </p:txBody>
      </p:sp>
      <p:sp>
        <p:nvSpPr>
          <p:cNvPr id="6149" name="Footer Placeholder 4"/>
          <p:cNvSpPr>
            <a:spLocks noGrp="1"/>
          </p:cNvSpPr>
          <p:nvPr>
            <p:ph type="ftr" sz="quarter" idx="11"/>
          </p:nvPr>
        </p:nvSpPr>
        <p:spPr/>
        <p:txBody>
          <a:bodyPr/>
          <a:lstStyle/>
          <a:p>
            <a:pPr>
              <a:defRPr/>
            </a:pPr>
            <a:r>
              <a:rPr lang="en-US" altLang="ja-JP" smtClean="0"/>
              <a:t>Hiroshi Mano / ATRD</a:t>
            </a:r>
            <a:endParaRPr lang="en-GB" smtClean="0"/>
          </a:p>
        </p:txBody>
      </p:sp>
      <p:sp>
        <p:nvSpPr>
          <p:cNvPr id="6150" name="Slide Number Placeholder 5"/>
          <p:cNvSpPr>
            <a:spLocks noGrp="1"/>
          </p:cNvSpPr>
          <p:nvPr>
            <p:ph type="sldNum" sz="quarter" idx="12"/>
          </p:nvPr>
        </p:nvSpPr>
        <p:spPr/>
        <p:txBody>
          <a:bodyPr/>
          <a:lstStyle/>
          <a:p>
            <a:r>
              <a:rPr lang="en-GB" altLang="ja-JP"/>
              <a:t>Slide </a:t>
            </a:r>
            <a:fld id="{5CCB7E0F-BBE6-4643-9BCC-B7311CDFB8E3}" type="slidenum">
              <a:rPr lang="en-GB" altLang="ja-JP"/>
              <a:pPr/>
              <a:t>37</a:t>
            </a:fld>
            <a:endParaRPr lang="en-GB" altLang="ja-JP"/>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12/776r0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Giwon</a:t>
            </a:r>
            <a:r>
              <a:rPr lang="en-US" altLang="ja-JP" dirty="0" smtClean="0"/>
              <a:t> Park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38</a:t>
            </a:fld>
            <a:endParaRPr lang="en-GB"/>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12/0151r8. </a:t>
            </a:r>
          </a:p>
          <a:p>
            <a:pPr lvl="1">
              <a:buNone/>
            </a:pPr>
            <a:r>
              <a:rPr lang="en-US" altLang="zh-CN" sz="2400" b="1" u="sng" dirty="0" smtClean="0"/>
              <a:t>6.3 Access Distribution</a:t>
            </a:r>
          </a:p>
          <a:p>
            <a:pPr lvl="1"/>
            <a:r>
              <a:rPr lang="en-US" altLang="zh-CN" u="sng" dirty="0" smtClean="0"/>
              <a:t>802.11ai shall provide the mechanism for access distribution to achieve efficient utilization of the shared wireless channel by minimizing the access collision in case of large number of STA’s initial link setup.</a:t>
            </a:r>
          </a:p>
          <a:p>
            <a:endParaRPr lang="en-US" dirty="0" smtClean="0"/>
          </a:p>
          <a:p>
            <a:r>
              <a:rPr lang="en-US" dirty="0" smtClean="0"/>
              <a:t>Yes:</a:t>
            </a:r>
          </a:p>
          <a:p>
            <a:r>
              <a:rPr lang="en-US" dirty="0" smtClean="0"/>
              <a:t>No:</a:t>
            </a:r>
          </a:p>
          <a:p>
            <a:r>
              <a:rPr lang="en-US" dirty="0" smtClean="0"/>
              <a:t>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 ATRD</a:t>
            </a:r>
            <a:endParaRPr lang="en-US" dirty="0" smtClean="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smtClean="0"/>
              <a:t>July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39</a:t>
            </a:fld>
            <a:endParaRPr lang="en-US" altLang="ja-JP">
              <a:solidFill>
                <a:srgbClr val="0000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455169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Motion-1</a:t>
            </a:r>
            <a:endParaRPr lang="en-US" dirty="0"/>
          </a:p>
        </p:txBody>
      </p:sp>
      <p:sp>
        <p:nvSpPr>
          <p:cNvPr id="3" name="Content Placeholder 2"/>
          <p:cNvSpPr>
            <a:spLocks noGrp="1"/>
          </p:cNvSpPr>
          <p:nvPr>
            <p:ph idx="1"/>
          </p:nvPr>
        </p:nvSpPr>
        <p:spPr/>
        <p:txBody>
          <a:bodyPr/>
          <a:lstStyle/>
          <a:p>
            <a:pPr marL="0" indent="0">
              <a:buNone/>
            </a:pPr>
            <a:r>
              <a:rPr lang="en-US" dirty="0" smtClean="0"/>
              <a:t>Add </a:t>
            </a:r>
            <a:r>
              <a:rPr lang="en-US" dirty="0"/>
              <a:t>the following text to Subsection </a:t>
            </a:r>
            <a:r>
              <a:rPr lang="en-US" dirty="0" smtClean="0"/>
              <a:t>4.1 “Pre-established </a:t>
            </a:r>
            <a:r>
              <a:rPr lang="en-US" dirty="0"/>
              <a:t>security </a:t>
            </a:r>
            <a:r>
              <a:rPr lang="en-US" dirty="0" smtClean="0"/>
              <a:t>context”:</a:t>
            </a:r>
          </a:p>
          <a:p>
            <a:pPr marL="0" indent="0">
              <a:buNone/>
            </a:pPr>
            <a:endParaRPr lang="en-US" dirty="0"/>
          </a:p>
          <a:p>
            <a:r>
              <a:rPr lang="en-GB" u="sng" dirty="0">
                <a:solidFill>
                  <a:srgbClr val="0070C0"/>
                </a:solidFill>
              </a:rPr>
              <a:t>The draft specification shall include support for</a:t>
            </a:r>
            <a:r>
              <a:rPr lang="en-US" u="sng" dirty="0">
                <a:solidFill>
                  <a:srgbClr val="0070C0"/>
                </a:solidFill>
              </a:rPr>
              <a:t> the EAP-RP [as defined in IETF RFC </a:t>
            </a:r>
            <a:r>
              <a:rPr lang="en-GB" u="sng" dirty="0">
                <a:solidFill>
                  <a:srgbClr val="0070C0"/>
                </a:solidFill>
              </a:rPr>
              <a:t>RFC 5295/5296] </a:t>
            </a:r>
            <a:r>
              <a:rPr lang="en-US" u="sng" dirty="0">
                <a:solidFill>
                  <a:srgbClr val="0070C0"/>
                </a:solidFill>
              </a:rPr>
              <a:t>for fast authentication</a:t>
            </a:r>
            <a:r>
              <a:rPr lang="en-US" dirty="0"/>
              <a:t> </a:t>
            </a:r>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735049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US" sz="2800" dirty="0" smtClean="0"/>
              <a:t>Motion </a:t>
            </a:r>
            <a:endParaRPr lang="en-US" sz="2800" dirty="0"/>
          </a:p>
        </p:txBody>
      </p:sp>
      <p:sp>
        <p:nvSpPr>
          <p:cNvPr id="3" name="Content Placeholder 2"/>
          <p:cNvSpPr>
            <a:spLocks noGrp="1"/>
          </p:cNvSpPr>
          <p:nvPr>
            <p:ph idx="1"/>
          </p:nvPr>
        </p:nvSpPr>
        <p:spPr>
          <a:xfrm>
            <a:off x="762000" y="1714488"/>
            <a:ext cx="7772400" cy="4533912"/>
          </a:xfrm>
        </p:spPr>
        <p:txBody>
          <a:bodyPr>
            <a:normAutofit fontScale="92500" lnSpcReduction="20000"/>
          </a:bodyPr>
          <a:lstStyle/>
          <a:p>
            <a:pPr>
              <a:spcBef>
                <a:spcPts val="600"/>
              </a:spcBef>
            </a:pPr>
            <a:r>
              <a:rPr kumimoji="1" lang="en-US" altLang="ja-JP" dirty="0" smtClean="0">
                <a:latin typeface="Times New Roman" pitchFamily="18" charset="0"/>
                <a:cs typeface="Times New Roman" pitchFamily="18" charset="0"/>
              </a:rPr>
              <a:t>Move to add the following text to Section 6.3 of SFD? </a:t>
            </a:r>
          </a:p>
          <a:p>
            <a:pPr>
              <a:spcBef>
                <a:spcPts val="600"/>
              </a:spcBef>
              <a:buNone/>
            </a:pPr>
            <a:endParaRPr kumimoji="1" lang="en-US" altLang="ja-JP" dirty="0" smtClean="0">
              <a:latin typeface="Times New Roman" pitchFamily="18" charset="0"/>
              <a:cs typeface="Times New Roman" pitchFamily="18" charset="0"/>
            </a:endParaRPr>
          </a:p>
          <a:p>
            <a:pPr lvl="1">
              <a:buNone/>
            </a:pPr>
            <a:r>
              <a:rPr lang="en-US" altLang="zh-CN" sz="2400" b="1" u="sng" dirty="0" smtClean="0"/>
              <a:t>6.3 Access Distribution</a:t>
            </a:r>
          </a:p>
          <a:p>
            <a:pPr lvl="1"/>
            <a:r>
              <a:rPr lang="en-US" altLang="zh-CN" sz="2200" u="sng" dirty="0" smtClean="0"/>
              <a:t>802.11ai shall provide the mechanism for access distribution to achieve efficient utilization of the shared wireless channel by minimizing the access collision in case of large number of STA’s initial link setup.</a:t>
            </a:r>
          </a:p>
          <a:p>
            <a:endParaRPr lang="en-US" dirty="0" smtClean="0"/>
          </a:p>
          <a:p>
            <a:pPr>
              <a:spcAft>
                <a:spcPts val="600"/>
              </a:spcAft>
            </a:pPr>
            <a:r>
              <a:rPr lang="en-US" dirty="0" smtClean="0"/>
              <a:t>Mover: </a:t>
            </a:r>
          </a:p>
          <a:p>
            <a:pPr>
              <a:spcAft>
                <a:spcPts val="600"/>
              </a:spcAft>
            </a:pPr>
            <a:r>
              <a:rPr lang="en-US" dirty="0" err="1" smtClean="0"/>
              <a:t>Seconder</a:t>
            </a:r>
            <a:r>
              <a:rPr lang="en-US" dirty="0" smtClean="0"/>
              <a:t>: </a:t>
            </a:r>
          </a:p>
          <a:p>
            <a:pPr>
              <a:spcAft>
                <a:spcPts val="600"/>
              </a:spcAft>
            </a:pPr>
            <a:endParaRPr lang="en-US" dirty="0" smtClean="0"/>
          </a:p>
          <a:p>
            <a:pPr>
              <a:spcAft>
                <a:spcPts val="600"/>
              </a:spcAft>
            </a:pPr>
            <a:r>
              <a:rPr lang="en-US" dirty="0" smtClean="0"/>
              <a:t>Result    </a:t>
            </a:r>
          </a:p>
          <a:p>
            <a:pPr>
              <a:spcAft>
                <a:spcPts val="600"/>
              </a:spcAft>
            </a:pPr>
            <a:r>
              <a:rPr lang="en-US" u="sng" dirty="0" smtClean="0"/>
              <a:t>Yes                </a:t>
            </a:r>
            <a:r>
              <a:rPr lang="en-US" dirty="0" smtClean="0"/>
              <a:t>    </a:t>
            </a:r>
            <a:r>
              <a:rPr lang="en-US" u="sng" dirty="0" smtClean="0"/>
              <a:t>No               </a:t>
            </a:r>
            <a:r>
              <a:rPr lang="en-US" dirty="0" smtClean="0"/>
              <a:t>      </a:t>
            </a:r>
            <a:r>
              <a:rPr lang="en-US" u="sng" dirty="0" smtClean="0"/>
              <a:t>Abstain</a:t>
            </a:r>
            <a:r>
              <a:rPr lang="en-US" dirty="0" smtClean="0"/>
              <a:t>_______________</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 ATRD</a:t>
            </a:r>
            <a:endParaRPr lang="en-US" dirty="0" smtClean="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smtClean="0"/>
              <a:t>July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40</a:t>
            </a:fld>
            <a:endParaRPr lang="en-US" altLang="ja-JP">
              <a:solidFill>
                <a:srgbClr val="0000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455169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12/779r1</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Ping Fang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41</a:t>
            </a:fld>
            <a:endParaRPr lang="en-GB"/>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 2012</a:t>
            </a:r>
            <a:endParaRPr lang="en-US" altLang="zh-CN" dirty="0"/>
          </a:p>
        </p:txBody>
      </p:sp>
      <p:sp>
        <p:nvSpPr>
          <p:cNvPr id="5" name="页脚占位符 4"/>
          <p:cNvSpPr>
            <a:spLocks noGrp="1"/>
          </p:cNvSpPr>
          <p:nvPr>
            <p:ph type="ftr" sz="quarter" idx="11"/>
          </p:nvPr>
        </p:nvSpPr>
        <p:spPr>
          <a:xfrm>
            <a:off x="6674824" y="6475413"/>
            <a:ext cx="1869101" cy="184666"/>
          </a:xfrm>
        </p:spPr>
        <p:txBody>
          <a:bodyPr/>
          <a:lstStyle/>
          <a:p>
            <a:r>
              <a:rPr lang="en-US" altLang="ja-JP" smtClean="0"/>
              <a:t>Hiroshi Mano / ATRD</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42</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Straw Poll</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support adding the following text to the subsection of 6.1 in the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800100" lvl="1" indent="-342900">
              <a:spcBef>
                <a:spcPct val="20000"/>
              </a:spcBef>
              <a:defRPr/>
            </a:pPr>
            <a:r>
              <a:rPr lang="en-US" altLang="zh-CN" sz="2400" b="1" kern="0" dirty="0" smtClean="0">
                <a:solidFill>
                  <a:srgbClr val="000000"/>
                </a:solidFill>
                <a:latin typeface="Times New Roman"/>
              </a:rPr>
              <a:t>11ai should have mechanism to support that AP select its working channel according to its SSID, and STA scan a target AP with known SSID from the channel according to the SSID</a:t>
            </a:r>
          </a:p>
          <a:p>
            <a:pPr marL="342900" indent="-342900">
              <a:spcBef>
                <a:spcPct val="20000"/>
              </a:spcBef>
              <a:buFontTx/>
              <a:buChar char="•"/>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 2012</a:t>
            </a:r>
            <a:endParaRPr lang="en-US" altLang="zh-CN" dirty="0"/>
          </a:p>
        </p:txBody>
      </p:sp>
      <p:sp>
        <p:nvSpPr>
          <p:cNvPr id="5" name="页脚占位符 4"/>
          <p:cNvSpPr>
            <a:spLocks noGrp="1"/>
          </p:cNvSpPr>
          <p:nvPr>
            <p:ph type="ftr" sz="quarter" idx="11"/>
          </p:nvPr>
        </p:nvSpPr>
        <p:spPr>
          <a:xfrm>
            <a:off x="6674824" y="6475413"/>
            <a:ext cx="1869101" cy="184666"/>
          </a:xfrm>
        </p:spPr>
        <p:txBody>
          <a:bodyPr/>
          <a:lstStyle/>
          <a:p>
            <a:r>
              <a:rPr lang="en-US" altLang="ja-JP" smtClean="0"/>
              <a:t>Hiroshi Mano / ATRD</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43</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Motion</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support adding the following text to the subsection of 6.1 in the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800100" lvl="1" indent="-342900">
              <a:spcBef>
                <a:spcPct val="20000"/>
              </a:spcBef>
              <a:defRPr/>
            </a:pPr>
            <a:r>
              <a:rPr lang="en-US" altLang="zh-CN" sz="2400" b="1" kern="0" dirty="0" smtClean="0">
                <a:solidFill>
                  <a:srgbClr val="000000"/>
                </a:solidFill>
                <a:latin typeface="Times New Roman"/>
              </a:rPr>
              <a:t>11ai should have mechanism to support that AP select its working channel according to its SSID, and STA scan a target AP with known SSID from the channel according to the SSID</a:t>
            </a:r>
          </a:p>
          <a:p>
            <a:pPr marL="342900" indent="-342900">
              <a:spcBef>
                <a:spcPct val="20000"/>
              </a:spcBef>
              <a:buFontTx/>
              <a:buChar char="•"/>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12/780r1</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Ping Fang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44</a:t>
            </a:fld>
            <a:endParaRPr lang="en-GB"/>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a:t>
            </a:r>
            <a:endParaRPr lang="zh-CN" altLang="en-US" dirty="0"/>
          </a:p>
        </p:txBody>
      </p:sp>
      <p:sp>
        <p:nvSpPr>
          <p:cNvPr id="3" name="内容占位符 2"/>
          <p:cNvSpPr>
            <a:spLocks noGrp="1"/>
          </p:cNvSpPr>
          <p:nvPr>
            <p:ph idx="1"/>
          </p:nvPr>
        </p:nvSpPr>
        <p:spPr/>
        <p:txBody>
          <a:bodyPr/>
          <a:lstStyle/>
          <a:p>
            <a:r>
              <a:rPr lang="en-US" altLang="zh-CN" dirty="0" smtClean="0"/>
              <a:t>Do you support to add the FILS proposal defined in slide 7 of doc 12/780r1 into 11ai SFD security section?</a:t>
            </a:r>
          </a:p>
          <a:p>
            <a:endParaRPr lang="en-US" altLang="zh-CN" dirty="0" smtClean="0"/>
          </a:p>
          <a:p>
            <a:r>
              <a:rPr lang="en-US" altLang="zh-CN" dirty="0" smtClean="0"/>
              <a:t>Yes 18</a:t>
            </a:r>
          </a:p>
          <a:p>
            <a:r>
              <a:rPr lang="en-US" altLang="zh-CN" dirty="0" smtClean="0"/>
              <a:t>No  13</a:t>
            </a:r>
          </a:p>
          <a:p>
            <a:r>
              <a:rPr lang="en-US" altLang="zh-CN" dirty="0" smtClean="0"/>
              <a:t>Abstain 17</a:t>
            </a:r>
            <a:endParaRPr lang="zh-CN" altLang="en-US" dirty="0"/>
          </a:p>
        </p:txBody>
      </p:sp>
      <p:sp>
        <p:nvSpPr>
          <p:cNvPr id="4" name="日期占位符 3"/>
          <p:cNvSpPr>
            <a:spLocks noGrp="1"/>
          </p:cNvSpPr>
          <p:nvPr>
            <p:ph type="dt" sz="half" idx="10"/>
          </p:nvPr>
        </p:nvSpPr>
        <p:spPr/>
        <p:txBody>
          <a:bodyPr/>
          <a:lstStyle/>
          <a:p>
            <a:pPr>
              <a:defRPr/>
            </a:pPr>
            <a:r>
              <a:rPr lang="en-US" altLang="ja-JP" smtClean="0"/>
              <a:t>July 2012</a:t>
            </a:r>
            <a:endParaRPr lang="en-US" altLang="ja-JP" dirty="0"/>
          </a:p>
        </p:txBody>
      </p:sp>
      <p:sp>
        <p:nvSpPr>
          <p:cNvPr id="5" name="页脚占位符 4"/>
          <p:cNvSpPr>
            <a:spLocks noGrp="1"/>
          </p:cNvSpPr>
          <p:nvPr>
            <p:ph type="ftr" sz="quarter" idx="11"/>
          </p:nvPr>
        </p:nvSpPr>
        <p:spPr>
          <a:xfrm>
            <a:off x="7134886" y="6475413"/>
            <a:ext cx="1409039" cy="184666"/>
          </a:xfrm>
        </p:spPr>
        <p:txBody>
          <a:bodyPr/>
          <a:lstStyle/>
          <a:p>
            <a:pPr>
              <a:defRPr/>
            </a:pPr>
            <a:r>
              <a:rPr lang="en-US" altLang="ja-JP" smtClean="0"/>
              <a:t>Hiroshi Mano / ATRD</a:t>
            </a:r>
            <a:endParaRPr lang="en-US" altLang="ja-JP" dirty="0" smtClean="0"/>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45</a:t>
            </a:fld>
            <a:endParaRPr lang="en-US" altLang="ja-JP"/>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altLang="zh-CN" dirty="0"/>
              <a:t>Do you support to add the FILS proposal defined in slide 7 into 11ai SFD security section?</a:t>
            </a:r>
          </a:p>
          <a:p>
            <a:endParaRPr lang="en-US" altLang="zh-CN" dirty="0"/>
          </a:p>
          <a:p>
            <a:r>
              <a:rPr lang="en-US" altLang="zh-CN" dirty="0"/>
              <a:t>Yes</a:t>
            </a:r>
          </a:p>
          <a:p>
            <a:r>
              <a:rPr lang="en-US" altLang="zh-CN" dirty="0"/>
              <a:t>No</a:t>
            </a:r>
          </a:p>
          <a:p>
            <a:r>
              <a:rPr lang="en-US" altLang="zh-CN" dirty="0"/>
              <a:t>Abstain </a:t>
            </a:r>
            <a:endParaRPr lang="zh-CN" altLang="en-US" dirty="0"/>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46</a:t>
            </a:fld>
            <a:endParaRPr lang="en-US" altLang="ja-JP">
              <a:solidFill>
                <a:srgbClr val="0000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1738850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12/784r0</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smtClean="0"/>
              <a:t>Jing-</a:t>
            </a:r>
            <a:r>
              <a:rPr lang="en-US" altLang="ja-JP" dirty="0" err="1" smtClean="0"/>
              <a:t>Rong</a:t>
            </a:r>
            <a:r>
              <a:rPr lang="en-US" altLang="ja-JP" dirty="0" smtClean="0"/>
              <a:t> Hsieh</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47</a:t>
            </a:fld>
            <a:endParaRPr lang="en-GB"/>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投影片編號版面配置區 3"/>
          <p:cNvSpPr>
            <a:spLocks noGrp="1"/>
          </p:cNvSpPr>
          <p:nvPr>
            <p:ph type="sldNum" idx="12"/>
          </p:nvPr>
        </p:nvSpPr>
        <p:spPr/>
        <p:txBody>
          <a:bodyPr/>
          <a:lstStyle/>
          <a:p>
            <a:fld id="{73DA0BB7-265A-403C-9275-D587AB510EDC}" type="slidenum">
              <a:rPr lang="zh-TW" altLang="en-US" smtClean="0"/>
              <a:pPr/>
              <a:t>48</a:t>
            </a:fld>
            <a:endParaRPr lang="zh-TW" altLang="en-US"/>
          </a:p>
        </p:txBody>
      </p:sp>
      <p:sp>
        <p:nvSpPr>
          <p:cNvPr id="5" name="頁尾版面配置區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zh-TW" altLang="en-US" dirty="0"/>
          </a:p>
        </p:txBody>
      </p:sp>
      <p:sp>
        <p:nvSpPr>
          <p:cNvPr id="6" name="日期版面配置區 5"/>
          <p:cNvSpPr>
            <a:spLocks noGrp="1"/>
          </p:cNvSpPr>
          <p:nvPr>
            <p:ph type="dt" idx="4294967295"/>
          </p:nvPr>
        </p:nvSpPr>
        <p:spPr>
          <a:xfrm>
            <a:off x="696912" y="333375"/>
            <a:ext cx="1874823" cy="273050"/>
          </a:xfrm>
          <a:prstGeom prst="rect">
            <a:avLst/>
          </a:prstGeom>
        </p:spPr>
        <p:txBody>
          <a:bodyPr/>
          <a:lstStyle/>
          <a:p>
            <a:r>
              <a:rPr lang="en-US" altLang="zh-TW" smtClean="0"/>
              <a:t>July 2012</a:t>
            </a:r>
            <a:endParaRPr lang="zh-TW" altLang="en-US" dirty="0"/>
          </a:p>
        </p:txBody>
      </p:sp>
      <p:sp>
        <p:nvSpPr>
          <p:cNvPr id="7" name="Title 1"/>
          <p:cNvSpPr>
            <a:spLocks noGrp="1"/>
          </p:cNvSpPr>
          <p:nvPr>
            <p:ph type="title"/>
          </p:nvPr>
        </p:nvSpPr>
        <p:spPr>
          <a:xfrm>
            <a:off x="685800" y="685800"/>
            <a:ext cx="7772400" cy="1066800"/>
          </a:xfrm>
        </p:spPr>
        <p:txBody>
          <a:bodyPr/>
          <a:lstStyle/>
          <a:p>
            <a:r>
              <a:rPr lang="en-US" dirty="0" smtClean="0"/>
              <a:t>Straw Poll</a:t>
            </a:r>
          </a:p>
        </p:txBody>
      </p:sp>
      <p:sp>
        <p:nvSpPr>
          <p:cNvPr id="8" name="Content Placeholder 2"/>
          <p:cNvSpPr>
            <a:spLocks noGrp="1"/>
          </p:cNvSpPr>
          <p:nvPr>
            <p:ph idx="1"/>
          </p:nvPr>
        </p:nvSpPr>
        <p:spPr>
          <a:xfrm>
            <a:off x="685800" y="1981200"/>
            <a:ext cx="7772400" cy="4114800"/>
          </a:xfrm>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to include the condensed loading-related information for other channels </a:t>
            </a:r>
            <a:r>
              <a:rPr lang="en-US" dirty="0" smtClean="0"/>
              <a:t>in the probe response and beacon?</a:t>
            </a:r>
            <a:r>
              <a:rPr lang="en-US" sz="1800" dirty="0" smtClean="0"/>
              <a:t/>
            </a:r>
            <a:br>
              <a:rPr lang="en-US" sz="1800" dirty="0" smtClean="0"/>
            </a:br>
            <a:r>
              <a:rPr lang="en-US" sz="1800" dirty="0" smtClean="0"/>
              <a:t/>
            </a:r>
            <a:br>
              <a:rPr lang="en-US" sz="1800" dirty="0" smtClean="0"/>
            </a:br>
            <a:r>
              <a:rPr lang="en-US" sz="1800" dirty="0" smtClean="0"/>
              <a:t>Yes:  </a:t>
            </a:r>
            <a:br>
              <a:rPr lang="en-US" sz="1800" dirty="0" smtClean="0"/>
            </a:br>
            <a:r>
              <a:rPr lang="en-US" sz="1800" dirty="0" smtClean="0"/>
              <a:t>No:</a:t>
            </a:r>
            <a:br>
              <a:rPr lang="en-US" sz="1800" dirty="0" smtClean="0"/>
            </a:br>
            <a:r>
              <a:rPr lang="en-US" sz="1800" dirty="0" smtClean="0"/>
              <a:t>Abstain: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4767697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12/785r0</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smtClean="0"/>
              <a:t>Jing-</a:t>
            </a:r>
            <a:r>
              <a:rPr lang="en-US" altLang="ja-JP" dirty="0" err="1" smtClean="0"/>
              <a:t>Rong</a:t>
            </a:r>
            <a:r>
              <a:rPr lang="en-US" altLang="ja-JP" dirty="0" smtClean="0"/>
              <a:t> Hsieh</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49</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Motion-2</a:t>
            </a:r>
            <a:endParaRPr lang="en-US" dirty="0"/>
          </a:p>
        </p:txBody>
      </p:sp>
      <p:sp>
        <p:nvSpPr>
          <p:cNvPr id="3" name="Content Placeholder 2"/>
          <p:cNvSpPr>
            <a:spLocks noGrp="1"/>
          </p:cNvSpPr>
          <p:nvPr>
            <p:ph idx="1"/>
          </p:nvPr>
        </p:nvSpPr>
        <p:spPr/>
        <p:txBody>
          <a:bodyPr/>
          <a:lstStyle/>
          <a:p>
            <a:pPr marL="0" indent="0">
              <a:buNone/>
            </a:pPr>
            <a:r>
              <a:rPr lang="en-US" dirty="0"/>
              <a:t>Add the following text to Subsection </a:t>
            </a:r>
            <a:r>
              <a:rPr lang="en-US" dirty="0" smtClean="0"/>
              <a:t>4.2 “Concurrent operations”</a:t>
            </a:r>
          </a:p>
          <a:p>
            <a:pPr marL="0" indent="0">
              <a:buNone/>
            </a:pPr>
            <a:endParaRPr lang="en-GB" u="sng" dirty="0" smtClean="0">
              <a:solidFill>
                <a:srgbClr val="0070C0"/>
              </a:solidFill>
            </a:endParaRPr>
          </a:p>
          <a:p>
            <a:r>
              <a:rPr lang="en-GB" u="sng" dirty="0" smtClean="0">
                <a:solidFill>
                  <a:srgbClr val="0070C0"/>
                </a:solidFill>
              </a:rPr>
              <a:t>The </a:t>
            </a:r>
            <a:r>
              <a:rPr lang="en-GB" u="sng" dirty="0">
                <a:solidFill>
                  <a:srgbClr val="0070C0"/>
                </a:solidFill>
              </a:rPr>
              <a:t>draft specification shall include support for</a:t>
            </a:r>
            <a:r>
              <a:rPr lang="en-US" u="sng" dirty="0">
                <a:solidFill>
                  <a:srgbClr val="0070C0"/>
                </a:solidFill>
              </a:rPr>
              <a:t> the </a:t>
            </a:r>
            <a:r>
              <a:rPr lang="en-US" u="sng" dirty="0" smtClean="0">
                <a:solidFill>
                  <a:srgbClr val="0070C0"/>
                </a:solidFill>
              </a:rPr>
              <a:t>EAP/EAP-RP based </a:t>
            </a:r>
            <a:r>
              <a:rPr lang="en-US" u="sng" dirty="0">
                <a:solidFill>
                  <a:srgbClr val="0070C0"/>
                </a:solidFill>
              </a:rPr>
              <a:t>optimized message exchanging for association, authentication and key </a:t>
            </a:r>
            <a:r>
              <a:rPr lang="en-US" u="sng" dirty="0" smtClean="0">
                <a:solidFill>
                  <a:srgbClr val="0070C0"/>
                </a:solidFill>
              </a:rPr>
              <a:t>establishment</a:t>
            </a:r>
            <a:endParaRPr lang="en-US" u="sng" dirty="0">
              <a:solidFill>
                <a:srgbClr val="0070C0"/>
              </a:solidFill>
            </a:endParaRPr>
          </a:p>
          <a:p>
            <a:pPr marL="0" indent="0">
              <a:buNone/>
            </a:pP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960442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Straw Poll</a:t>
            </a:r>
            <a:endParaRPr lang="zh-TW" altLang="en-US" dirty="0"/>
          </a:p>
        </p:txBody>
      </p:sp>
      <p:sp>
        <p:nvSpPr>
          <p:cNvPr id="3" name="內容版面配置區 2"/>
          <p:cNvSpPr>
            <a:spLocks noGrp="1"/>
          </p:cNvSpPr>
          <p:nvPr>
            <p:ph idx="1"/>
          </p:nvPr>
        </p:nvSpPr>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to include the </a:t>
            </a:r>
            <a:r>
              <a:rPr lang="en-US" altLang="zh-TW" dirty="0"/>
              <a:t>parameters</a:t>
            </a:r>
            <a:r>
              <a:rPr lang="en-US" altLang="zh-TW" dirty="0" smtClean="0">
                <a:solidFill>
                  <a:schemeClr val="tx1"/>
                </a:solidFill>
              </a:rPr>
              <a:t> </a:t>
            </a:r>
            <a:r>
              <a:rPr lang="en-US" altLang="zh-TW" dirty="0"/>
              <a:t>described in this submission </a:t>
            </a:r>
            <a:r>
              <a:rPr lang="en-US" altLang="zh-TW" dirty="0" smtClean="0">
                <a:solidFill>
                  <a:schemeClr val="tx1"/>
                </a:solidFill>
              </a:rPr>
              <a:t>in the Probe Request frame body?</a:t>
            </a:r>
          </a:p>
          <a:p>
            <a:pPr marL="0" indent="0"/>
            <a:r>
              <a:rPr lang="en-US" altLang="zh-TW" dirty="0" smtClean="0"/>
              <a:t>	</a:t>
            </a:r>
            <a:br>
              <a:rPr lang="en-US" altLang="zh-TW" dirty="0" smtClean="0"/>
            </a:br>
            <a:r>
              <a:rPr lang="en-US" altLang="zh-TW" dirty="0" smtClean="0"/>
              <a:t/>
            </a:r>
            <a:br>
              <a:rPr lang="en-US" altLang="zh-TW" dirty="0" smtClean="0"/>
            </a:br>
            <a:r>
              <a:rPr lang="en-US" altLang="zh-TW" dirty="0" smtClean="0"/>
              <a:t>	Yes:  </a:t>
            </a:r>
            <a:br>
              <a:rPr lang="en-US" altLang="zh-TW" dirty="0" smtClean="0"/>
            </a:br>
            <a:r>
              <a:rPr lang="en-US" altLang="zh-TW" dirty="0" smtClean="0"/>
              <a:t>	No:</a:t>
            </a:r>
            <a:br>
              <a:rPr lang="en-US" altLang="zh-TW" dirty="0" smtClean="0"/>
            </a:br>
            <a:r>
              <a:rPr lang="en-US" altLang="zh-TW" dirty="0" smtClean="0"/>
              <a:t>	Abstain:  </a:t>
            </a:r>
          </a:p>
          <a:p>
            <a:endParaRPr lang="zh-TW" altLang="en-US"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pPr/>
              <a:t>50</a:t>
            </a:fld>
            <a:endParaRPr lang="zh-TW" altLang="en-US"/>
          </a:p>
        </p:txBody>
      </p:sp>
      <p:sp>
        <p:nvSpPr>
          <p:cNvPr id="5" name="頁尾版面配置區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zh-TW" altLang="en-US"/>
          </a:p>
        </p:txBody>
      </p:sp>
      <p:sp>
        <p:nvSpPr>
          <p:cNvPr id="6" name="日期版面配置區 5"/>
          <p:cNvSpPr>
            <a:spLocks noGrp="1"/>
          </p:cNvSpPr>
          <p:nvPr>
            <p:ph type="dt" idx="4294967295"/>
          </p:nvPr>
        </p:nvSpPr>
        <p:spPr>
          <a:xfrm>
            <a:off x="696912" y="333375"/>
            <a:ext cx="1874823" cy="273050"/>
          </a:xfrm>
          <a:prstGeom prst="rect">
            <a:avLst/>
          </a:prstGeom>
        </p:spPr>
        <p:txBody>
          <a:bodyPr/>
          <a:lstStyle/>
          <a:p>
            <a:r>
              <a:rPr lang="en-US" altLang="zh-TW" smtClean="0"/>
              <a:t>July 2012</a:t>
            </a:r>
            <a:endParaRPr lang="zh-TW"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1742853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12/786r0</a:t>
            </a:r>
            <a:br>
              <a:rPr lang="en-US" altLang="ja-JP" dirty="0" smtClean="0"/>
            </a:br>
            <a:r>
              <a:rPr lang="en-US" altLang="ja-JP" dirty="0" smtClean="0"/>
              <a:t>2 Straw polls</a:t>
            </a:r>
            <a:endParaRPr lang="ja-JP" altLang="en-US" dirty="0"/>
          </a:p>
        </p:txBody>
      </p:sp>
      <p:sp>
        <p:nvSpPr>
          <p:cNvPr id="3" name="サブタイトル 2"/>
          <p:cNvSpPr>
            <a:spLocks noGrp="1"/>
          </p:cNvSpPr>
          <p:nvPr>
            <p:ph type="subTitle" idx="1"/>
          </p:nvPr>
        </p:nvSpPr>
        <p:spPr/>
        <p:txBody>
          <a:bodyPr/>
          <a:lstStyle/>
          <a:p>
            <a:r>
              <a:rPr lang="en-US" altLang="ja-JP" dirty="0" smtClean="0"/>
              <a:t>Lin </a:t>
            </a:r>
            <a:r>
              <a:rPr lang="en-US" altLang="ja-JP" dirty="0" err="1" smtClean="0"/>
              <a:t>Cai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51</a:t>
            </a:fld>
            <a:endParaRPr lang="en-GB"/>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agree to add the sentence to </a:t>
            </a:r>
            <a:r>
              <a:rPr lang="en-US" dirty="0" err="1" smtClean="0"/>
              <a:t>TGai</a:t>
            </a:r>
            <a:r>
              <a:rPr lang="en-US" dirty="0" smtClean="0"/>
              <a:t> SFD, 12/0151r3. </a:t>
            </a:r>
          </a:p>
          <a:p>
            <a:pPr lvl="1"/>
            <a:r>
              <a:rPr lang="en-US" dirty="0" smtClean="0"/>
              <a:t> “FILS devices shall support differentiated initial link setup.”?</a:t>
            </a:r>
          </a:p>
          <a:p>
            <a:endParaRPr lang="en-US" dirty="0" smtClean="0"/>
          </a:p>
          <a:p>
            <a:r>
              <a:rPr lang="en-US" dirty="0" smtClean="0"/>
              <a:t>Yes:</a:t>
            </a:r>
          </a:p>
          <a:p>
            <a:r>
              <a:rPr lang="en-US" dirty="0" smtClean="0"/>
              <a:t>No:</a:t>
            </a:r>
          </a:p>
          <a:p>
            <a:r>
              <a:rPr lang="en-US" dirty="0" smtClean="0"/>
              <a:t>Abstain: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52</a:t>
            </a:fld>
            <a:endParaRPr lang="en-US" altLang="ja-JP"/>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dirty="0" smtClean="0"/>
              <a:t>Do you agree to add a new section, called “</a:t>
            </a:r>
            <a:r>
              <a:rPr lang="en-US" dirty="0" err="1" smtClean="0"/>
              <a:t>QoS</a:t>
            </a:r>
            <a:r>
              <a:rPr lang="en-US" dirty="0" smtClean="0"/>
              <a:t> Provision in FILS”, in the </a:t>
            </a:r>
            <a:r>
              <a:rPr lang="en-US" dirty="0" err="1" smtClean="0"/>
              <a:t>TGai</a:t>
            </a:r>
            <a:r>
              <a:rPr lang="en-US" dirty="0" smtClean="0"/>
              <a:t> SFD, 12/0151r3, i.e., </a:t>
            </a:r>
          </a:p>
          <a:p>
            <a:pPr>
              <a:buFontTx/>
              <a:buNone/>
            </a:pPr>
            <a:r>
              <a:rPr lang="en-US" dirty="0" smtClean="0">
                <a:solidFill>
                  <a:schemeClr val="accent2"/>
                </a:solidFill>
              </a:rPr>
              <a:t>	  6. </a:t>
            </a:r>
            <a:r>
              <a:rPr lang="en-US" dirty="0" err="1" smtClean="0">
                <a:solidFill>
                  <a:schemeClr val="accent2"/>
                </a:solidFill>
              </a:rPr>
              <a:t>QoS</a:t>
            </a:r>
            <a:r>
              <a:rPr lang="en-US" dirty="0" smtClean="0">
                <a:solidFill>
                  <a:schemeClr val="accent2"/>
                </a:solidFill>
              </a:rPr>
              <a:t> Provision in FILS</a:t>
            </a:r>
          </a:p>
          <a:p>
            <a:endParaRPr lang="en-US" dirty="0" smtClean="0"/>
          </a:p>
          <a:p>
            <a:r>
              <a:rPr lang="en-US" dirty="0" smtClean="0"/>
              <a:t>Yes:</a:t>
            </a:r>
          </a:p>
          <a:p>
            <a:r>
              <a:rPr lang="en-US" dirty="0" smtClean="0"/>
              <a:t>No:</a:t>
            </a:r>
          </a:p>
          <a:p>
            <a:r>
              <a:rPr lang="en-US" dirty="0" smtClean="0"/>
              <a:t>Abstain:</a:t>
            </a:r>
          </a:p>
          <a:p>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53</a:t>
            </a:fld>
            <a:endParaRPr lang="en-US" altLang="ja-JP"/>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12/788r0</a:t>
            </a:r>
            <a:br>
              <a:rPr lang="en-US" altLang="ja-JP" dirty="0" smtClean="0"/>
            </a:br>
            <a:r>
              <a:rPr lang="en-US" altLang="ja-JP" dirty="0" smtClean="0"/>
              <a:t>2 Straw polls</a:t>
            </a:r>
            <a:endParaRPr lang="ja-JP" altLang="en-US" dirty="0"/>
          </a:p>
        </p:txBody>
      </p:sp>
      <p:sp>
        <p:nvSpPr>
          <p:cNvPr id="3" name="サブタイトル 2"/>
          <p:cNvSpPr>
            <a:spLocks noGrp="1"/>
          </p:cNvSpPr>
          <p:nvPr>
            <p:ph type="subTitle" idx="1"/>
          </p:nvPr>
        </p:nvSpPr>
        <p:spPr/>
        <p:txBody>
          <a:bodyPr/>
          <a:lstStyle/>
          <a:p>
            <a:r>
              <a:rPr lang="en-US" altLang="ja-JP" dirty="0" smtClean="0"/>
              <a:t>Lin </a:t>
            </a:r>
            <a:r>
              <a:rPr lang="en-US" altLang="ja-JP" dirty="0" err="1" smtClean="0"/>
              <a:t>Cai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54</a:t>
            </a:fld>
            <a:endParaRPr lang="en-GB"/>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agree that using CCA only for determining the </a:t>
            </a:r>
            <a:r>
              <a:rPr lang="en-US" dirty="0" err="1" smtClean="0"/>
              <a:t>ProbeTimer</a:t>
            </a:r>
            <a:r>
              <a:rPr lang="en-US" dirty="0" smtClean="0"/>
              <a:t> is not sufficient and may cause long delay?</a:t>
            </a:r>
          </a:p>
          <a:p>
            <a:endParaRPr lang="en-US" dirty="0" smtClean="0"/>
          </a:p>
          <a:p>
            <a:r>
              <a:rPr lang="en-US" dirty="0" smtClean="0"/>
              <a:t>Yes</a:t>
            </a:r>
          </a:p>
          <a:p>
            <a:r>
              <a:rPr lang="en-US" dirty="0" smtClean="0"/>
              <a:t>No</a:t>
            </a:r>
          </a:p>
          <a:p>
            <a:r>
              <a:rPr lang="en-US" dirty="0" smtClean="0"/>
              <a:t>Abstain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55</a:t>
            </a:fld>
            <a:endParaRPr lang="en-US" altLang="ja-JP"/>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dirty="0" smtClean="0"/>
              <a:t>Do you agree that a STA should decide the </a:t>
            </a:r>
            <a:r>
              <a:rPr lang="en-US" dirty="0" err="1" smtClean="0"/>
              <a:t>ProbeTimer</a:t>
            </a:r>
            <a:r>
              <a:rPr lang="en-US" dirty="0" smtClean="0"/>
              <a:t> by checking CCA primitive and some other messages or parameters (e.g., NAV)?</a:t>
            </a:r>
          </a:p>
          <a:p>
            <a:endParaRPr lang="en-US" dirty="0" smtClean="0"/>
          </a:p>
          <a:p>
            <a:r>
              <a:rPr lang="en-US" dirty="0" smtClean="0"/>
              <a:t>Yes</a:t>
            </a:r>
          </a:p>
          <a:p>
            <a:r>
              <a:rPr lang="en-US" dirty="0" smtClean="0"/>
              <a:t>No</a:t>
            </a:r>
          </a:p>
          <a:p>
            <a:r>
              <a:rPr lang="en-US" dirty="0" smtClean="0"/>
              <a:t>Abstain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56</a:t>
            </a:fld>
            <a:endParaRPr lang="en-US" altLang="ja-JP"/>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12/789r3</a:t>
            </a:r>
            <a:br>
              <a:rPr lang="en-US" altLang="ja-JP" dirty="0" smtClean="0"/>
            </a:br>
            <a:r>
              <a:rPr lang="en-US" altLang="ja-JP" dirty="0" smtClean="0"/>
              <a:t>4 Motions</a:t>
            </a:r>
            <a:endParaRPr lang="ja-JP" altLang="en-US" dirty="0"/>
          </a:p>
        </p:txBody>
      </p:sp>
      <p:sp>
        <p:nvSpPr>
          <p:cNvPr id="3" name="サブタイトル 2"/>
          <p:cNvSpPr>
            <a:spLocks noGrp="1"/>
          </p:cNvSpPr>
          <p:nvPr>
            <p:ph type="subTitle" idx="1"/>
          </p:nvPr>
        </p:nvSpPr>
        <p:spPr/>
        <p:txBody>
          <a:bodyPr/>
          <a:lstStyle/>
          <a:p>
            <a:r>
              <a:rPr lang="en-US" altLang="ja-JP" dirty="0" smtClean="0"/>
              <a:t>George </a:t>
            </a:r>
            <a:r>
              <a:rPr lang="en-US" altLang="ja-JP" dirty="0" err="1" smtClean="0"/>
              <a:t>Cherian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57</a:t>
            </a:fld>
            <a:endParaRPr lang="en-GB"/>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a:t>Add the following text </a:t>
            </a:r>
            <a:r>
              <a:rPr lang="en-US" dirty="0" smtClean="0"/>
              <a:t>to the SFD  </a:t>
            </a:r>
            <a:r>
              <a:rPr lang="en-US" dirty="0"/>
              <a:t>Subsection 4.1 “Pre-established security context”</a:t>
            </a:r>
          </a:p>
          <a:p>
            <a:pPr lvl="1"/>
            <a:r>
              <a:rPr lang="en-GB" u="sng" dirty="0">
                <a:solidFill>
                  <a:srgbClr val="7394FF"/>
                </a:solidFill>
              </a:rPr>
              <a:t>The draft specification shall include</a:t>
            </a:r>
          </a:p>
          <a:p>
            <a:pPr lvl="2"/>
            <a:r>
              <a:rPr lang="en-GB" u="sng" dirty="0">
                <a:solidFill>
                  <a:srgbClr val="7394FF"/>
                </a:solidFill>
              </a:rPr>
              <a:t>support for</a:t>
            </a:r>
            <a:r>
              <a:rPr lang="en-US" u="sng" dirty="0">
                <a:solidFill>
                  <a:srgbClr val="7394FF"/>
                </a:solidFill>
              </a:rPr>
              <a:t> the EAP-RP [as defined in IETF </a:t>
            </a:r>
            <a:r>
              <a:rPr lang="en-GB" u="sng" dirty="0">
                <a:solidFill>
                  <a:srgbClr val="7394FF"/>
                </a:solidFill>
              </a:rPr>
              <a:t>RFC 5295/5296] </a:t>
            </a:r>
            <a:r>
              <a:rPr lang="en-US" u="sng" dirty="0">
                <a:solidFill>
                  <a:srgbClr val="7394FF"/>
                </a:solidFill>
              </a:rPr>
              <a:t>for fast key establishment.</a:t>
            </a:r>
          </a:p>
          <a:p>
            <a:pPr lvl="2"/>
            <a:r>
              <a:rPr lang="en-US" u="sng" dirty="0">
                <a:solidFill>
                  <a:srgbClr val="7394FF"/>
                </a:solidFill>
              </a:rPr>
              <a:t>a nonce exchange and key confirmation that does not degrade the security of the 4-way handshake.</a:t>
            </a:r>
          </a:p>
          <a:p>
            <a:r>
              <a:rPr lang="en-US" dirty="0"/>
              <a:t>Moved    </a:t>
            </a:r>
            <a:r>
              <a:rPr lang="en-US" dirty="0" smtClean="0"/>
              <a:t>: George</a:t>
            </a:r>
            <a:endParaRPr lang="en-US" dirty="0"/>
          </a:p>
          <a:p>
            <a:r>
              <a:rPr lang="en-US" dirty="0"/>
              <a:t>Seconded: </a:t>
            </a:r>
            <a:r>
              <a:rPr lang="en-US" dirty="0" smtClean="0"/>
              <a:t>Hitoshi</a:t>
            </a:r>
            <a:endParaRPr lang="en-US" dirty="0"/>
          </a:p>
          <a:p>
            <a:r>
              <a:rPr lang="en-US" dirty="0" smtClean="0"/>
              <a:t>Yes/No/Abstain 42/0/12</a:t>
            </a:r>
          </a:p>
          <a:p>
            <a:r>
              <a:rPr lang="en-US" dirty="0" smtClean="0"/>
              <a:t>Motion passes</a:t>
            </a:r>
            <a:endParaRPr lang="en-US" dirty="0"/>
          </a:p>
        </p:txBody>
      </p:sp>
      <p:sp>
        <p:nvSpPr>
          <p:cNvPr id="4" name="Footer Placeholder 3"/>
          <p:cNvSpPr>
            <a:spLocks noGrp="1"/>
          </p:cNvSpPr>
          <p:nvPr>
            <p:ph type="ftr" sz="quarter" idx="11"/>
          </p:nvPr>
        </p:nvSpPr>
        <p:spPr/>
        <p:txBody>
          <a:bodyPr/>
          <a:lstStyle/>
          <a:p>
            <a:pPr>
              <a:defRPr/>
            </a:pPr>
            <a:r>
              <a:rPr lang="en-US" altLang="ja-JP" smtClean="0"/>
              <a:t>Hiroshi Mano / ATRD</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58</a:t>
            </a:fld>
            <a:endParaRPr lang="en-US" altLang="ja-JP"/>
          </a:p>
        </p:txBody>
      </p:sp>
      <p:sp>
        <p:nvSpPr>
          <p:cNvPr id="6" name="Date Placeholder 3"/>
          <p:cNvSpPr txBox="1">
            <a:spLocks/>
          </p:cNvSpPr>
          <p:nvPr/>
        </p:nvSpPr>
        <p:spPr>
          <a:xfrm>
            <a:off x="708186" y="332601"/>
            <a:ext cx="968214" cy="276999"/>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defRPr/>
            </a:pPr>
            <a:r>
              <a:rPr lang="en-US" altLang="ja-JP" smtClean="0"/>
              <a:t>July 2012</a:t>
            </a:r>
            <a:endParaRPr lang="en-US" altLang="ja-JP" dirty="0"/>
          </a:p>
        </p:txBody>
      </p:sp>
      <p:sp>
        <p:nvSpPr>
          <p:cNvPr id="7" name="日付プレースホルダ 6"/>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7374914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dirty="0"/>
              <a:t>Add the following text to </a:t>
            </a:r>
            <a:r>
              <a:rPr lang="en-US" dirty="0" smtClean="0"/>
              <a:t>SFD Subsection </a:t>
            </a:r>
            <a:r>
              <a:rPr lang="en-US" dirty="0"/>
              <a:t>4.1 “Pre-established security context”</a:t>
            </a:r>
          </a:p>
          <a:p>
            <a:pPr lvl="1"/>
            <a:r>
              <a:rPr lang="en-GB" u="sng" dirty="0">
                <a:solidFill>
                  <a:srgbClr val="7394FF"/>
                </a:solidFill>
              </a:rPr>
              <a:t>The draft specification shall include optional support of </a:t>
            </a:r>
            <a:r>
              <a:rPr lang="en-GB" u="sng" dirty="0" smtClean="0">
                <a:solidFill>
                  <a:srgbClr val="7394FF"/>
                </a:solidFill>
              </a:rPr>
              <a:t>Perfect Forward Secrecy as </a:t>
            </a:r>
            <a:r>
              <a:rPr lang="en-GB" u="sng" dirty="0">
                <a:solidFill>
                  <a:srgbClr val="7394FF"/>
                </a:solidFill>
              </a:rPr>
              <a:t>part of key establishment.</a:t>
            </a:r>
            <a:endParaRPr lang="en-US" dirty="0">
              <a:solidFill>
                <a:srgbClr val="7394FF"/>
              </a:solidFill>
            </a:endParaRPr>
          </a:p>
          <a:p>
            <a:r>
              <a:rPr lang="en-US" dirty="0" smtClean="0">
                <a:solidFill>
                  <a:srgbClr val="7394FF"/>
                </a:solidFill>
              </a:rPr>
              <a:t>Moved: George</a:t>
            </a:r>
            <a:endParaRPr lang="en-US" dirty="0">
              <a:solidFill>
                <a:srgbClr val="7394FF"/>
              </a:solidFill>
            </a:endParaRPr>
          </a:p>
          <a:p>
            <a:r>
              <a:rPr lang="en-US" dirty="0">
                <a:solidFill>
                  <a:srgbClr val="7394FF"/>
                </a:solidFill>
              </a:rPr>
              <a:t>Seconded: </a:t>
            </a:r>
            <a:r>
              <a:rPr lang="en-US" dirty="0" smtClean="0">
                <a:solidFill>
                  <a:srgbClr val="7394FF"/>
                </a:solidFill>
              </a:rPr>
              <a:t>Hitoshi</a:t>
            </a:r>
            <a:endParaRPr lang="en-US" dirty="0">
              <a:solidFill>
                <a:srgbClr val="7394FF"/>
              </a:solidFill>
            </a:endParaRPr>
          </a:p>
          <a:p>
            <a:r>
              <a:rPr lang="en-US" dirty="0" smtClean="0">
                <a:solidFill>
                  <a:srgbClr val="7394FF"/>
                </a:solidFill>
              </a:rPr>
              <a:t>Yes/No/Abstain 27/2/20</a:t>
            </a:r>
          </a:p>
          <a:p>
            <a:r>
              <a:rPr lang="en-US" dirty="0" smtClean="0">
                <a:solidFill>
                  <a:srgbClr val="7394FF"/>
                </a:solidFill>
              </a:rPr>
              <a:t>Motion passes</a:t>
            </a:r>
            <a:endParaRPr lang="en-US" dirty="0">
              <a:solidFill>
                <a:srgbClr val="7394FF"/>
              </a:solidFill>
            </a:endParaRPr>
          </a:p>
        </p:txBody>
      </p:sp>
      <p:sp>
        <p:nvSpPr>
          <p:cNvPr id="4" name="Footer Placeholder 3"/>
          <p:cNvSpPr>
            <a:spLocks noGrp="1"/>
          </p:cNvSpPr>
          <p:nvPr>
            <p:ph type="ftr" sz="quarter" idx="11"/>
          </p:nvPr>
        </p:nvSpPr>
        <p:spPr/>
        <p:txBody>
          <a:bodyPr/>
          <a:lstStyle/>
          <a:p>
            <a:pPr>
              <a:defRPr/>
            </a:pPr>
            <a:r>
              <a:rPr lang="en-US" altLang="ja-JP" smtClean="0"/>
              <a:t>Hiroshi Mano / ATRD</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59</a:t>
            </a:fld>
            <a:endParaRPr lang="en-US" altLang="ja-JP" dirty="0"/>
          </a:p>
        </p:txBody>
      </p:sp>
      <p:sp>
        <p:nvSpPr>
          <p:cNvPr id="6" name="Date Placeholder 3"/>
          <p:cNvSpPr txBox="1">
            <a:spLocks/>
          </p:cNvSpPr>
          <p:nvPr/>
        </p:nvSpPr>
        <p:spPr>
          <a:xfrm>
            <a:off x="708186" y="332601"/>
            <a:ext cx="968214" cy="276999"/>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defRPr/>
            </a:pPr>
            <a:r>
              <a:rPr lang="en-US" altLang="ja-JP" smtClean="0"/>
              <a:t>July 2012</a:t>
            </a:r>
            <a:endParaRPr lang="en-US" altLang="ja-JP" dirty="0"/>
          </a:p>
        </p:txBody>
      </p:sp>
      <p:sp>
        <p:nvSpPr>
          <p:cNvPr id="7" name="日付プレースホルダ 6"/>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138099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12/550r6</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err="1" smtClean="0"/>
              <a:t>Giwon</a:t>
            </a:r>
            <a:r>
              <a:rPr lang="en-US" altLang="ja-JP" dirty="0" smtClean="0"/>
              <a:t> Park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3</a:t>
            </a:r>
            <a:endParaRPr lang="en-US" dirty="0"/>
          </a:p>
        </p:txBody>
      </p:sp>
      <p:sp>
        <p:nvSpPr>
          <p:cNvPr id="3" name="Content Placeholder 2"/>
          <p:cNvSpPr>
            <a:spLocks noGrp="1"/>
          </p:cNvSpPr>
          <p:nvPr>
            <p:ph idx="1"/>
          </p:nvPr>
        </p:nvSpPr>
        <p:spPr/>
        <p:txBody>
          <a:bodyPr/>
          <a:lstStyle/>
          <a:p>
            <a:r>
              <a:rPr lang="en-US" dirty="0"/>
              <a:t>Add the following text to Subsection 4.1 “Pre-established security context”</a:t>
            </a:r>
          </a:p>
          <a:p>
            <a:pPr lvl="1"/>
            <a:r>
              <a:rPr lang="en-US" dirty="0">
                <a:solidFill>
                  <a:srgbClr val="0070C0"/>
                </a:solidFill>
              </a:rPr>
              <a:t>The key derivation handshake is started by ‘sending of </a:t>
            </a:r>
            <a:r>
              <a:rPr lang="en-US" dirty="0" err="1">
                <a:solidFill>
                  <a:srgbClr val="0070C0"/>
                </a:solidFill>
              </a:rPr>
              <a:t>Snonce</a:t>
            </a:r>
            <a:r>
              <a:rPr lang="en-US" dirty="0">
                <a:solidFill>
                  <a:srgbClr val="0070C0"/>
                </a:solidFill>
              </a:rPr>
              <a:t> first’ when EAP-RP is used for authentication</a:t>
            </a:r>
          </a:p>
          <a:p>
            <a:r>
              <a:rPr lang="en-US" dirty="0"/>
              <a:t>Moved    </a:t>
            </a:r>
            <a:r>
              <a:rPr lang="en-US" dirty="0" smtClean="0"/>
              <a:t>:</a:t>
            </a:r>
            <a:r>
              <a:rPr lang="en-US" dirty="0" err="1" smtClean="0"/>
              <a:t>Geroge</a:t>
            </a:r>
            <a:endParaRPr lang="en-US" dirty="0" smtClean="0"/>
          </a:p>
          <a:p>
            <a:r>
              <a:rPr lang="en-US" dirty="0"/>
              <a:t>Seconded:</a:t>
            </a:r>
            <a:r>
              <a:rPr lang="en-US" dirty="0" smtClean="0"/>
              <a:t> </a:t>
            </a:r>
            <a:r>
              <a:rPr lang="en-US" dirty="0" err="1" smtClean="0"/>
              <a:t>Jouni</a:t>
            </a:r>
            <a:endParaRPr lang="en-US" dirty="0" smtClean="0"/>
          </a:p>
          <a:p>
            <a:pPr marL="457200" lvl="1" indent="0">
              <a:buNone/>
            </a:pPr>
            <a:endParaRPr lang="en-US" dirty="0"/>
          </a:p>
          <a:p>
            <a:pPr lvl="1"/>
            <a:r>
              <a:rPr lang="en-US" dirty="0"/>
              <a:t>Yes:</a:t>
            </a:r>
            <a:r>
              <a:rPr lang="en-US" dirty="0" smtClean="0"/>
              <a:t> 10	</a:t>
            </a:r>
          </a:p>
          <a:p>
            <a:pPr lvl="1"/>
            <a:r>
              <a:rPr lang="en-US" dirty="0"/>
              <a:t>No:</a:t>
            </a:r>
            <a:r>
              <a:rPr lang="en-US" dirty="0" smtClean="0"/>
              <a:t> 7</a:t>
            </a:r>
          </a:p>
          <a:p>
            <a:pPr lvl="1"/>
            <a:r>
              <a:rPr lang="en-US" dirty="0"/>
              <a:t>Abstain:</a:t>
            </a:r>
            <a:r>
              <a:rPr lang="en-US" dirty="0" smtClean="0"/>
              <a:t> 13</a:t>
            </a:r>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60</a:t>
            </a:fld>
            <a:endParaRPr lang="en-US" altLang="ja-JP">
              <a:solidFill>
                <a:srgbClr val="0000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515729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7772400" cy="446112"/>
          </a:xfrm>
        </p:spPr>
        <p:txBody>
          <a:bodyPr/>
          <a:lstStyle/>
          <a:p>
            <a:r>
              <a:rPr lang="en-US" dirty="0" smtClean="0"/>
              <a:t>Motion 4</a:t>
            </a:r>
            <a:endParaRPr lang="en-US" dirty="0"/>
          </a:p>
        </p:txBody>
      </p:sp>
      <p:sp>
        <p:nvSpPr>
          <p:cNvPr id="3" name="Content Placeholder 2"/>
          <p:cNvSpPr>
            <a:spLocks noGrp="1"/>
          </p:cNvSpPr>
          <p:nvPr>
            <p:ph idx="1"/>
          </p:nvPr>
        </p:nvSpPr>
        <p:spPr>
          <a:xfrm>
            <a:off x="685800" y="1066800"/>
            <a:ext cx="7924800" cy="5257800"/>
          </a:xfrm>
        </p:spPr>
        <p:txBody>
          <a:bodyPr>
            <a:normAutofit fontScale="77500" lnSpcReduction="20000"/>
          </a:bodyPr>
          <a:lstStyle/>
          <a:p>
            <a:r>
              <a:rPr lang="en-US" dirty="0"/>
              <a:t>Add the following text to Subsection 4.1 “Pre-established security context”</a:t>
            </a:r>
          </a:p>
          <a:p>
            <a:pPr lvl="1"/>
            <a:r>
              <a:rPr lang="en-US" strike="sngStrike" dirty="0">
                <a:solidFill>
                  <a:srgbClr val="0070C0"/>
                </a:solidFill>
              </a:rPr>
              <a:t>Non-AP STA shall support bundling of EAP-</a:t>
            </a:r>
            <a:r>
              <a:rPr lang="en-US" strike="sngStrike" dirty="0" err="1">
                <a:solidFill>
                  <a:srgbClr val="0070C0"/>
                </a:solidFill>
              </a:rPr>
              <a:t>Reauth</a:t>
            </a:r>
            <a:r>
              <a:rPr lang="en-US" strike="sngStrike" dirty="0">
                <a:solidFill>
                  <a:srgbClr val="0070C0"/>
                </a:solidFill>
              </a:rPr>
              <a:t> Initiate message with the </a:t>
            </a:r>
            <a:r>
              <a:rPr lang="en-US" strike="sngStrike" dirty="0" err="1">
                <a:solidFill>
                  <a:srgbClr val="0070C0"/>
                </a:solidFill>
              </a:rPr>
              <a:t>Snonce</a:t>
            </a:r>
            <a:r>
              <a:rPr lang="en-US" strike="sngStrike" dirty="0">
                <a:solidFill>
                  <a:srgbClr val="0070C0"/>
                </a:solidFill>
              </a:rPr>
              <a:t> in the Auth </a:t>
            </a:r>
            <a:r>
              <a:rPr lang="en-US" strike="sngStrike" dirty="0" smtClean="0">
                <a:solidFill>
                  <a:srgbClr val="0070C0"/>
                </a:solidFill>
              </a:rPr>
              <a:t>frame</a:t>
            </a:r>
          </a:p>
          <a:p>
            <a:pPr lvl="1"/>
            <a:r>
              <a:rPr lang="en-US" dirty="0" smtClean="0">
                <a:solidFill>
                  <a:srgbClr val="0070C0"/>
                </a:solidFill>
              </a:rPr>
              <a:t>Non-AP STA shall support bundling of EAP-</a:t>
            </a:r>
            <a:r>
              <a:rPr lang="en-US" dirty="0" err="1" smtClean="0">
                <a:solidFill>
                  <a:srgbClr val="0070C0"/>
                </a:solidFill>
              </a:rPr>
              <a:t>Reauth</a:t>
            </a:r>
            <a:r>
              <a:rPr lang="en-US" dirty="0" smtClean="0">
                <a:solidFill>
                  <a:srgbClr val="0070C0"/>
                </a:solidFill>
              </a:rPr>
              <a:t> Initiate message with the </a:t>
            </a:r>
            <a:r>
              <a:rPr lang="en-US" dirty="0" err="1" smtClean="0">
                <a:solidFill>
                  <a:srgbClr val="0070C0"/>
                </a:solidFill>
              </a:rPr>
              <a:t>Snonce</a:t>
            </a:r>
            <a:r>
              <a:rPr lang="en-US" dirty="0" smtClean="0">
                <a:solidFill>
                  <a:srgbClr val="0070C0"/>
                </a:solidFill>
              </a:rPr>
              <a:t> in the Auth frame when EAP-RP</a:t>
            </a:r>
            <a:r>
              <a:rPr lang="en-US" dirty="0" smtClean="0">
                <a:solidFill>
                  <a:srgbClr val="0070C0"/>
                </a:solidFill>
              </a:rPr>
              <a:t> is used </a:t>
            </a:r>
            <a:r>
              <a:rPr lang="en-US" dirty="0" smtClean="0">
                <a:solidFill>
                  <a:srgbClr val="0070C0"/>
                </a:solidFill>
              </a:rPr>
              <a:t>in authentication.</a:t>
            </a:r>
          </a:p>
          <a:p>
            <a:pPr lvl="1"/>
            <a:endParaRPr lang="en-US" dirty="0" smtClean="0">
              <a:solidFill>
                <a:srgbClr val="0070C0"/>
              </a:solidFill>
            </a:endParaRPr>
          </a:p>
          <a:p>
            <a:r>
              <a:rPr lang="en-US" dirty="0"/>
              <a:t>Moved    </a:t>
            </a:r>
            <a:r>
              <a:rPr lang="en-US" dirty="0" smtClean="0"/>
              <a:t>: </a:t>
            </a:r>
            <a:r>
              <a:rPr lang="en-US" dirty="0" err="1" smtClean="0"/>
              <a:t>Geroge</a:t>
            </a:r>
            <a:endParaRPr lang="en-US" dirty="0" smtClean="0"/>
          </a:p>
          <a:p>
            <a:r>
              <a:rPr lang="en-US" dirty="0"/>
              <a:t>Seconded:</a:t>
            </a:r>
            <a:r>
              <a:rPr lang="en-US" dirty="0" smtClean="0"/>
              <a:t> Dan</a:t>
            </a:r>
          </a:p>
          <a:p>
            <a:pPr lvl="1"/>
            <a:r>
              <a:rPr lang="en-US" dirty="0" smtClean="0"/>
              <a:t>Yes:</a:t>
            </a:r>
            <a:r>
              <a:rPr lang="en-US" dirty="0" smtClean="0"/>
              <a:t> 17</a:t>
            </a:r>
          </a:p>
          <a:p>
            <a:pPr lvl="1"/>
            <a:r>
              <a:rPr lang="en-US" dirty="0" smtClean="0"/>
              <a:t>No:</a:t>
            </a:r>
            <a:r>
              <a:rPr lang="en-US" dirty="0" smtClean="0"/>
              <a:t> 8</a:t>
            </a:r>
          </a:p>
          <a:p>
            <a:pPr lvl="1"/>
            <a:r>
              <a:rPr lang="en-US" dirty="0" smtClean="0"/>
              <a:t>Abstain:</a:t>
            </a:r>
            <a:r>
              <a:rPr lang="en-US" dirty="0" smtClean="0"/>
              <a:t> 6 </a:t>
            </a:r>
          </a:p>
          <a:p>
            <a:pPr lvl="2"/>
            <a:r>
              <a:rPr lang="en-US" dirty="0" smtClean="0"/>
              <a:t>Failed</a:t>
            </a:r>
          </a:p>
          <a:p>
            <a:endParaRPr lang="en-US" dirty="0" smtClean="0"/>
          </a:p>
          <a:p>
            <a:r>
              <a:rPr lang="en-US" dirty="0" smtClean="0"/>
              <a:t>Move to amend </a:t>
            </a:r>
          </a:p>
          <a:p>
            <a:pPr marL="685800" lvl="2" indent="-342900"/>
            <a:r>
              <a:rPr lang="en-US" dirty="0" smtClean="0">
                <a:solidFill>
                  <a:srgbClr val="0070C0"/>
                </a:solidFill>
              </a:rPr>
              <a:t>Non-AP STA shall support bundling of EAP-</a:t>
            </a:r>
            <a:r>
              <a:rPr lang="en-US" dirty="0" err="1" smtClean="0">
                <a:solidFill>
                  <a:srgbClr val="0070C0"/>
                </a:solidFill>
              </a:rPr>
              <a:t>Reauth</a:t>
            </a:r>
            <a:r>
              <a:rPr lang="en-US" dirty="0" smtClean="0">
                <a:solidFill>
                  <a:srgbClr val="0070C0"/>
                </a:solidFill>
              </a:rPr>
              <a:t> Initiate message with the </a:t>
            </a:r>
            <a:r>
              <a:rPr lang="en-US" dirty="0" err="1" smtClean="0">
                <a:solidFill>
                  <a:srgbClr val="0070C0"/>
                </a:solidFill>
              </a:rPr>
              <a:t>Snonce</a:t>
            </a:r>
            <a:r>
              <a:rPr lang="en-US" dirty="0" smtClean="0">
                <a:solidFill>
                  <a:srgbClr val="0070C0"/>
                </a:solidFill>
              </a:rPr>
              <a:t> in the Auth </a:t>
            </a:r>
            <a:r>
              <a:rPr lang="en-US" dirty="0" smtClean="0">
                <a:solidFill>
                  <a:srgbClr val="0070C0"/>
                </a:solidFill>
              </a:rPr>
              <a:t>frame when EAP-RP is used in authentication.</a:t>
            </a:r>
          </a:p>
          <a:p>
            <a:r>
              <a:rPr lang="en-US" dirty="0" smtClean="0"/>
              <a:t>Moved    :</a:t>
            </a:r>
            <a:r>
              <a:rPr lang="en-US" dirty="0" smtClean="0"/>
              <a:t> Rene</a:t>
            </a:r>
          </a:p>
          <a:p>
            <a:r>
              <a:rPr lang="en-US" dirty="0" smtClean="0"/>
              <a:t>Seconded:</a:t>
            </a:r>
            <a:r>
              <a:rPr lang="en-US" dirty="0" smtClean="0"/>
              <a:t> Lei </a:t>
            </a:r>
          </a:p>
          <a:p>
            <a:pPr marL="685800" lvl="2" indent="-342900"/>
            <a:endParaRPr lang="en-US" dirty="0" smtClean="0">
              <a:solidFill>
                <a:srgbClr val="0070C0"/>
              </a:solidFill>
            </a:endParaRPr>
          </a:p>
          <a:p>
            <a:pPr lvl="1"/>
            <a:r>
              <a:rPr lang="en-US" altLang="ja-JP" dirty="0" smtClean="0">
                <a:ea typeface="ＭＳ Ｐゴシック" pitchFamily="-84" charset="-128"/>
                <a:cs typeface="ＭＳ Ｐゴシック" pitchFamily="-84" charset="-128"/>
              </a:rPr>
              <a:t>Approved  by unanimous consent</a:t>
            </a:r>
          </a:p>
          <a:p>
            <a:pPr lvl="1"/>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61</a:t>
            </a:fld>
            <a:endParaRPr lang="en-US" altLang="ja-JP">
              <a:solidFill>
                <a:srgbClr val="0000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4944140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r>
              <a:rPr lang="en-US" dirty="0" smtClean="0"/>
              <a:t> 5 </a:t>
            </a:r>
            <a:endParaRPr lang="en-US" dirty="0"/>
          </a:p>
        </p:txBody>
      </p:sp>
      <p:sp>
        <p:nvSpPr>
          <p:cNvPr id="3" name="Content Placeholder 2"/>
          <p:cNvSpPr>
            <a:spLocks noGrp="1"/>
          </p:cNvSpPr>
          <p:nvPr>
            <p:ph idx="1"/>
          </p:nvPr>
        </p:nvSpPr>
        <p:spPr/>
        <p:txBody>
          <a:bodyPr/>
          <a:lstStyle/>
          <a:p>
            <a:r>
              <a:rPr lang="en-US" dirty="0"/>
              <a:t>Add the following text to Subsection 4.1 “Pre-established security context”</a:t>
            </a:r>
            <a:endParaRPr lang="en-US" dirty="0" smtClean="0"/>
          </a:p>
          <a:p>
            <a:pPr lvl="1"/>
            <a:r>
              <a:rPr lang="en-US" dirty="0" smtClean="0">
                <a:solidFill>
                  <a:srgbClr val="0070C0"/>
                </a:solidFill>
              </a:rPr>
              <a:t>Option 1 from 11-12/0789r2 shall be supported.</a:t>
            </a:r>
          </a:p>
          <a:p>
            <a:r>
              <a:rPr lang="en-US" dirty="0"/>
              <a:t>Moved    </a:t>
            </a:r>
            <a:r>
              <a:rPr lang="en-US" dirty="0" smtClean="0"/>
              <a:t>: Dan</a:t>
            </a:r>
          </a:p>
          <a:p>
            <a:r>
              <a:rPr lang="en-US" dirty="0"/>
              <a:t>Seconded:</a:t>
            </a:r>
            <a:r>
              <a:rPr lang="en-US" dirty="0" smtClean="0"/>
              <a:t> </a:t>
            </a:r>
            <a:r>
              <a:rPr lang="en-US" dirty="0" err="1" smtClean="0"/>
              <a:t>Jouni</a:t>
            </a:r>
            <a:endParaRPr lang="en-US" dirty="0" smtClean="0"/>
          </a:p>
          <a:p>
            <a:pPr marL="457200" lvl="1" indent="0">
              <a:buNone/>
            </a:pPr>
            <a:endParaRPr lang="en-US" dirty="0"/>
          </a:p>
          <a:p>
            <a:pPr lvl="1"/>
            <a:r>
              <a:rPr lang="en-US" dirty="0"/>
              <a:t>Yes:</a:t>
            </a:r>
            <a:r>
              <a:rPr lang="en-US" dirty="0" smtClean="0"/>
              <a:t> 15	</a:t>
            </a:r>
          </a:p>
          <a:p>
            <a:pPr lvl="1"/>
            <a:r>
              <a:rPr lang="en-US" dirty="0"/>
              <a:t>No:</a:t>
            </a:r>
            <a:r>
              <a:rPr lang="en-US" dirty="0" smtClean="0"/>
              <a:t> 10</a:t>
            </a:r>
          </a:p>
          <a:p>
            <a:pPr lvl="1"/>
            <a:r>
              <a:rPr lang="en-US" dirty="0"/>
              <a:t>Abstain:</a:t>
            </a:r>
            <a:r>
              <a:rPr lang="en-US" dirty="0" smtClean="0"/>
              <a:t> 10</a:t>
            </a:r>
          </a:p>
          <a:p>
            <a:pPr lvl="1"/>
            <a:r>
              <a:rPr lang="en-US" dirty="0" smtClean="0"/>
              <a:t>Failed</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62</a:t>
            </a:fld>
            <a:endParaRPr lang="en-US" altLang="ja-JP">
              <a:solidFill>
                <a:srgbClr val="0000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515729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r>
              <a:rPr lang="en-US" dirty="0" smtClean="0"/>
              <a:t> 6 </a:t>
            </a:r>
            <a:endParaRPr lang="en-US" dirty="0"/>
          </a:p>
        </p:txBody>
      </p:sp>
      <p:sp>
        <p:nvSpPr>
          <p:cNvPr id="3" name="Content Placeholder 2"/>
          <p:cNvSpPr>
            <a:spLocks noGrp="1"/>
          </p:cNvSpPr>
          <p:nvPr>
            <p:ph idx="1"/>
          </p:nvPr>
        </p:nvSpPr>
        <p:spPr/>
        <p:txBody>
          <a:bodyPr>
            <a:normAutofit fontScale="92500" lnSpcReduction="10000"/>
          </a:bodyPr>
          <a:lstStyle/>
          <a:p>
            <a:r>
              <a:rPr lang="en-US" dirty="0"/>
              <a:t>Add the following text to Subsection </a:t>
            </a:r>
            <a:r>
              <a:rPr lang="en-US" dirty="0" smtClean="0"/>
              <a:t>4 of the Specification Framework Document under the heading “Key Confirmation”</a:t>
            </a:r>
          </a:p>
          <a:p>
            <a:pPr lvl="1"/>
            <a:r>
              <a:rPr lang="en-US" dirty="0" smtClean="0">
                <a:solidFill>
                  <a:srgbClr val="0070C0"/>
                </a:solidFill>
              </a:rPr>
              <a:t>The draft specification shall not specify confirmation of a key prior to both parties possessing the key to confirm.</a:t>
            </a:r>
          </a:p>
          <a:p>
            <a:r>
              <a:rPr lang="en-US" dirty="0"/>
              <a:t>Moved    </a:t>
            </a:r>
            <a:r>
              <a:rPr lang="en-US" dirty="0" smtClean="0"/>
              <a:t>: Dan</a:t>
            </a:r>
          </a:p>
          <a:p>
            <a:r>
              <a:rPr lang="en-US" dirty="0"/>
              <a:t>Seconded:</a:t>
            </a:r>
            <a:r>
              <a:rPr lang="en-US" dirty="0" smtClean="0"/>
              <a:t> Paul</a:t>
            </a:r>
          </a:p>
          <a:p>
            <a:pPr marL="457200" lvl="1" indent="0">
              <a:buNone/>
            </a:pPr>
            <a:endParaRPr lang="en-US" dirty="0"/>
          </a:p>
          <a:p>
            <a:pPr lvl="1"/>
            <a:r>
              <a:rPr lang="en-US" dirty="0"/>
              <a:t>Yes:</a:t>
            </a:r>
            <a:r>
              <a:rPr lang="en-US" dirty="0" smtClean="0"/>
              <a:t> 15	</a:t>
            </a:r>
          </a:p>
          <a:p>
            <a:pPr lvl="1"/>
            <a:r>
              <a:rPr lang="en-US" dirty="0"/>
              <a:t>No:</a:t>
            </a:r>
            <a:r>
              <a:rPr lang="en-US" dirty="0" smtClean="0"/>
              <a:t> 0	</a:t>
            </a:r>
          </a:p>
          <a:p>
            <a:pPr lvl="1"/>
            <a:r>
              <a:rPr lang="en-US" dirty="0"/>
              <a:t>Abstain:</a:t>
            </a:r>
            <a:r>
              <a:rPr lang="en-US" dirty="0" smtClean="0"/>
              <a:t> 17</a:t>
            </a:r>
          </a:p>
          <a:p>
            <a:pPr lvl="1"/>
            <a:r>
              <a:rPr lang="en-US" dirty="0" smtClean="0"/>
              <a:t>Passes</a:t>
            </a:r>
            <a:endParaRPr lang="en-US" dirty="0" smtClean="0"/>
          </a:p>
          <a:p>
            <a:pPr lvl="1">
              <a:buNone/>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63</a:t>
            </a:fld>
            <a:endParaRPr lang="en-US" altLang="ja-JP">
              <a:solidFill>
                <a:srgbClr val="0000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515729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12/790r0</a:t>
            </a:r>
            <a:br>
              <a:rPr lang="en-US" altLang="ja-JP" dirty="0" smtClean="0"/>
            </a:br>
            <a:r>
              <a:rPr lang="en-US" altLang="ja-JP" dirty="0" smtClean="0"/>
              <a:t>2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smtClean="0"/>
              <a:t>Young </a:t>
            </a:r>
            <a:r>
              <a:rPr lang="en-US" altLang="ja-JP" dirty="0" err="1" smtClean="0"/>
              <a:t>Hoon</a:t>
            </a:r>
            <a:r>
              <a:rPr lang="en-US" altLang="ja-JP" dirty="0" smtClean="0"/>
              <a:t> Kwon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64</a:t>
            </a:fld>
            <a:endParaRPr lang="en-GB"/>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including information of the FILS discovery frame transmission time of other BSSs in the contents of the FILS discovery frame?</a:t>
            </a:r>
          </a:p>
          <a:p>
            <a:endParaRPr lang="en-US" altLang="zh-CN" dirty="0" smtClean="0"/>
          </a:p>
          <a:p>
            <a:pPr>
              <a:buNone/>
              <a:defRPr/>
            </a:pPr>
            <a:r>
              <a:rPr lang="en-US" sz="1800" dirty="0" smtClean="0"/>
              <a:t>Yes:  10</a:t>
            </a:r>
          </a:p>
          <a:p>
            <a:pPr>
              <a:buNone/>
              <a:defRPr/>
            </a:pPr>
            <a:r>
              <a:rPr lang="en-US" sz="1800" dirty="0" smtClean="0"/>
              <a:t>No: 9</a:t>
            </a:r>
          </a:p>
          <a:p>
            <a:pPr>
              <a:buNone/>
              <a:defRPr/>
            </a:pPr>
            <a:r>
              <a:rPr lang="en-US" sz="1800" dirty="0" smtClean="0"/>
              <a:t>Abstain:  43</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65</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agree that non-AP STA may report FILS discovery frame transmission timing information of nearby APs?</a:t>
            </a:r>
          </a:p>
          <a:p>
            <a:pPr lvl="1"/>
            <a:endParaRPr lang="en-US" altLang="zh-CN" dirty="0" smtClean="0"/>
          </a:p>
          <a:p>
            <a:pPr lvl="1">
              <a:buNone/>
            </a:pPr>
            <a:endParaRPr lang="en-US" altLang="zh-CN" dirty="0" smtClean="0"/>
          </a:p>
          <a:p>
            <a:pPr>
              <a:buNone/>
              <a:defRPr/>
            </a:pPr>
            <a:r>
              <a:rPr lang="en-US" sz="1800" dirty="0" smtClean="0"/>
              <a:t>Yes:  19</a:t>
            </a:r>
          </a:p>
          <a:p>
            <a:pPr>
              <a:buNone/>
              <a:defRPr/>
            </a:pPr>
            <a:r>
              <a:rPr lang="en-US" sz="1800" dirty="0" smtClean="0"/>
              <a:t>No: 4</a:t>
            </a:r>
          </a:p>
          <a:p>
            <a:pPr>
              <a:buNone/>
              <a:defRPr/>
            </a:pPr>
            <a:r>
              <a:rPr lang="en-US" sz="1800" dirty="0" smtClean="0"/>
              <a:t>Abstain: 29</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66</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smtClean="0"/>
              <a:t>Add the following text to “Section 6.2 Passive scanning” in the </a:t>
            </a:r>
            <a:r>
              <a:rPr lang="en-US" dirty="0" err="1" smtClean="0"/>
              <a:t>TGai</a:t>
            </a:r>
            <a:r>
              <a:rPr lang="en-US" dirty="0" smtClean="0"/>
              <a:t> SFD, 12/0151r8:</a:t>
            </a:r>
          </a:p>
          <a:p>
            <a:pPr>
              <a:buNone/>
            </a:pPr>
            <a:r>
              <a:rPr lang="en-US" b="0" dirty="0" smtClean="0"/>
              <a:t>“</a:t>
            </a:r>
          </a:p>
          <a:p>
            <a:pPr lvl="1"/>
            <a:r>
              <a:rPr lang="en-US" dirty="0" smtClean="0"/>
              <a:t>The FILS beacon frame may include information of the FILS beacon transmission time of other BSSs.”</a:t>
            </a:r>
          </a:p>
          <a:p>
            <a:pPr lvl="1">
              <a:buNone/>
            </a:pPr>
            <a:endParaRPr lang="en-US" dirty="0" smtClean="0"/>
          </a:p>
          <a:p>
            <a:pPr lvl="1"/>
            <a:endParaRPr lang="en-US" dirty="0" smtClean="0"/>
          </a:p>
          <a:p>
            <a:pPr lvl="0">
              <a:spcAft>
                <a:spcPts val="600"/>
              </a:spcAft>
            </a:pPr>
            <a:r>
              <a:rPr lang="en-US" sz="2000" dirty="0" smtClean="0"/>
              <a:t>Mover: </a:t>
            </a:r>
            <a:r>
              <a:rPr lang="en-US" altLang="zh-CN" sz="2000" b="0" kern="1200" dirty="0" smtClean="0">
                <a:latin typeface="Times New Roman" pitchFamily="18" charset="0"/>
                <a:ea typeface="맑은 고딕" pitchFamily="34" charset="-127"/>
                <a:cs typeface="Times New Roman" pitchFamily="18" charset="0"/>
              </a:rPr>
              <a:t>Young </a:t>
            </a:r>
            <a:r>
              <a:rPr lang="en-US" altLang="zh-CN" sz="2000" b="0" kern="1200" dirty="0" err="1" smtClean="0">
                <a:latin typeface="Times New Roman" pitchFamily="18" charset="0"/>
                <a:ea typeface="맑은 고딕" pitchFamily="34" charset="-127"/>
                <a:cs typeface="Times New Roman" pitchFamily="18" charset="0"/>
              </a:rPr>
              <a:t>Hoon</a:t>
            </a:r>
            <a:r>
              <a:rPr lang="en-US" altLang="zh-CN" sz="2000" b="0" kern="1200" dirty="0" smtClean="0">
                <a:latin typeface="Times New Roman" pitchFamily="18" charset="0"/>
                <a:ea typeface="맑은 고딕" pitchFamily="34" charset="-127"/>
                <a:cs typeface="Times New Roman" pitchFamily="18" charset="0"/>
              </a:rPr>
              <a:t> Kwon</a:t>
            </a:r>
            <a:endParaRPr lang="en-US" sz="2000" dirty="0" smtClean="0"/>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67</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dirty="0" smtClean="0"/>
              <a:t>Add the following text to “Section 6.2 Passive scanning” in the </a:t>
            </a:r>
            <a:r>
              <a:rPr lang="en-US" dirty="0" err="1" smtClean="0"/>
              <a:t>TGai</a:t>
            </a:r>
            <a:r>
              <a:rPr lang="en-US" dirty="0" smtClean="0"/>
              <a:t> SFD, 12/0151r8:</a:t>
            </a:r>
          </a:p>
          <a:p>
            <a:pPr>
              <a:buNone/>
            </a:pPr>
            <a:r>
              <a:rPr lang="en-US" b="0" dirty="0" smtClean="0"/>
              <a:t>“</a:t>
            </a:r>
          </a:p>
          <a:p>
            <a:pPr lvl="1"/>
            <a:r>
              <a:rPr lang="en-US" dirty="0" smtClean="0"/>
              <a:t>STA can report FILS beacon transmission timing information of nearby APs.”</a:t>
            </a:r>
          </a:p>
          <a:p>
            <a:pPr lvl="1">
              <a:buNone/>
            </a:pPr>
            <a:endParaRPr lang="en-US" dirty="0" smtClean="0"/>
          </a:p>
          <a:p>
            <a:pPr lvl="1">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68</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12/791r0</a:t>
            </a:r>
            <a:br>
              <a:rPr lang="en-US" altLang="ja-JP" dirty="0" smtClean="0"/>
            </a:br>
            <a:r>
              <a:rPr lang="en-US" altLang="ja-JP" dirty="0" smtClean="0"/>
              <a:t>6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err="1" smtClean="0"/>
              <a:t>Yunsong</a:t>
            </a:r>
            <a:r>
              <a:rPr lang="en-US" altLang="ja-JP" dirty="0" smtClean="0"/>
              <a:t> Yan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69</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12/0151r8. </a:t>
            </a:r>
          </a:p>
          <a:p>
            <a:pPr lvl="1"/>
            <a:r>
              <a:rPr lang="en-US" dirty="0" smtClean="0"/>
              <a:t> </a:t>
            </a:r>
            <a:r>
              <a:rPr lang="en-US" altLang="zh-CN" dirty="0" smtClean="0"/>
              <a:t>Triggering information for broadcast Probe Response transmission may be included in the Probe Request. </a:t>
            </a:r>
          </a:p>
          <a:p>
            <a:endParaRPr lang="en-US" dirty="0" smtClean="0"/>
          </a:p>
          <a:p>
            <a:r>
              <a:rPr lang="en-US" dirty="0" smtClean="0"/>
              <a:t>Yes:</a:t>
            </a:r>
          </a:p>
          <a:p>
            <a:r>
              <a:rPr lang="en-US" dirty="0" smtClean="0"/>
              <a:t>No:</a:t>
            </a:r>
          </a:p>
          <a:p>
            <a:r>
              <a:rPr lang="en-US" dirty="0" smtClean="0"/>
              <a:t>Abstain:</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 ATRD</a:t>
            </a:r>
            <a:endParaRPr lang="en-US" dirty="0" smtClean="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smtClean="0"/>
              <a:t>July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7</a:t>
            </a:fld>
            <a:endParaRPr lang="en-US" altLang="ja-JP">
              <a:solidFill>
                <a:srgbClr val="0000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4551693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STA may send a simplified Probe Request by referencing to another STA’s Probe Request that was received earlier, thereby </a:t>
            </a:r>
            <a:r>
              <a:rPr lang="en-US" dirty="0" smtClean="0"/>
              <a:t>removing the redundant information elements that are already in the referenced Probe Request from the simplified Probe Request</a:t>
            </a:r>
            <a:r>
              <a:rPr lang="en-US" altLang="zh-CN" dirty="0" smtClean="0"/>
              <a:t>?</a:t>
            </a:r>
          </a:p>
          <a:p>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70</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AP may send a simplified Probe Response by referencing to another Probe Response that was sent earlier, thereby </a:t>
            </a:r>
            <a:r>
              <a:rPr lang="en-US" dirty="0" smtClean="0"/>
              <a:t>removing the redundant information elements that are already in the referenced Probe Response from the simplified Probe Response</a:t>
            </a:r>
            <a:r>
              <a:rPr lang="en-US" altLang="zh-CN" dirty="0" smtClean="0"/>
              <a:t>?</a:t>
            </a:r>
          </a:p>
          <a:p>
            <a:pPr lvl="1">
              <a:buNone/>
            </a:pPr>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71</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Option 1, i.e. </a:t>
            </a:r>
            <a:r>
              <a:rPr lang="en-US" sz="2400" b="1" dirty="0" smtClean="0"/>
              <a:t>using the reserved Power Management bit (B12) in the FC field in the MAC header of the Probe Request (or Response) to indicate that it is a Simplified Probe Request (or Response) and adding a Probe Request (or Response) Reference Information field in the MAC header, respectively</a:t>
            </a:r>
            <a:r>
              <a:rPr lang="en-US" altLang="zh-CN" sz="2400" b="1" dirty="0" smtClean="0"/>
              <a:t>?</a:t>
            </a:r>
          </a:p>
          <a:p>
            <a:pPr lvl="1">
              <a:buNone/>
            </a:pPr>
            <a:endParaRPr lang="en-US" altLang="zh-CN" sz="2400"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72</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Option 2, i.e. </a:t>
            </a:r>
            <a:r>
              <a:rPr lang="en-US" sz="2400" b="1" dirty="0" smtClean="0"/>
              <a:t>using the presence of the Probe Request (or Response) Reference IE in the frame body of the Probe Request (or Response) frame to indicate it is a Simplified Probe Request (or Response), respectively</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73</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5</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source address (SA) in the referenced Probe Request as the reference information in the simplified Probe Request</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74</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6</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Sequence Control number in the referenced Probe Response as the reference information in the simplified Probe Response</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75</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1</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Add the following text to “Section 6.1 Active scanning” in the </a:t>
            </a:r>
            <a:r>
              <a:rPr lang="en-US" dirty="0" err="1" smtClean="0"/>
              <a:t>TGai</a:t>
            </a:r>
            <a:r>
              <a:rPr lang="en-US" dirty="0" smtClean="0"/>
              <a:t> SFD, 12/0151r8:</a:t>
            </a:r>
          </a:p>
          <a:p>
            <a:pPr>
              <a:buNone/>
            </a:pPr>
            <a:r>
              <a:rPr lang="en-US" dirty="0" smtClean="0"/>
              <a:t>“6.1.X Simplified Probe Request</a:t>
            </a:r>
          </a:p>
          <a:p>
            <a:pPr marL="0" indent="0">
              <a:buNone/>
            </a:pPr>
            <a:r>
              <a:rPr lang="en-US" dirty="0" smtClean="0"/>
              <a:t>STA may send a simplified Probe Request by referencing to a regular Probe Request that was received earlier and by removing the redundant information elements that are already in the referenced Probe Request from the simplified Probe Request.”</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76</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2</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Add the following text to “Section 6.1 Active scanning” in the </a:t>
            </a:r>
            <a:r>
              <a:rPr lang="en-US" dirty="0" err="1" smtClean="0"/>
              <a:t>TGai</a:t>
            </a:r>
            <a:r>
              <a:rPr lang="en-US" dirty="0" smtClean="0"/>
              <a:t> SFD, 12/0151r8:</a:t>
            </a:r>
          </a:p>
          <a:p>
            <a:pPr>
              <a:buNone/>
            </a:pPr>
            <a:r>
              <a:rPr lang="en-US" dirty="0" smtClean="0"/>
              <a:t>“6.1.Y Simplified Probe Response</a:t>
            </a:r>
          </a:p>
          <a:p>
            <a:pPr marL="0" indent="0">
              <a:buNone/>
            </a:pPr>
            <a:r>
              <a:rPr lang="en-US" dirty="0" smtClean="0"/>
              <a:t>AP may send a simplified Probe Response by referencing to a regular Probe Response that was sent earlier and by removing the redundant information elements that are already in the referenced Probe Response from the simplified Probe Response.”</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77</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12/794r2</a:t>
            </a:r>
            <a:br>
              <a:rPr lang="en-US" altLang="ja-JP" dirty="0" smtClean="0"/>
            </a:br>
            <a:r>
              <a:rPr lang="en-US" altLang="ja-JP" dirty="0"/>
              <a:t>4</a:t>
            </a:r>
            <a:r>
              <a:rPr lang="en-US" altLang="ja-JP" dirty="0" smtClean="0"/>
              <a:t> Motions</a:t>
            </a:r>
            <a:endParaRPr lang="ja-JP" altLang="en-US" dirty="0"/>
          </a:p>
        </p:txBody>
      </p:sp>
      <p:sp>
        <p:nvSpPr>
          <p:cNvPr id="3" name="サブタイトル 2"/>
          <p:cNvSpPr>
            <a:spLocks noGrp="1"/>
          </p:cNvSpPr>
          <p:nvPr>
            <p:ph type="subTitle" idx="1"/>
          </p:nvPr>
        </p:nvSpPr>
        <p:spPr/>
        <p:txBody>
          <a:bodyPr/>
          <a:lstStyle/>
          <a:p>
            <a:r>
              <a:rPr lang="en-US" altLang="ja-JP" dirty="0" smtClean="0"/>
              <a:t>Rene </a:t>
            </a:r>
            <a:r>
              <a:rPr lang="en-US" altLang="ja-JP" dirty="0" err="1" smtClean="0"/>
              <a:t>Struik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78</a:t>
            </a:fld>
            <a:endParaRPr lang="en-GB"/>
          </a:p>
        </p:txBody>
      </p:sp>
    </p:spTree>
  </p:cSld>
  <p:clrMapOvr>
    <a:masterClrMapping/>
  </p:clrMapOvr>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173398" cy="276999"/>
          </a:xfrm>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Text Box 2"/>
          <p:cNvSpPr txBox="1">
            <a:spLocks noChangeArrowheads="1"/>
          </p:cNvSpPr>
          <p:nvPr/>
        </p:nvSpPr>
        <p:spPr bwMode="auto">
          <a:xfrm>
            <a:off x="3958815" y="533400"/>
            <a:ext cx="1372492" cy="461665"/>
          </a:xfrm>
          <a:prstGeom prst="rect">
            <a:avLst/>
          </a:prstGeom>
          <a:noFill/>
          <a:ln w="12700">
            <a:noFill/>
            <a:miter lim="800000"/>
            <a:headEnd type="none" w="sm" len="sm"/>
            <a:tailEnd type="none" w="sm" len="sm"/>
          </a:ln>
        </p:spPr>
        <p:txBody>
          <a:bodyPr wrap="none">
            <a:spAutoFit/>
          </a:bodyPr>
          <a:lstStyle/>
          <a:p>
            <a:pPr algn="ctr" defTabSz="914400">
              <a:buClrTx/>
              <a:buSzTx/>
              <a:buFontTx/>
              <a:buNone/>
            </a:pPr>
            <a:r>
              <a:rPr lang="en-US" b="1" dirty="0" smtClean="0">
                <a:solidFill>
                  <a:srgbClr val="000000"/>
                </a:solidFill>
                <a:latin typeface="Times New Roman" pitchFamily="-65" charset="0"/>
                <a:ea typeface="ＭＳ Ｐゴシック" pitchFamily="-65" charset="-128"/>
              </a:rPr>
              <a:t>Motion 1</a:t>
            </a:r>
            <a:endParaRPr lang="en-US" b="1" dirty="0">
              <a:solidFill>
                <a:srgbClr val="000000"/>
              </a:solidFill>
              <a:latin typeface="Times New Roman" pitchFamily="-65" charset="0"/>
              <a:ea typeface="ＭＳ Ｐゴシック" pitchFamily="-65" charset="-128"/>
            </a:endParaRPr>
          </a:p>
        </p:txBody>
      </p:sp>
      <p:sp>
        <p:nvSpPr>
          <p:cNvPr id="25" name="TextBox 24"/>
          <p:cNvSpPr txBox="1"/>
          <p:nvPr/>
        </p:nvSpPr>
        <p:spPr>
          <a:xfrm>
            <a:off x="0" y="1102578"/>
            <a:ext cx="9144000" cy="3046988"/>
          </a:xfrm>
          <a:prstGeom prst="rect">
            <a:avLst/>
          </a:prstGeom>
          <a:noFill/>
        </p:spPr>
        <p:txBody>
          <a:bodyPr wrap="square" rtlCol="0">
            <a:spAutoFit/>
          </a:bodyPr>
          <a:lstStyle/>
          <a:p>
            <a:r>
              <a:rPr lang="en-CA" sz="1600" b="1" dirty="0">
                <a:solidFill>
                  <a:schemeClr val="tx1"/>
                </a:solidFill>
              </a:rPr>
              <a:t>Add the following text to Subsection 4.1 “Pre-established security context” of the Security Framework Document:</a:t>
            </a:r>
          </a:p>
          <a:p>
            <a:endParaRPr lang="en-CA" sz="1600" b="1" dirty="0">
              <a:solidFill>
                <a:schemeClr val="tx1"/>
              </a:solidFill>
            </a:endParaRPr>
          </a:p>
          <a:p>
            <a:r>
              <a:rPr lang="en-CA" sz="1600" dirty="0">
                <a:solidFill>
                  <a:schemeClr val="tx1"/>
                </a:solidFill>
              </a:rPr>
              <a:t>The draft specification shall include support for a FILS authentication mechanism that does not </a:t>
            </a:r>
            <a:r>
              <a:rPr lang="en-CA" sz="1600" i="1" dirty="0">
                <a:solidFill>
                  <a:schemeClr val="tx1"/>
                </a:solidFill>
              </a:rPr>
              <a:t>require </a:t>
            </a:r>
          </a:p>
          <a:p>
            <a:r>
              <a:rPr lang="en-CA" sz="1600" dirty="0">
                <a:solidFill>
                  <a:schemeClr val="tx1"/>
                </a:solidFill>
              </a:rPr>
              <a:t>online involvement of a third party for authentication (of course, it </a:t>
            </a:r>
            <a:r>
              <a:rPr lang="en-CA" sz="1600" i="1" dirty="0">
                <a:solidFill>
                  <a:schemeClr val="tx1"/>
                </a:solidFill>
              </a:rPr>
              <a:t>may</a:t>
            </a:r>
            <a:r>
              <a:rPr lang="en-CA" sz="1600" dirty="0">
                <a:solidFill>
                  <a:schemeClr val="tx1"/>
                </a:solidFill>
              </a:rPr>
              <a:t> involve it for authorization and </a:t>
            </a:r>
          </a:p>
          <a:p>
            <a:r>
              <a:rPr lang="en-CA" sz="1600" dirty="0">
                <a:solidFill>
                  <a:schemeClr val="tx1"/>
                </a:solidFill>
              </a:rPr>
              <a:t>does </a:t>
            </a:r>
            <a:r>
              <a:rPr lang="en-CA" sz="1600" i="1" dirty="0">
                <a:solidFill>
                  <a:schemeClr val="tx1"/>
                </a:solidFill>
              </a:rPr>
              <a:t>not preclude</a:t>
            </a:r>
            <a:r>
              <a:rPr lang="en-CA" sz="1600" dirty="0">
                <a:solidFill>
                  <a:schemeClr val="tx1"/>
                </a:solidFill>
              </a:rPr>
              <a:t> online involvement for authentication).</a:t>
            </a:r>
          </a:p>
          <a:p>
            <a:endParaRPr lang="en-CA" sz="1600" dirty="0">
              <a:solidFill>
                <a:schemeClr val="tx1"/>
              </a:solidFill>
            </a:endParaRPr>
          </a:p>
          <a:p>
            <a:r>
              <a:rPr lang="en-CA" sz="1600" dirty="0">
                <a:solidFill>
                  <a:schemeClr val="tx1"/>
                </a:solidFill>
              </a:rPr>
              <a:t>Moved: Rene Struik</a:t>
            </a:r>
          </a:p>
          <a:p>
            <a:r>
              <a:rPr lang="en-CA" sz="1600" dirty="0">
                <a:solidFill>
                  <a:schemeClr val="tx1"/>
                </a:solidFill>
              </a:rPr>
              <a:t>Seconded: Dan Harkins</a:t>
            </a:r>
          </a:p>
          <a:p>
            <a:r>
              <a:rPr lang="en-CA" sz="1600" dirty="0">
                <a:solidFill>
                  <a:schemeClr val="tx1"/>
                </a:solidFill>
              </a:rPr>
              <a:t>Y/N/A: 18/0/22</a:t>
            </a:r>
          </a:p>
          <a:p>
            <a:r>
              <a:rPr lang="en-CA" sz="1600" dirty="0" smtClean="0">
                <a:solidFill>
                  <a:schemeClr val="tx1"/>
                </a:solidFill>
              </a:rPr>
              <a:t>Motion passes</a:t>
            </a:r>
            <a:endParaRPr lang="en-CA" sz="1600" dirty="0">
              <a:solidFill>
                <a:schemeClr val="tx1"/>
              </a:solidFill>
            </a:endParaRPr>
          </a:p>
          <a:p>
            <a:endParaRPr lang="en-CA" sz="1600" dirty="0"/>
          </a:p>
        </p:txBody>
      </p:sp>
      <p:sp>
        <p:nvSpPr>
          <p:cNvPr id="6" name="スライド番号プレースホルダ 5"/>
          <p:cNvSpPr>
            <a:spLocks noGrp="1"/>
          </p:cNvSpPr>
          <p:nvPr>
            <p:ph type="sldNum" sz="quarter" idx="12"/>
          </p:nvPr>
        </p:nvSpPr>
        <p:spPr/>
        <p:txBody>
          <a:bodyPr/>
          <a:lstStyle/>
          <a:p>
            <a:pPr>
              <a:defRPr/>
            </a:pPr>
            <a:r>
              <a:rPr lang="en-US" altLang="ja-JP" smtClean="0">
                <a:solidFill>
                  <a:srgbClr val="000000"/>
                </a:solidFill>
              </a:rPr>
              <a:t>Slide </a:t>
            </a:r>
            <a:fld id="{9389016A-55A8-41F3-A301-F0C788D1E75C}" type="slidenum">
              <a:rPr lang="en-US" altLang="ja-JP" smtClean="0">
                <a:solidFill>
                  <a:srgbClr val="000000"/>
                </a:solidFill>
              </a:rPr>
              <a:pPr>
                <a:defRPr/>
              </a:pPr>
              <a:t>79</a:t>
            </a:fld>
            <a:endParaRPr lang="en-US" altLang="ja-JP">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12/741r1</a:t>
            </a:r>
            <a:br>
              <a:rPr lang="en-US" altLang="ja-JP" dirty="0" smtClean="0"/>
            </a:br>
            <a:r>
              <a:rPr lang="en-US" altLang="ja-JP" dirty="0" smtClean="0"/>
              <a:t>2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p>
            <a:r>
              <a:rPr lang="en-US" altLang="ja-JP" dirty="0" smtClean="0"/>
              <a:t>Lei Wang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8</a:t>
            </a:fld>
            <a:endParaRPr lang="en-GB"/>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173398" cy="276999"/>
          </a:xfrm>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Text Box 2"/>
          <p:cNvSpPr txBox="1">
            <a:spLocks noChangeArrowheads="1"/>
          </p:cNvSpPr>
          <p:nvPr/>
        </p:nvSpPr>
        <p:spPr bwMode="auto">
          <a:xfrm>
            <a:off x="3958815" y="533400"/>
            <a:ext cx="1372492" cy="461665"/>
          </a:xfrm>
          <a:prstGeom prst="rect">
            <a:avLst/>
          </a:prstGeom>
          <a:noFill/>
          <a:ln w="12700">
            <a:noFill/>
            <a:miter lim="800000"/>
            <a:headEnd type="none" w="sm" len="sm"/>
            <a:tailEnd type="none" w="sm" len="sm"/>
          </a:ln>
        </p:spPr>
        <p:txBody>
          <a:bodyPr wrap="none">
            <a:spAutoFit/>
          </a:bodyPr>
          <a:lstStyle/>
          <a:p>
            <a:pPr algn="ctr" defTabSz="914400">
              <a:buClrTx/>
              <a:buSzTx/>
              <a:buFontTx/>
              <a:buNone/>
            </a:pPr>
            <a:r>
              <a:rPr lang="en-US" b="1" dirty="0" smtClean="0">
                <a:solidFill>
                  <a:srgbClr val="000000"/>
                </a:solidFill>
                <a:latin typeface="Times New Roman" pitchFamily="-65" charset="0"/>
                <a:ea typeface="ＭＳ Ｐゴシック" pitchFamily="-65" charset="-128"/>
              </a:rPr>
              <a:t>Motion 2</a:t>
            </a:r>
            <a:endParaRPr lang="en-US" b="1" dirty="0">
              <a:solidFill>
                <a:srgbClr val="000000"/>
              </a:solidFill>
              <a:latin typeface="Times New Roman" pitchFamily="-65" charset="0"/>
              <a:ea typeface="ＭＳ Ｐゴシック" pitchFamily="-65" charset="-128"/>
            </a:endParaRPr>
          </a:p>
        </p:txBody>
      </p:sp>
      <p:sp>
        <p:nvSpPr>
          <p:cNvPr id="25" name="TextBox 24"/>
          <p:cNvSpPr txBox="1"/>
          <p:nvPr/>
        </p:nvSpPr>
        <p:spPr>
          <a:xfrm>
            <a:off x="0" y="1102578"/>
            <a:ext cx="9144000" cy="3785652"/>
          </a:xfrm>
          <a:prstGeom prst="rect">
            <a:avLst/>
          </a:prstGeom>
          <a:noFill/>
        </p:spPr>
        <p:txBody>
          <a:bodyPr wrap="square" rtlCol="0">
            <a:spAutoFit/>
          </a:bodyPr>
          <a:lstStyle/>
          <a:p>
            <a:r>
              <a:rPr lang="en-CA" sz="1600" b="1" dirty="0">
                <a:solidFill>
                  <a:schemeClr val="tx1"/>
                </a:solidFill>
              </a:rPr>
              <a:t>Add the following text to Subsection 4.1 “Pre-established security context” of the Security Framework Document:</a:t>
            </a:r>
          </a:p>
          <a:p>
            <a:endParaRPr lang="en-CA" sz="1600" b="1" dirty="0">
              <a:solidFill>
                <a:schemeClr val="tx1"/>
              </a:solidFill>
            </a:endParaRPr>
          </a:p>
          <a:p>
            <a:r>
              <a:rPr lang="en-CA" sz="1600" dirty="0">
                <a:solidFill>
                  <a:schemeClr val="tx1"/>
                </a:solidFill>
              </a:rPr>
              <a:t>The draft specification shall include support for a public-key based authenticated key agreement scheme as a mechanism for fast FILS authentication.</a:t>
            </a:r>
          </a:p>
          <a:p>
            <a:endParaRPr lang="en-CA" sz="1600" dirty="0">
              <a:solidFill>
                <a:schemeClr val="tx1"/>
              </a:solidFill>
            </a:endParaRPr>
          </a:p>
          <a:p>
            <a:r>
              <a:rPr lang="en-CA" sz="1600" dirty="0">
                <a:solidFill>
                  <a:schemeClr val="tx1"/>
                </a:solidFill>
              </a:rPr>
              <a:t>Moved: Rene Struik</a:t>
            </a:r>
          </a:p>
          <a:p>
            <a:r>
              <a:rPr lang="en-CA" sz="1600" dirty="0">
                <a:solidFill>
                  <a:schemeClr val="tx1"/>
                </a:solidFill>
              </a:rPr>
              <a:t>Seconded: Dan Harkins</a:t>
            </a:r>
          </a:p>
          <a:p>
            <a:r>
              <a:rPr lang="en-CA" sz="1600" dirty="0">
                <a:solidFill>
                  <a:schemeClr val="tx1"/>
                </a:solidFill>
              </a:rPr>
              <a:t>Y/N/A: 13/0/25</a:t>
            </a:r>
          </a:p>
          <a:p>
            <a:r>
              <a:rPr lang="en-CA" sz="1600" dirty="0" smtClean="0">
                <a:solidFill>
                  <a:schemeClr val="tx1"/>
                </a:solidFill>
              </a:rPr>
              <a:t>Motion passes</a:t>
            </a:r>
            <a:endParaRPr lang="en-CA" sz="1600" dirty="0">
              <a:solidFill>
                <a:schemeClr val="tx1"/>
              </a:solidFill>
            </a:endParaRPr>
          </a:p>
          <a:p>
            <a:pPr defTabSz="914400">
              <a:buClrTx/>
              <a:buSzTx/>
              <a:buFontTx/>
              <a:buNone/>
            </a:pPr>
            <a:endParaRPr lang="en-CA" sz="1600" dirty="0" smtClean="0">
              <a:solidFill>
                <a:srgbClr val="000000"/>
              </a:solidFill>
              <a:latin typeface="Times New Roman" pitchFamily="-65" charset="0"/>
              <a:ea typeface="ＭＳ Ｐゴシック" pitchFamily="-65" charset="-128"/>
            </a:endParaRPr>
          </a:p>
          <a:p>
            <a:pPr defTabSz="914400">
              <a:buClrTx/>
              <a:buSzTx/>
              <a:buFontTx/>
              <a:buNone/>
            </a:pPr>
            <a:endParaRPr lang="en-CA" sz="1600"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p:txBody>
      </p:sp>
      <p:sp>
        <p:nvSpPr>
          <p:cNvPr id="6" name="スライド番号プレースホルダ 5"/>
          <p:cNvSpPr>
            <a:spLocks noGrp="1"/>
          </p:cNvSpPr>
          <p:nvPr>
            <p:ph type="sldNum" sz="quarter" idx="12"/>
          </p:nvPr>
        </p:nvSpPr>
        <p:spPr/>
        <p:txBody>
          <a:bodyPr/>
          <a:lstStyle/>
          <a:p>
            <a:pPr>
              <a:defRPr/>
            </a:pPr>
            <a:r>
              <a:rPr lang="en-US" altLang="ja-JP" smtClean="0">
                <a:solidFill>
                  <a:srgbClr val="000000"/>
                </a:solidFill>
              </a:rPr>
              <a:t>Slide </a:t>
            </a:r>
            <a:fld id="{9389016A-55A8-41F3-A301-F0C788D1E75C}" type="slidenum">
              <a:rPr lang="en-US" altLang="ja-JP" smtClean="0">
                <a:solidFill>
                  <a:srgbClr val="000000"/>
                </a:solidFill>
              </a:rPr>
              <a:pPr>
                <a:defRPr/>
              </a:pPr>
              <a:t>80</a:t>
            </a:fld>
            <a:endParaRPr lang="en-US" altLang="ja-JP">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3</a:t>
            </a:r>
            <a:endParaRPr lang="en-US" dirty="0"/>
          </a:p>
        </p:txBody>
      </p:sp>
      <p:sp>
        <p:nvSpPr>
          <p:cNvPr id="3" name="Content Placeholder 2"/>
          <p:cNvSpPr>
            <a:spLocks noGrp="1"/>
          </p:cNvSpPr>
          <p:nvPr>
            <p:ph idx="1"/>
          </p:nvPr>
        </p:nvSpPr>
        <p:spPr>
          <a:xfrm>
            <a:off x="685800" y="1484784"/>
            <a:ext cx="7770813" cy="4113213"/>
          </a:xfrm>
        </p:spPr>
        <p:txBody>
          <a:bodyPr/>
          <a:lstStyle/>
          <a:p>
            <a:r>
              <a:rPr lang="en-CA" dirty="0"/>
              <a:t>Add the following text to Subsection 4.1 “Pre-established security context” of the Security Framework Document:</a:t>
            </a:r>
          </a:p>
          <a:p>
            <a:r>
              <a:rPr lang="en-CA" dirty="0" smtClean="0"/>
              <a:t>The </a:t>
            </a:r>
            <a:r>
              <a:rPr lang="en-CA" dirty="0"/>
              <a:t>draft specification shall include support for a public-key based authenticated key agreement scheme based on NIST approved schemes using ECDH and ECDSA at 128-bit cryptographic bit strength.</a:t>
            </a:r>
          </a:p>
          <a:p>
            <a:endParaRPr lang="en-CA" dirty="0"/>
          </a:p>
          <a:p>
            <a:r>
              <a:rPr lang="en-CA" dirty="0"/>
              <a:t>Moved: Rene Struik</a:t>
            </a:r>
          </a:p>
          <a:p>
            <a:r>
              <a:rPr lang="en-CA" dirty="0"/>
              <a:t>Seconded: Dan Harkins</a:t>
            </a:r>
          </a:p>
          <a:p>
            <a:r>
              <a:rPr lang="en-CA" dirty="0"/>
              <a:t>Y/N/A: 12/2/23</a:t>
            </a:r>
          </a:p>
          <a:p>
            <a:r>
              <a:rPr lang="en-CA" dirty="0" smtClean="0"/>
              <a:t>Motion passes</a:t>
            </a:r>
            <a:endParaRPr lang="en-CA" dirty="0"/>
          </a:p>
          <a:p>
            <a:endParaRPr lang="en-CA" dirty="0"/>
          </a:p>
          <a:p>
            <a:endParaRPr lang="en-CA"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US" altLang="ja-JP" smtClean="0"/>
              <a:t>Hiroshi Mano / ATRD</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18076346"/>
      </p:ext>
    </p:extLst>
  </p:cSld>
  <p:clrMapOvr>
    <a:masterClrMapping/>
  </p:clrMapOvr>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4</a:t>
            </a:r>
            <a:endParaRPr lang="en-US" dirty="0"/>
          </a:p>
        </p:txBody>
      </p:sp>
      <p:sp>
        <p:nvSpPr>
          <p:cNvPr id="3" name="Content Placeholder 2"/>
          <p:cNvSpPr>
            <a:spLocks noGrp="1"/>
          </p:cNvSpPr>
          <p:nvPr>
            <p:ph idx="1"/>
          </p:nvPr>
        </p:nvSpPr>
        <p:spPr/>
        <p:txBody>
          <a:bodyPr/>
          <a:lstStyle/>
          <a:p>
            <a:r>
              <a:rPr lang="en-CA" dirty="0"/>
              <a:t>Amend the motions #1, #2, #3 previously adopted to replace “Security Framework Document” by “Specification Framework Document”.</a:t>
            </a:r>
          </a:p>
          <a:p>
            <a:endParaRPr lang="en-CA" dirty="0"/>
          </a:p>
          <a:p>
            <a:r>
              <a:rPr lang="en-CA" dirty="0"/>
              <a:t>Moved: Rene Struik</a:t>
            </a:r>
          </a:p>
          <a:p>
            <a:r>
              <a:rPr lang="en-CA" dirty="0"/>
              <a:t>Seconded: Jouni Malinen</a:t>
            </a:r>
          </a:p>
          <a:p>
            <a:r>
              <a:rPr lang="en-CA" dirty="0"/>
              <a:t>Y/N/A: 29/0/4</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US" altLang="ja-JP" smtClean="0"/>
              <a:t>Hiroshi Mano / ATRD</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39186040"/>
      </p:ext>
    </p:extLst>
  </p:cSld>
  <p:clrMapOvr>
    <a:masterClrMapping/>
  </p:clrMapOvr>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a:t>
            </a:r>
            <a:r>
              <a:rPr lang="en-US" altLang="ja-JP" dirty="0" smtClean="0"/>
              <a:t>/</a:t>
            </a:r>
            <a:r>
              <a:rPr lang="en-US" altLang="ja-JP" dirty="0" smtClean="0"/>
              <a:t>0896</a:t>
            </a:r>
            <a:r>
              <a:rPr lang="en-US" altLang="ja-JP" dirty="0" smtClean="0"/>
              <a:t>r0</a:t>
            </a:r>
            <a:br>
              <a:rPr lang="en-US" altLang="ja-JP" dirty="0" smtClean="0"/>
            </a:br>
            <a:r>
              <a:rPr lang="en-US" altLang="ja-JP" dirty="0" smtClean="0"/>
              <a:t>5 Straw polls</a:t>
            </a:r>
            <a:br>
              <a:rPr lang="en-US" altLang="ja-JP" dirty="0" smtClean="0"/>
            </a:br>
            <a:r>
              <a:rPr lang="en-US" altLang="ja-JP" dirty="0" smtClean="0"/>
              <a:t>5Motions</a:t>
            </a:r>
            <a:endParaRPr lang="ja-JP" altLang="en-US" dirty="0"/>
          </a:p>
        </p:txBody>
      </p:sp>
      <p:sp>
        <p:nvSpPr>
          <p:cNvPr id="3" name="サブタイトル 2"/>
          <p:cNvSpPr>
            <a:spLocks noGrp="1"/>
          </p:cNvSpPr>
          <p:nvPr>
            <p:ph type="subTitle" idx="1"/>
          </p:nvPr>
        </p:nvSpPr>
        <p:spPr/>
        <p:txBody>
          <a:bodyPr/>
          <a:lstStyle/>
          <a:p>
            <a:r>
              <a:rPr lang="en-US" altLang="ja-JP" b="0" dirty="0" smtClean="0"/>
              <a:t>Jae </a:t>
            </a:r>
            <a:r>
              <a:rPr lang="en-US" altLang="ja-JP" b="0" dirty="0" err="1" smtClean="0"/>
              <a:t>Seung</a:t>
            </a:r>
            <a:r>
              <a:rPr lang="en-US" altLang="ja-JP" b="0" dirty="0" smtClean="0"/>
              <a:t> Lee</a:t>
            </a:r>
            <a:r>
              <a:rPr lang="ja-JP" altLang="en-US" dirty="0" smtClean="0"/>
              <a:t> </a:t>
            </a:r>
            <a:r>
              <a:rPr lang="en-US" altLang="ja-JP" dirty="0" smtClean="0"/>
              <a:t>(ETRI)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83</a:t>
            </a:fld>
            <a:endParaRPr lang="en-GB"/>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#1</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preferences on</a:t>
            </a:r>
            <a:r>
              <a:rPr lang="en-US" altLang="ko-KR" dirty="0">
                <a:ea typeface="MS PGothic" pitchFamily="34" charset="-128"/>
                <a:sym typeface="Wingdings" pitchFamily="2" charset="2"/>
              </a:rPr>
              <a:t> association with HT, VHT, or non-HT STA </a:t>
            </a:r>
            <a:r>
              <a:rPr lang="en-US" altLang="ko-KR" dirty="0"/>
              <a:t>in the Probe Request frame for omission of Probe Response. </a:t>
            </a:r>
          </a:p>
          <a:p>
            <a:pPr lvl="1"/>
            <a:endParaRPr lang="en-US" sz="1800" dirty="0"/>
          </a:p>
          <a:p>
            <a:pPr marL="457200" lvl="1" indent="0">
              <a:buNone/>
            </a:pPr>
            <a:endParaRPr lang="en-US" sz="1800" dirty="0"/>
          </a:p>
          <a:p>
            <a:pPr lvl="1"/>
            <a:endParaRPr lang="en-US" sz="1800" dirty="0" smtClean="0"/>
          </a:p>
          <a:p>
            <a:r>
              <a:rPr lang="en-US" sz="2000" dirty="0" smtClean="0"/>
              <a:t>Yes 5</a:t>
            </a:r>
          </a:p>
          <a:p>
            <a:r>
              <a:rPr lang="en-US" sz="2000" dirty="0" smtClean="0"/>
              <a:t>No 15</a:t>
            </a:r>
          </a:p>
          <a:p>
            <a:r>
              <a:rPr lang="en-US" sz="2000" dirty="0" smtClean="0"/>
              <a:t>Abstain 10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84</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0640009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#2</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a:t>
            </a:r>
            <a:r>
              <a:rPr lang="en-US" altLang="ko-KR" dirty="0">
                <a:ea typeface="MS PGothic" pitchFamily="34" charset="-128"/>
                <a:sym typeface="Wingdings" pitchFamily="2" charset="2"/>
              </a:rPr>
              <a:t>internet </a:t>
            </a:r>
            <a:r>
              <a:rPr lang="en-US" altLang="ko-KR" dirty="0" smtClean="0">
                <a:ea typeface="MS PGothic" pitchFamily="34" charset="-128"/>
                <a:sym typeface="Wingdings" pitchFamily="2" charset="2"/>
              </a:rPr>
              <a:t>access </a:t>
            </a:r>
            <a:r>
              <a:rPr lang="en-US" altLang="ko-KR" dirty="0"/>
              <a:t>in the Probe Request </a:t>
            </a:r>
            <a:r>
              <a:rPr lang="en-US" altLang="ko-KR" dirty="0" smtClean="0"/>
              <a:t>frame for omission of Probe Response.</a:t>
            </a:r>
          </a:p>
          <a:p>
            <a:pPr lvl="1"/>
            <a:endParaRPr lang="en-US" altLang="ko-KR" dirty="0" smtClean="0"/>
          </a:p>
          <a:p>
            <a:pPr lvl="1"/>
            <a:endParaRPr lang="en-US" altLang="ko-KR" dirty="0"/>
          </a:p>
          <a:p>
            <a:pPr marL="457200" lvl="1" indent="0">
              <a:buNone/>
            </a:pPr>
            <a:r>
              <a:rPr lang="en-US" altLang="ko-KR" dirty="0" smtClean="0"/>
              <a:t> </a:t>
            </a:r>
            <a:endParaRPr lang="en-US" altLang="ko-KR" sz="2000" dirty="0"/>
          </a:p>
          <a:p>
            <a:r>
              <a:rPr lang="en-US" sz="2000" dirty="0" smtClean="0"/>
              <a:t>Yes</a:t>
            </a:r>
          </a:p>
          <a:p>
            <a:r>
              <a:rPr lang="en-US" sz="2000" dirty="0" smtClean="0"/>
              <a:t>No </a:t>
            </a:r>
          </a:p>
          <a:p>
            <a:r>
              <a:rPr lang="en-US" sz="2000" dirty="0" smtClean="0"/>
              <a:t>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85</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2369783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#3</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data confidentiality </a:t>
            </a:r>
            <a:r>
              <a:rPr lang="en-US" altLang="ko-KR" dirty="0"/>
              <a:t>in the Probe Request </a:t>
            </a:r>
            <a:r>
              <a:rPr lang="en-US" altLang="ko-KR" dirty="0" smtClean="0"/>
              <a:t>frame for omission of Probe Response.</a:t>
            </a:r>
          </a:p>
          <a:p>
            <a:pPr lvl="1"/>
            <a:endParaRPr lang="en-US" altLang="ko-KR" dirty="0"/>
          </a:p>
          <a:p>
            <a:pPr marL="457200" lvl="1" indent="0">
              <a:buNone/>
            </a:pPr>
            <a:r>
              <a:rPr lang="en-US" altLang="ko-KR" dirty="0" smtClean="0"/>
              <a:t> </a:t>
            </a:r>
          </a:p>
          <a:p>
            <a:pPr marL="457200" lvl="1" indent="0">
              <a:buNone/>
            </a:pPr>
            <a:endParaRPr lang="en-US" dirty="0" smtClean="0"/>
          </a:p>
          <a:p>
            <a:r>
              <a:rPr lang="en-US" altLang="ko-KR" sz="2000" dirty="0"/>
              <a:t>Yes</a:t>
            </a:r>
          </a:p>
          <a:p>
            <a:r>
              <a:rPr lang="en-US" altLang="ko-KR" sz="2000" dirty="0"/>
              <a:t>No </a:t>
            </a:r>
          </a:p>
          <a:p>
            <a:r>
              <a:rPr lang="en-US" altLang="ko-KR" sz="2000" dirty="0"/>
              <a:t>Abstain         </a:t>
            </a:r>
            <a:endParaRPr lang="ko-KR" altLang="ko-KR" sz="2000"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86</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43401610"/>
      </p:ext>
    </p:extLst>
  </p:cSld>
  <p:clrMapOvr>
    <a:masterClrMapping/>
  </p:clrMapOvr>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87</a:t>
            </a:fld>
            <a:endParaRPr lang="en-US"/>
          </a:p>
        </p:txBody>
      </p:sp>
      <p:sp>
        <p:nvSpPr>
          <p:cNvPr id="7"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#4</a:t>
            </a:r>
            <a:endParaRPr lang="en-US" dirty="0"/>
          </a:p>
        </p:txBody>
      </p:sp>
      <p:sp>
        <p:nvSpPr>
          <p:cNvPr id="8"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security capability information </a:t>
            </a:r>
            <a:r>
              <a:rPr lang="en-US" dirty="0" smtClean="0"/>
              <a:t>in the Probe Request frame </a:t>
            </a:r>
            <a:r>
              <a:rPr lang="en-US" altLang="ko-KR" dirty="0"/>
              <a:t>for omission of Probe Response</a:t>
            </a:r>
            <a:r>
              <a:rPr lang="en-US" altLang="ko-KR" dirty="0" smtClean="0"/>
              <a:t>.</a:t>
            </a:r>
            <a:endParaRPr lang="en-US" dirty="0" smtClean="0"/>
          </a:p>
          <a:p>
            <a:pPr lvl="1"/>
            <a:endParaRPr lang="en-US" sz="1800" dirty="0" smtClean="0"/>
          </a:p>
          <a:p>
            <a:pPr lvl="1"/>
            <a:endParaRPr lang="en-US" sz="1800" dirty="0"/>
          </a:p>
          <a:p>
            <a:pPr lvl="1"/>
            <a:endParaRPr lang="en-US" sz="1800" dirty="0" smtClean="0"/>
          </a:p>
          <a:p>
            <a:pPr lvl="1"/>
            <a:endParaRPr lang="en-US" sz="1800" dirty="0"/>
          </a:p>
          <a:p>
            <a:pPr lvl="1"/>
            <a:endParaRPr lang="en-US" sz="1800" dirty="0"/>
          </a:p>
          <a:p>
            <a:r>
              <a:rPr lang="en-US" altLang="ko-KR" sz="2000" dirty="0"/>
              <a:t>Yes</a:t>
            </a:r>
          </a:p>
          <a:p>
            <a:r>
              <a:rPr lang="en-US" altLang="ko-KR" sz="2000" dirty="0"/>
              <a:t>No </a:t>
            </a:r>
          </a:p>
          <a:p>
            <a:r>
              <a:rPr lang="en-US" altLang="ko-KR" sz="2000" dirty="0"/>
              <a:t>Abstain         </a:t>
            </a:r>
            <a:endParaRPr lang="ko-KR" altLang="ko-KR" sz="2000" dirty="0"/>
          </a:p>
          <a:p>
            <a:pPr lvl="1"/>
            <a:endParaRPr lang="en-US" sz="1400" b="1" dirty="0" smtClean="0"/>
          </a:p>
          <a:p>
            <a:pPr marL="457200" lvl="1" indent="0">
              <a:buNone/>
            </a:pPr>
            <a:endParaRPr lang="en-US" sz="1400" b="1" dirty="0" smtClean="0"/>
          </a:p>
          <a:p>
            <a:pPr marL="0" indent="0">
              <a:buNone/>
            </a:pPr>
            <a:endParaRPr lang="en-GB" sz="1800" dirty="0"/>
          </a:p>
        </p:txBody>
      </p:sp>
      <p:sp>
        <p:nvSpPr>
          <p:cNvPr id="9"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00437540"/>
      </p:ext>
    </p:extLst>
  </p:cSld>
  <p:clrMapOvr>
    <a:masterClrMapping/>
  </p:clrMapOvr>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88</a:t>
            </a:fld>
            <a:endParaRPr lang="en-US"/>
          </a:p>
        </p:txBody>
      </p:sp>
      <p:sp>
        <p:nvSpPr>
          <p:cNvPr id="7"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#5</a:t>
            </a:r>
            <a:endParaRPr lang="en-US" dirty="0"/>
          </a:p>
        </p:txBody>
      </p:sp>
      <p:sp>
        <p:nvSpPr>
          <p:cNvPr id="8"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supported </a:t>
            </a:r>
            <a:r>
              <a:rPr lang="en-US" altLang="ko-KR" dirty="0"/>
              <a:t>credential </a:t>
            </a:r>
            <a:r>
              <a:rPr lang="en-US" altLang="ko-KR" dirty="0" smtClean="0"/>
              <a:t>types </a:t>
            </a:r>
            <a:r>
              <a:rPr lang="en-US" dirty="0" smtClean="0"/>
              <a:t>in the Probe Request frame </a:t>
            </a:r>
            <a:r>
              <a:rPr lang="en-US" altLang="ko-KR" dirty="0"/>
              <a:t>for omission of Probe Response</a:t>
            </a:r>
            <a:r>
              <a:rPr lang="en-US" dirty="0" smtClean="0"/>
              <a:t>.</a:t>
            </a:r>
          </a:p>
          <a:p>
            <a:pPr lvl="1"/>
            <a:endParaRPr lang="en-US" sz="1800" dirty="0" smtClean="0"/>
          </a:p>
          <a:p>
            <a:pPr lvl="1"/>
            <a:endParaRPr lang="en-US" sz="1800" dirty="0" smtClean="0"/>
          </a:p>
          <a:p>
            <a:pPr lvl="1"/>
            <a:endParaRPr lang="en-US" altLang="ko-KR" sz="1800" dirty="0" smtClean="0"/>
          </a:p>
          <a:p>
            <a:pPr lvl="1"/>
            <a:endParaRPr lang="en-US" altLang="ko-KR" sz="1800" dirty="0"/>
          </a:p>
          <a:p>
            <a:pPr lvl="1"/>
            <a:endParaRPr lang="en-US" altLang="ko-KR" sz="1800" dirty="0"/>
          </a:p>
          <a:p>
            <a:r>
              <a:rPr lang="en-US" altLang="ko-KR" sz="2000" dirty="0"/>
              <a:t>Yes</a:t>
            </a:r>
          </a:p>
          <a:p>
            <a:r>
              <a:rPr lang="en-US" altLang="ko-KR" sz="2000" dirty="0"/>
              <a:t>No </a:t>
            </a:r>
          </a:p>
          <a:p>
            <a:r>
              <a:rPr lang="en-US" altLang="ko-KR" sz="2000" dirty="0"/>
              <a:t>Abstain         </a:t>
            </a:r>
            <a:endParaRPr lang="ko-KR" altLang="ko-KR" sz="2000" dirty="0"/>
          </a:p>
          <a:p>
            <a:pPr lvl="1"/>
            <a:endParaRPr lang="en-US" sz="1400" b="1" dirty="0" smtClean="0"/>
          </a:p>
          <a:p>
            <a:pPr marL="457200" lvl="1" indent="0">
              <a:buNone/>
            </a:pPr>
            <a:endParaRPr lang="en-US" sz="1400" b="1" dirty="0" smtClean="0"/>
          </a:p>
          <a:p>
            <a:pPr marL="0" indent="0">
              <a:buNone/>
            </a:pPr>
            <a:endParaRPr lang="en-GB" sz="1800" dirty="0"/>
          </a:p>
        </p:txBody>
      </p:sp>
      <p:sp>
        <p:nvSpPr>
          <p:cNvPr id="9"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65956298"/>
      </p:ext>
    </p:extLst>
  </p:cSld>
  <p:clrMapOvr>
    <a:masterClrMapping/>
  </p:clrMapOvr>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#1</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preferences on</a:t>
            </a:r>
            <a:r>
              <a:rPr lang="en-US" altLang="ko-KR" dirty="0">
                <a:ea typeface="MS PGothic" pitchFamily="34" charset="-128"/>
                <a:sym typeface="Wingdings" pitchFamily="2" charset="2"/>
              </a:rPr>
              <a:t> association with HT, VHT, or non-HT STA </a:t>
            </a:r>
            <a:r>
              <a:rPr lang="en-US" altLang="ko-KR" dirty="0"/>
              <a:t>in the Probe Request frame for omission of Probe Response. </a:t>
            </a:r>
          </a:p>
          <a:p>
            <a:pPr lvl="1"/>
            <a:endParaRPr lang="en-US" sz="1800" dirty="0"/>
          </a:p>
          <a:p>
            <a:pPr lvl="1"/>
            <a:endParaRPr lang="en-US" sz="1800" dirty="0" smtClean="0"/>
          </a:p>
          <a:p>
            <a:pPr lvl="1"/>
            <a:endParaRPr lang="en-US" sz="1800" dirty="0"/>
          </a:p>
          <a:p>
            <a:pPr lvl="1"/>
            <a:endParaRPr lang="en-US" sz="1800" dirty="0" smtClean="0"/>
          </a:p>
          <a:p>
            <a:pPr marL="0" indent="0">
              <a:buNone/>
            </a:pPr>
            <a:r>
              <a:rPr lang="en-US" altLang="ko-KR" sz="2000" dirty="0" smtClean="0"/>
              <a:t>Moved</a:t>
            </a:r>
            <a:r>
              <a:rPr lang="en-US" altLang="ko-KR" sz="2000" dirty="0"/>
              <a:t>: </a:t>
            </a:r>
          </a:p>
          <a:p>
            <a:pPr marL="0" indent="0">
              <a:buNone/>
            </a:pPr>
            <a:r>
              <a:rPr lang="en-US" altLang="ko-KR" sz="2000" dirty="0"/>
              <a:t>Seconded: </a:t>
            </a:r>
            <a:endParaRPr lang="en-US" sz="2000" dirty="0" smtClean="0"/>
          </a:p>
          <a:p>
            <a:r>
              <a:rPr lang="en-US" sz="2000" dirty="0" smtClean="0"/>
              <a:t>Yes                No                  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89</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84681984"/>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Straw-Poll-1:  Do you support including the following information items in the FILS Discovery Frame body?</a:t>
            </a:r>
          </a:p>
          <a:p>
            <a:pPr marL="341313" lvl="1" indent="-341313">
              <a:spcBef>
                <a:spcPts val="300"/>
              </a:spcBef>
              <a:spcAft>
                <a:spcPts val="300"/>
              </a:spcAft>
              <a:buFont typeface="Arial" pitchFamily="34" charset="0"/>
              <a:buChar char="•"/>
            </a:pPr>
            <a:r>
              <a:rPr lang="en-US" sz="1800" u="sng" dirty="0" smtClean="0">
                <a:solidFill>
                  <a:schemeClr val="tx1"/>
                </a:solidFill>
              </a:rPr>
              <a:t>Compressed SSID</a:t>
            </a:r>
          </a:p>
          <a:p>
            <a:pPr marL="341313" lvl="1" indent="-341313">
              <a:spcBef>
                <a:spcPts val="300"/>
              </a:spcBef>
              <a:spcAft>
                <a:spcPts val="300"/>
              </a:spcAft>
              <a:buFont typeface="Arial" pitchFamily="34" charset="0"/>
              <a:buChar char="•"/>
            </a:pPr>
            <a:r>
              <a:rPr lang="en-US" sz="1800" u="sng" dirty="0" smtClean="0">
                <a:solidFill>
                  <a:schemeClr val="tx1"/>
                </a:solidFill>
              </a:rPr>
              <a:t>Condensed Country String</a:t>
            </a:r>
          </a:p>
          <a:p>
            <a:pPr marL="341313" lvl="1" indent="-341313">
              <a:spcBef>
                <a:spcPts val="300"/>
              </a:spcBef>
              <a:spcAft>
                <a:spcPts val="300"/>
              </a:spcAft>
              <a:buFont typeface="Arial" pitchFamily="34" charset="0"/>
              <a:buChar char="•"/>
            </a:pPr>
            <a:r>
              <a:rPr lang="en-US" sz="1800" u="sng" dirty="0" smtClean="0">
                <a:solidFill>
                  <a:schemeClr val="tx1"/>
                </a:solidFill>
              </a:rPr>
              <a:t>Operation Class</a:t>
            </a:r>
          </a:p>
          <a:p>
            <a:pPr marL="341313" lvl="1" indent="-341313">
              <a:spcBef>
                <a:spcPts val="300"/>
              </a:spcBef>
              <a:spcAft>
                <a:spcPts val="300"/>
              </a:spcAft>
              <a:buFont typeface="Arial" pitchFamily="34" charset="0"/>
              <a:buChar char="•"/>
            </a:pPr>
            <a:r>
              <a:rPr lang="en-US" sz="1800" u="sng" dirty="0" smtClean="0">
                <a:solidFill>
                  <a:schemeClr val="tx1"/>
                </a:solidFill>
              </a:rPr>
              <a:t>Operation Channel</a:t>
            </a:r>
          </a:p>
          <a:p>
            <a:pPr marL="341313" lvl="1" indent="-341313">
              <a:spcBef>
                <a:spcPts val="300"/>
              </a:spcBef>
              <a:spcAft>
                <a:spcPts val="300"/>
              </a:spcAft>
              <a:buFont typeface="Arial" pitchFamily="34" charset="0"/>
              <a:buChar char="•"/>
            </a:pPr>
            <a:r>
              <a:rPr lang="en-US" sz="1800" u="sng" dirty="0" smtClean="0">
                <a:solidFill>
                  <a:schemeClr val="tx1"/>
                </a:solidFill>
              </a:rPr>
              <a:t>Time of Next TBTT</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#2</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a:t>
            </a:r>
            <a:r>
              <a:rPr lang="en-US" altLang="ko-KR" dirty="0">
                <a:ea typeface="MS PGothic" pitchFamily="34" charset="-128"/>
                <a:sym typeface="Wingdings" pitchFamily="2" charset="2"/>
              </a:rPr>
              <a:t>internet </a:t>
            </a:r>
            <a:r>
              <a:rPr lang="en-US" altLang="ko-KR" dirty="0" smtClean="0">
                <a:ea typeface="MS PGothic" pitchFamily="34" charset="-128"/>
                <a:sym typeface="Wingdings" pitchFamily="2" charset="2"/>
              </a:rPr>
              <a:t>access </a:t>
            </a:r>
            <a:r>
              <a:rPr lang="en-US" altLang="ko-KR" dirty="0"/>
              <a:t>in the Probe Request </a:t>
            </a:r>
            <a:r>
              <a:rPr lang="en-US" altLang="ko-KR" dirty="0" smtClean="0"/>
              <a:t>frame for omission of Probe Response.</a:t>
            </a:r>
          </a:p>
          <a:p>
            <a:pPr lvl="1"/>
            <a:endParaRPr lang="en-US" altLang="ko-KR" dirty="0"/>
          </a:p>
          <a:p>
            <a:pPr marL="457200" lvl="1" indent="0">
              <a:buNone/>
            </a:pPr>
            <a:r>
              <a:rPr lang="en-US" altLang="ko-KR" dirty="0" smtClean="0"/>
              <a:t> </a:t>
            </a:r>
            <a:endParaRPr lang="en-US" dirty="0" smtClean="0"/>
          </a:p>
          <a:p>
            <a:pPr marL="0" indent="0">
              <a:buNone/>
            </a:pPr>
            <a:r>
              <a:rPr lang="en-US" altLang="ko-KR" sz="2000" dirty="0" smtClean="0"/>
              <a:t>Moved</a:t>
            </a:r>
            <a:r>
              <a:rPr lang="en-US" altLang="ko-KR" sz="2000" dirty="0"/>
              <a:t>: </a:t>
            </a:r>
          </a:p>
          <a:p>
            <a:pPr marL="0" indent="0">
              <a:buNone/>
            </a:pPr>
            <a:r>
              <a:rPr lang="en-US" altLang="ko-KR" sz="2000" dirty="0"/>
              <a:t>Seconded: </a:t>
            </a:r>
            <a:endParaRPr lang="en-US" sz="2000" dirty="0" smtClean="0"/>
          </a:p>
          <a:p>
            <a:r>
              <a:rPr lang="en-US" sz="2000" dirty="0" smtClean="0"/>
              <a:t>Yes                No                  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90</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36239593"/>
      </p:ext>
    </p:extLst>
  </p:cSld>
  <p:clrMapOvr>
    <a:masterClrMapping/>
  </p:clrMapOvr>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#3</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data confidentiality </a:t>
            </a:r>
            <a:r>
              <a:rPr lang="en-US" altLang="ko-KR" dirty="0"/>
              <a:t>in the Probe Request </a:t>
            </a:r>
            <a:r>
              <a:rPr lang="en-US" altLang="ko-KR" dirty="0" smtClean="0"/>
              <a:t>frame for omission of Probe Response.</a:t>
            </a:r>
          </a:p>
          <a:p>
            <a:pPr lvl="1"/>
            <a:endParaRPr lang="en-US" altLang="ko-KR" dirty="0"/>
          </a:p>
          <a:p>
            <a:pPr marL="457200" lvl="1" indent="0">
              <a:buNone/>
            </a:pPr>
            <a:r>
              <a:rPr lang="en-US" altLang="ko-KR" dirty="0" smtClean="0"/>
              <a:t> </a:t>
            </a:r>
            <a:endParaRPr lang="en-US" dirty="0" smtClean="0"/>
          </a:p>
          <a:p>
            <a:pPr marL="0" indent="0">
              <a:buNone/>
            </a:pPr>
            <a:r>
              <a:rPr lang="en-US" altLang="ko-KR" sz="2000" dirty="0" smtClean="0"/>
              <a:t>Moved</a:t>
            </a:r>
            <a:r>
              <a:rPr lang="en-US" altLang="ko-KR" sz="2000" dirty="0"/>
              <a:t>: </a:t>
            </a:r>
          </a:p>
          <a:p>
            <a:pPr marL="0" indent="0">
              <a:buNone/>
            </a:pPr>
            <a:r>
              <a:rPr lang="en-US" altLang="ko-KR" sz="2000" dirty="0"/>
              <a:t>Seconded: </a:t>
            </a:r>
            <a:endParaRPr lang="en-US" sz="2000" dirty="0" smtClean="0"/>
          </a:p>
          <a:p>
            <a:r>
              <a:rPr lang="en-US" sz="2000" dirty="0" smtClean="0"/>
              <a:t>Yes                No                  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91</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68605185"/>
      </p:ext>
    </p:extLst>
  </p:cSld>
  <p:clrMapOvr>
    <a:masterClrMapping/>
  </p:clrMapOvr>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92</a:t>
            </a:fld>
            <a:endParaRPr lang="en-US"/>
          </a:p>
        </p:txBody>
      </p:sp>
      <p:sp>
        <p:nvSpPr>
          <p:cNvPr id="8"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#4</a:t>
            </a:r>
            <a:endParaRPr lang="en-US" dirty="0"/>
          </a:p>
        </p:txBody>
      </p:sp>
      <p:sp>
        <p:nvSpPr>
          <p:cNvPr id="9"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security capability information </a:t>
            </a:r>
            <a:r>
              <a:rPr lang="en-US" dirty="0" smtClean="0"/>
              <a:t>in the Probe Request frame </a:t>
            </a:r>
            <a:r>
              <a:rPr lang="en-US" altLang="ko-KR" dirty="0"/>
              <a:t>for omission of Probe Response</a:t>
            </a:r>
            <a:r>
              <a:rPr lang="en-US" altLang="ko-KR" dirty="0" smtClean="0"/>
              <a:t>.</a:t>
            </a:r>
            <a:endParaRPr lang="en-US" dirty="0" smtClean="0"/>
          </a:p>
          <a:p>
            <a:pPr lvl="1"/>
            <a:endParaRPr lang="en-US" sz="1800" dirty="0" smtClean="0"/>
          </a:p>
          <a:p>
            <a:pPr lvl="1"/>
            <a:endParaRPr lang="en-US" sz="1800" dirty="0"/>
          </a:p>
          <a:p>
            <a:pPr lvl="1"/>
            <a:endParaRPr lang="en-US" sz="1800" dirty="0"/>
          </a:p>
          <a:p>
            <a:pPr marL="0" indent="0">
              <a:buNone/>
            </a:pPr>
            <a:r>
              <a:rPr lang="en-US" altLang="ko-KR" sz="2000" dirty="0"/>
              <a:t>Moved: </a:t>
            </a:r>
          </a:p>
          <a:p>
            <a:pPr marL="0" indent="0">
              <a:buNone/>
            </a:pPr>
            <a:r>
              <a:rPr lang="en-US" altLang="ko-KR" sz="2000" dirty="0"/>
              <a:t>Seconded: </a:t>
            </a:r>
            <a:endParaRPr lang="en-US" sz="2000" dirty="0" smtClean="0"/>
          </a:p>
          <a:p>
            <a:r>
              <a:rPr lang="en-US" sz="2000" dirty="0" smtClean="0"/>
              <a:t>Yes                </a:t>
            </a:r>
          </a:p>
          <a:p>
            <a:r>
              <a:rPr lang="en-US" sz="2000" dirty="0" smtClean="0"/>
              <a:t>No                  </a:t>
            </a:r>
          </a:p>
          <a:p>
            <a:r>
              <a:rPr lang="en-US" sz="2000" dirty="0" smtClean="0"/>
              <a:t>Abstain      </a:t>
            </a:r>
            <a:r>
              <a:rPr lang="en-US" dirty="0" smtClean="0"/>
              <a:t>   </a:t>
            </a:r>
            <a:endParaRPr lang="ko-KR" altLang="ko-KR"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14"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1"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9739714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93</a:t>
            </a:fld>
            <a:endParaRPr lang="en-US"/>
          </a:p>
        </p:txBody>
      </p:sp>
      <p:sp>
        <p:nvSpPr>
          <p:cNvPr id="7"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#5</a:t>
            </a:r>
            <a:endParaRPr lang="en-US" dirty="0"/>
          </a:p>
        </p:txBody>
      </p:sp>
      <p:sp>
        <p:nvSpPr>
          <p:cNvPr id="8"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supported </a:t>
            </a:r>
            <a:r>
              <a:rPr lang="en-US" altLang="ko-KR" dirty="0"/>
              <a:t>credential </a:t>
            </a:r>
            <a:r>
              <a:rPr lang="en-US" altLang="ko-KR" dirty="0" smtClean="0"/>
              <a:t>types </a:t>
            </a:r>
            <a:r>
              <a:rPr lang="en-US" dirty="0" smtClean="0"/>
              <a:t>in the Probe Request frame </a:t>
            </a:r>
            <a:r>
              <a:rPr lang="en-US" altLang="ko-KR" dirty="0"/>
              <a:t>for omission of Probe Response</a:t>
            </a:r>
            <a:r>
              <a:rPr lang="en-US" dirty="0" smtClean="0"/>
              <a:t>.</a:t>
            </a:r>
          </a:p>
          <a:p>
            <a:pPr lvl="1"/>
            <a:endParaRPr lang="en-US" sz="1800" dirty="0" smtClean="0"/>
          </a:p>
          <a:p>
            <a:pPr lvl="1"/>
            <a:endParaRPr lang="en-US" sz="1800" dirty="0" smtClean="0"/>
          </a:p>
          <a:p>
            <a:pPr lvl="1"/>
            <a:endParaRPr lang="en-US" sz="1800" dirty="0"/>
          </a:p>
          <a:p>
            <a:pPr marL="0" indent="0">
              <a:buNone/>
            </a:pPr>
            <a:r>
              <a:rPr lang="en-US" altLang="ko-KR" sz="2000" dirty="0"/>
              <a:t>Moved: </a:t>
            </a:r>
          </a:p>
          <a:p>
            <a:pPr marL="0" indent="0">
              <a:buNone/>
            </a:pPr>
            <a:r>
              <a:rPr lang="en-US" altLang="ko-KR" sz="2000" dirty="0"/>
              <a:t>Seconded: </a:t>
            </a:r>
            <a:endParaRPr lang="en-US" sz="2000" dirty="0" smtClean="0"/>
          </a:p>
          <a:p>
            <a:r>
              <a:rPr lang="en-US" sz="2000" dirty="0" smtClean="0"/>
              <a:t>Yes                </a:t>
            </a:r>
          </a:p>
          <a:p>
            <a:r>
              <a:rPr lang="en-US" sz="2000" dirty="0" smtClean="0"/>
              <a:t>No                  </a:t>
            </a:r>
          </a:p>
          <a:p>
            <a:r>
              <a:rPr lang="en-US" sz="2000" dirty="0" smtClean="0"/>
              <a:t>Abstain      </a:t>
            </a:r>
            <a:r>
              <a:rPr lang="en-US" dirty="0" smtClean="0"/>
              <a:t>   </a:t>
            </a:r>
            <a:endParaRPr lang="ko-KR" altLang="ko-KR"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9"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7217246"/>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1149</TotalTime>
  <Words>5096</Words>
  <Application>Microsoft Macintosh PowerPoint</Application>
  <PresentationFormat>画面に合わせる (4:3)</PresentationFormat>
  <Paragraphs>940</Paragraphs>
  <Slides>93</Slides>
  <Notes>19</Notes>
  <HiddenSlides>0</HiddenSlides>
  <MMClips>0</MMClips>
  <ScaleCrop>false</ScaleCrop>
  <HeadingPairs>
    <vt:vector size="6" baseType="variant">
      <vt:variant>
        <vt:lpstr>デザイン テンプレート</vt:lpstr>
      </vt:variant>
      <vt:variant>
        <vt:i4>3</vt:i4>
      </vt:variant>
      <vt:variant>
        <vt:lpstr>埋め込まれた OLE サーバー</vt:lpstr>
      </vt:variant>
      <vt:variant>
        <vt:i4>1</vt:i4>
      </vt:variant>
      <vt:variant>
        <vt:lpstr>スライド タイトル</vt:lpstr>
      </vt:variant>
      <vt:variant>
        <vt:i4>93</vt:i4>
      </vt:variant>
    </vt:vector>
  </HeadingPairs>
  <TitlesOfParts>
    <vt:vector size="97" baseType="lpstr">
      <vt:lpstr>802-11-Submission</vt:lpstr>
      <vt:lpstr>1_802-11-Submission</vt:lpstr>
      <vt:lpstr>2_802-11-Submission</vt:lpstr>
      <vt:lpstr>文書</vt:lpstr>
      <vt:lpstr>TGai- Motion/Straw Poll-July-2012-San-Diego</vt:lpstr>
      <vt:lpstr>Abstract</vt:lpstr>
      <vt:lpstr>11/1160r10 2 Motions</vt:lpstr>
      <vt:lpstr>Motion-1</vt:lpstr>
      <vt:lpstr>Motion-2</vt:lpstr>
      <vt:lpstr>12/550r6 1 Straw poll</vt:lpstr>
      <vt:lpstr>Straw Poll</vt:lpstr>
      <vt:lpstr>12/741r1 2 Straw polls 2 Motions</vt:lpstr>
      <vt:lpstr>Straw-Polls</vt:lpstr>
      <vt:lpstr>Straw-Polls</vt:lpstr>
      <vt:lpstr>Motions for Proposed Text for SFD</vt:lpstr>
      <vt:lpstr>Motions for Proposed Text for SFD</vt:lpstr>
      <vt:lpstr>12/742r0 6 Straw polls 1 Motion</vt:lpstr>
      <vt:lpstr>Straw Polls about FILS Discovery Frame Format</vt:lpstr>
      <vt:lpstr>Straw Polls about FILS Discovery Frame Format</vt:lpstr>
      <vt:lpstr>Straw Polls about FILS Discovery Frame Format</vt:lpstr>
      <vt:lpstr>Straw Polls about FILS Discovery Frame Format</vt:lpstr>
      <vt:lpstr>Straw Polls about FILS Discovery Frame Format</vt:lpstr>
      <vt:lpstr>Straw Polls about FILS Discovery Frame Format</vt:lpstr>
      <vt:lpstr>Motions for Proposed Text for SFD</vt:lpstr>
      <vt:lpstr>12/743r1 1 Straw poll 1 Motion</vt:lpstr>
      <vt:lpstr>スライド 22</vt:lpstr>
      <vt:lpstr>スライド 23</vt:lpstr>
      <vt:lpstr>12/761r0 1 Straw poll 1 Motion</vt:lpstr>
      <vt:lpstr>Straw poll</vt:lpstr>
      <vt:lpstr>スライド 26</vt:lpstr>
      <vt:lpstr>12/762r0 1 Straw poll 1 Motion</vt:lpstr>
      <vt:lpstr>Straw poll</vt:lpstr>
      <vt:lpstr>スライド 29</vt:lpstr>
      <vt:lpstr>12/771r0 3 Motions</vt:lpstr>
      <vt:lpstr>Motion 1 </vt:lpstr>
      <vt:lpstr>Motion 2 </vt:lpstr>
      <vt:lpstr>Motion 3 </vt:lpstr>
      <vt:lpstr>12/772r0 1 Motion</vt:lpstr>
      <vt:lpstr>Motion</vt:lpstr>
      <vt:lpstr>12/775r0 1 Stawpoll</vt:lpstr>
      <vt:lpstr>Straw Poll</vt:lpstr>
      <vt:lpstr>12/776r0 1 Straw poll 1 Motion</vt:lpstr>
      <vt:lpstr>Straw poll</vt:lpstr>
      <vt:lpstr>Motion </vt:lpstr>
      <vt:lpstr>12/779r1 1 Straw poll 1 Motion</vt:lpstr>
      <vt:lpstr>Straw Poll</vt:lpstr>
      <vt:lpstr>Motion</vt:lpstr>
      <vt:lpstr>12/780r1 1 Straw poll 1 Motion</vt:lpstr>
      <vt:lpstr>Straw Poll</vt:lpstr>
      <vt:lpstr>Motion</vt:lpstr>
      <vt:lpstr>12/784r0 1 Straw poll</vt:lpstr>
      <vt:lpstr>Straw Poll</vt:lpstr>
      <vt:lpstr>12/785r0 1 Straw poll</vt:lpstr>
      <vt:lpstr>Straw Poll</vt:lpstr>
      <vt:lpstr>12/786r0 2 Straw polls</vt:lpstr>
      <vt:lpstr>Straw Poll 1</vt:lpstr>
      <vt:lpstr>Straw Poll 2</vt:lpstr>
      <vt:lpstr>12/788r0 2 Straw polls</vt:lpstr>
      <vt:lpstr>Straw Poll 1</vt:lpstr>
      <vt:lpstr>Straw Poll 2</vt:lpstr>
      <vt:lpstr>12/789r3 4 Motions</vt:lpstr>
      <vt:lpstr>Motion 1</vt:lpstr>
      <vt:lpstr>Motion 2</vt:lpstr>
      <vt:lpstr>Motion 3</vt:lpstr>
      <vt:lpstr>Motion 4</vt:lpstr>
      <vt:lpstr>Motion 5 </vt:lpstr>
      <vt:lpstr>Motion 6 </vt:lpstr>
      <vt:lpstr>12/790r0 2 Straw polls 2 Motions</vt:lpstr>
      <vt:lpstr>Straw Poll 1</vt:lpstr>
      <vt:lpstr>Straw Poll 2</vt:lpstr>
      <vt:lpstr>Motion 1</vt:lpstr>
      <vt:lpstr>Motion 2</vt:lpstr>
      <vt:lpstr>12/791r0 6 Straw polls 2 Motions</vt:lpstr>
      <vt:lpstr>Straw Poll 1</vt:lpstr>
      <vt:lpstr>Straw Poll 2</vt:lpstr>
      <vt:lpstr>Straw Poll 3</vt:lpstr>
      <vt:lpstr>Straw Poll 4</vt:lpstr>
      <vt:lpstr>Straw Poll 5</vt:lpstr>
      <vt:lpstr>Straw Poll 6</vt:lpstr>
      <vt:lpstr>Motion 1</vt:lpstr>
      <vt:lpstr>Motion 2</vt:lpstr>
      <vt:lpstr>12/794r2 4 Motions</vt:lpstr>
      <vt:lpstr>スライド 79</vt:lpstr>
      <vt:lpstr>スライド 80</vt:lpstr>
      <vt:lpstr>Motion 3</vt:lpstr>
      <vt:lpstr>Motion 4</vt:lpstr>
      <vt:lpstr>12/0896r0 5 Straw polls 5Motions</vt:lpstr>
      <vt:lpstr>スライド 84</vt:lpstr>
      <vt:lpstr>スライド 85</vt:lpstr>
      <vt:lpstr>スライド 86</vt:lpstr>
      <vt:lpstr>スライド 87</vt:lpstr>
      <vt:lpstr>スライド 88</vt:lpstr>
      <vt:lpstr>スライド 89</vt:lpstr>
      <vt:lpstr>スライド 90</vt:lpstr>
      <vt:lpstr>スライド 91</vt:lpstr>
      <vt:lpstr>スライド 92</vt:lpstr>
      <vt:lpstr>スライド 93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Morioka Hitoshi</dc:creator>
  <cp:lastModifiedBy>真野 浩</cp:lastModifiedBy>
  <cp:revision>33</cp:revision>
  <cp:lastPrinted>1601-01-01T00:00:00Z</cp:lastPrinted>
  <dcterms:created xsi:type="dcterms:W3CDTF">2012-07-17T23:12:36Z</dcterms:created>
  <dcterms:modified xsi:type="dcterms:W3CDTF">2012-07-18T01:03:31Z</dcterms:modified>
</cp:coreProperties>
</file>