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63" r:id="rId3"/>
  </p:sldMasterIdLst>
  <p:notesMasterIdLst>
    <p:notesMasterId r:id="rId82"/>
  </p:notesMasterIdLst>
  <p:handoutMasterIdLst>
    <p:handoutMasterId r:id="rId83"/>
  </p:handoutMasterIdLst>
  <p:sldIdLst>
    <p:sldId id="256" r:id="rId4"/>
    <p:sldId id="257" r:id="rId5"/>
    <p:sldId id="260" r:id="rId6"/>
    <p:sldId id="261" r:id="rId7"/>
    <p:sldId id="262" r:id="rId8"/>
    <p:sldId id="263" r:id="rId9"/>
    <p:sldId id="264" r:id="rId10"/>
    <p:sldId id="265" r:id="rId11"/>
    <p:sldId id="266" r:id="rId12"/>
    <p:sldId id="267" r:id="rId13"/>
    <p:sldId id="268" r:id="rId14"/>
    <p:sldId id="269" r:id="rId15"/>
    <p:sldId id="277" r:id="rId16"/>
    <p:sldId id="270" r:id="rId17"/>
    <p:sldId id="271" r:id="rId18"/>
    <p:sldId id="272" r:id="rId19"/>
    <p:sldId id="273" r:id="rId20"/>
    <p:sldId id="274" r:id="rId21"/>
    <p:sldId id="275" r:id="rId22"/>
    <p:sldId id="276" r:id="rId23"/>
    <p:sldId id="280" r:id="rId24"/>
    <p:sldId id="278" r:id="rId25"/>
    <p:sldId id="279" r:id="rId26"/>
    <p:sldId id="283" r:id="rId27"/>
    <p:sldId id="281" r:id="rId28"/>
    <p:sldId id="282" r:id="rId29"/>
    <p:sldId id="286" r:id="rId30"/>
    <p:sldId id="284" r:id="rId31"/>
    <p:sldId id="285" r:id="rId32"/>
    <p:sldId id="290" r:id="rId33"/>
    <p:sldId id="287" r:id="rId34"/>
    <p:sldId id="288" r:id="rId35"/>
    <p:sldId id="289" r:id="rId36"/>
    <p:sldId id="292" r:id="rId37"/>
    <p:sldId id="291" r:id="rId38"/>
    <p:sldId id="294" r:id="rId39"/>
    <p:sldId id="293" r:id="rId40"/>
    <p:sldId id="297" r:id="rId41"/>
    <p:sldId id="295" r:id="rId42"/>
    <p:sldId id="296" r:id="rId43"/>
    <p:sldId id="300" r:id="rId44"/>
    <p:sldId id="298" r:id="rId45"/>
    <p:sldId id="299" r:id="rId46"/>
    <p:sldId id="302" r:id="rId47"/>
    <p:sldId id="301" r:id="rId48"/>
    <p:sldId id="335" r:id="rId49"/>
    <p:sldId id="304" r:id="rId50"/>
    <p:sldId id="303" r:id="rId51"/>
    <p:sldId id="306" r:id="rId52"/>
    <p:sldId id="305" r:id="rId53"/>
    <p:sldId id="309" r:id="rId54"/>
    <p:sldId id="307" r:id="rId55"/>
    <p:sldId id="308" r:id="rId56"/>
    <p:sldId id="312" r:id="rId57"/>
    <p:sldId id="310" r:id="rId58"/>
    <p:sldId id="311" r:id="rId59"/>
    <p:sldId id="315" r:id="rId60"/>
    <p:sldId id="313" r:id="rId61"/>
    <p:sldId id="314" r:id="rId62"/>
    <p:sldId id="320" r:id="rId63"/>
    <p:sldId id="316" r:id="rId64"/>
    <p:sldId id="317" r:id="rId65"/>
    <p:sldId id="318" r:id="rId66"/>
    <p:sldId id="319" r:id="rId67"/>
    <p:sldId id="329" r:id="rId68"/>
    <p:sldId id="321" r:id="rId69"/>
    <p:sldId id="322" r:id="rId70"/>
    <p:sldId id="323" r:id="rId71"/>
    <p:sldId id="324" r:id="rId72"/>
    <p:sldId id="325" r:id="rId73"/>
    <p:sldId id="326" r:id="rId74"/>
    <p:sldId id="327" r:id="rId75"/>
    <p:sldId id="328" r:id="rId76"/>
    <p:sldId id="332" r:id="rId77"/>
    <p:sldId id="333" r:id="rId78"/>
    <p:sldId id="334" r:id="rId79"/>
    <p:sldId id="336" r:id="rId80"/>
    <p:sldId id="337" r:id="rId8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990"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presProps" Target="presProp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tableStyles" Target="tableStyles.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notesMaster" Target="notesMasters/notesMaster1.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altLang="ja-JP" smtClean="0"/>
              <a:pPr/>
              <a:t>7/16/2012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38561404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91766813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Jarkko Kneckt, Nokia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39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40</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96554A-B1A9-4238-A451-FC2CAC7F0032}" type="slidenum">
              <a:rPr lang="en-US" smtClean="0"/>
              <a:pPr/>
              <a:t>52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96554A-B1A9-4238-A451-FC2CAC7F0032}" type="slidenum">
              <a:rPr lang="en-US" smtClean="0"/>
              <a:pPr/>
              <a:t>53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58</a:t>
            </a:fld>
            <a:endParaRPr lang="en-US" altLang="ja-JP"/>
          </a:p>
        </p:txBody>
      </p:sp>
    </p:spTree>
    <p:extLst>
      <p:ext uri="{BB962C8B-B14F-4D97-AF65-F5344CB8AC3E}">
        <p14:creationId xmlns:p14="http://schemas.microsoft.com/office/powerpoint/2010/main" val="3689644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59</a:t>
            </a:fld>
            <a:endParaRPr lang="en-US" altLang="ja-JP"/>
          </a:p>
        </p:txBody>
      </p:sp>
    </p:spTree>
    <p:extLst>
      <p:ext uri="{BB962C8B-B14F-4D97-AF65-F5344CB8AC3E}">
        <p14:creationId xmlns:p14="http://schemas.microsoft.com/office/powerpoint/2010/main" val="368964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p14="http://schemas.microsoft.com/office/powerpoint/2010/main" val="2665364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extLst>
      <p:ext uri="{BB962C8B-B14F-4D97-AF65-F5344CB8AC3E}">
        <p14:creationId xmlns:p14="http://schemas.microsoft.com/office/powerpoint/2010/main" val="2581411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20688"/>
            <a:ext cx="7772400" cy="10668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smtClean="0">
                <a:solidFill>
                  <a:srgbClr val="000000"/>
                </a:solidFill>
              </a:rPr>
              <a:t>July 2012</a:t>
            </a:r>
            <a:endParaRPr lang="en-US" altLang="ja-JP" dirty="0">
              <a:solidFill>
                <a:srgbClr val="000000"/>
              </a:solidFill>
            </a:endParaRPr>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F849415C-ECDB-492C-B7EB-181F0513442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759200" cy="276999"/>
          </a:xfrm>
          <a:ln/>
        </p:spPr>
        <p:txBody>
          <a:bodyPr/>
          <a:lstStyle>
            <a:lvl1pPr>
              <a:defRPr/>
            </a:lvl1pPr>
          </a:lstStyle>
          <a:p>
            <a:pPr>
              <a:defRPr/>
            </a:pPr>
            <a:r>
              <a:rPr lang="en-US" altLang="ja-JP" smtClean="0">
                <a:solidFill>
                  <a:srgbClr val="000000"/>
                </a:solidFill>
              </a:rPr>
              <a:t>July 2012</a:t>
            </a:r>
            <a:endParaRPr lang="en-US" altLang="ja-JP"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Hiroshi Mano / ATRD</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9389016A-55A8-41F3-A301-F0C788D1E7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Hiroshi Mano / ATRD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Hiroshi Mano / ATRD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Hiroshi Mano / ATRD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Hiroshi Mano / ATRD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11-12/0907r2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defTabSz="914400">
              <a:buClrTx/>
              <a:buSzTx/>
              <a:buFontTx/>
              <a:buNone/>
              <a:defRPr/>
            </a:pPr>
            <a:r>
              <a:rPr lang="en-US" altLang="ja-JP" smtClean="0">
                <a:solidFill>
                  <a:srgbClr val="000000"/>
                </a:solidFill>
              </a:rPr>
              <a:t>July 2012</a:t>
            </a: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defTabSz="914400">
              <a:buClrTx/>
              <a:buSzTx/>
              <a:buFontTx/>
              <a:buNone/>
              <a:defRPr/>
            </a:pPr>
            <a:r>
              <a:rPr lang="en-US" altLang="ja-JP" sz="1200" smtClean="0">
                <a:solidFill>
                  <a:srgbClr val="000000"/>
                </a:solidFill>
              </a:rPr>
              <a:t>Hiroshi Mano / ATRD</a:t>
            </a:r>
            <a:endParaRPr lang="en-US" altLang="ja-JP" sz="1200">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defTabSz="914400">
              <a:buClrTx/>
              <a:buSzTx/>
              <a:buFontTx/>
              <a:buNone/>
              <a:defRPr/>
            </a:pPr>
            <a:r>
              <a:rPr lang="en-US" altLang="ja-JP" sz="1200">
                <a:solidFill>
                  <a:srgbClr val="000000"/>
                </a:solidFill>
                <a:latin typeface="Times New Roman"/>
              </a:rPr>
              <a:t>Slide </a:t>
            </a:r>
            <a:fld id="{B55D8987-562A-4CC7-AA9B-2A26DAF1BFD5}" type="slidenum">
              <a:rPr lang="en-US" altLang="ja-JP" sz="1200">
                <a:solidFill>
                  <a:srgbClr val="000000"/>
                </a:solidFill>
                <a:latin typeface="Times New Roman"/>
              </a:rPr>
              <a:pPr defTabSz="914400">
                <a:buClrTx/>
                <a:buSzTx/>
                <a:buFontTx/>
                <a:buNone/>
                <a:defRPr/>
              </a:pPr>
              <a:t>‹#›</a:t>
            </a:fld>
            <a:endParaRPr lang="en-US" altLang="ja-JP" sz="1200">
              <a:solidFill>
                <a:srgbClr val="000000"/>
              </a:solidFill>
              <a:latin typeface="Times New Roman"/>
            </a:endParaRPr>
          </a:p>
        </p:txBody>
      </p:sp>
      <p:sp>
        <p:nvSpPr>
          <p:cNvPr id="1031" name="Rectangle 7"/>
          <p:cNvSpPr>
            <a:spLocks noChangeArrowheads="1"/>
          </p:cNvSpPr>
          <p:nvPr/>
        </p:nvSpPr>
        <p:spPr bwMode="auto">
          <a:xfrm>
            <a:off x="5752267" y="332601"/>
            <a:ext cx="2693233"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a:ea typeface="宋体" pitchFamily="2" charset="-122"/>
              </a:rPr>
              <a:t>doc.: IEEE 802.11-11</a:t>
            </a:r>
            <a:r>
              <a:rPr lang="en-US" altLang="ja-JP" sz="1800" b="1" dirty="0" smtClean="0">
                <a:solidFill>
                  <a:srgbClr val="000000"/>
                </a:solidFill>
                <a:latin typeface="Times New Roman"/>
                <a:ea typeface="宋体" pitchFamily="2" charset="-122"/>
              </a:rPr>
              <a:t>/907r1</a:t>
            </a:r>
            <a:endParaRPr lang="en-US" altLang="ja-JP" sz="1800" b="1" dirty="0">
              <a:solidFill>
                <a:srgbClr val="000000"/>
              </a:solidFill>
              <a:latin typeface="Times New Roman"/>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US" altLang="ja-JP" sz="1200">
                <a:solidFill>
                  <a:srgbClr val="000000"/>
                </a:solidFill>
                <a:latin typeface="Times New Roma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7592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defTabSz="914400">
              <a:buClrTx/>
              <a:buSzTx/>
              <a:buFontTx/>
              <a:buNone/>
              <a:defRPr/>
            </a:pPr>
            <a:r>
              <a:rPr lang="en-US" altLang="ja-JP" smtClean="0">
                <a:solidFill>
                  <a:srgbClr val="000000"/>
                </a:solidFill>
                <a:latin typeface="Times New Roman" pitchFamily="-65" charset="0"/>
                <a:ea typeface="ＭＳ Ｐゴシック" pitchFamily="-65" charset="-128"/>
              </a:rPr>
              <a:t>July 2012</a:t>
            </a:r>
            <a:endParaRPr lang="en-US" altLang="ja-JP" dirty="0">
              <a:solidFill>
                <a:srgbClr val="000000"/>
              </a:solidFill>
              <a:latin typeface="Times New Roman" pitchFamily="-65" charset="0"/>
              <a:ea typeface="ＭＳ Ｐゴシック" pitchFamily="-65" charset="-128"/>
            </a:endParaRP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defTabSz="914400">
              <a:buClrTx/>
              <a:buSzTx/>
              <a:buFontTx/>
              <a:buNone/>
              <a:defRPr/>
            </a:pPr>
            <a:r>
              <a:rPr lang="en-US" altLang="ja-JP" sz="1200" smtClean="0">
                <a:solidFill>
                  <a:srgbClr val="000000"/>
                </a:solidFill>
                <a:latin typeface="Times New Roman" pitchFamily="-65" charset="0"/>
                <a:ea typeface="ＭＳ Ｐゴシック" pitchFamily="-65" charset="-128"/>
              </a:rPr>
              <a:t>Hiroshi Mano / ATRD</a:t>
            </a:r>
            <a:endParaRPr lang="en-US" altLang="ja-JP" sz="1200">
              <a:solidFill>
                <a:srgbClr val="000000"/>
              </a:solidFill>
              <a:latin typeface="Times New Roman" pitchFamily="-65" charset="0"/>
              <a:ea typeface="ＭＳ Ｐゴシック" pitchFamily="-65" charset="-128"/>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defTabSz="914400">
              <a:buClrTx/>
              <a:buSzTx/>
              <a:buFontTx/>
              <a:buNone/>
              <a:defRPr/>
            </a:pPr>
            <a:r>
              <a:rPr lang="en-US" altLang="ja-JP" sz="1200">
                <a:solidFill>
                  <a:srgbClr val="000000"/>
                </a:solidFill>
                <a:latin typeface="Times New Roman" pitchFamily="-65" charset="0"/>
                <a:ea typeface="ＭＳ Ｐゴシック" pitchFamily="-65" charset="-128"/>
              </a:rPr>
              <a:t>Slide </a:t>
            </a:r>
            <a:fld id="{B2E7F192-D81A-4BD8-992D-9332D6F26BE0}" type="slidenum">
              <a:rPr lang="en-US" altLang="ja-JP" sz="1200">
                <a:solidFill>
                  <a:srgbClr val="000000"/>
                </a:solidFill>
                <a:latin typeface="Times New Roman" pitchFamily="-65" charset="0"/>
                <a:ea typeface="ＭＳ Ｐゴシック" pitchFamily="-65" charset="-128"/>
              </a:rPr>
              <a:pPr defTabSz="914400">
                <a:buClrTx/>
                <a:buSzTx/>
                <a:buFontTx/>
                <a:buNone/>
                <a:defRPr/>
              </a:pPr>
              <a:t>‹#›</a:t>
            </a:fld>
            <a:endParaRPr lang="en-US" altLang="ja-JP" sz="1200">
              <a:solidFill>
                <a:srgbClr val="000000"/>
              </a:solidFill>
              <a:latin typeface="Times New Roman" pitchFamily="-65" charset="0"/>
              <a:ea typeface="ＭＳ Ｐゴシック" pitchFamily="-65" charset="-128"/>
            </a:endParaRPr>
          </a:p>
        </p:txBody>
      </p:sp>
      <p:sp>
        <p:nvSpPr>
          <p:cNvPr id="1031" name="Rectangle 7"/>
          <p:cNvSpPr>
            <a:spLocks noChangeArrowheads="1"/>
          </p:cNvSpPr>
          <p:nvPr/>
        </p:nvSpPr>
        <p:spPr bwMode="auto">
          <a:xfrm>
            <a:off x="6162759" y="332601"/>
            <a:ext cx="2282741"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pitchFamily="-65" charset="0"/>
                <a:ea typeface="ＭＳ Ｐゴシック" pitchFamily="-65" charset="-128"/>
              </a:rPr>
              <a:t>doc.: </a:t>
            </a:r>
            <a:r>
              <a:rPr lang="en-US" altLang="ja-JP" sz="1800" b="1" dirty="0" smtClean="0">
                <a:solidFill>
                  <a:srgbClr val="000000"/>
                </a:solidFill>
                <a:latin typeface="Times New Roman" pitchFamily="-65" charset="0"/>
                <a:ea typeface="ＭＳ Ｐゴシック" pitchFamily="-65" charset="-128"/>
              </a:rPr>
              <a:t>11-12-0794r2</a:t>
            </a:r>
            <a:endParaRPr lang="en-US" altLang="ja-JP" sz="1800" b="1" dirty="0">
              <a:solidFill>
                <a:srgbClr val="000000"/>
              </a:solidFill>
              <a:latin typeface="Times New Roman" pitchFamily="-65" charset="0"/>
              <a:ea typeface="ＭＳ Ｐゴシック" pitchFamily="-65"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CA" sz="1200" dirty="0" smtClean="0">
                <a:solidFill>
                  <a:srgbClr val="000000"/>
                </a:solidFill>
                <a:latin typeface="Times New Roman" pitchFamily="18" charset="0"/>
                <a:ea typeface="ＭＳ Ｐゴシック" pitchFamily="-65" charset="-128"/>
              </a:rPr>
              <a:t>Submission</a:t>
            </a:r>
            <a:endParaRPr lang="en-US" sz="1200" dirty="0">
              <a:solidFill>
                <a:srgbClr val="000000"/>
              </a:solidFill>
              <a:latin typeface="Times New Roman" pitchFamily="18" charset="0"/>
              <a:ea typeface="ＭＳ Ｐゴシック" pitchFamily="-65"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1" name="テキスト ボックス 10"/>
          <p:cNvSpPr txBox="1"/>
          <p:nvPr userDrawn="1"/>
        </p:nvSpPr>
        <p:spPr>
          <a:xfrm>
            <a:off x="-1808163" y="1539875"/>
            <a:ext cx="184150" cy="276225"/>
          </a:xfrm>
          <a:prstGeom prst="rect">
            <a:avLst/>
          </a:prstGeom>
          <a:noFill/>
        </p:spPr>
        <p:txBody>
          <a:bodyPr wrap="none">
            <a:spAutoFit/>
          </a:bodyPr>
          <a:lstStyle/>
          <a:p>
            <a:pPr defTabSz="914400">
              <a:buClrTx/>
              <a:buSzTx/>
              <a:buFontTx/>
              <a:buNone/>
              <a:defRPr/>
            </a:pPr>
            <a:endParaRPr kumimoji="1" lang="ja-JP" altLang="en-US" sz="1200">
              <a:solidFill>
                <a:srgbClr val="000000"/>
              </a:solidFill>
              <a:latin typeface="Times New Roman" pitchFamily="-65" charset="0"/>
              <a:ea typeface="ＭＳ Ｐゴシック" pitchFamily="-65" charset="-128"/>
            </a:endParaRPr>
          </a:p>
        </p:txBody>
      </p:sp>
    </p:spTree>
  </p:cSld>
  <p:clrMap bg1="lt1" tx1="dk1" bg2="lt2" tx2="dk2" accent1="accent1" accent2="accent2" accent3="accent3" accent4="accent4" accent5="accent5" accent6="accent6" hlink="hlink" folHlink="folHlink"/>
  <p:sldLayoutIdLst>
    <p:sldLayoutId id="2147483664" r:id="rId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81000" y="685800"/>
            <a:ext cx="8458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TGai</a:t>
            </a:r>
            <a:r>
              <a:rPr lang="en-GB" dirty="0" smtClean="0"/>
              <a:t>- Motion/Straw Poll-July-2012-San-Diego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2012-07-17</a:t>
            </a:r>
            <a:endParaRPr lang="en-GB" sz="2000" b="0" dirty="0"/>
          </a:p>
        </p:txBody>
      </p:sp>
      <p:graphicFrame>
        <p:nvGraphicFramePr>
          <p:cNvPr id="3075" name="Object 3"/>
          <p:cNvGraphicFramePr>
            <a:graphicFrameLocks noChangeAspect="1"/>
          </p:cNvGraphicFramePr>
          <p:nvPr/>
        </p:nvGraphicFramePr>
        <p:xfrm>
          <a:off x="457200" y="2590800"/>
          <a:ext cx="8139112" cy="3622675"/>
        </p:xfrm>
        <a:graphic>
          <a:graphicData uri="http://schemas.openxmlformats.org/presentationml/2006/ole">
            <mc:AlternateContent xmlns:mc="http://schemas.openxmlformats.org/markup-compatibility/2006">
              <mc:Choice xmlns:v="urn:schemas-microsoft-com:vml" Requires="v">
                <p:oleObj spid="_x0000_s3082" name="文書" r:id="rId4" imgW="8255000" imgH="3683000" progId="Word.Document.8">
                  <p:embed/>
                </p:oleObj>
              </mc:Choice>
              <mc:Fallback>
                <p:oleObj name="文書" r:id="rId4" imgW="8255000" imgH="3683000"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590800"/>
                        <a:ext cx="8139112" cy="36226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Straw-Poll-2:  Do you support optionally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Short Timestamp</a:t>
            </a:r>
          </a:p>
          <a:p>
            <a:pPr marL="341313" lvl="1" indent="-341313">
              <a:spcBef>
                <a:spcPts val="300"/>
              </a:spcBef>
              <a:spcAft>
                <a:spcPts val="300"/>
              </a:spcAft>
              <a:buFont typeface="Arial" pitchFamily="34" charset="0"/>
              <a:buChar char="•"/>
            </a:pPr>
            <a:r>
              <a:rPr lang="en-US" sz="1800" u="sng" dirty="0" smtClean="0">
                <a:solidFill>
                  <a:schemeClr val="tx1"/>
                </a:solidFill>
              </a:rPr>
              <a:t>Power Constraints</a:t>
            </a:r>
          </a:p>
          <a:p>
            <a:pPr marL="341313" lvl="1" indent="-341313">
              <a:spcBef>
                <a:spcPts val="300"/>
              </a:spcBef>
              <a:spcAft>
                <a:spcPts val="300"/>
              </a:spcAft>
              <a:buFont typeface="Arial" pitchFamily="34" charset="0"/>
              <a:buChar char="•"/>
            </a:pPr>
            <a:r>
              <a:rPr lang="en-US" sz="1800" u="sng" dirty="0" smtClean="0">
                <a:solidFill>
                  <a:schemeClr val="tx1"/>
                </a:solidFill>
              </a:rPr>
              <a:t>Access Network Options</a:t>
            </a:r>
          </a:p>
          <a:p>
            <a:pPr marL="341313" lvl="1" indent="-341313">
              <a:spcBef>
                <a:spcPts val="300"/>
              </a:spcBef>
              <a:spcAft>
                <a:spcPts val="300"/>
              </a:spcAft>
              <a:buFont typeface="Arial" pitchFamily="34" charset="0"/>
              <a:buChar char="•"/>
            </a:pPr>
            <a:r>
              <a:rPr lang="en-US" sz="1800" u="sng" dirty="0" smtClean="0">
                <a:solidFill>
                  <a:schemeClr val="tx1"/>
                </a:solidFill>
              </a:rPr>
              <a:t>FILS Discovery frame interval</a:t>
            </a:r>
          </a:p>
          <a:p>
            <a:pPr marL="341313" lvl="1" indent="-341313">
              <a:spcBef>
                <a:spcPts val="300"/>
              </a:spcBef>
              <a:spcAft>
                <a:spcPts val="300"/>
              </a:spcAft>
              <a:buFont typeface="Arial" pitchFamily="34" charset="0"/>
              <a:buChar char="•"/>
            </a:pPr>
            <a:r>
              <a:rPr lang="en-US" sz="1800" u="sng" dirty="0" smtClean="0">
                <a:solidFill>
                  <a:schemeClr val="tx1"/>
                </a:solidFill>
              </a:rPr>
              <a:t>Capability information</a:t>
            </a:r>
          </a:p>
          <a:p>
            <a:pPr marL="341313" lvl="1" indent="-341313">
              <a:spcBef>
                <a:spcPts val="300"/>
              </a:spcBef>
              <a:spcAft>
                <a:spcPts val="300"/>
              </a:spcAft>
              <a:buFont typeface="Arial" pitchFamily="34" charset="0"/>
              <a:buChar char="•"/>
            </a:pPr>
            <a:r>
              <a:rPr lang="en-US" sz="1800" u="sng" dirty="0" smtClean="0">
                <a:solidFill>
                  <a:schemeClr val="tx1"/>
                </a:solidFill>
              </a:rPr>
              <a:t>Security Information</a:t>
            </a:r>
          </a:p>
          <a:p>
            <a:pPr marL="341313" lvl="1" indent="-341313">
              <a:spcBef>
                <a:spcPts val="300"/>
              </a:spcBef>
              <a:spcAft>
                <a:spcPts val="300"/>
              </a:spcAft>
              <a:buFont typeface="Arial" pitchFamily="34" charset="0"/>
              <a:buChar char="•"/>
            </a:pPr>
            <a:r>
              <a:rPr lang="en-US" sz="1800" u="sng" dirty="0" smtClean="0">
                <a:solidFill>
                  <a:schemeClr val="tx1"/>
                </a:solidFill>
              </a:rPr>
              <a:t>BSS Load Information</a:t>
            </a:r>
          </a:p>
          <a:p>
            <a:pPr marL="341313" lvl="1" indent="-341313">
              <a:spcBef>
                <a:spcPts val="300"/>
              </a:spcBef>
              <a:spcAft>
                <a:spcPts val="300"/>
              </a:spcAft>
              <a:buFont typeface="Arial" pitchFamily="34" charset="0"/>
              <a:buChar char="•"/>
            </a:pPr>
            <a:r>
              <a:rPr lang="en-US" sz="1800" u="sng" dirty="0" smtClean="0">
                <a:solidFill>
                  <a:schemeClr val="tx1"/>
                </a:solidFill>
              </a:rPr>
              <a:t>PHY information </a:t>
            </a:r>
          </a:p>
          <a:p>
            <a:pPr marL="341313" lvl="1" indent="-341313">
              <a:spcBef>
                <a:spcPts val="300"/>
              </a:spcBef>
              <a:spcAft>
                <a:spcPts val="300"/>
              </a:spcAft>
              <a:buFont typeface="Arial" pitchFamily="34" charset="0"/>
              <a:buChar char="•"/>
            </a:pPr>
            <a:r>
              <a:rPr lang="en-US" sz="1800" u="sng" dirty="0" smtClean="0">
                <a:solidFill>
                  <a:schemeClr val="tx1"/>
                </a:solidFill>
              </a:rPr>
              <a:t>Neighbor AP information</a:t>
            </a: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92500" lnSpcReduction="10000"/>
          </a:bodyPr>
          <a:lstStyle/>
          <a:p>
            <a:pPr marL="1201738" indent="-1201738">
              <a:spcAft>
                <a:spcPts val="600"/>
              </a:spcAft>
            </a:pPr>
            <a:r>
              <a:rPr lang="en-US" sz="2000" dirty="0" smtClean="0">
                <a:solidFill>
                  <a:schemeClr val="tx1"/>
                </a:solidFill>
              </a:rPr>
              <a:t>Motion-1: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shall include the following information fields:</a:t>
            </a:r>
          </a:p>
          <a:p>
            <a:pPr marL="341313" lvl="1" indent="-341313">
              <a:spcBef>
                <a:spcPts val="300"/>
              </a:spcBef>
              <a:spcAft>
                <a:spcPts val="300"/>
              </a:spcAft>
              <a:buFont typeface="Arial" pitchFamily="34" charset="0"/>
              <a:buChar char="•"/>
            </a:pPr>
            <a:r>
              <a:rPr lang="en-US" sz="1900" u="sng" dirty="0" smtClean="0">
                <a:solidFill>
                  <a:srgbClr val="0000FF"/>
                </a:solidFill>
              </a:rPr>
              <a:t>A Compressed SSID field</a:t>
            </a:r>
          </a:p>
          <a:p>
            <a:pPr marL="341313" lvl="1" indent="-341313">
              <a:spcBef>
                <a:spcPts val="300"/>
              </a:spcBef>
              <a:spcAft>
                <a:spcPts val="300"/>
              </a:spcAft>
              <a:buFont typeface="Arial" pitchFamily="34" charset="0"/>
              <a:buChar char="•"/>
            </a:pPr>
            <a:r>
              <a:rPr lang="en-US" sz="1900" u="sng" dirty="0" smtClean="0">
                <a:solidFill>
                  <a:srgbClr val="0000FF"/>
                </a:solidFill>
              </a:rPr>
              <a:t>A Condensed Country String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Class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Channel field</a:t>
            </a:r>
          </a:p>
          <a:p>
            <a:pPr marL="341313" lvl="1" indent="-341313">
              <a:spcBef>
                <a:spcPts val="300"/>
              </a:spcBef>
              <a:spcAft>
                <a:spcPts val="300"/>
              </a:spcAft>
              <a:buFont typeface="Arial" pitchFamily="34" charset="0"/>
              <a:buChar char="•"/>
            </a:pPr>
            <a:r>
              <a:rPr lang="en-US" sz="1900" u="sng" dirty="0" smtClean="0">
                <a:solidFill>
                  <a:srgbClr val="0000FF"/>
                </a:solidFill>
              </a:rPr>
              <a:t>A Time of Next TBTT field</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85000" lnSpcReduction="20000"/>
          </a:bodyPr>
          <a:lstStyle/>
          <a:p>
            <a:pPr marL="1201738" indent="-1201738">
              <a:spcAft>
                <a:spcPts val="600"/>
              </a:spcAft>
            </a:pPr>
            <a:r>
              <a:rPr lang="en-US" sz="2000" dirty="0" smtClean="0">
                <a:solidFill>
                  <a:schemeClr val="tx1"/>
                </a:solidFill>
              </a:rPr>
              <a:t>Motion-3: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may include the following information items:</a:t>
            </a:r>
          </a:p>
          <a:p>
            <a:pPr marL="341313" lvl="1" indent="-341313">
              <a:spcBef>
                <a:spcPts val="300"/>
              </a:spcBef>
              <a:spcAft>
                <a:spcPts val="300"/>
              </a:spcAft>
              <a:buFont typeface="Arial" pitchFamily="34" charset="0"/>
              <a:buChar char="•"/>
            </a:pPr>
            <a:r>
              <a:rPr lang="en-US" sz="1800" u="sng" dirty="0" smtClean="0">
                <a:solidFill>
                  <a:srgbClr val="0000FF"/>
                </a:solidFill>
              </a:rPr>
              <a:t>Short Timestamp</a:t>
            </a:r>
          </a:p>
          <a:p>
            <a:pPr marL="341313" lvl="1" indent="-341313">
              <a:spcBef>
                <a:spcPts val="300"/>
              </a:spcBef>
              <a:spcAft>
                <a:spcPts val="300"/>
              </a:spcAft>
              <a:buFont typeface="Arial" pitchFamily="34" charset="0"/>
              <a:buChar char="•"/>
            </a:pPr>
            <a:r>
              <a:rPr lang="en-US" sz="1800" u="sng" dirty="0" smtClean="0">
                <a:solidFill>
                  <a:srgbClr val="0000FF"/>
                </a:solidFill>
              </a:rPr>
              <a:t>Power Constraints</a:t>
            </a:r>
          </a:p>
          <a:p>
            <a:pPr marL="341313" lvl="1" indent="-341313">
              <a:spcBef>
                <a:spcPts val="300"/>
              </a:spcBef>
              <a:spcAft>
                <a:spcPts val="300"/>
              </a:spcAft>
              <a:buFont typeface="Arial" pitchFamily="34" charset="0"/>
              <a:buChar char="•"/>
            </a:pPr>
            <a:r>
              <a:rPr lang="en-US" sz="1800" u="sng" dirty="0" smtClean="0">
                <a:solidFill>
                  <a:srgbClr val="0000FF"/>
                </a:solidFill>
              </a:rPr>
              <a:t>Access Network Options</a:t>
            </a:r>
          </a:p>
          <a:p>
            <a:pPr marL="341313" lvl="1" indent="-341313">
              <a:spcBef>
                <a:spcPts val="300"/>
              </a:spcBef>
              <a:spcAft>
                <a:spcPts val="300"/>
              </a:spcAft>
              <a:buFont typeface="Arial" pitchFamily="34" charset="0"/>
              <a:buChar char="•"/>
            </a:pPr>
            <a:r>
              <a:rPr lang="en-US" sz="1800" u="sng" dirty="0" smtClean="0">
                <a:solidFill>
                  <a:srgbClr val="0000FF"/>
                </a:solidFill>
              </a:rPr>
              <a:t>FILS Discovery frame interval</a:t>
            </a:r>
          </a:p>
          <a:p>
            <a:pPr marL="341313" lvl="1" indent="-341313">
              <a:spcBef>
                <a:spcPts val="300"/>
              </a:spcBef>
              <a:spcAft>
                <a:spcPts val="300"/>
              </a:spcAft>
              <a:buFont typeface="Arial" pitchFamily="34" charset="0"/>
              <a:buChar char="•"/>
            </a:pPr>
            <a:r>
              <a:rPr lang="en-US" sz="1800" u="sng" dirty="0" smtClean="0">
                <a:solidFill>
                  <a:srgbClr val="0000FF"/>
                </a:solidFill>
              </a:rPr>
              <a:t>Capability</a:t>
            </a:r>
          </a:p>
          <a:p>
            <a:pPr marL="341313" lvl="1" indent="-341313">
              <a:spcBef>
                <a:spcPts val="300"/>
              </a:spcBef>
              <a:spcAft>
                <a:spcPts val="300"/>
              </a:spcAft>
              <a:buFont typeface="Arial" pitchFamily="34" charset="0"/>
              <a:buChar char="•"/>
            </a:pPr>
            <a:r>
              <a:rPr lang="en-US" sz="1800" u="sng" dirty="0" smtClean="0">
                <a:solidFill>
                  <a:srgbClr val="0000FF"/>
                </a:solidFill>
              </a:rPr>
              <a:t>Security Information</a:t>
            </a:r>
          </a:p>
          <a:p>
            <a:pPr marL="341313" lvl="1" indent="-341313">
              <a:spcBef>
                <a:spcPts val="300"/>
              </a:spcBef>
              <a:spcAft>
                <a:spcPts val="300"/>
              </a:spcAft>
              <a:buFont typeface="Arial" pitchFamily="34" charset="0"/>
              <a:buChar char="•"/>
            </a:pPr>
            <a:r>
              <a:rPr lang="en-US" sz="1800" u="sng" dirty="0" smtClean="0">
                <a:solidFill>
                  <a:srgbClr val="0000FF"/>
                </a:solidFill>
              </a:rPr>
              <a:t>BSS Load Information</a:t>
            </a:r>
            <a:endParaRPr lang="en-US" sz="2000" dirty="0" smtClean="0">
              <a:solidFill>
                <a:schemeClr val="tx1"/>
              </a:solidFill>
            </a:endParaRPr>
          </a:p>
          <a:p>
            <a:pPr marL="341313" lvl="1" indent="-341313">
              <a:spcBef>
                <a:spcPts val="300"/>
              </a:spcBef>
              <a:spcAft>
                <a:spcPts val="300"/>
              </a:spcAft>
              <a:buFont typeface="Arial" pitchFamily="34" charset="0"/>
              <a:buChar char="•"/>
            </a:pPr>
            <a:r>
              <a:rPr lang="en-US" u="sng" dirty="0" smtClean="0">
                <a:solidFill>
                  <a:srgbClr val="0000FF"/>
                </a:solidFill>
              </a:rPr>
              <a:t>PHY information</a:t>
            </a:r>
          </a:p>
          <a:p>
            <a:pPr marL="341313" lvl="1" indent="-341313">
              <a:spcBef>
                <a:spcPts val="300"/>
              </a:spcBef>
              <a:spcAft>
                <a:spcPts val="300"/>
              </a:spcAft>
              <a:buFont typeface="Arial" pitchFamily="34" charset="0"/>
              <a:buChar char="•"/>
            </a:pPr>
            <a:r>
              <a:rPr lang="en-US" u="sng" dirty="0" smtClean="0">
                <a:solidFill>
                  <a:srgbClr val="0000FF"/>
                </a:solidFill>
              </a:rPr>
              <a:t>Neighbor AP information</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12/742r0</a:t>
            </a:r>
            <a:br>
              <a:rPr lang="en-US" altLang="ja-JP" dirty="0" smtClean="0"/>
            </a:br>
            <a:r>
              <a:rPr lang="en-US" altLang="ja-JP" dirty="0" smtClean="0"/>
              <a:t>6 Straw polls</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Straw-Poll-1: Do you agree that the FILS Discovery frame format design should consider the following two options: a modified measurement pilot frame, or a new public action frame, i.e., not to consider the option of modifying 802.11ah short beacon frame?</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Straw-Poll-2: Do you agree that the selection of FILS Discovery frame format between a modified MP frame and a newly designed public action frame should be based on the frame body  encoding efficiency of the FILS Discovery frame for a set of agreed frame contents?</a:t>
            </a:r>
          </a:p>
          <a:p>
            <a:pPr marL="1541463" indent="-339725">
              <a:spcAft>
                <a:spcPts val="600"/>
              </a:spcAft>
              <a:buFont typeface="Arial" pitchFamily="34" charset="0"/>
              <a:buChar char="•"/>
            </a:pP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Straw-Poll-3: Do you think that the MAC header overhead reduction should be considered in the FILS Discovery frame format design?</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Straw-Poll-4: Do you agree that, if using a modified MP frame as FILS Discovery frame, any new content items should be encoded as </a:t>
            </a:r>
            <a:r>
              <a:rPr lang="en-US" sz="2000" dirty="0" err="1" smtClean="0">
                <a:solidFill>
                  <a:schemeClr val="tx1"/>
                </a:solidFill>
              </a:rPr>
              <a:t>subelement</a:t>
            </a:r>
            <a:r>
              <a:rPr lang="en-US" sz="2000" dirty="0" smtClean="0">
                <a:solidFill>
                  <a:schemeClr val="tx1"/>
                </a:solidFill>
              </a:rPr>
              <a:t>?  </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Straw-Poll-5: Do you support that, if using a newly designed public action frame as FILS Discovery frame, an indication bitmap is introduced in the FILS Discovery Frame body to indicate the presences of the fixed-size optional information fields?</a:t>
            </a: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Straw-Poll-6: Do you agree that, if using a newly designed public action frame as FILS Discovery frame, the following encoding rules for the frame body should be used?  </a:t>
            </a:r>
            <a:endParaRPr lang="en-US" u="sng" dirty="0" smtClean="0">
              <a:solidFill>
                <a:srgbClr val="0000FF"/>
              </a:solidFill>
            </a:endParaRPr>
          </a:p>
          <a:p>
            <a:pPr marL="1938338" lvl="1" indent="-396875">
              <a:spcBef>
                <a:spcPts val="400"/>
              </a:spcBef>
              <a:spcAft>
                <a:spcPts val="400"/>
              </a:spcAft>
              <a:buFont typeface="+mj-lt"/>
              <a:buAutoNum type="arabicParenR"/>
            </a:pPr>
            <a:r>
              <a:rPr lang="en-US" b="1" dirty="0" smtClean="0">
                <a:solidFill>
                  <a:schemeClr val="tx1"/>
                </a:solidFill>
                <a:cs typeface="+mn-cs"/>
              </a:rPr>
              <a:t>Encode mandatory fixed-size content items as information fields;</a:t>
            </a:r>
          </a:p>
          <a:p>
            <a:pPr marL="1938338" lvl="1" indent="-396875">
              <a:spcBef>
                <a:spcPts val="400"/>
              </a:spcBef>
              <a:spcAft>
                <a:spcPts val="400"/>
              </a:spcAft>
              <a:buFont typeface="+mj-lt"/>
              <a:buAutoNum type="arabicParenR"/>
            </a:pPr>
            <a:r>
              <a:rPr lang="en-US" sz="2100" b="1" dirty="0" smtClean="0">
                <a:solidFill>
                  <a:schemeClr val="tx1"/>
                </a:solidFill>
                <a:cs typeface="+mn-cs"/>
              </a:rPr>
              <a:t>Encode optional fixed-size content items as information fields plus a Presence-Indicator bitmap field; and </a:t>
            </a:r>
          </a:p>
          <a:p>
            <a:pPr marL="1938338" lvl="1" indent="-396875">
              <a:spcBef>
                <a:spcPts val="400"/>
              </a:spcBef>
              <a:spcAft>
                <a:spcPts val="400"/>
              </a:spcAft>
              <a:buFont typeface="+mj-lt"/>
              <a:buAutoNum type="arabicParenR"/>
            </a:pPr>
            <a:r>
              <a:rPr lang="en-US" sz="2100" b="1" dirty="0" smtClean="0">
                <a:solidFill>
                  <a:schemeClr val="tx1"/>
                </a:solidFill>
                <a:cs typeface="+mn-cs"/>
              </a:rPr>
              <a:t>Encode variable-size content items as </a:t>
            </a:r>
            <a:r>
              <a:rPr lang="en-US" b="1" dirty="0" smtClean="0">
                <a:solidFill>
                  <a:schemeClr val="tx1"/>
                </a:solidFill>
              </a:rPr>
              <a:t>Information Elements (IEs).</a:t>
            </a:r>
          </a:p>
          <a:p>
            <a:pPr marL="1998663" lvl="1" indent="-457200">
              <a:spcBef>
                <a:spcPts val="400"/>
              </a:spcBef>
              <a:spcAft>
                <a:spcPts val="4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b="0" dirty="0" smtClean="0"/>
              <a:t>This document is a composite of all 802.11TGai motions / straw polls  at the July 2012 San Diego session.</a:t>
            </a:r>
          </a:p>
          <a:p>
            <a:endParaRPr lang="en-US" b="0" dirty="0" smtClean="0"/>
          </a:p>
          <a:p>
            <a:r>
              <a:rPr lang="en-US" b="0" dirty="0" smtClean="0"/>
              <a:t>Plus amendments and results from the meeting.</a:t>
            </a: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Motion-1: make the following changes to line 11 to line 14, on page 8, in the </a:t>
            </a:r>
            <a:r>
              <a:rPr lang="en-US" sz="2000" dirty="0" err="1" smtClean="0">
                <a:solidFill>
                  <a:schemeClr val="tx1"/>
                </a:solidFill>
              </a:rPr>
              <a:t>TGai</a:t>
            </a:r>
            <a:r>
              <a:rPr lang="en-US" sz="2000" dirty="0" smtClean="0">
                <a:solidFill>
                  <a:schemeClr val="tx1"/>
                </a:solidFill>
              </a:rPr>
              <a:t> SFD, 12/0151r8</a:t>
            </a:r>
          </a:p>
          <a:p>
            <a:pPr marL="0" marR="0">
              <a:spcBef>
                <a:spcPts val="0"/>
              </a:spcBef>
              <a:spcAft>
                <a:spcPts val="0"/>
              </a:spcAft>
            </a:pPr>
            <a:r>
              <a:rPr lang="en-US" sz="2000" dirty="0" smtClean="0">
                <a:ea typeface="Times New Roman"/>
              </a:rPr>
              <a:t>The FILS Discovery Frame is a public action frame, which is one of the following:</a:t>
            </a:r>
          </a:p>
          <a:p>
            <a:pPr lvl="0">
              <a:spcBef>
                <a:spcPts val="0"/>
              </a:spcBef>
              <a:spcAft>
                <a:spcPts val="0"/>
              </a:spcAft>
              <a:buFont typeface="Symbol"/>
              <a:buChar char=""/>
            </a:pPr>
            <a:r>
              <a:rPr lang="en-US" sz="2000" dirty="0" smtClean="0">
                <a:ea typeface="Times New Roman"/>
              </a:rPr>
              <a:t>a Modified Measurement Pilot frame, or </a:t>
            </a:r>
          </a:p>
          <a:p>
            <a:pPr lvl="0">
              <a:spcBef>
                <a:spcPts val="0"/>
              </a:spcBef>
              <a:spcAft>
                <a:spcPts val="0"/>
              </a:spcAft>
              <a:buFont typeface="Symbol"/>
              <a:buChar char=""/>
            </a:pPr>
            <a:r>
              <a:rPr lang="en-US" sz="2000" strike="sngStrike" dirty="0" smtClean="0">
                <a:solidFill>
                  <a:srgbClr val="FF0000"/>
                </a:solidFill>
                <a:ea typeface="Times New Roman"/>
              </a:rPr>
              <a:t>a Modified 11ah short beacon frame, or</a:t>
            </a:r>
          </a:p>
          <a:p>
            <a:pPr lvl="0">
              <a:spcBef>
                <a:spcPts val="0"/>
              </a:spcBef>
              <a:spcAft>
                <a:spcPts val="0"/>
              </a:spcAft>
              <a:buFont typeface="Symbol"/>
              <a:buChar char=""/>
            </a:pPr>
            <a:r>
              <a:rPr lang="en-US" sz="2000" dirty="0" smtClean="0">
                <a:ea typeface="Times New Roman"/>
              </a:rPr>
              <a:t>a newly designed MAC public action frame.</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12/743r1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dirty="0" smtClean="0">
                <a:solidFill>
                  <a:schemeClr val="tx1"/>
                </a:solidFill>
                <a:latin typeface="Times New Roman"/>
                <a:ea typeface="MS Gothic"/>
                <a:cs typeface="+mj-cs"/>
              </a:rPr>
              <a:t>Straw poll</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83568" y="5559623"/>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
        <p:nvSpPr>
          <p:cNvPr id="9" name="テキスト ボックス 8"/>
          <p:cNvSpPr txBox="1"/>
          <p:nvPr/>
        </p:nvSpPr>
        <p:spPr>
          <a:xfrm>
            <a:off x="611560" y="2852936"/>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8" name="テキスト ボックス 7"/>
          <p:cNvSpPr txBox="1"/>
          <p:nvPr/>
        </p:nvSpPr>
        <p:spPr>
          <a:xfrm>
            <a:off x="683568" y="5847655"/>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420888"/>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12/761r0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24</a:t>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
        <p:nvSpPr>
          <p:cNvPr id="9" name="テキスト ボックス 8"/>
          <p:cNvSpPr txBox="1"/>
          <p:nvPr/>
        </p:nvSpPr>
        <p:spPr>
          <a:xfrm>
            <a:off x="683568" y="5085184"/>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15" name="テキスト ボックス 14"/>
          <p:cNvSpPr txBox="1"/>
          <p:nvPr/>
        </p:nvSpPr>
        <p:spPr>
          <a:xfrm>
            <a:off x="611560" y="2718499"/>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12/762r0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27</a:t>
            </a:fld>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
        <p:nvSpPr>
          <p:cNvPr id="9" name="テキスト ボックス 8"/>
          <p:cNvSpPr txBox="1"/>
          <p:nvPr/>
        </p:nvSpPr>
        <p:spPr>
          <a:xfrm>
            <a:off x="683568" y="5517232"/>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11/1160r10</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12/771r0</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30</a:t>
            </a:fld>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1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QoS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596008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2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25101029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3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VHT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740118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12/772r0</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34</a:t>
            </a:fld>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smtClean="0"/>
              <a:t>Move to add the following text to the clause 6 of TGai  </a:t>
            </a:r>
            <a:r>
              <a:rPr lang="fi-FI" dirty="0"/>
              <a:t>S</a:t>
            </a:r>
            <a:r>
              <a:rPr lang="fi-FI" dirty="0" smtClean="0"/>
              <a:t>pecification </a:t>
            </a:r>
            <a:r>
              <a:rPr lang="fi-FI" dirty="0"/>
              <a:t>F</a:t>
            </a:r>
            <a:r>
              <a:rPr lang="fi-FI" dirty="0" smtClean="0"/>
              <a:t>ramework document (11-12/0151r08):</a:t>
            </a:r>
          </a:p>
          <a:p>
            <a:r>
              <a:rPr lang="fi-FI" dirty="0" smtClean="0"/>
              <a:t>” 802.11ai shall enable scanning frames transmission as non-VHT duplicate PPDUs at 20, 40, 80 and 160 MHz”</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12/775r0</a:t>
            </a:r>
            <a:br>
              <a:rPr lang="en-US" altLang="ja-JP" dirty="0" smtClean="0"/>
            </a:br>
            <a:r>
              <a:rPr lang="en-US" altLang="ja-JP" dirty="0" smtClean="0"/>
              <a:t>1 </a:t>
            </a:r>
            <a:r>
              <a:rPr lang="en-US" altLang="ja-JP" dirty="0" err="1" smtClean="0"/>
              <a:t>Stawpoll</a:t>
            </a:r>
            <a:endParaRPr lang="ja-JP" altLang="en-US" dirty="0"/>
          </a:p>
        </p:txBody>
      </p:sp>
      <p:sp>
        <p:nvSpPr>
          <p:cNvPr id="3" name="サブタイトル 2"/>
          <p:cNvSpPr>
            <a:spLocks noGrp="1"/>
          </p:cNvSpPr>
          <p:nvPr>
            <p:ph type="subTitle" idx="1"/>
          </p:nvPr>
        </p:nvSpPr>
        <p:spPr/>
        <p:txBody>
          <a:bodyPr/>
          <a:lstStyle/>
          <a:p>
            <a:r>
              <a:rPr lang="en-US" altLang="ja-JP" dirty="0" smtClean="0"/>
              <a:t>Steve </a:t>
            </a:r>
            <a:r>
              <a:rPr lang="en-US" altLang="ja-JP" dirty="0" err="1" smtClean="0"/>
              <a:t>Grau</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36</a:t>
            </a:fld>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t>Straw Poll</a:t>
            </a:r>
          </a:p>
        </p:txBody>
      </p:sp>
      <p:sp>
        <p:nvSpPr>
          <p:cNvPr id="10243" name="Content Placeholder 2"/>
          <p:cNvSpPr>
            <a:spLocks noGrp="1"/>
          </p:cNvSpPr>
          <p:nvPr>
            <p:ph idx="1"/>
          </p:nvPr>
        </p:nvSpPr>
        <p:spPr/>
        <p:txBody>
          <a:bodyPr/>
          <a:lstStyle/>
          <a:p>
            <a:r>
              <a:rPr lang="en-US" sz="1800"/>
              <a:t>If TGai includes support for probe filtering, should the probe filtering mechanism described in this submission be given further consideration?</a:t>
            </a:r>
            <a:br>
              <a:rPr lang="en-US" sz="1800"/>
            </a:br>
            <a:r>
              <a:rPr lang="en-US" sz="1800"/>
              <a:t/>
            </a:r>
            <a:br>
              <a:rPr lang="en-US" sz="1800"/>
            </a:br>
            <a:r>
              <a:rPr lang="en-US" sz="1800"/>
              <a:t>Yes:  </a:t>
            </a:r>
            <a:br>
              <a:rPr lang="en-US" sz="1800"/>
            </a:br>
            <a:r>
              <a:rPr lang="en-US" sz="1800"/>
              <a:t>No:</a:t>
            </a:r>
            <a:br>
              <a:rPr lang="en-US" sz="1800"/>
            </a:br>
            <a:r>
              <a:rPr lang="en-US" sz="1800"/>
              <a:t>Abstain:  </a:t>
            </a:r>
          </a:p>
        </p:txBody>
      </p:sp>
      <p:sp>
        <p:nvSpPr>
          <p:cNvPr id="6148" name="Date Placeholder 3"/>
          <p:cNvSpPr>
            <a:spLocks noGrp="1"/>
          </p:cNvSpPr>
          <p:nvPr>
            <p:ph type="dt" sz="quarter" idx="10"/>
          </p:nvPr>
        </p:nvSpPr>
        <p:spPr/>
        <p:txBody>
          <a:bodyPr/>
          <a:lstStyle/>
          <a:p>
            <a:r>
              <a:rPr lang="en-US" smtClean="0"/>
              <a:t>July 2012</a:t>
            </a:r>
            <a:endParaRPr lang="en-GB" altLang="ja-JP"/>
          </a:p>
        </p:txBody>
      </p:sp>
      <p:sp>
        <p:nvSpPr>
          <p:cNvPr id="6149" name="Footer Placeholder 4"/>
          <p:cNvSpPr>
            <a:spLocks noGrp="1"/>
          </p:cNvSpPr>
          <p:nvPr>
            <p:ph type="ftr" sz="quarter" idx="11"/>
          </p:nvPr>
        </p:nvSpPr>
        <p:spPr/>
        <p:txBody>
          <a:bodyPr/>
          <a:lstStyle/>
          <a:p>
            <a:pPr>
              <a:defRPr/>
            </a:pPr>
            <a:r>
              <a:rPr lang="en-US" altLang="ja-JP" smtClean="0"/>
              <a:t>Hiroshi Mano / ATRD</a:t>
            </a:r>
            <a:endParaRPr lang="en-GB" smtClean="0"/>
          </a:p>
        </p:txBody>
      </p:sp>
      <p:sp>
        <p:nvSpPr>
          <p:cNvPr id="6150" name="Slide Number Placeholder 5"/>
          <p:cNvSpPr>
            <a:spLocks noGrp="1"/>
          </p:cNvSpPr>
          <p:nvPr>
            <p:ph type="sldNum" sz="quarter" idx="12"/>
          </p:nvPr>
        </p:nvSpPr>
        <p:spPr/>
        <p:txBody>
          <a:bodyPr/>
          <a:lstStyle/>
          <a:p>
            <a:r>
              <a:rPr lang="en-GB" altLang="ja-JP"/>
              <a:t>Slide </a:t>
            </a:r>
            <a:fld id="{5CCB7E0F-BBE6-4643-9BCC-B7311CDFB8E3}" type="slidenum">
              <a:rPr lang="en-GB" altLang="ja-JP"/>
              <a:pPr/>
              <a:t>37</a:t>
            </a:fld>
            <a:endParaRPr lang="en-GB" altLang="ja-JP"/>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12/776r0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38</a:t>
            </a:fld>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buNone/>
            </a:pPr>
            <a:r>
              <a:rPr lang="en-US" altLang="zh-CN" sz="2400" b="1" u="sng" dirty="0" smtClean="0"/>
              <a:t>6.3 Access Distribution</a:t>
            </a:r>
          </a:p>
          <a:p>
            <a:pPr lvl="1"/>
            <a:r>
              <a:rPr lang="en-US" altLang="zh-CN"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39</a:t>
            </a:fld>
            <a:endParaRPr lang="en-US" altLang="ja-JP">
              <a:solidFill>
                <a:srgbClr val="000000"/>
              </a:solidFill>
            </a:endParaRPr>
          </a:p>
        </p:txBody>
      </p:sp>
    </p:spTree>
    <p:extLst>
      <p:ext uri="{BB962C8B-B14F-4D97-AF65-F5344CB8AC3E}">
        <p14:creationId xmlns:p14="http://schemas.microsoft.com/office/powerpoint/2010/main" val="3745516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Motion-1</a:t>
            </a:r>
            <a:endParaRPr lang="en-US" dirty="0"/>
          </a:p>
        </p:txBody>
      </p:sp>
      <p:sp>
        <p:nvSpPr>
          <p:cNvPr id="3" name="Content Placeholder 2"/>
          <p:cNvSpPr>
            <a:spLocks noGrp="1"/>
          </p:cNvSpPr>
          <p:nvPr>
            <p:ph idx="1"/>
          </p:nvPr>
        </p:nvSpPr>
        <p:spPr/>
        <p:txBody>
          <a:bodyPr/>
          <a:lstStyle/>
          <a:p>
            <a:pPr marL="0" indent="0">
              <a:buNone/>
            </a:pPr>
            <a:r>
              <a:rPr lang="en-US" dirty="0" smtClean="0"/>
              <a:t>Add </a:t>
            </a:r>
            <a:r>
              <a:rPr lang="en-US" dirty="0"/>
              <a:t>the following text to Subsection </a:t>
            </a:r>
            <a:r>
              <a:rPr lang="en-US" dirty="0" smtClean="0"/>
              <a:t>4.1 “Pre-established </a:t>
            </a:r>
            <a:r>
              <a:rPr lang="en-US" dirty="0"/>
              <a:t>security </a:t>
            </a:r>
            <a:r>
              <a:rPr lang="en-US" dirty="0" smtClean="0"/>
              <a:t>context”:</a:t>
            </a:r>
          </a:p>
          <a:p>
            <a:pPr marL="0" indent="0">
              <a:buNone/>
            </a:pPr>
            <a:endParaRPr lang="en-US" dirty="0"/>
          </a:p>
          <a:p>
            <a:r>
              <a:rPr lang="en-GB" u="sng" dirty="0">
                <a:solidFill>
                  <a:srgbClr val="0070C0"/>
                </a:solidFill>
              </a:rPr>
              <a:t>The draft specification shall include support for</a:t>
            </a:r>
            <a:r>
              <a:rPr lang="en-US" u="sng" dirty="0">
                <a:solidFill>
                  <a:srgbClr val="0070C0"/>
                </a:solidFill>
              </a:rPr>
              <a:t> the EAP-RP [as defined in IETF RFC </a:t>
            </a:r>
            <a:r>
              <a:rPr lang="en-GB" u="sng" dirty="0">
                <a:solidFill>
                  <a:srgbClr val="0070C0"/>
                </a:solidFill>
              </a:rPr>
              <a:t>RFC 5295/5296] </a:t>
            </a:r>
            <a:r>
              <a:rPr lang="en-US" u="sng" dirty="0">
                <a:solidFill>
                  <a:srgbClr val="0070C0"/>
                </a:solidFill>
              </a:rPr>
              <a:t>for fast authentication</a:t>
            </a:r>
            <a:r>
              <a:rPr lang="en-US" dirty="0"/>
              <a:t> </a:t>
            </a:r>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p14="http://schemas.microsoft.com/office/powerpoint/2010/main" val="15735049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20000"/>
          </a:bodyPr>
          <a:lstStyle/>
          <a:p>
            <a:pPr>
              <a:spcBef>
                <a:spcPts val="600"/>
              </a:spcBef>
            </a:pPr>
            <a:r>
              <a:rPr kumimoji="1" lang="en-US" altLang="ja-JP" dirty="0" smtClean="0">
                <a:latin typeface="Times New Roman" pitchFamily="18" charset="0"/>
                <a:cs typeface="Times New Roman" pitchFamily="18" charset="0"/>
              </a:rPr>
              <a:t>Move to add the following text to Section 6.3 of SFD? </a:t>
            </a:r>
          </a:p>
          <a:p>
            <a:pPr>
              <a:spcBef>
                <a:spcPts val="600"/>
              </a:spcBef>
              <a:buNone/>
            </a:pPr>
            <a:endParaRPr kumimoji="1" lang="en-US" altLang="ja-JP" dirty="0" smtClean="0">
              <a:latin typeface="Times New Roman" pitchFamily="18" charset="0"/>
              <a:cs typeface="Times New Roman" pitchFamily="18" charset="0"/>
            </a:endParaRPr>
          </a:p>
          <a:p>
            <a:pPr lvl="1">
              <a:buNone/>
            </a:pPr>
            <a:r>
              <a:rPr lang="en-US" altLang="zh-CN" sz="2400" b="1" u="sng" dirty="0" smtClean="0"/>
              <a:t>6.3 Access Distribution</a:t>
            </a:r>
          </a:p>
          <a:p>
            <a:pPr lvl="1"/>
            <a:r>
              <a:rPr lang="en-US" altLang="zh-CN" sz="2200"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pPr>
              <a:spcAft>
                <a:spcPts val="600"/>
              </a:spcAft>
            </a:pPr>
            <a:r>
              <a:rPr lang="en-US" dirty="0" smtClean="0"/>
              <a:t>Mover: </a:t>
            </a:r>
          </a:p>
          <a:p>
            <a:pPr>
              <a:spcAft>
                <a:spcPts val="600"/>
              </a:spcAft>
            </a:pPr>
            <a:r>
              <a:rPr lang="en-US" dirty="0" err="1" smtClean="0"/>
              <a:t>Seconder</a:t>
            </a:r>
            <a:r>
              <a:rPr lang="en-US" dirty="0" smtClean="0"/>
              <a:t>: </a:t>
            </a:r>
          </a:p>
          <a:p>
            <a:pPr>
              <a:spcAft>
                <a:spcPts val="600"/>
              </a:spcAft>
            </a:pPr>
            <a:endParaRPr lang="en-US" dirty="0" smtClean="0"/>
          </a:p>
          <a:p>
            <a:pPr>
              <a:spcAft>
                <a:spcPts val="600"/>
              </a:spcAft>
            </a:pPr>
            <a:r>
              <a:rPr lang="en-US" dirty="0" smtClean="0"/>
              <a:t>Result    </a:t>
            </a:r>
          </a:p>
          <a:p>
            <a:pPr>
              <a:spcAft>
                <a:spcPts val="600"/>
              </a:spcAft>
            </a:pPr>
            <a:r>
              <a:rPr lang="en-US" u="sng" dirty="0" smtClean="0"/>
              <a:t>Yes                </a:t>
            </a:r>
            <a:r>
              <a:rPr lang="en-US" dirty="0" smtClean="0"/>
              <a:t>    </a:t>
            </a:r>
            <a:r>
              <a:rPr lang="en-US" u="sng" dirty="0" smtClean="0"/>
              <a:t>No               </a:t>
            </a:r>
            <a:r>
              <a:rPr lang="en-US" dirty="0" smtClean="0"/>
              <a:t>      </a:t>
            </a:r>
            <a:r>
              <a:rPr lang="en-US" u="sng" dirty="0" smtClean="0"/>
              <a:t>Abstain</a:t>
            </a:r>
            <a:r>
              <a:rPr lang="en-US" dirty="0" smtClean="0"/>
              <a:t>_______________</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40</a:t>
            </a:fld>
            <a:endParaRPr lang="en-US" altLang="ja-JP">
              <a:solidFill>
                <a:srgbClr val="000000"/>
              </a:solidFill>
            </a:endParaRPr>
          </a:p>
        </p:txBody>
      </p:sp>
    </p:spTree>
    <p:extLst>
      <p:ext uri="{BB962C8B-B14F-4D97-AF65-F5344CB8AC3E}">
        <p14:creationId xmlns:p14="http://schemas.microsoft.com/office/powerpoint/2010/main" val="37455169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12/779r1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41</a:t>
            </a:fld>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ja-JP" smtClean="0"/>
              <a:t>Hiroshi Mano / ATRD</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42</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ja-JP" smtClean="0"/>
              <a:t>Hiroshi Mano / ATRD</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43</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Motion</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12/780r1</a:t>
            </a:r>
            <a:r>
              <a:rPr lang="en-US" altLang="ja-JP" dirty="0" smtClean="0"/>
              <a:t/>
            </a:r>
            <a:br>
              <a:rPr lang="en-US" altLang="ja-JP" dirty="0" smtClean="0"/>
            </a:br>
            <a:r>
              <a:rPr lang="en-US" altLang="ja-JP" dirty="0" smtClean="0"/>
              <a:t>1 Straw </a:t>
            </a:r>
            <a:r>
              <a:rPr lang="en-US" altLang="ja-JP" dirty="0" smtClean="0"/>
              <a:t>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44</a:t>
            </a:fld>
            <a:endParaRPr lang="en-GB"/>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p:txBody>
          <a:bodyPr/>
          <a:lstStyle/>
          <a:p>
            <a:r>
              <a:rPr lang="en-US" altLang="zh-CN" dirty="0" smtClean="0"/>
              <a:t>Do you support to add the FILS proposal defined in slide 7 </a:t>
            </a:r>
            <a:r>
              <a:rPr lang="en-US" altLang="zh-CN" dirty="0" smtClean="0"/>
              <a:t>of doc 12/780r1 into </a:t>
            </a:r>
            <a:r>
              <a:rPr lang="en-US" altLang="zh-CN" dirty="0" smtClean="0"/>
              <a:t>11ai SFD security section?</a:t>
            </a:r>
          </a:p>
          <a:p>
            <a:endParaRPr lang="en-US" altLang="zh-CN" dirty="0" smtClean="0"/>
          </a:p>
          <a:p>
            <a:r>
              <a:rPr lang="en-US" altLang="zh-CN" dirty="0" smtClean="0"/>
              <a:t>Yes 18</a:t>
            </a:r>
            <a:endParaRPr lang="en-US" altLang="zh-CN" dirty="0" smtClean="0"/>
          </a:p>
          <a:p>
            <a:r>
              <a:rPr lang="en-US" altLang="zh-CN" dirty="0" smtClean="0"/>
              <a:t>No  13</a:t>
            </a:r>
            <a:endParaRPr lang="en-US" altLang="zh-CN" dirty="0" smtClean="0"/>
          </a:p>
          <a:p>
            <a:r>
              <a:rPr lang="en-US" altLang="zh-CN" dirty="0" smtClean="0"/>
              <a:t>Abstain </a:t>
            </a:r>
            <a:r>
              <a:rPr lang="en-US" altLang="zh-CN" dirty="0" smtClean="0"/>
              <a:t>17</a:t>
            </a:r>
            <a:endParaRPr lang="zh-CN" altLang="en-US" dirty="0"/>
          </a:p>
        </p:txBody>
      </p:sp>
      <p:sp>
        <p:nvSpPr>
          <p:cNvPr id="4" name="日期占位符 3"/>
          <p:cNvSpPr>
            <a:spLocks noGrp="1"/>
          </p:cNvSpPr>
          <p:nvPr>
            <p:ph type="dt" sz="half" idx="10"/>
          </p:nvPr>
        </p:nvSpPr>
        <p:spPr/>
        <p:txBody>
          <a:bodyPr/>
          <a:lstStyle/>
          <a:p>
            <a:pPr>
              <a:defRPr/>
            </a:pPr>
            <a:r>
              <a:rPr lang="en-US" altLang="ja-JP" smtClean="0"/>
              <a:t>July 2012</a:t>
            </a:r>
            <a:endParaRPr lang="en-US" altLang="ja-JP" dirty="0"/>
          </a:p>
        </p:txBody>
      </p:sp>
      <p:sp>
        <p:nvSpPr>
          <p:cNvPr id="5" name="页脚占位符 4"/>
          <p:cNvSpPr>
            <a:spLocks noGrp="1"/>
          </p:cNvSpPr>
          <p:nvPr>
            <p:ph type="ftr" sz="quarter" idx="11"/>
          </p:nvPr>
        </p:nvSpPr>
        <p:spPr>
          <a:xfrm>
            <a:off x="7134886" y="6475413"/>
            <a:ext cx="1409039" cy="184666"/>
          </a:xfrm>
        </p:spPr>
        <p:txBody>
          <a:bodyPr/>
          <a:lstStyle/>
          <a:p>
            <a:pPr>
              <a:defRPr/>
            </a:pPr>
            <a:r>
              <a:rPr lang="en-US" altLang="ja-JP" smtClean="0"/>
              <a:t>Hiroshi Mano / ATRD</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45</a:t>
            </a:fld>
            <a:endParaRPr lang="en-US" altLang="ja-JP"/>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altLang="zh-CN" dirty="0"/>
              <a:t>Do you support to add the FILS proposal defined in slide 7 into 11ai SFD security section?</a:t>
            </a:r>
          </a:p>
          <a:p>
            <a:endParaRPr lang="en-US" altLang="zh-CN" dirty="0"/>
          </a:p>
          <a:p>
            <a:r>
              <a:rPr lang="en-US" altLang="zh-CN" dirty="0"/>
              <a:t>Yes</a:t>
            </a:r>
          </a:p>
          <a:p>
            <a:r>
              <a:rPr lang="en-US" altLang="zh-CN" dirty="0"/>
              <a:t>No</a:t>
            </a:r>
          </a:p>
          <a:p>
            <a:r>
              <a:rPr lang="en-US" altLang="zh-CN" dirty="0"/>
              <a:t>Abstain </a:t>
            </a:r>
            <a:endParaRPr lang="zh-CN" altLang="en-US" dirty="0"/>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46</a:t>
            </a:fld>
            <a:endParaRPr lang="en-US" altLang="ja-JP">
              <a:solidFill>
                <a:srgbClr val="000000"/>
              </a:solidFill>
            </a:endParaRPr>
          </a:p>
        </p:txBody>
      </p:sp>
    </p:spTree>
    <p:extLst>
      <p:ext uri="{BB962C8B-B14F-4D97-AF65-F5344CB8AC3E}">
        <p14:creationId xmlns:p14="http://schemas.microsoft.com/office/powerpoint/2010/main" val="3217388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12/784r0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47</a:t>
            </a:fld>
            <a:endParaRPr lang="en-GB"/>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idx="12"/>
          </p:nvPr>
        </p:nvSpPr>
        <p:spPr/>
        <p:txBody>
          <a:bodyPr/>
          <a:lstStyle/>
          <a:p>
            <a:fld id="{73DA0BB7-265A-403C-9275-D587AB510EDC}" type="slidenum">
              <a:rPr lang="zh-TW" altLang="en-US" smtClean="0"/>
              <a:pPr/>
              <a:t>48</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dirty="0"/>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dirty="0"/>
          </a:p>
        </p:txBody>
      </p:sp>
      <p:sp>
        <p:nvSpPr>
          <p:cNvPr id="7" name="Title 1"/>
          <p:cNvSpPr>
            <a:spLocks noGrp="1"/>
          </p:cNvSpPr>
          <p:nvPr>
            <p:ph type="title"/>
          </p:nvPr>
        </p:nvSpPr>
        <p:spPr>
          <a:xfrm>
            <a:off x="685800" y="685800"/>
            <a:ext cx="7772400" cy="1066800"/>
          </a:xfrm>
        </p:spPr>
        <p:txBody>
          <a:bodyPr/>
          <a:lstStyle/>
          <a:p>
            <a:r>
              <a:rPr lang="en-US" dirty="0" smtClean="0"/>
              <a:t>Straw Poll</a:t>
            </a:r>
          </a:p>
        </p:txBody>
      </p:sp>
      <p:sp>
        <p:nvSpPr>
          <p:cNvPr id="8" name="Content Placeholder 2"/>
          <p:cNvSpPr>
            <a:spLocks noGrp="1"/>
          </p:cNvSpPr>
          <p:nvPr>
            <p:ph idx="1"/>
          </p:nvPr>
        </p:nvSpPr>
        <p:spPr>
          <a:xfrm>
            <a:off x="685800" y="1981200"/>
            <a:ext cx="7772400" cy="4114800"/>
          </a:xfrm>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condensed loading-related information for other channels </a:t>
            </a:r>
            <a:r>
              <a:rPr lang="en-US" dirty="0" smtClean="0"/>
              <a:t>in the probe response and beacon?</a:t>
            </a:r>
            <a:r>
              <a:rPr lang="en-US" sz="1800" dirty="0" smtClean="0"/>
              <a:t/>
            </a:r>
            <a:br>
              <a:rPr lang="en-US" sz="1800" dirty="0" smtClean="0"/>
            </a:br>
            <a:r>
              <a:rPr lang="en-US" sz="1800" dirty="0" smtClean="0"/>
              <a:t/>
            </a:r>
            <a:br>
              <a:rPr lang="en-US" sz="1800" dirty="0" smtClean="0"/>
            </a:br>
            <a:r>
              <a:rPr lang="en-US" sz="1800" dirty="0" smtClean="0"/>
              <a:t>Yes:  </a:t>
            </a:r>
            <a:br>
              <a:rPr lang="en-US" sz="1800" dirty="0" smtClean="0"/>
            </a:br>
            <a:r>
              <a:rPr lang="en-US" sz="1800" dirty="0" smtClean="0"/>
              <a:t>No:</a:t>
            </a:r>
            <a:br>
              <a:rPr lang="en-US" sz="1800" dirty="0" smtClean="0"/>
            </a:br>
            <a:r>
              <a:rPr lang="en-US" sz="1800" dirty="0" smtClean="0"/>
              <a:t>Abstain:  </a:t>
            </a:r>
          </a:p>
        </p:txBody>
      </p:sp>
    </p:spTree>
    <p:extLst>
      <p:ext uri="{BB962C8B-B14F-4D97-AF65-F5344CB8AC3E}">
        <p14:creationId xmlns:p14="http://schemas.microsoft.com/office/powerpoint/2010/main" val="15476769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12/785r0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49</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Motion-2</a:t>
            </a:r>
            <a:endParaRPr lang="en-US" dirty="0"/>
          </a:p>
        </p:txBody>
      </p:sp>
      <p:sp>
        <p:nvSpPr>
          <p:cNvPr id="3" name="Content Placeholder 2"/>
          <p:cNvSpPr>
            <a:spLocks noGrp="1"/>
          </p:cNvSpPr>
          <p:nvPr>
            <p:ph idx="1"/>
          </p:nvPr>
        </p:nvSpPr>
        <p:spPr/>
        <p:txBody>
          <a:bodyPr/>
          <a:lstStyle/>
          <a:p>
            <a:pPr marL="0" indent="0">
              <a:buNone/>
            </a:pPr>
            <a:r>
              <a:rPr lang="en-US" dirty="0"/>
              <a:t>Add the following text to Subsection </a:t>
            </a:r>
            <a:r>
              <a:rPr lang="en-US" dirty="0" smtClean="0"/>
              <a:t>4.2 “Concurrent operations”</a:t>
            </a:r>
          </a:p>
          <a:p>
            <a:pPr marL="0" indent="0">
              <a:buNone/>
            </a:pPr>
            <a:endParaRPr lang="en-GB" u="sng" dirty="0" smtClean="0">
              <a:solidFill>
                <a:srgbClr val="0070C0"/>
              </a:solidFill>
            </a:endParaRPr>
          </a:p>
          <a:p>
            <a:r>
              <a:rPr lang="en-GB" u="sng" dirty="0" smtClean="0">
                <a:solidFill>
                  <a:srgbClr val="0070C0"/>
                </a:solidFill>
              </a:rPr>
              <a:t>The </a:t>
            </a:r>
            <a:r>
              <a:rPr lang="en-GB" u="sng" dirty="0">
                <a:solidFill>
                  <a:srgbClr val="0070C0"/>
                </a:solidFill>
              </a:rPr>
              <a:t>draft specification shall include support for</a:t>
            </a:r>
            <a:r>
              <a:rPr lang="en-US" u="sng" dirty="0">
                <a:solidFill>
                  <a:srgbClr val="0070C0"/>
                </a:solidFill>
              </a:rPr>
              <a:t> the </a:t>
            </a:r>
            <a:r>
              <a:rPr lang="en-US" u="sng" dirty="0" smtClean="0">
                <a:solidFill>
                  <a:srgbClr val="0070C0"/>
                </a:solidFill>
              </a:rPr>
              <a:t>EAP/EAP-RP based </a:t>
            </a:r>
            <a:r>
              <a:rPr lang="en-US" u="sng" dirty="0">
                <a:solidFill>
                  <a:srgbClr val="0070C0"/>
                </a:solidFill>
              </a:rPr>
              <a:t>optimized message exchanging for association, authentication and key </a:t>
            </a:r>
            <a:r>
              <a:rPr lang="en-US" u="sng" dirty="0" smtClean="0">
                <a:solidFill>
                  <a:srgbClr val="0070C0"/>
                </a:solidFill>
              </a:rPr>
              <a:t>establishment</a:t>
            </a:r>
            <a:endParaRPr lang="en-US" u="sng" dirty="0">
              <a:solidFill>
                <a:srgbClr val="0070C0"/>
              </a:solidFill>
            </a:endParaRPr>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extLst>
      <p:ext uri="{BB962C8B-B14F-4D97-AF65-F5344CB8AC3E}">
        <p14:creationId xmlns:p14="http://schemas.microsoft.com/office/powerpoint/2010/main" val="3496044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Straw Poll</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a:t>
            </a:r>
            <a:r>
              <a:rPr lang="en-US" altLang="zh-TW" dirty="0"/>
              <a:t>parameters</a:t>
            </a:r>
            <a:r>
              <a:rPr lang="en-US" altLang="zh-TW" dirty="0" smtClean="0">
                <a:solidFill>
                  <a:schemeClr val="tx1"/>
                </a:solidFill>
              </a:rPr>
              <a:t> </a:t>
            </a:r>
            <a:r>
              <a:rPr lang="en-US" altLang="zh-TW" dirty="0"/>
              <a:t>described in this submission </a:t>
            </a:r>
            <a:r>
              <a:rPr lang="en-US" altLang="zh-TW" dirty="0" smtClean="0">
                <a:solidFill>
                  <a:schemeClr val="tx1"/>
                </a:solidFill>
              </a:rPr>
              <a:t>in the Probe Request frame body?</a:t>
            </a:r>
          </a:p>
          <a:p>
            <a:pPr marL="0" indent="0"/>
            <a:r>
              <a:rPr lang="en-US" altLang="zh-TW" dirty="0" smtClean="0"/>
              <a:t>	</a:t>
            </a:r>
            <a:br>
              <a:rPr lang="en-US" altLang="zh-TW" dirty="0" smtClean="0"/>
            </a:br>
            <a:r>
              <a:rPr lang="en-US" altLang="zh-TW" dirty="0" smtClean="0"/>
              <a:t/>
            </a:r>
            <a:br>
              <a:rPr lang="en-US" altLang="zh-TW" dirty="0" smtClean="0"/>
            </a:br>
            <a:r>
              <a:rPr lang="en-US" altLang="zh-TW" dirty="0" smtClean="0"/>
              <a:t>	Yes:  </a:t>
            </a:r>
            <a:br>
              <a:rPr lang="en-US" altLang="zh-TW" dirty="0" smtClean="0"/>
            </a:br>
            <a:r>
              <a:rPr lang="en-US" altLang="zh-TW" dirty="0" smtClean="0"/>
              <a:t>	No:</a:t>
            </a:r>
            <a:br>
              <a:rPr lang="en-US" altLang="zh-TW" dirty="0" smtClean="0"/>
            </a:br>
            <a:r>
              <a:rPr lang="en-US" altLang="zh-TW" dirty="0" smtClean="0"/>
              <a:t>	Abstain:  </a:t>
            </a:r>
          </a:p>
          <a:p>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pPr/>
              <a:t>50</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a:p>
        </p:txBody>
      </p:sp>
    </p:spTree>
    <p:extLst>
      <p:ext uri="{BB962C8B-B14F-4D97-AF65-F5344CB8AC3E}">
        <p14:creationId xmlns:p14="http://schemas.microsoft.com/office/powerpoint/2010/main" val="31174285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12/786r0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51</a:t>
            </a:fld>
            <a:endParaRPr lang="en-GB"/>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12/0151r3. </a:t>
            </a:r>
          </a:p>
          <a:p>
            <a:pPr lvl="1"/>
            <a:r>
              <a:rPr lang="en-US" dirty="0" smtClean="0"/>
              <a:t> “FILS devices shall support differentiated initial link setup.”?</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52</a:t>
            </a:fld>
            <a:endParaRPr lang="en-US" altLang="ja-JP"/>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to add a new section, called “</a:t>
            </a:r>
            <a:r>
              <a:rPr lang="en-US" dirty="0" err="1" smtClean="0"/>
              <a:t>QoS</a:t>
            </a:r>
            <a:r>
              <a:rPr lang="en-US" dirty="0" smtClean="0"/>
              <a:t> Provision in FILS”, in the </a:t>
            </a:r>
            <a:r>
              <a:rPr lang="en-US" dirty="0" err="1" smtClean="0"/>
              <a:t>TGai</a:t>
            </a:r>
            <a:r>
              <a:rPr lang="en-US" dirty="0" smtClean="0"/>
              <a:t> SFD, 12/0151r3, i.e., </a:t>
            </a:r>
          </a:p>
          <a:p>
            <a:pPr>
              <a:buFontTx/>
              <a:buNone/>
            </a:pPr>
            <a:r>
              <a:rPr lang="en-US" dirty="0" smtClean="0">
                <a:solidFill>
                  <a:schemeClr val="accent2"/>
                </a:solidFill>
              </a:rPr>
              <a:t>	  6. </a:t>
            </a:r>
            <a:r>
              <a:rPr lang="en-US" dirty="0" err="1" smtClean="0">
                <a:solidFill>
                  <a:schemeClr val="accent2"/>
                </a:solidFill>
              </a:rPr>
              <a:t>QoS</a:t>
            </a:r>
            <a:r>
              <a:rPr lang="en-US" dirty="0" smtClean="0">
                <a:solidFill>
                  <a:schemeClr val="accent2"/>
                </a:solidFill>
              </a:rPr>
              <a:t> Provision in FILS</a:t>
            </a:r>
          </a:p>
          <a:p>
            <a:endParaRPr lang="en-US" dirty="0" smtClean="0"/>
          </a:p>
          <a:p>
            <a:r>
              <a:rPr lang="en-US" dirty="0" smtClean="0"/>
              <a:t>Yes:</a:t>
            </a:r>
          </a:p>
          <a:p>
            <a:r>
              <a:rPr lang="en-US" dirty="0" smtClean="0"/>
              <a:t>No:</a:t>
            </a:r>
          </a:p>
          <a:p>
            <a:r>
              <a:rPr lang="en-US" dirty="0" smtClean="0"/>
              <a:t>Abstain:</a:t>
            </a:r>
          </a:p>
          <a:p>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53</a:t>
            </a:fld>
            <a:endParaRPr lang="en-US" altLang="ja-JP"/>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12/788r0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54</a:t>
            </a:fld>
            <a:endParaRPr lang="en-GB"/>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that using CCA only for determining the </a:t>
            </a:r>
            <a:r>
              <a:rPr lang="en-US" dirty="0" err="1" smtClean="0"/>
              <a:t>ProbeTimer</a:t>
            </a:r>
            <a:r>
              <a:rPr lang="en-US" dirty="0" smtClean="0"/>
              <a:t> is not sufficient and may cause long delay?</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55</a:t>
            </a:fld>
            <a:endParaRPr lang="en-US" altLang="ja-JP"/>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that a STA should decide the </a:t>
            </a:r>
            <a:r>
              <a:rPr lang="en-US" dirty="0" err="1" smtClean="0"/>
              <a:t>ProbeTimer</a:t>
            </a:r>
            <a:r>
              <a:rPr lang="en-US" dirty="0" smtClean="0"/>
              <a:t> by checking CCA primitive and some other messages or parameters (e.g., NAV)?</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56</a:t>
            </a:fld>
            <a:endParaRPr lang="en-US" altLang="ja-JP"/>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12/789r2</a:t>
            </a:r>
            <a:r>
              <a:rPr lang="en-US" altLang="ja-JP" dirty="0" smtClean="0"/>
              <a:t/>
            </a:r>
            <a:br>
              <a:rPr lang="en-US" altLang="ja-JP" dirty="0" smtClean="0"/>
            </a:br>
            <a:r>
              <a:rPr lang="en-US" altLang="ja-JP" dirty="0" smtClean="0"/>
              <a:t>2 </a:t>
            </a:r>
            <a:r>
              <a:rPr lang="en-US" altLang="ja-JP" dirty="0" smtClean="0"/>
              <a:t>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57</a:t>
            </a:fld>
            <a:endParaRPr lang="en-GB"/>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a:t>Add the following text </a:t>
            </a:r>
            <a:r>
              <a:rPr lang="en-US" dirty="0" smtClean="0"/>
              <a:t>to the SFD  </a:t>
            </a:r>
            <a:r>
              <a:rPr lang="en-US" dirty="0"/>
              <a:t>Subsection 4.1 “Pre-established security context”</a:t>
            </a:r>
          </a:p>
          <a:p>
            <a:pPr lvl="1"/>
            <a:r>
              <a:rPr lang="en-GB" u="sng" dirty="0">
                <a:solidFill>
                  <a:srgbClr val="7394FF"/>
                </a:solidFill>
              </a:rPr>
              <a:t>The draft specification shall include</a:t>
            </a:r>
          </a:p>
          <a:p>
            <a:pPr lvl="2"/>
            <a:r>
              <a:rPr lang="en-GB" u="sng" dirty="0">
                <a:solidFill>
                  <a:srgbClr val="7394FF"/>
                </a:solidFill>
              </a:rPr>
              <a:t>support for</a:t>
            </a:r>
            <a:r>
              <a:rPr lang="en-US" u="sng" dirty="0">
                <a:solidFill>
                  <a:srgbClr val="7394FF"/>
                </a:solidFill>
              </a:rPr>
              <a:t> the EAP-RP [as defined in IETF </a:t>
            </a:r>
            <a:r>
              <a:rPr lang="en-GB" u="sng" dirty="0">
                <a:solidFill>
                  <a:srgbClr val="7394FF"/>
                </a:solidFill>
              </a:rPr>
              <a:t>RFC 5295/5296] </a:t>
            </a:r>
            <a:r>
              <a:rPr lang="en-US" u="sng" dirty="0">
                <a:solidFill>
                  <a:srgbClr val="7394FF"/>
                </a:solidFill>
              </a:rPr>
              <a:t>for fast key establishment.</a:t>
            </a:r>
          </a:p>
          <a:p>
            <a:pPr lvl="2"/>
            <a:r>
              <a:rPr lang="en-US" u="sng" dirty="0">
                <a:solidFill>
                  <a:srgbClr val="7394FF"/>
                </a:solidFill>
              </a:rPr>
              <a:t>a nonce exchange and key confirmation that does not degrade the security of the 4-way handshake.</a:t>
            </a:r>
          </a:p>
          <a:p>
            <a:r>
              <a:rPr lang="en-US" dirty="0"/>
              <a:t>Moved    </a:t>
            </a:r>
            <a:r>
              <a:rPr lang="en-US" dirty="0" smtClean="0"/>
              <a:t>: George</a:t>
            </a:r>
            <a:endParaRPr lang="en-US" dirty="0"/>
          </a:p>
          <a:p>
            <a:r>
              <a:rPr lang="en-US" dirty="0"/>
              <a:t>Seconded: </a:t>
            </a:r>
            <a:r>
              <a:rPr lang="en-US" dirty="0" smtClean="0"/>
              <a:t>Hitoshi</a:t>
            </a:r>
            <a:endParaRPr lang="en-US" dirty="0"/>
          </a:p>
          <a:p>
            <a:r>
              <a:rPr lang="en-US" dirty="0" smtClean="0"/>
              <a:t>Yes/No/Abstain 42/0/12</a:t>
            </a:r>
          </a:p>
          <a:p>
            <a:r>
              <a:rPr lang="en-US" dirty="0" smtClean="0"/>
              <a:t>Motion passes</a:t>
            </a:r>
            <a:endParaRPr lang="en-US" dirty="0"/>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58</a:t>
            </a:fld>
            <a:endParaRPr lang="en-US" altLang="ja-JP"/>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p14="http://schemas.microsoft.com/office/powerpoint/2010/main" val="39737491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a:t>Add the following text to </a:t>
            </a:r>
            <a:r>
              <a:rPr lang="en-US" dirty="0" smtClean="0"/>
              <a:t>SFD Subsection </a:t>
            </a:r>
            <a:r>
              <a:rPr lang="en-US" dirty="0"/>
              <a:t>4.1 “Pre-established security context”</a:t>
            </a:r>
          </a:p>
          <a:p>
            <a:pPr lvl="1"/>
            <a:r>
              <a:rPr lang="en-GB" u="sng" dirty="0">
                <a:solidFill>
                  <a:srgbClr val="7394FF"/>
                </a:solidFill>
              </a:rPr>
              <a:t>The draft specification shall include optional support of </a:t>
            </a:r>
            <a:r>
              <a:rPr lang="en-GB" u="sng" dirty="0" smtClean="0">
                <a:solidFill>
                  <a:srgbClr val="7394FF"/>
                </a:solidFill>
              </a:rPr>
              <a:t>Perfect Forward Secrecy as </a:t>
            </a:r>
            <a:r>
              <a:rPr lang="en-GB" u="sng" dirty="0">
                <a:solidFill>
                  <a:srgbClr val="7394FF"/>
                </a:solidFill>
              </a:rPr>
              <a:t>part of key establishment.</a:t>
            </a:r>
            <a:endParaRPr lang="en-US" dirty="0">
              <a:solidFill>
                <a:srgbClr val="7394FF"/>
              </a:solidFill>
            </a:endParaRPr>
          </a:p>
          <a:p>
            <a:r>
              <a:rPr lang="en-US" dirty="0" smtClean="0">
                <a:solidFill>
                  <a:srgbClr val="7394FF"/>
                </a:solidFill>
              </a:rPr>
              <a:t>Moved: George</a:t>
            </a:r>
            <a:endParaRPr lang="en-US" dirty="0">
              <a:solidFill>
                <a:srgbClr val="7394FF"/>
              </a:solidFill>
            </a:endParaRPr>
          </a:p>
          <a:p>
            <a:r>
              <a:rPr lang="en-US" dirty="0">
                <a:solidFill>
                  <a:srgbClr val="7394FF"/>
                </a:solidFill>
              </a:rPr>
              <a:t>Seconded: </a:t>
            </a:r>
            <a:r>
              <a:rPr lang="en-US" dirty="0" smtClean="0">
                <a:solidFill>
                  <a:srgbClr val="7394FF"/>
                </a:solidFill>
              </a:rPr>
              <a:t>Hitoshi</a:t>
            </a:r>
            <a:endParaRPr lang="en-US" dirty="0">
              <a:solidFill>
                <a:srgbClr val="7394FF"/>
              </a:solidFill>
            </a:endParaRPr>
          </a:p>
          <a:p>
            <a:r>
              <a:rPr lang="en-US" dirty="0" smtClean="0">
                <a:solidFill>
                  <a:srgbClr val="7394FF"/>
                </a:solidFill>
              </a:rPr>
              <a:t>Yes/No/Abstain 27/2/20</a:t>
            </a:r>
          </a:p>
          <a:p>
            <a:r>
              <a:rPr lang="en-US" dirty="0" smtClean="0">
                <a:solidFill>
                  <a:srgbClr val="7394FF"/>
                </a:solidFill>
              </a:rPr>
              <a:t>Motion passes</a:t>
            </a:r>
            <a:endParaRPr lang="en-US" dirty="0">
              <a:solidFill>
                <a:srgbClr val="7394FF"/>
              </a:solidFill>
            </a:endParaRPr>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59</a:t>
            </a:fld>
            <a:endParaRPr lang="en-US" altLang="ja-JP" dirty="0"/>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p14="http://schemas.microsoft.com/office/powerpoint/2010/main" val="913809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12/550r6</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12/790r0</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Young </a:t>
            </a:r>
            <a:r>
              <a:rPr lang="en-US" altLang="ja-JP" dirty="0" err="1" smtClean="0"/>
              <a:t>Hoon</a:t>
            </a:r>
            <a:r>
              <a:rPr lang="en-US" altLang="ja-JP" dirty="0" smtClean="0"/>
              <a:t> Kwon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60</a:t>
            </a:fld>
            <a:endParaRPr lang="en-GB"/>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including information of the FILS discovery frame transmission time of other BSSs in the contents of the FILS discovery frame?</a:t>
            </a:r>
          </a:p>
          <a:p>
            <a:endParaRPr lang="en-US" altLang="zh-CN" dirty="0" smtClean="0"/>
          </a:p>
          <a:p>
            <a:pPr>
              <a:buNone/>
              <a:defRPr/>
            </a:pPr>
            <a:r>
              <a:rPr lang="en-US" sz="1800" dirty="0" smtClean="0"/>
              <a:t>Yes:  10</a:t>
            </a:r>
          </a:p>
          <a:p>
            <a:pPr>
              <a:buNone/>
              <a:defRPr/>
            </a:pPr>
            <a:r>
              <a:rPr lang="en-US" sz="1800" dirty="0" smtClean="0"/>
              <a:t>No: 9</a:t>
            </a:r>
          </a:p>
          <a:p>
            <a:pPr>
              <a:buNone/>
              <a:defRPr/>
            </a:pPr>
            <a:r>
              <a:rPr lang="en-US" sz="1800" dirty="0" smtClean="0"/>
              <a:t>Abstain:  43</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61</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that non-AP STA may report FILS discovery frame transmission timing information of nearby APs?</a:t>
            </a:r>
          </a:p>
          <a:p>
            <a:pPr lvl="1"/>
            <a:endParaRPr lang="en-US" altLang="zh-CN" dirty="0" smtClean="0"/>
          </a:p>
          <a:p>
            <a:pPr lvl="1">
              <a:buNone/>
            </a:pPr>
            <a:endParaRPr lang="en-US" altLang="zh-CN" dirty="0" smtClean="0"/>
          </a:p>
          <a:p>
            <a:pPr>
              <a:buNone/>
              <a:defRPr/>
            </a:pPr>
            <a:r>
              <a:rPr lang="en-US" sz="1800" dirty="0" smtClean="0"/>
              <a:t>Yes:  19</a:t>
            </a:r>
          </a:p>
          <a:p>
            <a:pPr>
              <a:buNone/>
              <a:defRPr/>
            </a:pPr>
            <a:r>
              <a:rPr lang="en-US" sz="1800" dirty="0" smtClean="0"/>
              <a:t>No: 4</a:t>
            </a:r>
          </a:p>
          <a:p>
            <a:pPr>
              <a:buNone/>
              <a:defRPr/>
            </a:pPr>
            <a:r>
              <a:rPr lang="en-US" sz="1800" dirty="0" smtClean="0"/>
              <a:t>Abstain: 29</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62</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The FILS beacon frame may include information of the FILS beacon transmission time of other BSSs.”</a:t>
            </a:r>
          </a:p>
          <a:p>
            <a:pPr lvl="1">
              <a:buNone/>
            </a:pPr>
            <a:endParaRPr lang="en-US" dirty="0" smtClean="0"/>
          </a:p>
          <a:p>
            <a:pPr lvl="1"/>
            <a:endParaRPr lang="en-US" dirty="0" smtClean="0"/>
          </a:p>
          <a:p>
            <a:pPr lvl="0">
              <a:spcAft>
                <a:spcPts val="600"/>
              </a:spcAft>
            </a:pPr>
            <a:r>
              <a:rPr lang="en-US" sz="2000" dirty="0" smtClean="0"/>
              <a:t>Mover: </a:t>
            </a:r>
            <a:r>
              <a:rPr lang="en-US" altLang="zh-CN" sz="2000" b="0" kern="1200" dirty="0" smtClean="0">
                <a:latin typeface="Times New Roman" pitchFamily="18" charset="0"/>
                <a:ea typeface="맑은 고딕" pitchFamily="34" charset="-127"/>
                <a:cs typeface="Times New Roman" pitchFamily="18" charset="0"/>
              </a:rPr>
              <a:t>Young </a:t>
            </a:r>
            <a:r>
              <a:rPr lang="en-US" altLang="zh-CN" sz="2000" b="0" kern="1200" dirty="0" err="1" smtClean="0">
                <a:latin typeface="Times New Roman" pitchFamily="18" charset="0"/>
                <a:ea typeface="맑은 고딕" pitchFamily="34" charset="-127"/>
                <a:cs typeface="Times New Roman" pitchFamily="18" charset="0"/>
              </a:rPr>
              <a:t>Hoon</a:t>
            </a:r>
            <a:r>
              <a:rPr lang="en-US" altLang="zh-CN" sz="2000" b="0" kern="1200" dirty="0" smtClean="0">
                <a:latin typeface="Times New Roman" pitchFamily="18" charset="0"/>
                <a:ea typeface="맑은 고딕" pitchFamily="34" charset="-127"/>
                <a:cs typeface="Times New Roman" pitchFamily="18" charset="0"/>
              </a:rPr>
              <a:t> Kwon</a:t>
            </a:r>
            <a:endParaRPr lang="en-US" sz="2000" dirty="0" smtClean="0"/>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63</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STA can report FILS beacon transmission timing information of nearby APs.”</a:t>
            </a:r>
          </a:p>
          <a:p>
            <a:pPr lvl="1">
              <a:buNone/>
            </a:pPr>
            <a:endParaRPr lang="en-US" dirty="0" smtClean="0"/>
          </a:p>
          <a:p>
            <a:pPr lvl="1">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64</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12/791r0</a:t>
            </a:r>
            <a:br>
              <a:rPr lang="en-US" altLang="ja-JP" dirty="0" smtClean="0"/>
            </a:br>
            <a:r>
              <a:rPr lang="en-US" altLang="ja-JP" dirty="0" smtClean="0"/>
              <a:t>6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Yunsong</a:t>
            </a:r>
            <a:r>
              <a:rPr lang="en-US" altLang="ja-JP" dirty="0" smtClean="0"/>
              <a:t> Yan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65</a:t>
            </a:fld>
            <a:endParaRPr lang="en-GB"/>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66</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AP may send a simplified Probe Response by referencing to another Probe Response that was sent earlier, thereby </a:t>
            </a:r>
            <a:r>
              <a:rPr lang="en-US" dirty="0" smtClean="0"/>
              <a:t>removing the redundant information elements that are already in the referenced Probe Response from the simplified Probe Response</a:t>
            </a:r>
            <a:r>
              <a:rPr lang="en-US" altLang="zh-CN" dirty="0" smtClean="0"/>
              <a:t>?</a:t>
            </a:r>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67</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1, i.e. </a:t>
            </a:r>
            <a:r>
              <a:rPr lang="en-US" sz="2400" b="1" dirty="0" smtClean="0"/>
              <a:t>using the reserved Power Management bit (B12) in the FC field in the MAC header of the Probe Request (or Response) to indicate that it is a Simplified Probe Request (or Response) and adding a Probe Request (or Response) Reference Information field in the MAC header, respectively</a:t>
            </a:r>
            <a:r>
              <a:rPr lang="en-US" altLang="zh-CN" sz="2400" b="1" dirty="0" smtClean="0"/>
              <a:t>?</a:t>
            </a:r>
          </a:p>
          <a:p>
            <a:pPr lvl="1">
              <a:buNone/>
            </a:pPr>
            <a:endParaRPr lang="en-US" altLang="zh-CN" sz="2400"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68</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2, i.e. </a:t>
            </a:r>
            <a:r>
              <a:rPr lang="en-US" sz="2400" b="1" dirty="0" smtClean="0"/>
              <a:t>using the presence of the Probe Request (or Response) Reference IE in the frame body of the Probe Request (or Response) frame to indicate it is a Simplified Probe Request (or Response), respectively</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69</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r>
              <a:rPr lang="en-US" dirty="0" smtClean="0"/>
              <a:t> </a:t>
            </a:r>
            <a:r>
              <a:rPr lang="en-US" altLang="zh-CN" dirty="0" smtClean="0"/>
              <a:t>Triggering information for broadcast Probe Response transmission may be included in the Probe Request. </a:t>
            </a:r>
          </a:p>
          <a:p>
            <a:endParaRPr lang="en-US" dirty="0" smtClean="0"/>
          </a:p>
          <a:p>
            <a:r>
              <a:rPr lang="en-US" dirty="0" smtClean="0"/>
              <a:t>Yes:</a:t>
            </a:r>
          </a:p>
          <a:p>
            <a:r>
              <a:rPr lang="en-US" dirty="0" smtClean="0"/>
              <a:t>No:</a:t>
            </a:r>
          </a:p>
          <a:p>
            <a:r>
              <a:rPr lang="en-US" dirty="0" smtClean="0"/>
              <a:t>Abstain:</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7</a:t>
            </a:fld>
            <a:endParaRPr lang="en-US" altLang="ja-JP">
              <a:solidFill>
                <a:srgbClr val="000000"/>
              </a:solidFill>
            </a:endParaRPr>
          </a:p>
        </p:txBody>
      </p:sp>
    </p:spTree>
    <p:extLst>
      <p:ext uri="{BB962C8B-B14F-4D97-AF65-F5344CB8AC3E}">
        <p14:creationId xmlns:p14="http://schemas.microsoft.com/office/powerpoint/2010/main" val="374551693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simplified Probe Request</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70</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Sequence Control number in the referenced Probe Response as the reference information in the simplified Probe Response</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71</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“6.1.X Simplified Probe Request</a:t>
            </a:r>
          </a:p>
          <a:p>
            <a:pPr marL="0" indent="0">
              <a:buNone/>
            </a:pPr>
            <a:r>
              <a:rPr lang="en-US" dirty="0" smtClean="0"/>
              <a:t>STA may send a simplified Probe Request by referencing to a regular Probe Request that was received earlier and 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72</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2</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“6.1.Y Simplified Probe Response</a:t>
            </a:r>
          </a:p>
          <a:p>
            <a:pPr marL="0" indent="0">
              <a:buNone/>
            </a:pPr>
            <a:r>
              <a:rPr lang="en-US" dirty="0" smtClean="0"/>
              <a:t>AP may send a simplified Probe Response by referencing to a regular Probe Response that was sent earlier and by removing the redundant information elements that are already in the referenced Probe Response from the simplified Probe Response.”</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73</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12/794r2</a:t>
            </a:r>
            <a:r>
              <a:rPr lang="en-US" altLang="ja-JP" dirty="0" smtClean="0"/>
              <a:t/>
            </a:r>
            <a:br>
              <a:rPr lang="en-US" altLang="ja-JP" dirty="0" smtClean="0"/>
            </a:br>
            <a:r>
              <a:rPr lang="en-US" altLang="ja-JP" dirty="0"/>
              <a:t>4</a:t>
            </a:r>
            <a:r>
              <a:rPr lang="en-US" altLang="ja-JP" dirty="0" smtClean="0"/>
              <a:t> </a:t>
            </a:r>
            <a:r>
              <a:rPr lang="en-US" altLang="ja-JP" dirty="0" smtClean="0"/>
              <a:t>Motions</a:t>
            </a:r>
            <a:endParaRPr lang="ja-JP" altLang="en-US" dirty="0"/>
          </a:p>
        </p:txBody>
      </p:sp>
      <p:sp>
        <p:nvSpPr>
          <p:cNvPr id="3" name="サブタイトル 2"/>
          <p:cNvSpPr>
            <a:spLocks noGrp="1"/>
          </p:cNvSpPr>
          <p:nvPr>
            <p:ph type="subTitle" idx="1"/>
          </p:nvPr>
        </p:nvSpPr>
        <p:spPr/>
        <p:txBody>
          <a:bodyPr/>
          <a:lstStyle/>
          <a:p>
            <a:r>
              <a:rPr lang="en-US" altLang="ja-JP" dirty="0" smtClean="0"/>
              <a:t>Rene </a:t>
            </a:r>
            <a:r>
              <a:rPr lang="en-US" altLang="ja-JP" dirty="0" err="1" smtClean="0"/>
              <a:t>Struik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74</a:t>
            </a:fld>
            <a:endParaRPr lang="en-GB"/>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1</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3046988"/>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FILS authentication mechanism that does not </a:t>
            </a:r>
            <a:r>
              <a:rPr lang="en-CA" sz="1600" i="1" dirty="0">
                <a:solidFill>
                  <a:schemeClr val="tx1"/>
                </a:solidFill>
              </a:rPr>
              <a:t>require </a:t>
            </a:r>
          </a:p>
          <a:p>
            <a:r>
              <a:rPr lang="en-CA" sz="1600" dirty="0">
                <a:solidFill>
                  <a:schemeClr val="tx1"/>
                </a:solidFill>
              </a:rPr>
              <a:t>online involvement of a third party for authentication (of course, it </a:t>
            </a:r>
            <a:r>
              <a:rPr lang="en-CA" sz="1600" i="1" dirty="0">
                <a:solidFill>
                  <a:schemeClr val="tx1"/>
                </a:solidFill>
              </a:rPr>
              <a:t>may</a:t>
            </a:r>
            <a:r>
              <a:rPr lang="en-CA" sz="1600" dirty="0">
                <a:solidFill>
                  <a:schemeClr val="tx1"/>
                </a:solidFill>
              </a:rPr>
              <a:t> involve it for authorization and </a:t>
            </a:r>
          </a:p>
          <a:p>
            <a:r>
              <a:rPr lang="en-CA" sz="1600" dirty="0">
                <a:solidFill>
                  <a:schemeClr val="tx1"/>
                </a:solidFill>
              </a:rPr>
              <a:t>does </a:t>
            </a:r>
            <a:r>
              <a:rPr lang="en-CA" sz="1600" i="1" dirty="0">
                <a:solidFill>
                  <a:schemeClr val="tx1"/>
                </a:solidFill>
              </a:rPr>
              <a:t>not preclude</a:t>
            </a:r>
            <a:r>
              <a:rPr lang="en-CA" sz="1600" dirty="0">
                <a:solidFill>
                  <a:schemeClr val="tx1"/>
                </a:solidFill>
              </a:rPr>
              <a:t> online involvement for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18/0/22</a:t>
            </a:r>
          </a:p>
          <a:p>
            <a:r>
              <a:rPr lang="en-CA" sz="1600" dirty="0" smtClean="0">
                <a:solidFill>
                  <a:schemeClr val="tx1"/>
                </a:solidFill>
              </a:rPr>
              <a:t>Motion passes</a:t>
            </a:r>
            <a:endParaRPr lang="en-CA" sz="1600" dirty="0">
              <a:solidFill>
                <a:schemeClr val="tx1"/>
              </a:solidFill>
            </a:endParaRPr>
          </a:p>
          <a:p>
            <a:endParaRPr lang="en-CA" sz="1600" dirty="0"/>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75</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2</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3785652"/>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public-key based authenticated key agreement scheme as a mechanism for fast FILS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13/0/25</a:t>
            </a:r>
          </a:p>
          <a:p>
            <a:r>
              <a:rPr lang="en-CA" sz="1600" dirty="0" smtClean="0">
                <a:solidFill>
                  <a:schemeClr val="tx1"/>
                </a:solidFill>
              </a:rPr>
              <a:t>Motion passes</a:t>
            </a:r>
            <a:endParaRPr lang="en-CA" sz="1600" dirty="0">
              <a:solidFill>
                <a:schemeClr val="tx1"/>
              </a:solidFill>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76</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a:xfrm>
            <a:off x="685800" y="1484784"/>
            <a:ext cx="7770813" cy="4113213"/>
          </a:xfrm>
        </p:spPr>
        <p:txBody>
          <a:bodyPr/>
          <a:lstStyle/>
          <a:p>
            <a:r>
              <a:rPr lang="en-CA" dirty="0"/>
              <a:t>Add the following text to Subsection 4.1 “Pre-established security context” of the Security Framework Document:</a:t>
            </a:r>
          </a:p>
          <a:p>
            <a:r>
              <a:rPr lang="en-CA" dirty="0" smtClean="0"/>
              <a:t>The </a:t>
            </a:r>
            <a:r>
              <a:rPr lang="en-CA" dirty="0"/>
              <a:t>draft specification shall include support for a public-key based authenticated key agreement scheme based on NIST approved schemes using ECDH and ECDSA at 128-bit cryptographic bit strength.</a:t>
            </a:r>
          </a:p>
          <a:p>
            <a:endParaRPr lang="en-CA" dirty="0"/>
          </a:p>
          <a:p>
            <a:r>
              <a:rPr lang="en-CA" dirty="0"/>
              <a:t>Moved: Rene Struik</a:t>
            </a:r>
          </a:p>
          <a:p>
            <a:r>
              <a:rPr lang="en-CA" dirty="0"/>
              <a:t>Seconded: Dan Harkins</a:t>
            </a:r>
          </a:p>
          <a:p>
            <a:r>
              <a:rPr lang="en-CA" dirty="0"/>
              <a:t>Y/N/A: 12/2/23</a:t>
            </a:r>
          </a:p>
          <a:p>
            <a:r>
              <a:rPr lang="en-CA" dirty="0" smtClean="0"/>
              <a:t>Motion passes</a:t>
            </a:r>
            <a:endParaRPr lang="en-CA" dirty="0"/>
          </a:p>
          <a:p>
            <a:endParaRPr lang="en-CA" dirty="0"/>
          </a:p>
          <a:p>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16180763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Content Placeholder 2"/>
          <p:cNvSpPr>
            <a:spLocks noGrp="1"/>
          </p:cNvSpPr>
          <p:nvPr>
            <p:ph idx="1"/>
          </p:nvPr>
        </p:nvSpPr>
        <p:spPr/>
        <p:txBody>
          <a:bodyPr/>
          <a:lstStyle/>
          <a:p>
            <a:r>
              <a:rPr lang="en-CA" dirty="0"/>
              <a:t>Amend the motions #1, #2, #3 previously adopted to replace “Security Framework Document” by “Specification Framework Document”.</a:t>
            </a:r>
          </a:p>
          <a:p>
            <a:endParaRPr lang="en-CA" dirty="0"/>
          </a:p>
          <a:p>
            <a:r>
              <a:rPr lang="en-CA" dirty="0"/>
              <a:t>Moved: Rene Struik</a:t>
            </a:r>
          </a:p>
          <a:p>
            <a:r>
              <a:rPr lang="en-CA" dirty="0"/>
              <a:t>Seconded: Jouni Malinen</a:t>
            </a:r>
          </a:p>
          <a:p>
            <a:r>
              <a:rPr lang="en-CA" dirty="0"/>
              <a:t>Y/N/A: 29/0/4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3539186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12/741r1</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Straw-Poll-1:  Do you support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Compressed SSID</a:t>
            </a:r>
          </a:p>
          <a:p>
            <a:pPr marL="341313" lvl="1" indent="-341313">
              <a:spcBef>
                <a:spcPts val="300"/>
              </a:spcBef>
              <a:spcAft>
                <a:spcPts val="300"/>
              </a:spcAft>
              <a:buFont typeface="Arial" pitchFamily="34" charset="0"/>
              <a:buChar char="•"/>
            </a:pPr>
            <a:r>
              <a:rPr lang="en-US" sz="1800" u="sng" dirty="0" smtClean="0">
                <a:solidFill>
                  <a:schemeClr val="tx1"/>
                </a:solidFill>
              </a:rPr>
              <a:t>Condensed Country String</a:t>
            </a:r>
          </a:p>
          <a:p>
            <a:pPr marL="341313" lvl="1" indent="-341313">
              <a:spcBef>
                <a:spcPts val="300"/>
              </a:spcBef>
              <a:spcAft>
                <a:spcPts val="300"/>
              </a:spcAft>
              <a:buFont typeface="Arial" pitchFamily="34" charset="0"/>
              <a:buChar char="•"/>
            </a:pPr>
            <a:r>
              <a:rPr lang="en-US" sz="1800" u="sng" dirty="0" smtClean="0">
                <a:solidFill>
                  <a:schemeClr val="tx1"/>
                </a:solidFill>
              </a:rPr>
              <a:t>Operation Class</a:t>
            </a:r>
          </a:p>
          <a:p>
            <a:pPr marL="341313" lvl="1" indent="-341313">
              <a:spcBef>
                <a:spcPts val="300"/>
              </a:spcBef>
              <a:spcAft>
                <a:spcPts val="300"/>
              </a:spcAft>
              <a:buFont typeface="Arial" pitchFamily="34" charset="0"/>
              <a:buChar char="•"/>
            </a:pPr>
            <a:r>
              <a:rPr lang="en-US" sz="1800" u="sng" dirty="0" smtClean="0">
                <a:solidFill>
                  <a:schemeClr val="tx1"/>
                </a:solidFill>
              </a:rPr>
              <a:t>Operation Channel</a:t>
            </a:r>
          </a:p>
          <a:p>
            <a:pPr marL="341313" lvl="1" indent="-341313">
              <a:spcBef>
                <a:spcPts val="300"/>
              </a:spcBef>
              <a:spcAft>
                <a:spcPts val="300"/>
              </a:spcAft>
              <a:buFont typeface="Arial" pitchFamily="34" charset="0"/>
              <a:buChar char="•"/>
            </a:pPr>
            <a:r>
              <a:rPr lang="en-US" sz="1800" u="sng" dirty="0" smtClean="0">
                <a:solidFill>
                  <a:schemeClr val="tx1"/>
                </a:solidFill>
              </a:rPr>
              <a:t>Time of Next TBTT</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882</TotalTime>
  <Words>3318</Words>
  <Application>Microsoft Office PowerPoint</Application>
  <PresentationFormat>On-screen Show (4:3)</PresentationFormat>
  <Paragraphs>737</Paragraphs>
  <Slides>78</Slides>
  <Notes>18</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78</vt:i4>
      </vt:variant>
    </vt:vector>
  </HeadingPairs>
  <TitlesOfParts>
    <vt:vector size="82" baseType="lpstr">
      <vt:lpstr>802-11-Submission</vt:lpstr>
      <vt:lpstr>1_802-11-Submission</vt:lpstr>
      <vt:lpstr>2_802-11-Submission</vt:lpstr>
      <vt:lpstr>文書</vt:lpstr>
      <vt:lpstr>TGai- Motion/Straw Poll-July-2012-San-Diego</vt:lpstr>
      <vt:lpstr>Abstract</vt:lpstr>
      <vt:lpstr>11/1160r10 2 Motions</vt:lpstr>
      <vt:lpstr>Motion-1</vt:lpstr>
      <vt:lpstr>Motion-2</vt:lpstr>
      <vt:lpstr>12/550r6 1 Straw poll</vt:lpstr>
      <vt:lpstr>Straw Poll</vt:lpstr>
      <vt:lpstr>12/741r1 2 Straw polls 2 Motions</vt:lpstr>
      <vt:lpstr>Straw-Polls</vt:lpstr>
      <vt:lpstr>Straw-Polls</vt:lpstr>
      <vt:lpstr>Motions for Proposed Text for SFD</vt:lpstr>
      <vt:lpstr>Motions for Proposed Text for SFD</vt:lpstr>
      <vt:lpstr>12/742r0 6 Straw polls 1 Motion</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Motions for Proposed Text for SFD</vt:lpstr>
      <vt:lpstr>12/743r1 1 Straw poll 1 Motion</vt:lpstr>
      <vt:lpstr>PowerPoint Presentation</vt:lpstr>
      <vt:lpstr>PowerPoint Presentation</vt:lpstr>
      <vt:lpstr>12/761r0 1 Straw poll 1 Motion</vt:lpstr>
      <vt:lpstr>Straw poll</vt:lpstr>
      <vt:lpstr>PowerPoint Presentation</vt:lpstr>
      <vt:lpstr>12/762r0 1 Straw poll 1 Motion</vt:lpstr>
      <vt:lpstr>Straw poll</vt:lpstr>
      <vt:lpstr>PowerPoint Presentation</vt:lpstr>
      <vt:lpstr>12/771r0 3 Motions</vt:lpstr>
      <vt:lpstr>Motion 1 </vt:lpstr>
      <vt:lpstr>Motion 2 </vt:lpstr>
      <vt:lpstr>Motion 3 </vt:lpstr>
      <vt:lpstr>12/772r0 1 Motion</vt:lpstr>
      <vt:lpstr>Motion</vt:lpstr>
      <vt:lpstr>12/775r0 1 Stawpoll</vt:lpstr>
      <vt:lpstr>Straw Poll</vt:lpstr>
      <vt:lpstr>12/776r0 1 Straw poll 1 Motion</vt:lpstr>
      <vt:lpstr>Straw poll</vt:lpstr>
      <vt:lpstr>Motion </vt:lpstr>
      <vt:lpstr>12/779r1 1 Straw poll 1 Motion</vt:lpstr>
      <vt:lpstr>Straw Poll</vt:lpstr>
      <vt:lpstr>Motion</vt:lpstr>
      <vt:lpstr>12/780r1 1 Straw poll 1 Motion</vt:lpstr>
      <vt:lpstr>Straw Poll</vt:lpstr>
      <vt:lpstr>Motion</vt:lpstr>
      <vt:lpstr>12/784r0 1 Straw poll</vt:lpstr>
      <vt:lpstr>Straw Poll</vt:lpstr>
      <vt:lpstr>12/785r0 1 Straw poll</vt:lpstr>
      <vt:lpstr>Straw Poll</vt:lpstr>
      <vt:lpstr>12/786r0 2 Straw polls</vt:lpstr>
      <vt:lpstr>Straw Poll 1</vt:lpstr>
      <vt:lpstr>Straw Poll 2</vt:lpstr>
      <vt:lpstr>12/788r0 2 Straw polls</vt:lpstr>
      <vt:lpstr>Straw Poll 1</vt:lpstr>
      <vt:lpstr>Straw Poll 2</vt:lpstr>
      <vt:lpstr>12/789r2 2 Motions</vt:lpstr>
      <vt:lpstr>Motion 1</vt:lpstr>
      <vt:lpstr>Motion 2</vt:lpstr>
      <vt:lpstr>12/790r0 2 Straw polls 2 Motions</vt:lpstr>
      <vt:lpstr>Straw Poll 1</vt:lpstr>
      <vt:lpstr>Straw Poll 2</vt:lpstr>
      <vt:lpstr>Motion 1</vt:lpstr>
      <vt:lpstr>Motion 2</vt:lpstr>
      <vt:lpstr>12/791r0 6 Straw polls 2 Motions</vt:lpstr>
      <vt:lpstr>Straw Poll 1</vt:lpstr>
      <vt:lpstr>Straw Poll 2</vt:lpstr>
      <vt:lpstr>Straw Poll 3</vt:lpstr>
      <vt:lpstr>Straw Poll 4</vt:lpstr>
      <vt:lpstr>Straw Poll 5</vt:lpstr>
      <vt:lpstr>Straw Poll 6</vt:lpstr>
      <vt:lpstr>Motion 1</vt:lpstr>
      <vt:lpstr>Motion 2</vt:lpstr>
      <vt:lpstr>12/794r2 4 Motions</vt:lpstr>
      <vt:lpstr>PowerPoint Presentation</vt:lpstr>
      <vt:lpstr>PowerPoint Presentation</vt:lpstr>
      <vt:lpstr>Motion 3</vt:lpstr>
      <vt:lpstr>Motion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Windows User</cp:lastModifiedBy>
  <cp:revision>30</cp:revision>
  <cp:lastPrinted>1601-01-01T00:00:00Z</cp:lastPrinted>
  <dcterms:created xsi:type="dcterms:W3CDTF">2012-07-16T20:35:22Z</dcterms:created>
  <dcterms:modified xsi:type="dcterms:W3CDTF">2012-07-17T20:01:57Z</dcterms:modified>
</cp:coreProperties>
</file>