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265" r:id="rId4"/>
    <p:sldId id="266" r:id="rId5"/>
    <p:sldId id="271" r:id="rId6"/>
    <p:sldId id="272" r:id="rId7"/>
    <p:sldId id="273" r:id="rId8"/>
    <p:sldId id="27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smtClean="0"/>
              <a:t>doc.: IEEE 802.11-12/0898r0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6790AC58-FB4F-AA4F-8474-ED26274D7758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smtClean="0"/>
              <a:t>doc.: IEEE 802.11-12/0898r0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95625EB-55CE-EA47-A0BC-9CF198E8EDC4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802.11-12/0898r0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6F1D998-B451-4F40-AF2E-EC865A128E57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802.11-12/0898r0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9B2CAEC8-7B1A-FC4F-9D42-E5165F8FA16D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45AB842-2C4F-4E4D-9337-F5787380BA2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FB6DE56-BD5F-BD4C-BC19-F81AC447E0C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F39F0D1-64DE-E043-9BEC-7A145DB6BB71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56EF168-CA6B-AA43-97AD-5CB0DB386F0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91AA9C9-AACE-3849-93F1-7B32F276A164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EC0EE56-CD4B-3F4C-9F6C-D617AB9D157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0FDC1-51DA-B649-8110-CB6534F5B563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00321FA-86AB-8143-90C1-0052C00FE8E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80DA239-643D-9244-A89A-6A8349B9E18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05AD67C-97F2-4849-9FF9-A5682604FAAC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CBC326A9-2E28-0941-855A-5F5EACA18A1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8F6C008B-DAFA-994B-A248-C7FA7AC3D77F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802.11</a:t>
            </a:r>
            <a:r>
              <a:rPr lang="en-US" sz="1800" b="1" dirty="0" smtClean="0"/>
              <a:t>-12/</a:t>
            </a:r>
            <a:r>
              <a:rPr lang="en-US" sz="1800" b="1" dirty="0" smtClean="0"/>
              <a:t>0898r2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8BF51EB-D1C6-1E48-967B-9643C902D6FF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Fast Initial Service Discovery: An enabler for Self-Growing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2012-07-16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08000" y="2625725"/>
          <a:ext cx="8156575" cy="2479675"/>
        </p:xfrm>
        <a:graphic>
          <a:graphicData uri="http://schemas.openxmlformats.org/presentationml/2006/ole">
            <p:oleObj spid="_x0000_s30731" name="Dokument" r:id="rId4" imgW="8255000" imgH="2514600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4D2C065-EF44-3642-9552-98E4FAF4A0F6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presentation highlights three use cases showing how fast initial service discovery supports cognitive network (re-) configuration and service composition via the ‘self-growing’ concept.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This document derives two main requirements towards the ISD </a:t>
            </a:r>
            <a:r>
              <a:rPr lang="en-US" dirty="0" smtClean="0"/>
              <a:t>functionality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This presentations accompanies 11-12-0899-00-0isd providing more </a:t>
            </a:r>
            <a:r>
              <a:rPr lang="en-US" dirty="0" err="1" smtClean="0"/>
              <a:t>detailes</a:t>
            </a:r>
            <a:r>
              <a:rPr lang="en-US" dirty="0" smtClean="0"/>
              <a:t> on the use cases.</a:t>
            </a: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B76D280-1F75-4344-A3F4-2768EA31CFA8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Growing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A self-growing network coexists, collaborates or integrates—potentially in symbiosis—with collocated networks </a:t>
            </a:r>
            <a:r>
              <a:rPr lang="en-US" sz="2000" dirty="0" smtClean="0">
                <a:solidFill>
                  <a:srgbClr val="0000FF"/>
                </a:solidFill>
              </a:rPr>
              <a:t>utilizing their service</a:t>
            </a:r>
            <a:r>
              <a:rPr lang="en-US" sz="2000" b="0" dirty="0" smtClean="0"/>
              <a:t> or geographical extend to augment network capacity, or operational constrains such as energy consumption. 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The self-growing process including network operation and management is realized by focused cognitive decision making controlling network and node reconfiguration. </a:t>
            </a:r>
          </a:p>
          <a:p>
            <a:endParaRPr lang="en-US" sz="2000" b="0" dirty="0" smtClean="0"/>
          </a:p>
          <a:p>
            <a:r>
              <a:rPr lang="en-US" sz="2000" dirty="0" smtClean="0">
                <a:solidFill>
                  <a:srgbClr val="0000FF"/>
                </a:solidFill>
              </a:rPr>
              <a:t>The self-growing process includes discovering </a:t>
            </a:r>
            <a:r>
              <a:rPr lang="en-US" sz="2000" b="0" dirty="0" smtClean="0"/>
              <a:t>if other networks or devices comprise cognitive, self-growing features or </a:t>
            </a:r>
            <a:r>
              <a:rPr lang="en-US" sz="2000" dirty="0" smtClean="0">
                <a:solidFill>
                  <a:srgbClr val="0000FF"/>
                </a:solidFill>
              </a:rPr>
              <a:t>specific services</a:t>
            </a:r>
            <a:r>
              <a:rPr lang="en-US" sz="2000" b="0" dirty="0" smtClean="0"/>
              <a:t>. </a:t>
            </a:r>
          </a:p>
          <a:p>
            <a:endParaRPr lang="en-US" sz="2000" b="0" dirty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To reduce the time spend in this discovery, a fast service discovery—optimally not requiring a full-state link set-up—is required.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D67D563-EC8D-E44B-AFA7-E4969CEDCA17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Self-growing for energy-aware end-to-end delay optimization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 smtClean="0"/>
              <a:t>Sensor nodes are deployed in a given environment partially covered by a second type of network, e.g. IEEE 802.11 WLAN</a:t>
            </a:r>
          </a:p>
          <a:p>
            <a:endParaRPr lang="en-US" sz="1600" dirty="0" smtClean="0"/>
          </a:p>
          <a:p>
            <a:r>
              <a:rPr lang="en-US" sz="1600" dirty="0" smtClean="0"/>
              <a:t>The sensor nodes are equipped with a reconfigurable radio unit; they share the communication band (e.g. 2.4 GHz band) with the WLAN but use a sensor network specific MAC protocol optimized for low energy consumption in order to achieve a long lifetime of the sensor network.  They use multi-hop communication, causing long delays, to forward sensor readings.</a:t>
            </a:r>
          </a:p>
          <a:p>
            <a:endParaRPr lang="en-US" sz="1600" dirty="0" smtClean="0"/>
          </a:p>
          <a:p>
            <a:r>
              <a:rPr lang="en-US" sz="1600" dirty="0" smtClean="0"/>
              <a:t>During </a:t>
            </a:r>
            <a:r>
              <a:rPr lang="en-US" sz="1600" dirty="0"/>
              <a:t>their lifetime of the sensor network, a change in its purpose occurs: in addition to existing functionality, sensor nodes have to report on delay sensitive data to a data </a:t>
            </a:r>
            <a:r>
              <a:rPr lang="en-US" sz="1600" dirty="0" smtClean="0"/>
              <a:t>sink.</a:t>
            </a:r>
          </a:p>
          <a:p>
            <a:endParaRPr lang="en-US" sz="1600" dirty="0" smtClean="0"/>
          </a:p>
          <a:p>
            <a:r>
              <a:rPr lang="en-US" sz="1600" dirty="0" smtClean="0"/>
              <a:t>Instead of reconfiguring the sensor network, nodes discover WLAN </a:t>
            </a:r>
            <a:r>
              <a:rPr lang="en-US" sz="1600" dirty="0" err="1" smtClean="0"/>
              <a:t>APs</a:t>
            </a:r>
            <a:r>
              <a:rPr lang="en-US" sz="1600" dirty="0" smtClean="0"/>
              <a:t> in their vicinity and discover if they either offer “self-growing services” or at least “data offloading capabilities”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Purpose-driven network reconfiguration during an emergency situation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Sensor nodes forming an ad-hoc network are deployed in a given environment partially covered by a second type of network providing centralized, single-hop backbone access, e.g. IEEE 802.11 WLAN</a:t>
            </a:r>
          </a:p>
          <a:p>
            <a:endParaRPr lang="en-US" sz="1400" dirty="0" smtClean="0"/>
          </a:p>
          <a:p>
            <a:r>
              <a:rPr lang="en-US" sz="1400" dirty="0" smtClean="0"/>
              <a:t>Under normal operation, the sensor network provides sensing information (e.g. temperature in various locations of a building) at low duty cycles; the network is optimized for long network lifetime accepting higher delays in the acquisition of sensing information#</a:t>
            </a:r>
          </a:p>
          <a:p>
            <a:endParaRPr lang="en-US" sz="1400" dirty="0" smtClean="0"/>
          </a:p>
          <a:p>
            <a:r>
              <a:rPr lang="en-US" sz="1400" dirty="0" smtClean="0"/>
              <a:t>An </a:t>
            </a:r>
            <a:r>
              <a:rPr lang="en-US" sz="1400" dirty="0"/>
              <a:t>incident situation</a:t>
            </a:r>
            <a:r>
              <a:rPr lang="en-US" sz="1400" dirty="0" smtClean="0"/>
              <a:t> and </a:t>
            </a:r>
            <a:r>
              <a:rPr lang="en-US" sz="1400" dirty="0"/>
              <a:t>the existing sensor node infrastructure is partially </a:t>
            </a:r>
            <a:r>
              <a:rPr lang="en-US" sz="1400" dirty="0" smtClean="0"/>
              <a:t>disrupted</a:t>
            </a:r>
          </a:p>
          <a:p>
            <a:endParaRPr lang="en-US" sz="1400" dirty="0" smtClean="0"/>
          </a:p>
          <a:p>
            <a:r>
              <a:rPr lang="en-US" sz="1400" dirty="0" smtClean="0"/>
              <a:t>Additionally</a:t>
            </a:r>
            <a:r>
              <a:rPr lang="en-US" sz="1400" dirty="0"/>
              <a:t>, the cognitive decision engine controlling the network reconfiguration and self-growing process of the sensor and WLAN network might detect that sensor nodes are located in an are where WLAN coverage is (no longer) </a:t>
            </a:r>
            <a:r>
              <a:rPr lang="en-US" sz="1400" dirty="0" smtClean="0"/>
              <a:t>given</a:t>
            </a:r>
          </a:p>
          <a:p>
            <a:endParaRPr lang="en-US" sz="1400" dirty="0" smtClean="0"/>
          </a:p>
          <a:p>
            <a:r>
              <a:rPr lang="en-US" sz="1400" dirty="0" smtClean="0"/>
              <a:t>As </a:t>
            </a:r>
            <a:r>
              <a:rPr lang="en-US" sz="1400" dirty="0"/>
              <a:t>a result, sensor nodes are reconfigured to permanently use the 802.11 MAC in order to act as a meshed network re-establishing 802.11-based coverage. Mobile devices of users within the incident area have to quickly discover those newly available “mesh </a:t>
            </a:r>
            <a:r>
              <a:rPr lang="en-US" sz="1400" dirty="0" err="1"/>
              <a:t>APs</a:t>
            </a:r>
            <a:r>
              <a:rPr lang="en-US" sz="1400" dirty="0"/>
              <a:t>” </a:t>
            </a:r>
            <a:r>
              <a:rPr lang="en-US" sz="1400" dirty="0" smtClean="0"/>
              <a:t>and their services </a:t>
            </a:r>
            <a:r>
              <a:rPr lang="en-US" sz="1400" dirty="0"/>
              <a:t>to</a:t>
            </a:r>
            <a:r>
              <a:rPr lang="en-US" sz="1400" dirty="0" smtClean="0"/>
              <a:t> establish </a:t>
            </a:r>
            <a:r>
              <a:rPr lang="en-US" sz="1400" dirty="0"/>
              <a:t>a link with them.</a:t>
            </a:r>
            <a:r>
              <a:rPr lang="en-US" sz="1400" dirty="0" smtClean="0"/>
              <a:t>   </a:t>
            </a:r>
          </a:p>
          <a:p>
            <a:endParaRPr lang="en-US" sz="1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856EF168-CA6B-AA43-97AD-5CB0DB386F0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Coexistence and self-growing for white space operation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This use cases focuses on a locally deployed access point operating in white spaces in order to form a WLAN providing access to a small (company) network</a:t>
            </a:r>
          </a:p>
          <a:p>
            <a:endParaRPr lang="en-US" sz="1400" dirty="0" smtClean="0"/>
          </a:p>
          <a:p>
            <a:r>
              <a:rPr lang="en-US" sz="1400" dirty="0" smtClean="0"/>
              <a:t>Over the lifetime of the deployments, the </a:t>
            </a:r>
            <a:r>
              <a:rPr lang="en-US" sz="1400" dirty="0"/>
              <a:t>purpose of the deployed network elements grows from only supporting nomadic mobility to additionally supporting seamless mobility for mobile users</a:t>
            </a:r>
            <a:r>
              <a:rPr lang="en-US" sz="1400" dirty="0" smtClean="0"/>
              <a:t>. </a:t>
            </a:r>
          </a:p>
          <a:p>
            <a:endParaRPr lang="en-US" sz="1400" dirty="0" smtClean="0"/>
          </a:p>
          <a:p>
            <a:r>
              <a:rPr lang="en-US" sz="1400" dirty="0" smtClean="0"/>
              <a:t>Achieved </a:t>
            </a:r>
            <a:r>
              <a:rPr lang="en-US" sz="1400" dirty="0"/>
              <a:t>in various ways</a:t>
            </a:r>
            <a:r>
              <a:rPr lang="en-US" sz="1400" dirty="0" smtClean="0"/>
              <a:t> </a:t>
            </a:r>
          </a:p>
          <a:p>
            <a:pPr lvl="1"/>
            <a:r>
              <a:rPr lang="en-US" sz="1200" dirty="0"/>
              <a:t>cognitive decision engine achieves separation in (used) </a:t>
            </a:r>
            <a:r>
              <a:rPr lang="en-US" sz="1200" dirty="0" smtClean="0"/>
              <a:t>spectrum</a:t>
            </a:r>
          </a:p>
          <a:p>
            <a:pPr lvl="1"/>
            <a:r>
              <a:rPr lang="en-US" sz="1200" dirty="0"/>
              <a:t>the engine learns about the requirements of each device and intelligently considers a dynamic adaptation of assigned spectrum per node/network</a:t>
            </a:r>
            <a:r>
              <a:rPr lang="en-US" sz="1200" dirty="0" smtClean="0"/>
              <a:t> </a:t>
            </a:r>
          </a:p>
          <a:p>
            <a:pPr lvl="1"/>
            <a:r>
              <a:rPr lang="en-US" sz="1200" dirty="0"/>
              <a:t>each network</a:t>
            </a:r>
            <a:r>
              <a:rPr lang="en-US" sz="1200" dirty="0" smtClean="0"/>
              <a:t> adapts </a:t>
            </a:r>
            <a:r>
              <a:rPr lang="en-US" sz="1200" dirty="0"/>
              <a:t>its purpose according to users’ needs (e.g. adding low latency low bandwidth communication for surveillance purposes to existing high bandwidth but long delay services).</a:t>
            </a:r>
            <a:r>
              <a:rPr lang="en-US" sz="1200" dirty="0" smtClean="0"/>
              <a:t> </a:t>
            </a:r>
          </a:p>
          <a:p>
            <a:endParaRPr lang="en-US" sz="1400" dirty="0" smtClean="0"/>
          </a:p>
          <a:p>
            <a:r>
              <a:rPr lang="en-US" sz="1400" dirty="0" smtClean="0"/>
              <a:t>For </a:t>
            </a:r>
            <a:r>
              <a:rPr lang="en-US" sz="1400" dirty="0"/>
              <a:t>the integration of 802.11-based networks in this self-growing process, devices have</a:t>
            </a:r>
            <a:r>
              <a:rPr lang="en-US" sz="1400" dirty="0" smtClean="0"/>
              <a:t> quickly to </a:t>
            </a:r>
            <a:r>
              <a:rPr lang="en-US" sz="1400" dirty="0"/>
              <a:t>query for cognitive, self-growing capabilities via application layer services</a:t>
            </a:r>
            <a:r>
              <a:rPr lang="en-US" sz="1400" dirty="0" smtClean="0"/>
              <a:t> </a:t>
            </a:r>
          </a:p>
          <a:p>
            <a:endParaRPr lang="en-US" sz="1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856EF168-CA6B-AA43-97AD-5CB0DB386F0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Initial Service Discovery is one key enabler for sufficient self-growing incorporating WLAN devices</a:t>
            </a:r>
          </a:p>
          <a:p>
            <a:endParaRPr lang="en-US" dirty="0" smtClean="0"/>
          </a:p>
          <a:p>
            <a:r>
              <a:rPr lang="en-US" dirty="0" smtClean="0"/>
              <a:t>Limited requirements towards the scope of ISD SG:</a:t>
            </a:r>
          </a:p>
          <a:p>
            <a:pPr lvl="1"/>
            <a:r>
              <a:rPr lang="en-US" dirty="0" smtClean="0"/>
              <a:t>Transparent “tunneling” of service discovery protocols before actual 802.11 link set-up</a:t>
            </a:r>
          </a:p>
          <a:p>
            <a:pPr lvl="1"/>
            <a:r>
              <a:rPr lang="en-US" dirty="0" smtClean="0"/>
              <a:t>Announcement of “available services” via beacon, or probe response, or other means (provisioning of unsolicited announcements)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856EF168-CA6B-AA43-97AD-5CB0DB386F0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you in favor of adding the self-growing use cases</a:t>
            </a:r>
            <a:r>
              <a:rPr lang="en-US" dirty="0" smtClean="0"/>
              <a:t> to </a:t>
            </a:r>
            <a:r>
              <a:rPr lang="en-US" dirty="0" smtClean="0"/>
              <a:t>the ISD SG Use Case Document?</a:t>
            </a:r>
          </a:p>
          <a:p>
            <a:endParaRPr lang="en-US" dirty="0" smtClean="0"/>
          </a:p>
          <a:p>
            <a:r>
              <a:rPr lang="en-US" dirty="0" smtClean="0"/>
              <a:t>Yes 6</a:t>
            </a:r>
          </a:p>
          <a:p>
            <a:r>
              <a:rPr lang="en-US" dirty="0" smtClean="0"/>
              <a:t>No 6</a:t>
            </a:r>
          </a:p>
          <a:p>
            <a:r>
              <a:rPr lang="en-US" dirty="0" smtClean="0"/>
              <a:t>Abstain: 33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856EF168-CA6B-AA43-97AD-5CB0DB386F0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0</TotalTime>
  <Words>926</Words>
  <Application>Microsoft Macintosh PowerPoint</Application>
  <PresentationFormat>Bildschirmpräsentation (4:3)</PresentationFormat>
  <Paragraphs>90</Paragraphs>
  <Slides>8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802-11-Submission</vt:lpstr>
      <vt:lpstr>Dokument</vt:lpstr>
      <vt:lpstr>Fast Initial Service Discovery: An enabler for Self-Growing</vt:lpstr>
      <vt:lpstr>Abstract</vt:lpstr>
      <vt:lpstr>Self Growing</vt:lpstr>
      <vt:lpstr>Self-growing for energy-aware end-to-end delay optimization</vt:lpstr>
      <vt:lpstr>Purpose-driven network reconfiguration during an emergency situation</vt:lpstr>
      <vt:lpstr>Cognitive Coexistence and self-growing for white space operation</vt:lpstr>
      <vt:lpstr>Summary</vt:lpstr>
      <vt:lpstr>Straw Poll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Initial Service Discovery: An enabler for Self-Growing</dc:title>
  <dc:subject/>
  <dc:creator>Marc Emmelmann</dc:creator>
  <cp:keywords/>
  <dc:description/>
  <cp:lastModifiedBy>Marc Emmelmann</cp:lastModifiedBy>
  <cp:revision>11</cp:revision>
  <cp:lastPrinted>1998-02-10T13:28:06Z</cp:lastPrinted>
  <dcterms:created xsi:type="dcterms:W3CDTF">2012-07-16T16:24:54Z</dcterms:created>
  <dcterms:modified xsi:type="dcterms:W3CDTF">2012-07-16T17:24:01Z</dcterms:modified>
  <cp:category/>
</cp:coreProperties>
</file>