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7"/>
  </p:notesMasterIdLst>
  <p:handoutMasterIdLst>
    <p:handoutMasterId r:id="rId28"/>
  </p:handoutMasterIdLst>
  <p:sldIdLst>
    <p:sldId id="269" r:id="rId2"/>
    <p:sldId id="338" r:id="rId3"/>
    <p:sldId id="363" r:id="rId4"/>
    <p:sldId id="368" r:id="rId5"/>
    <p:sldId id="339" r:id="rId6"/>
    <p:sldId id="279" r:id="rId7"/>
    <p:sldId id="372" r:id="rId8"/>
    <p:sldId id="375" r:id="rId9"/>
    <p:sldId id="371" r:id="rId10"/>
    <p:sldId id="283" r:id="rId11"/>
    <p:sldId id="370" r:id="rId12"/>
    <p:sldId id="373" r:id="rId13"/>
    <p:sldId id="303" r:id="rId14"/>
    <p:sldId id="353" r:id="rId15"/>
    <p:sldId id="384" r:id="rId16"/>
    <p:sldId id="379" r:id="rId17"/>
    <p:sldId id="380" r:id="rId18"/>
    <p:sldId id="381" r:id="rId19"/>
    <p:sldId id="382" r:id="rId20"/>
    <p:sldId id="374" r:id="rId21"/>
    <p:sldId id="376" r:id="rId22"/>
    <p:sldId id="377" r:id="rId23"/>
    <p:sldId id="358" r:id="rId24"/>
    <p:sldId id="378" r:id="rId25"/>
    <p:sldId id="359"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36" autoAdjust="0"/>
    <p:restoredTop sz="78101" autoAdjust="0"/>
  </p:normalViewPr>
  <p:slideViewPr>
    <p:cSldViewPr>
      <p:cViewPr>
        <p:scale>
          <a:sx n="70" d="100"/>
          <a:sy n="70" d="100"/>
        </p:scale>
        <p:origin x="-562" y="23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296"/>
    </p:cViewPr>
  </p:sorterViewPr>
  <p:notesViewPr>
    <p:cSldViewPr>
      <p:cViewPr varScale="1">
        <p:scale>
          <a:sx n="58" d="100"/>
          <a:sy n="58" d="100"/>
        </p:scale>
        <p:origin x="-1862"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42660" y="175081"/>
            <a:ext cx="2096215"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de-DE" dirty="0" smtClean="0"/>
              <a:t>doc.: IEEE 802.11-12/xxxr1</a:t>
            </a:r>
            <a:endParaRPr lang="en-US" dirty="0"/>
          </a:p>
        </p:txBody>
      </p:sp>
      <p:sp>
        <p:nvSpPr>
          <p:cNvPr id="3075" name="Rectangle 3"/>
          <p:cNvSpPr>
            <a:spLocks noGrp="1" noChangeArrowheads="1"/>
          </p:cNvSpPr>
          <p:nvPr>
            <p:ph type="dt" sz="quarter" idx="1"/>
          </p:nvPr>
        </p:nvSpPr>
        <p:spPr bwMode="auto">
          <a:xfrm>
            <a:off x="695325" y="175081"/>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de-DE" dirty="0" smtClean="0"/>
              <a:t>May 2012</a:t>
            </a:r>
            <a:endParaRPr lang="en-US" dirty="0"/>
          </a:p>
        </p:txBody>
      </p:sp>
      <p:sp>
        <p:nvSpPr>
          <p:cNvPr id="3076" name="Rectangle 4"/>
          <p:cNvSpPr>
            <a:spLocks noGrp="1" noChangeArrowheads="1"/>
          </p:cNvSpPr>
          <p:nvPr>
            <p:ph type="ftr" sz="quarter" idx="2"/>
          </p:nvPr>
        </p:nvSpPr>
        <p:spPr bwMode="auto">
          <a:xfrm>
            <a:off x="5006994" y="8982075"/>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smtClean="0"/>
              <a:t>Jae </a:t>
            </a:r>
            <a:r>
              <a:rPr lang="en-US" dirty="0" err="1" smtClean="0"/>
              <a:t>Seung</a:t>
            </a:r>
            <a:r>
              <a:rPr lang="en-US" dirty="0" smtClean="0"/>
              <a:t> Lee, ETRI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092C86F7-A631-9742-A3F5-1936D26B8418}"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extLst>
      <p:ext uri="{BB962C8B-B14F-4D97-AF65-F5344CB8AC3E}">
        <p14:creationId xmlns:p14="http://schemas.microsoft.com/office/powerpoint/2010/main" val="28849310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508817" y="8985250"/>
            <a:ext cx="17729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smtClean="0"/>
              <a:t>Jae </a:t>
            </a:r>
            <a:r>
              <a:rPr lang="en-US" dirty="0" err="1" smtClean="0"/>
              <a:t>Seung</a:t>
            </a:r>
            <a:r>
              <a:rPr lang="en-US" dirty="0" smtClean="0"/>
              <a:t> Lee, ETRI</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D4BB338F-19F4-FA4C-A4D9-F99FF1D68099}"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extLst>
      <p:ext uri="{BB962C8B-B14F-4D97-AF65-F5344CB8AC3E}">
        <p14:creationId xmlns:p14="http://schemas.microsoft.com/office/powerpoint/2010/main" val="59083698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5640388" y="98425"/>
            <a:ext cx="641350" cy="212725"/>
          </a:xfrm>
          <a:prstGeom prst="rect">
            <a:avLst/>
          </a:prstGeom>
          <a:noFill/>
        </p:spPr>
        <p:txBody>
          <a:bodyPr/>
          <a:lstStyle/>
          <a:p>
            <a:endParaRPr lang="en-US" dirty="0"/>
          </a:p>
        </p:txBody>
      </p:sp>
      <p:sp>
        <p:nvSpPr>
          <p:cNvPr id="16387" name="Rectangle 3"/>
          <p:cNvSpPr>
            <a:spLocks noGrp="1" noChangeArrowheads="1"/>
          </p:cNvSpPr>
          <p:nvPr>
            <p:ph type="dt" sz="quarter" idx="1"/>
          </p:nvPr>
        </p:nvSpPr>
        <p:spPr>
          <a:xfrm>
            <a:off x="654050" y="98425"/>
            <a:ext cx="827088" cy="212725"/>
          </a:xfrm>
          <a:prstGeom prst="rect">
            <a:avLst/>
          </a:prstGeom>
          <a:noFill/>
        </p:spPr>
        <p:txBody>
          <a:bodyPr/>
          <a:lstStyle/>
          <a:p>
            <a:r>
              <a:rPr lang="de-DE" dirty="0" smtClean="0"/>
              <a:t>December 2011</a:t>
            </a:r>
            <a:endParaRPr lang="en-US" dirty="0"/>
          </a:p>
        </p:txBody>
      </p:sp>
      <p:sp>
        <p:nvSpPr>
          <p:cNvPr id="16388" name="Rectangle 6"/>
          <p:cNvSpPr>
            <a:spLocks noGrp="1" noChangeArrowheads="1"/>
          </p:cNvSpPr>
          <p:nvPr>
            <p:ph type="ftr" sz="quarter" idx="4"/>
          </p:nvPr>
        </p:nvSpPr>
        <p:spPr>
          <a:noFill/>
        </p:spPr>
        <p:txBody>
          <a:bodyPr/>
          <a:lstStyle/>
          <a:p>
            <a:pPr lvl="4">
              <a:defRPr/>
            </a:pPr>
            <a:r>
              <a:rPr lang="de-DE" altLang="ko-KR" dirty="0"/>
              <a:t>Jae Seung Lee, ETRI</a:t>
            </a:r>
            <a:endParaRPr lang="en-US" altLang="ko-KR" dirty="0"/>
          </a:p>
        </p:txBody>
      </p:sp>
      <p:sp>
        <p:nvSpPr>
          <p:cNvPr id="16389" name="Rectangle 7"/>
          <p:cNvSpPr>
            <a:spLocks noGrp="1" noChangeArrowheads="1"/>
          </p:cNvSpPr>
          <p:nvPr>
            <p:ph type="sldNum" sz="quarter" idx="5"/>
          </p:nvPr>
        </p:nvSpPr>
        <p:spPr>
          <a:noFill/>
        </p:spPr>
        <p:txBody>
          <a:bodyPr/>
          <a:lstStyle/>
          <a:p>
            <a:r>
              <a:rPr lang="en-US"/>
              <a:t>Page </a:t>
            </a:r>
            <a:fld id="{ABC7EC48-FD2F-024E-B5BD-645C5E8E3B65}" type="slidenum">
              <a:rPr lang="en-US"/>
              <a:pPr/>
              <a:t>1</a:t>
            </a:fld>
            <a:endParaRPr 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6</a:t>
            </a:fld>
            <a:endParaRPr lang="en-US"/>
          </a:p>
        </p:txBody>
      </p:sp>
    </p:spTree>
    <p:extLst>
      <p:ext uri="{BB962C8B-B14F-4D97-AF65-F5344CB8AC3E}">
        <p14:creationId xmlns:p14="http://schemas.microsoft.com/office/powerpoint/2010/main" val="3202852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10</a:t>
            </a:fld>
            <a:endParaRPr lang="en-US"/>
          </a:p>
        </p:txBody>
      </p:sp>
    </p:spTree>
    <p:extLst>
      <p:ext uri="{BB962C8B-B14F-4D97-AF65-F5344CB8AC3E}">
        <p14:creationId xmlns:p14="http://schemas.microsoft.com/office/powerpoint/2010/main" val="3505932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13</a:t>
            </a:fld>
            <a:endParaRPr lang="en-US"/>
          </a:p>
        </p:txBody>
      </p:sp>
    </p:spTree>
    <p:extLst>
      <p:ext uri="{BB962C8B-B14F-4D97-AF65-F5344CB8AC3E}">
        <p14:creationId xmlns:p14="http://schemas.microsoft.com/office/powerpoint/2010/main" val="1438256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22</a:t>
            </a:fld>
            <a:endParaRPr lang="en-US"/>
          </a:p>
        </p:txBody>
      </p:sp>
    </p:spTree>
    <p:extLst>
      <p:ext uri="{BB962C8B-B14F-4D97-AF65-F5344CB8AC3E}">
        <p14:creationId xmlns:p14="http://schemas.microsoft.com/office/powerpoint/2010/main" val="3416323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25</a:t>
            </a:fld>
            <a:endParaRPr lang="en-US"/>
          </a:p>
        </p:txBody>
      </p:sp>
    </p:spTree>
    <p:extLst>
      <p:ext uri="{BB962C8B-B14F-4D97-AF65-F5344CB8AC3E}">
        <p14:creationId xmlns:p14="http://schemas.microsoft.com/office/powerpoint/2010/main" val="1545927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Master-Untertitelformat bearbeiten</a:t>
            </a:r>
            <a:endParaRPr lang="en-US"/>
          </a:p>
        </p:txBody>
      </p:sp>
      <p:sp>
        <p:nvSpPr>
          <p:cNvPr id="4"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5" name="Rectangle 5"/>
          <p:cNvSpPr>
            <a:spLocks noGrp="1" noChangeArrowheads="1"/>
          </p:cNvSpPr>
          <p:nvPr>
            <p:ph type="ftr" sz="quarter" idx="11"/>
          </p:nvPr>
        </p:nvSpPr>
        <p:spPr>
          <a:xfrm>
            <a:off x="7232669" y="6475413"/>
            <a:ext cx="1311256" cy="184666"/>
          </a:xfrm>
          <a:ln/>
        </p:spPr>
        <p:txBody>
          <a:bodyPr/>
          <a:lstStyle>
            <a:lvl1pPr>
              <a:defRPr/>
            </a:lvl1pPr>
          </a:lstStyle>
          <a:p>
            <a:pPr>
              <a:defRPr/>
            </a:pPr>
            <a:r>
              <a:rPr lang="de-DE" dirty="0" smtClean="0"/>
              <a:t>Jae Seung Lee, ETRI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889227-7690-9443-A71D-D6AEB97BA45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C45743F-F980-0C4F-874E-7FB126A3E73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Mastertitelformat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CB54B2B-057B-B745-95CD-13AABCB675D0}"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9B44F08-1720-5A43-9A02-16738D6080B6}" type="slidenum">
              <a:rPr lang="en-US"/>
              <a:pPr>
                <a:defRPr/>
              </a:pPr>
              <a:t>‹#›</a:t>
            </a:fld>
            <a:endParaRPr lang="en-US"/>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de-DE" dirty="0" smtClean="0"/>
              <a:t>May 2012</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Mastertitelformat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Mastertextformat bearbeiten</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de-DE" dirty="0" smtClean="0"/>
              <a:t>January 2012</a:t>
            </a:r>
            <a:endParaRPr lang="en-US" dirty="0"/>
          </a:p>
        </p:txBody>
      </p:sp>
      <p:sp>
        <p:nvSpPr>
          <p:cNvPr id="5" name="Rectangle 5"/>
          <p:cNvSpPr>
            <a:spLocks noGrp="1" noChangeArrowheads="1"/>
          </p:cNvSpPr>
          <p:nvPr>
            <p:ph type="ftr" sz="quarter" idx="11"/>
          </p:nvPr>
        </p:nvSpPr>
        <p:spPr>
          <a:xfrm>
            <a:off x="7232669" y="6475413"/>
            <a:ext cx="1311256" cy="184666"/>
          </a:xfrm>
          <a:ln/>
        </p:spPr>
        <p:txBody>
          <a:bodyPr/>
          <a:lstStyle>
            <a:lvl1pPr>
              <a:defRPr/>
            </a:lvl1pPr>
          </a:lstStyle>
          <a:p>
            <a:pPr>
              <a:defRPr/>
            </a:pPr>
            <a:r>
              <a:rPr lang="de-DE" dirty="0" smtClean="0"/>
              <a:t>Jae Seung Lee, ETRI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61C5AC-7288-DF4E-B3A7-9F31E9EDEA0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4CD6510-46FE-344C-B970-D595D67B5F7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Mastertitelformat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FDE51C8-E5FB-AE40-9E37-99F2FE25B4C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06CC07E-E79B-F442-82B3-26D265A2006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2EFDA945-0F86-6545-9375-934CD2C0C19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6" name="Rectangle 5"/>
          <p:cNvSpPr>
            <a:spLocks noGrp="1" noChangeArrowheads="1"/>
          </p:cNvSpPr>
          <p:nvPr>
            <p:ph type="ftr" sz="quarter" idx="11"/>
          </p:nvPr>
        </p:nvSpPr>
        <p:spPr>
          <a:xfrm>
            <a:off x="7232669" y="6475413"/>
            <a:ext cx="1311256" cy="184666"/>
          </a:xfrm>
          <a:ln/>
        </p:spPr>
        <p:txBody>
          <a:bodyPr/>
          <a:lstStyle>
            <a:lvl1pPr>
              <a:defRPr/>
            </a:lvl1pPr>
          </a:lstStyle>
          <a:p>
            <a:pPr>
              <a:defRPr/>
            </a:pPr>
            <a:r>
              <a:rPr lang="de-DE" dirty="0" smtClean="0"/>
              <a:t>Jae Seung Lee, ETRI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356A2BC-7DFB-4541-BB4A-D3A86E5327F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0F92505-38EE-1248-8358-3FA23EE065CC}"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de-DE" dirty="0" smtClean="0"/>
              <a:t>July 2012</a:t>
            </a:r>
            <a:endParaRPr lang="en-US" dirty="0"/>
          </a:p>
        </p:txBody>
      </p:sp>
      <p:sp>
        <p:nvSpPr>
          <p:cNvPr id="1029" name="Rectangle 5"/>
          <p:cNvSpPr>
            <a:spLocks noGrp="1" noChangeArrowheads="1"/>
          </p:cNvSpPr>
          <p:nvPr>
            <p:ph type="ftr" sz="quarter" idx="3"/>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de-DE" dirty="0" smtClean="0"/>
              <a:t>Jae Seung Lee, 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233D4934-E486-E243-9A1A-6801639CF21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sz="1800" b="1" dirty="0"/>
              <a:t>doc.: IEEE </a:t>
            </a:r>
            <a:r>
              <a:rPr lang="en-US" sz="1800" b="1" dirty="0" smtClean="0"/>
              <a:t>802.11-12/0896r0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ußzeilenplatzhalter 4"/>
          <p:cNvSpPr>
            <a:spLocks noGrp="1"/>
          </p:cNvSpPr>
          <p:nvPr>
            <p:ph type="ftr" sz="quarter" idx="4294967295"/>
          </p:nvPr>
        </p:nvSpPr>
        <p:spPr>
          <a:xfrm>
            <a:off x="7232669" y="6475413"/>
            <a:ext cx="1311256" cy="184666"/>
          </a:xfrm>
          <a:noFill/>
        </p:spPr>
        <p:txBody>
          <a:bodyPr/>
          <a:lstStyle/>
          <a:p>
            <a:r>
              <a:rPr lang="en-US" dirty="0" smtClean="0"/>
              <a:t>Jae </a:t>
            </a:r>
            <a:r>
              <a:rPr lang="en-US" dirty="0" err="1" smtClean="0"/>
              <a:t>Seung</a:t>
            </a:r>
            <a:r>
              <a:rPr lang="en-US" dirty="0" smtClean="0"/>
              <a:t> Lee, ETRI</a:t>
            </a:r>
            <a:endParaRPr lang="en-US" dirty="0"/>
          </a:p>
        </p:txBody>
      </p:sp>
      <p:sp>
        <p:nvSpPr>
          <p:cNvPr id="15365" name="Foliennummernplatzhalter 5"/>
          <p:cNvSpPr>
            <a:spLocks noGrp="1"/>
          </p:cNvSpPr>
          <p:nvPr>
            <p:ph type="sldNum" sz="quarter" idx="12"/>
          </p:nvPr>
        </p:nvSpPr>
        <p:spPr>
          <a:noFill/>
        </p:spPr>
        <p:txBody>
          <a:bodyPr/>
          <a:lstStyle/>
          <a:p>
            <a:r>
              <a:rPr lang="en-US" smtClean="0"/>
              <a:t>Slide </a:t>
            </a:r>
            <a:fld id="{2DBE7069-5AB7-BF49-BE5C-1250CA92399F}" type="slidenum">
              <a:rPr lang="en-US" smtClean="0"/>
              <a:pPr/>
              <a:t>1</a:t>
            </a:fld>
            <a:endParaRPr lang="en-US" smtClean="0"/>
          </a:p>
        </p:txBody>
      </p:sp>
      <p:sp>
        <p:nvSpPr>
          <p:cNvPr id="15366" name="Rectangle 2"/>
          <p:cNvSpPr>
            <a:spLocks noGrp="1" noChangeArrowheads="1"/>
          </p:cNvSpPr>
          <p:nvPr>
            <p:ph type="title"/>
          </p:nvPr>
        </p:nvSpPr>
        <p:spPr>
          <a:noFill/>
        </p:spPr>
        <p:txBody>
          <a:bodyPr/>
          <a:lstStyle/>
          <a:p>
            <a:r>
              <a:rPr lang="en-US" altLang="ko-KR" dirty="0" smtClean="0"/>
              <a:t>Probe Request Filtering Criteria </a:t>
            </a:r>
            <a:endParaRPr lang="en-US" dirty="0"/>
          </a:p>
        </p:txBody>
      </p:sp>
      <p:sp>
        <p:nvSpPr>
          <p:cNvPr id="15367" name="Rectangle 6"/>
          <p:cNvSpPr>
            <a:spLocks noGrp="1" noChangeArrowheads="1"/>
          </p:cNvSpPr>
          <p:nvPr>
            <p:ph type="body" idx="1"/>
          </p:nvPr>
        </p:nvSpPr>
        <p:spPr>
          <a:xfrm>
            <a:off x="685800" y="1828800"/>
            <a:ext cx="7772400" cy="381000"/>
          </a:xfrm>
          <a:noFill/>
        </p:spPr>
        <p:txBody>
          <a:bodyPr/>
          <a:lstStyle/>
          <a:p>
            <a:pPr algn="ctr">
              <a:buFontTx/>
              <a:buNone/>
            </a:pPr>
            <a:r>
              <a:rPr lang="en-US" sz="2000" dirty="0"/>
              <a:t>Date:</a:t>
            </a:r>
            <a:r>
              <a:rPr lang="en-US" sz="2000" b="0" dirty="0" smtClean="0"/>
              <a:t> 2012-07-06</a:t>
            </a:r>
            <a:endParaRPr lang="en-US" sz="2000" b="0" dirty="0"/>
          </a:p>
        </p:txBody>
      </p:sp>
      <p:graphicFrame>
        <p:nvGraphicFramePr>
          <p:cNvPr id="2" name="개체 1"/>
          <p:cNvGraphicFramePr>
            <a:graphicFrameLocks noChangeAspect="1"/>
          </p:cNvGraphicFramePr>
          <p:nvPr>
            <p:extLst>
              <p:ext uri="{D42A27DB-BD31-4B8C-83A1-F6EECF244321}">
                <p14:modId xmlns:p14="http://schemas.microsoft.com/office/powerpoint/2010/main" val="1842299104"/>
              </p:ext>
            </p:extLst>
          </p:nvPr>
        </p:nvGraphicFramePr>
        <p:xfrm>
          <a:off x="231775" y="2211388"/>
          <a:ext cx="8680450" cy="4913312"/>
        </p:xfrm>
        <a:graphic>
          <a:graphicData uri="http://schemas.openxmlformats.org/presentationml/2006/ole">
            <mc:AlternateContent xmlns:mc="http://schemas.openxmlformats.org/markup-compatibility/2006">
              <mc:Choice xmlns:v="urn:schemas-microsoft-com:vml" Requires="v">
                <p:oleObj spid="_x0000_s1411" name="Document" r:id="rId4" imgW="7225831" imgH="4081559" progId="Word.Document.8">
                  <p:embed/>
                </p:oleObj>
              </mc:Choice>
              <mc:Fallback>
                <p:oleObj name="Document" r:id="rId4" imgW="7225831" imgH="4081559" progId="Word.Document.8">
                  <p:embed/>
                  <p:pic>
                    <p:nvPicPr>
                      <p:cNvPr id="0" name="개체 1"/>
                      <p:cNvPicPr>
                        <a:picLocks noChangeAspect="1" noChangeArrowheads="1"/>
                      </p:cNvPicPr>
                      <p:nvPr/>
                    </p:nvPicPr>
                    <p:blipFill>
                      <a:blip r:embed="rId5"/>
                      <a:srcRect/>
                      <a:stretch>
                        <a:fillRect/>
                      </a:stretch>
                    </p:blipFill>
                    <p:spPr bwMode="auto">
                      <a:xfrm>
                        <a:off x="231775" y="2211388"/>
                        <a:ext cx="8680450" cy="491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685800" y="1447800"/>
            <a:ext cx="8077200" cy="4648200"/>
          </a:xfrm>
        </p:spPr>
        <p:txBody>
          <a:bodyPr/>
          <a:lstStyle/>
          <a:p>
            <a:pPr marL="179388" indent="-179388" eaLnBrk="1" hangingPunct="1">
              <a:buFont typeface="Arial" pitchFamily="34" charset="0"/>
              <a:buChar char="•"/>
            </a:pPr>
            <a:r>
              <a:rPr lang="en-US" altLang="ko-KR" dirty="0" smtClean="0">
                <a:ea typeface="MS PGothic" pitchFamily="34" charset="-128"/>
              </a:rPr>
              <a:t>Security Capabilities</a:t>
            </a:r>
          </a:p>
          <a:p>
            <a:pPr marL="579438" lvl="1" indent="-179388" eaLnBrk="1" hangingPunct="1">
              <a:buFont typeface="Arial" pitchFamily="34" charset="0"/>
              <a:buChar char="•"/>
            </a:pPr>
            <a:r>
              <a:rPr lang="en-US" altLang="ko-KR" sz="2400" dirty="0" smtClean="0">
                <a:ea typeface="MS PGothic" pitchFamily="34" charset="-128"/>
                <a:sym typeface="Wingdings" pitchFamily="2" charset="2"/>
              </a:rPr>
              <a:t>A STA should have certain security capabilities that can satisfy the responding AP’s security policy</a:t>
            </a:r>
          </a:p>
          <a:p>
            <a:pPr marL="922338" lvl="2" indent="-179388" eaLnBrk="1" hangingPunct="1">
              <a:buFont typeface="Arial" pitchFamily="34" charset="0"/>
              <a:buChar char="•"/>
            </a:pPr>
            <a:r>
              <a:rPr lang="en-US" altLang="ko-KR" sz="2000" dirty="0" smtClean="0">
                <a:ea typeface="MS PGothic" pitchFamily="34" charset="-128"/>
                <a:sym typeface="Wingdings" pitchFamily="2" charset="2"/>
              </a:rPr>
              <a:t>For example, if the requesting STA does not support the Cipher Suite required by the AP, or if the STA is not Management Frame Protection Capable but the AP requires Management Frame Protection, the AP refuses the association request from the AP</a:t>
            </a:r>
          </a:p>
          <a:p>
            <a:pPr marL="922338" lvl="2" indent="-179388" eaLnBrk="1" hangingPunct="1">
              <a:buFont typeface="Arial" pitchFamily="34" charset="0"/>
              <a:buChar char="•"/>
            </a:pPr>
            <a:r>
              <a:rPr lang="en-US" altLang="ko-KR" sz="2000" dirty="0" smtClean="0">
                <a:ea typeface="MS PGothic" pitchFamily="34" charset="-128"/>
                <a:sym typeface="Wingdings" pitchFamily="2" charset="2"/>
              </a:rPr>
              <a:t>In “</a:t>
            </a:r>
            <a:r>
              <a:rPr lang="en-US" altLang="ko-KR" sz="2000" dirty="0" smtClean="0"/>
              <a:t>10.3.5.3 </a:t>
            </a:r>
            <a:r>
              <a:rPr lang="en-US" altLang="ko-KR" sz="2000" dirty="0"/>
              <a:t>AP association receipt </a:t>
            </a:r>
            <a:r>
              <a:rPr lang="en-US" altLang="ko-KR" sz="2000" dirty="0" smtClean="0"/>
              <a:t>procedures” in current spec, it is specified “</a:t>
            </a:r>
            <a:r>
              <a:rPr lang="en-US" altLang="ko-KR" sz="2000" dirty="0" smtClean="0">
                <a:ea typeface="MS PGothic" pitchFamily="34" charset="-128"/>
                <a:sym typeface="Wingdings" pitchFamily="2" charset="2"/>
              </a:rPr>
              <a:t>In </a:t>
            </a:r>
            <a:r>
              <a:rPr lang="en-US" altLang="ko-KR" sz="2000" dirty="0">
                <a:ea typeface="MS PGothic" pitchFamily="34" charset="-128"/>
                <a:sym typeface="Wingdings" pitchFamily="2" charset="2"/>
              </a:rPr>
              <a:t>an RSNA, the AP shall check the values received in the RSNE to see whether the values </a:t>
            </a:r>
            <a:r>
              <a:rPr lang="en-US" altLang="ko-KR" sz="2000" dirty="0" smtClean="0">
                <a:ea typeface="MS PGothic" pitchFamily="34" charset="-128"/>
                <a:sym typeface="Wingdings" pitchFamily="2" charset="2"/>
              </a:rPr>
              <a:t>received match </a:t>
            </a:r>
            <a:r>
              <a:rPr lang="en-US" altLang="ko-KR" sz="2000" dirty="0">
                <a:ea typeface="MS PGothic" pitchFamily="34" charset="-128"/>
                <a:sym typeface="Wingdings" pitchFamily="2" charset="2"/>
              </a:rPr>
              <a:t>the AP’s security policy. If not, the association shall not be accepted</a:t>
            </a:r>
            <a:r>
              <a:rPr lang="en-US" altLang="ko-KR" sz="2000" dirty="0" smtClean="0">
                <a:ea typeface="MS PGothic" pitchFamily="34" charset="-128"/>
                <a:sym typeface="Wingdings" pitchFamily="2" charset="2"/>
              </a:rPr>
              <a:t>.”</a:t>
            </a:r>
          </a:p>
          <a:p>
            <a:pPr marL="922338" lvl="2" indent="-179388" eaLnBrk="1" hangingPunct="1">
              <a:buFont typeface="Arial" pitchFamily="34" charset="0"/>
              <a:buChar char="•"/>
            </a:pPr>
            <a:r>
              <a:rPr lang="en-US" altLang="ko-KR" sz="2000" dirty="0" smtClean="0">
                <a:ea typeface="MS PGothic" pitchFamily="34" charset="-128"/>
                <a:sym typeface="Wingdings" pitchFamily="2" charset="2"/>
              </a:rPr>
              <a:t>Better to filter out the Probe Request from such STAs that will not be accepted by AP in association process due to lack of such security capability</a:t>
            </a:r>
          </a:p>
          <a:p>
            <a:pPr marL="922338" lvl="2" indent="-179388" eaLnBrk="1" hangingPunct="1">
              <a:buFont typeface="Arial" pitchFamily="34" charset="0"/>
              <a:buChar char="•"/>
            </a:pPr>
            <a:endParaRPr lang="en-US" altLang="ko-KR" sz="2000" dirty="0" smtClean="0">
              <a:ea typeface="MS PGothic" pitchFamily="34" charset="-128"/>
              <a:sym typeface="Wingdings" pitchFamily="2" charset="2"/>
            </a:endParaRPr>
          </a:p>
        </p:txBody>
      </p:sp>
      <p:sp>
        <p:nvSpPr>
          <p:cNvPr id="8" name="Title 1"/>
          <p:cNvSpPr>
            <a:spLocks noGrp="1"/>
          </p:cNvSpPr>
          <p:nvPr>
            <p:ph type="title"/>
          </p:nvPr>
        </p:nvSpPr>
        <p:spPr>
          <a:xfrm>
            <a:off x="685800" y="685800"/>
            <a:ext cx="8001000" cy="1066800"/>
          </a:xfrm>
        </p:spPr>
        <p:txBody>
          <a:bodyPr/>
          <a:lstStyle/>
          <a:p>
            <a:r>
              <a:rPr lang="en-US" dirty="0" smtClean="0"/>
              <a:t>STA Capability related information (1/2)</a:t>
            </a:r>
            <a:endParaRPr lang="en-US" dirty="0"/>
          </a:p>
        </p:txBody>
      </p:sp>
      <p:sp>
        <p:nvSpPr>
          <p:cNvPr id="5" name="Fußzeilenplatzhalter 4"/>
          <p:cNvSpPr txBox="1">
            <a:spLocks/>
          </p:cNvSpPr>
          <p:nvPr/>
        </p:nvSpPr>
        <p:spPr bwMode="auto">
          <a:xfrm>
            <a:off x="7231081" y="6477000"/>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9" name="Foliennummernplatzhalter 5"/>
          <p:cNvSpPr txBox="1">
            <a:spLocks/>
          </p:cNvSpPr>
          <p:nvPr/>
        </p:nvSpPr>
        <p:spPr bwMode="auto">
          <a:xfrm>
            <a:off x="4343400" y="6477000"/>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Slide </a:t>
            </a:r>
            <a:fld id="{2DBE7069-5AB7-BF49-BE5C-1250CA92399F}" type="slidenum">
              <a:rPr lang="en-US" smtClean="0"/>
              <a:pPr/>
              <a:t>10</a:t>
            </a:fld>
            <a:endParaRPr lang="en-US" smtClean="0"/>
          </a:p>
        </p:txBody>
      </p:sp>
      <p:sp>
        <p:nvSpPr>
          <p:cNvPr id="11"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1083082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685800" y="1524000"/>
            <a:ext cx="7772400" cy="4648200"/>
          </a:xfrm>
        </p:spPr>
        <p:txBody>
          <a:bodyPr/>
          <a:lstStyle/>
          <a:p>
            <a:pPr marL="179388" indent="-179388" eaLnBrk="1" hangingPunct="1">
              <a:buFont typeface="Arial" pitchFamily="34" charset="0"/>
              <a:buChar char="•"/>
            </a:pPr>
            <a:r>
              <a:rPr lang="en-US" altLang="ko-KR" dirty="0" smtClean="0">
                <a:ea typeface="MS PGothic" pitchFamily="34" charset="-128"/>
              </a:rPr>
              <a:t>Supported Credential Types</a:t>
            </a:r>
            <a:endParaRPr lang="en-US" altLang="ko-KR" dirty="0">
              <a:ea typeface="MS PGothic" pitchFamily="34" charset="-128"/>
            </a:endParaRPr>
          </a:p>
          <a:p>
            <a:pPr marL="579438" lvl="1" indent="-179388" eaLnBrk="1" hangingPunct="1">
              <a:buFont typeface="Arial" pitchFamily="34" charset="0"/>
              <a:buChar char="•"/>
            </a:pPr>
            <a:r>
              <a:rPr lang="en-US" altLang="ko-KR" sz="2400" dirty="0">
                <a:ea typeface="MS PGothic" pitchFamily="34" charset="-128"/>
                <a:sym typeface="Wingdings" pitchFamily="2" charset="2"/>
              </a:rPr>
              <a:t>A STA should </a:t>
            </a:r>
            <a:r>
              <a:rPr lang="en-US" altLang="ko-KR" sz="2400" dirty="0" smtClean="0">
                <a:ea typeface="MS PGothic" pitchFamily="34" charset="-128"/>
                <a:sym typeface="Wingdings" pitchFamily="2" charset="2"/>
              </a:rPr>
              <a:t>support certain credential types required by the AP or a service provider for authentication</a:t>
            </a:r>
          </a:p>
          <a:p>
            <a:pPr marL="922338" lvl="2" indent="-179388" eaLnBrk="1" hangingPunct="1">
              <a:buFont typeface="Arial" pitchFamily="34" charset="0"/>
              <a:buChar char="•"/>
            </a:pPr>
            <a:r>
              <a:rPr lang="en-US" altLang="ko-KR" sz="2000" dirty="0" smtClean="0">
                <a:ea typeface="MS PGothic" pitchFamily="34" charset="-128"/>
                <a:sym typeface="Wingdings" pitchFamily="2" charset="2"/>
              </a:rPr>
              <a:t>For example, if the service provider requires USIM for authentication but the STA cannot provide it, it cannot be associated with the AP deployed by the service provider</a:t>
            </a:r>
            <a:endParaRPr lang="en-US" altLang="ko-KR" sz="2000" dirty="0">
              <a:ea typeface="MS PGothic" pitchFamily="34" charset="-128"/>
              <a:sym typeface="Wingdings" pitchFamily="2" charset="2"/>
            </a:endParaRPr>
          </a:p>
          <a:p>
            <a:pPr marL="922338" lvl="2" indent="-179388" eaLnBrk="1" hangingPunct="1">
              <a:buFont typeface="Arial" pitchFamily="34" charset="0"/>
              <a:buChar char="•"/>
            </a:pPr>
            <a:r>
              <a:rPr lang="en-US" altLang="ko-KR" sz="2000" dirty="0">
                <a:ea typeface="MS PGothic" pitchFamily="34" charset="-128"/>
                <a:sym typeface="Wingdings" pitchFamily="2" charset="2"/>
              </a:rPr>
              <a:t>It will be beneficial if </a:t>
            </a:r>
            <a:r>
              <a:rPr lang="en-US" altLang="ko-KR" sz="2000" dirty="0" smtClean="0">
                <a:ea typeface="MS PGothic" pitchFamily="34" charset="-128"/>
                <a:sym typeface="Wingdings" pitchFamily="2" charset="2"/>
              </a:rPr>
              <a:t>supported credential type </a:t>
            </a:r>
            <a:r>
              <a:rPr lang="en-US" altLang="ko-KR" sz="2000" dirty="0">
                <a:ea typeface="MS PGothic" pitchFamily="34" charset="-128"/>
                <a:sym typeface="Wingdings" pitchFamily="2" charset="2"/>
              </a:rPr>
              <a:t>information is included in the Probe Request for filtering</a:t>
            </a:r>
          </a:p>
          <a:p>
            <a:pPr marL="922338" lvl="2" indent="-179388" eaLnBrk="1" hangingPunct="1">
              <a:buFont typeface="Arial" pitchFamily="34" charset="0"/>
              <a:buChar char="•"/>
            </a:pPr>
            <a:endParaRPr lang="en-US" altLang="ko-KR" dirty="0" smtClean="0">
              <a:ea typeface="MS PGothic" pitchFamily="34" charset="-128"/>
              <a:sym typeface="Wingdings" pitchFamily="2" charset="2"/>
            </a:endParaRPr>
          </a:p>
        </p:txBody>
      </p:sp>
      <p:sp>
        <p:nvSpPr>
          <p:cNvPr id="7" name="Title 1"/>
          <p:cNvSpPr>
            <a:spLocks noGrp="1"/>
          </p:cNvSpPr>
          <p:nvPr>
            <p:ph type="title"/>
          </p:nvPr>
        </p:nvSpPr>
        <p:spPr>
          <a:xfrm>
            <a:off x="685800" y="685800"/>
            <a:ext cx="8001000" cy="1066800"/>
          </a:xfrm>
        </p:spPr>
        <p:txBody>
          <a:bodyPr/>
          <a:lstStyle/>
          <a:p>
            <a:r>
              <a:rPr lang="en-US" dirty="0" smtClean="0"/>
              <a:t>STA Capability related information (2/2)</a:t>
            </a:r>
            <a:endParaRPr lang="en-US" dirty="0"/>
          </a:p>
        </p:txBody>
      </p:sp>
      <p:sp>
        <p:nvSpPr>
          <p:cNvPr id="8" name="Fußzeilenplatzhalter 4"/>
          <p:cNvSpPr txBox="1">
            <a:spLocks/>
          </p:cNvSpPr>
          <p:nvPr/>
        </p:nvSpPr>
        <p:spPr bwMode="auto">
          <a:xfrm>
            <a:off x="7231081" y="6477000"/>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9" name="Foliennummernplatzhalter 5"/>
          <p:cNvSpPr txBox="1">
            <a:spLocks/>
          </p:cNvSpPr>
          <p:nvPr/>
        </p:nvSpPr>
        <p:spPr bwMode="auto">
          <a:xfrm>
            <a:off x="4343400" y="6477000"/>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Slide </a:t>
            </a:r>
            <a:fld id="{2DBE7069-5AB7-BF49-BE5C-1250CA92399F}" type="slidenum">
              <a:rPr lang="en-US" smtClean="0"/>
              <a:pPr/>
              <a:t>11</a:t>
            </a:fld>
            <a:endParaRPr lang="en-US" smtClean="0"/>
          </a:p>
        </p:txBody>
      </p:sp>
      <p:sp>
        <p:nvSpPr>
          <p:cNvPr id="10"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216801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슬라이드 번호 개체 틀 5"/>
          <p:cNvSpPr>
            <a:spLocks noGrp="1"/>
          </p:cNvSpPr>
          <p:nvPr>
            <p:ph type="sldNum" sz="quarter" idx="12"/>
          </p:nvPr>
        </p:nvSpPr>
        <p:spPr>
          <a:xfrm>
            <a:off x="4344988" y="6475413"/>
            <a:ext cx="530225" cy="182562"/>
          </a:xfrm>
        </p:spPr>
        <p:txBody>
          <a:bodyPr/>
          <a:lstStyle/>
          <a:p>
            <a:pPr>
              <a:defRPr/>
            </a:pPr>
            <a:r>
              <a:rPr lang="en-US" smtClean="0"/>
              <a:t>Slide </a:t>
            </a:r>
            <a:fld id="{D9B44F08-1720-5A43-9A02-16738D6080B6}" type="slidenum">
              <a:rPr lang="en-US" smtClean="0"/>
              <a:pPr>
                <a:defRPr/>
              </a:pPr>
              <a:t>12</a:t>
            </a:fld>
            <a:endParaRPr lang="en-US"/>
          </a:p>
        </p:txBody>
      </p:sp>
      <p:sp>
        <p:nvSpPr>
          <p:cNvPr id="8" name="Title 1"/>
          <p:cNvSpPr>
            <a:spLocks noGrp="1"/>
          </p:cNvSpPr>
          <p:nvPr>
            <p:ph type="title"/>
          </p:nvPr>
        </p:nvSpPr>
        <p:spPr>
          <a:xfrm>
            <a:off x="381000" y="685800"/>
            <a:ext cx="8077200" cy="1066800"/>
          </a:xfrm>
        </p:spPr>
        <p:txBody>
          <a:bodyPr/>
          <a:lstStyle/>
          <a:p>
            <a:r>
              <a:rPr lang="en-US" dirty="0" smtClean="0"/>
              <a:t>AP Preference Information in Probe Request</a:t>
            </a:r>
            <a:endParaRPr lang="en-US" dirty="0"/>
          </a:p>
        </p:txBody>
      </p:sp>
      <p:sp>
        <p:nvSpPr>
          <p:cNvPr id="11" name="Fußzeilenplatzhalter 4"/>
          <p:cNvSpPr txBox="1">
            <a:spLocks/>
          </p:cNvSpPr>
          <p:nvPr/>
        </p:nvSpPr>
        <p:spPr bwMode="auto">
          <a:xfrm>
            <a:off x="7231081" y="6477000"/>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12" name="Foliennummernplatzhalter 5"/>
          <p:cNvSpPr txBox="1">
            <a:spLocks/>
          </p:cNvSpPr>
          <p:nvPr/>
        </p:nvSpPr>
        <p:spPr bwMode="auto">
          <a:xfrm>
            <a:off x="4343400" y="6477000"/>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Slide </a:t>
            </a:r>
            <a:fld id="{2DBE7069-5AB7-BF49-BE5C-1250CA92399F}" type="slidenum">
              <a:rPr lang="en-US" smtClean="0"/>
              <a:pPr/>
              <a:t>12</a:t>
            </a:fld>
            <a:endParaRPr lang="en-US" smtClean="0"/>
          </a:p>
        </p:txBody>
      </p:sp>
      <p:sp>
        <p:nvSpPr>
          <p:cNvPr id="13" name="Rectangle 4"/>
          <p:cNvSpPr txBox="1">
            <a:spLocks noChangeArrowheads="1"/>
          </p:cNvSpPr>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t>July</a:t>
            </a:r>
            <a:r>
              <a:rPr lang="de-DE" smtClean="0"/>
              <a:t> 2012</a:t>
            </a:r>
            <a:endParaRPr lang="en-US" dirty="0"/>
          </a:p>
        </p:txBody>
      </p:sp>
      <p:sp>
        <p:nvSpPr>
          <p:cNvPr id="14" name="Rectangle 2"/>
          <p:cNvSpPr>
            <a:spLocks noChangeArrowheads="1"/>
          </p:cNvSpPr>
          <p:nvPr/>
        </p:nvSpPr>
        <p:spPr bwMode="auto">
          <a:xfrm>
            <a:off x="152400" y="3124200"/>
            <a:ext cx="86106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GB" altLang="ko-KR" sz="1600" dirty="0">
                <a:solidFill>
                  <a:srgbClr val="008080"/>
                </a:solidFill>
                <a:latin typeface="Times New Roman" pitchFamily="18" charset="0"/>
                <a:ea typeface="MS Mincho" pitchFamily="49" charset="-128"/>
                <a:cs typeface="Times New Roman" pitchFamily="18" charset="0"/>
              </a:rPr>
              <a:t>B</a:t>
            </a:r>
            <a:r>
              <a:rPr kumimoji="1" lang="en-GB" altLang="ko-KR" sz="1600" b="0" i="0" strike="noStrike" cap="none" normalizeH="0" baseline="0" dirty="0" smtClean="0">
                <a:ln>
                  <a:noFill/>
                </a:ln>
                <a:solidFill>
                  <a:srgbClr val="008080"/>
                </a:solidFill>
                <a:effectLst/>
                <a:latin typeface="Times New Roman" pitchFamily="18" charset="0"/>
                <a:ea typeface="MS Mincho" pitchFamily="49" charset="-128"/>
                <a:cs typeface="Times New Roman" pitchFamily="18" charset="0"/>
              </a:rPr>
              <a:t>its:          1                       1                      1            1                    1                      1                       2</a:t>
            </a:r>
            <a:r>
              <a:rPr kumimoji="1" lang="en-GB" altLang="ko-KR" sz="1600" b="0" i="0" strike="noStrike" cap="none" normalizeH="0" dirty="0" smtClean="0">
                <a:ln>
                  <a:noFill/>
                </a:ln>
                <a:solidFill>
                  <a:srgbClr val="008080"/>
                </a:solidFill>
                <a:effectLst/>
                <a:latin typeface="Times New Roman" pitchFamily="18" charset="0"/>
                <a:ea typeface="MS Mincho" pitchFamily="49" charset="-128"/>
                <a:cs typeface="Times New Roman" pitchFamily="18" charset="0"/>
              </a:rPr>
              <a:t> </a:t>
            </a:r>
            <a:endParaRPr kumimoji="1" lang="en-GB" altLang="ko-KR" sz="1600" b="0" i="0" strike="noStrike" cap="none" normalizeH="0" baseline="0" dirty="0" smtClean="0">
              <a:ln>
                <a:noFill/>
              </a:ln>
              <a:solidFill>
                <a:schemeClr val="tx1"/>
              </a:solidFill>
              <a:effectLst/>
              <a:latin typeface="굴림" pitchFamily="50" charset="-127"/>
              <a:ea typeface="굴림" pitchFamily="50" charset="-127"/>
            </a:endParaRPr>
          </a:p>
        </p:txBody>
      </p:sp>
      <p:sp>
        <p:nvSpPr>
          <p:cNvPr id="15" name="Content Placeholder 2"/>
          <p:cNvSpPr txBox="1">
            <a:spLocks/>
          </p:cNvSpPr>
          <p:nvPr/>
        </p:nvSpPr>
        <p:spPr bwMode="auto">
          <a:xfrm>
            <a:off x="685800" y="1524000"/>
            <a:ext cx="8153400" cy="2133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179388" indent="-179388" eaLnBrk="1" hangingPunct="1">
              <a:buFont typeface="Arial" pitchFamily="34" charset="0"/>
              <a:buChar char="•"/>
            </a:pPr>
            <a:r>
              <a:rPr lang="en-US" altLang="ko-KR" dirty="0" smtClean="0"/>
              <a:t>An example of indicating STA’s preference on AP</a:t>
            </a:r>
          </a:p>
          <a:p>
            <a:pPr marL="179388" indent="-179388" eaLnBrk="1" hangingPunct="1">
              <a:buFont typeface="Arial" pitchFamily="34" charset="0"/>
              <a:buChar char="•"/>
            </a:pPr>
            <a:endParaRPr lang="en-US" altLang="ko-KR" dirty="0" smtClean="0"/>
          </a:p>
          <a:p>
            <a:pPr marL="179388" indent="-179388" eaLnBrk="1" hangingPunct="1">
              <a:buFont typeface="Arial" pitchFamily="34" charset="0"/>
              <a:buChar char="•"/>
            </a:pPr>
            <a:endParaRPr lang="en-US" altLang="ko-KR" dirty="0"/>
          </a:p>
          <a:p>
            <a:pPr marL="0" indent="0" eaLnBrk="1" hangingPunct="1">
              <a:buNone/>
            </a:pPr>
            <a:endParaRPr lang="en-US" altLang="ko-KR" dirty="0"/>
          </a:p>
          <a:p>
            <a:pPr marL="179388" indent="-179388" eaLnBrk="1" hangingPunct="1">
              <a:buFont typeface="Arial" pitchFamily="34" charset="0"/>
              <a:buChar char="•"/>
            </a:pPr>
            <a:endParaRPr lang="en-US" altLang="ko-KR" sz="800" dirty="0" smtClean="0"/>
          </a:p>
          <a:p>
            <a:pPr marL="179388" indent="-179388" eaLnBrk="1" hangingPunct="1">
              <a:buFont typeface="Arial" pitchFamily="34" charset="0"/>
              <a:buChar char="•"/>
            </a:pPr>
            <a:r>
              <a:rPr lang="en-US" altLang="ko-KR" dirty="0" smtClean="0"/>
              <a:t>Indicates STA’s preferences on data confidentiality</a:t>
            </a:r>
          </a:p>
          <a:p>
            <a:pPr marL="179388" indent="-179388" eaLnBrk="1" hangingPunct="1">
              <a:buFont typeface="Arial" pitchFamily="34" charset="0"/>
              <a:buChar char="•"/>
            </a:pPr>
            <a:r>
              <a:rPr lang="en-US" altLang="ko-KR" dirty="0" smtClean="0"/>
              <a:t>Indicates which type of AP the STA wants to be associated with</a:t>
            </a:r>
          </a:p>
          <a:p>
            <a:pPr marL="579438" lvl="1" indent="-179388" eaLnBrk="1" hangingPunct="1">
              <a:buFont typeface="Arial" pitchFamily="34" charset="0"/>
              <a:buChar char="•"/>
            </a:pPr>
            <a:r>
              <a:rPr lang="en-US" altLang="ko-KR" dirty="0"/>
              <a:t>Preference on HT AP, or VHT AP, or both, or non-HT, etc.</a:t>
            </a:r>
          </a:p>
          <a:p>
            <a:pPr marL="579438" lvl="1" indent="-179388" eaLnBrk="1" hangingPunct="1">
              <a:buFont typeface="Arial" pitchFamily="34" charset="0"/>
              <a:buChar char="•"/>
            </a:pPr>
            <a:r>
              <a:rPr lang="en-US" altLang="ko-KR" dirty="0"/>
              <a:t>For example: 110 means the STA requires HT or VHT AP and does not want non-HT AP</a:t>
            </a:r>
          </a:p>
          <a:p>
            <a:pPr marL="179388" indent="-179388" eaLnBrk="1" hangingPunct="1">
              <a:buFont typeface="Arial" pitchFamily="34" charset="0"/>
              <a:buChar char="•"/>
            </a:pPr>
            <a:r>
              <a:rPr lang="en-US" altLang="ko-KR" dirty="0" smtClean="0"/>
              <a:t>Indicates STA’s requirement on Internet Access</a:t>
            </a:r>
          </a:p>
          <a:p>
            <a:pPr marL="522288" lvl="3" indent="-179388" eaLnBrk="1" hangingPunct="1">
              <a:buFont typeface="Arial" pitchFamily="34" charset="0"/>
              <a:buChar char="•"/>
            </a:pPr>
            <a:r>
              <a:rPr lang="en-US" altLang="ko-KR" sz="2000" dirty="0"/>
              <a:t>This bit is set to 1 if the STA requires Internet access </a:t>
            </a:r>
            <a:endParaRPr lang="en-GB" altLang="ko-KR" sz="2000" dirty="0"/>
          </a:p>
          <a:p>
            <a:pPr marL="179388" indent="-179388" eaLnBrk="1" hangingPunct="1">
              <a:buFont typeface="Arial" pitchFamily="34" charset="0"/>
              <a:buChar char="•"/>
            </a:pPr>
            <a:endParaRPr lang="en-GB" altLang="ko-KR" dirty="0" smtClean="0"/>
          </a:p>
          <a:p>
            <a:pPr marL="179388" indent="-179388" eaLnBrk="1" hangingPunct="1">
              <a:buFont typeface="Arial" pitchFamily="34" charset="0"/>
              <a:buChar char="•"/>
            </a:pPr>
            <a:endParaRPr lang="en-US" altLang="ko-KR" dirty="0" smtClean="0">
              <a:ea typeface="MS PGothic" pitchFamily="34" charset="-128"/>
            </a:endParaRPr>
          </a:p>
        </p:txBody>
      </p:sp>
      <p:graphicFrame>
        <p:nvGraphicFramePr>
          <p:cNvPr id="16" name="표 15"/>
          <p:cNvGraphicFramePr>
            <a:graphicFrameLocks noGrp="1"/>
          </p:cNvGraphicFramePr>
          <p:nvPr>
            <p:extLst>
              <p:ext uri="{D42A27DB-BD31-4B8C-83A1-F6EECF244321}">
                <p14:modId xmlns:p14="http://schemas.microsoft.com/office/powerpoint/2010/main" val="363097514"/>
              </p:ext>
            </p:extLst>
          </p:nvPr>
        </p:nvGraphicFramePr>
        <p:xfrm>
          <a:off x="874712" y="2008130"/>
          <a:ext cx="7853963" cy="1158516"/>
        </p:xfrm>
        <a:graphic>
          <a:graphicData uri="http://schemas.openxmlformats.org/drawingml/2006/table">
            <a:tbl>
              <a:tblPr firstRow="1" firstCol="1" bandRow="1">
                <a:tableStyleId>{5C22544A-7EE6-4342-B048-85BDC9FD1C3A}</a:tableStyleId>
              </a:tblPr>
              <a:tblGrid>
                <a:gridCol w="1106488"/>
                <a:gridCol w="990600"/>
                <a:gridCol w="914400"/>
                <a:gridCol w="838200"/>
                <a:gridCol w="1066800"/>
                <a:gridCol w="1600200"/>
                <a:gridCol w="1337275"/>
              </a:tblGrid>
              <a:tr h="1158516">
                <a:tc>
                  <a:txBody>
                    <a:bodyPr/>
                    <a:lstStyle/>
                    <a:p>
                      <a:pPr>
                        <a:spcAft>
                          <a:spcPts val="0"/>
                        </a:spcAft>
                      </a:pPr>
                      <a:r>
                        <a:rPr lang="en-GB" sz="1600" dirty="0">
                          <a:effectLst/>
                        </a:rPr>
                        <a:t>Require </a:t>
                      </a:r>
                      <a:r>
                        <a:rPr lang="en-GB" sz="1600" dirty="0" smtClean="0">
                          <a:effectLst/>
                        </a:rPr>
                        <a:t>Privacy</a:t>
                      </a:r>
                      <a:endParaRPr lang="ko-KR" sz="1600" dirty="0">
                        <a:effectLst/>
                        <a:latin typeface="Times New Roman"/>
                        <a:ea typeface="MS Mincho"/>
                      </a:endParaRPr>
                    </a:p>
                  </a:txBody>
                  <a:tcPr marL="68580" marR="68580" marT="0" marB="0"/>
                </a:tc>
                <a:tc>
                  <a:txBody>
                    <a:bodyPr/>
                    <a:lstStyle/>
                    <a:p>
                      <a:pPr>
                        <a:spcAft>
                          <a:spcPts val="0"/>
                        </a:spcAft>
                      </a:pPr>
                      <a:r>
                        <a:rPr lang="en-GB" sz="1600" dirty="0">
                          <a:effectLst/>
                        </a:rPr>
                        <a:t>Require No</a:t>
                      </a:r>
                      <a:endParaRPr lang="ko-KR" sz="1600" dirty="0">
                        <a:effectLst/>
                      </a:endParaRPr>
                    </a:p>
                    <a:p>
                      <a:pPr>
                        <a:spcAft>
                          <a:spcPts val="0"/>
                        </a:spcAft>
                      </a:pPr>
                      <a:r>
                        <a:rPr lang="en-GB" altLang="ko-KR" sz="1600" dirty="0" smtClean="0">
                          <a:effectLst/>
                          <a:latin typeface="+mn-lt"/>
                          <a:ea typeface="+mn-ea"/>
                        </a:rPr>
                        <a:t>Privacy</a:t>
                      </a:r>
                      <a:endParaRPr lang="ko-KR" sz="1600" dirty="0">
                        <a:effectLst/>
                        <a:latin typeface="Times New Roman"/>
                        <a:ea typeface="MS Mincho"/>
                      </a:endParaRPr>
                    </a:p>
                  </a:txBody>
                  <a:tcPr marL="68580" marR="68580" marT="0" marB="0"/>
                </a:tc>
                <a:tc>
                  <a:txBody>
                    <a:bodyPr/>
                    <a:lstStyle/>
                    <a:p>
                      <a:pPr>
                        <a:spcAft>
                          <a:spcPts val="0"/>
                        </a:spcAft>
                      </a:pPr>
                      <a:r>
                        <a:rPr lang="en-GB" sz="1600">
                          <a:effectLst/>
                        </a:rPr>
                        <a:t>Require HT</a:t>
                      </a:r>
                      <a:endParaRPr lang="ko-KR" sz="1600">
                        <a:effectLst/>
                        <a:latin typeface="Times New Roman"/>
                        <a:ea typeface="MS Mincho"/>
                      </a:endParaRPr>
                    </a:p>
                  </a:txBody>
                  <a:tcPr marL="68580" marR="68580" marT="0" marB="0"/>
                </a:tc>
                <a:tc>
                  <a:txBody>
                    <a:bodyPr/>
                    <a:lstStyle/>
                    <a:p>
                      <a:pPr>
                        <a:spcAft>
                          <a:spcPts val="0"/>
                        </a:spcAft>
                      </a:pPr>
                      <a:r>
                        <a:rPr lang="en-GB" sz="1600" dirty="0">
                          <a:effectLst/>
                        </a:rPr>
                        <a:t>Require</a:t>
                      </a:r>
                      <a:endParaRPr lang="ko-KR" sz="1600" dirty="0">
                        <a:effectLst/>
                      </a:endParaRPr>
                    </a:p>
                    <a:p>
                      <a:pPr>
                        <a:spcAft>
                          <a:spcPts val="0"/>
                        </a:spcAft>
                      </a:pPr>
                      <a:r>
                        <a:rPr lang="en-GB" sz="1600" dirty="0">
                          <a:effectLst/>
                        </a:rPr>
                        <a:t>VHT</a:t>
                      </a:r>
                      <a:endParaRPr lang="ko-KR" sz="1600" dirty="0">
                        <a:effectLst/>
                        <a:latin typeface="Times New Roman"/>
                        <a:ea typeface="MS Mincho"/>
                      </a:endParaRPr>
                    </a:p>
                  </a:txBody>
                  <a:tcPr marL="68580" marR="68580" marT="0" marB="0"/>
                </a:tc>
                <a:tc>
                  <a:txBody>
                    <a:bodyPr/>
                    <a:lstStyle/>
                    <a:p>
                      <a:pPr>
                        <a:spcAft>
                          <a:spcPts val="0"/>
                        </a:spcAft>
                      </a:pPr>
                      <a:r>
                        <a:rPr lang="en-GB" sz="1600" dirty="0">
                          <a:effectLst/>
                        </a:rPr>
                        <a:t>Require non-HT</a:t>
                      </a:r>
                      <a:endParaRPr lang="ko-KR" sz="1600" dirty="0">
                        <a:effectLst/>
                        <a:latin typeface="Times New Roman"/>
                        <a:ea typeface="MS Mincho"/>
                      </a:endParaRPr>
                    </a:p>
                  </a:txBody>
                  <a:tcPr marL="68580" marR="68580" marT="0" marB="0"/>
                </a:tc>
                <a:tc>
                  <a:txBody>
                    <a:bodyPr/>
                    <a:lstStyle/>
                    <a:p>
                      <a:pPr>
                        <a:spcAft>
                          <a:spcPts val="0"/>
                        </a:spcAft>
                      </a:pPr>
                      <a:r>
                        <a:rPr lang="en-US" altLang="ko-KR" sz="1600" dirty="0" smtClean="0">
                          <a:effectLst/>
                          <a:latin typeface="Times New Roman"/>
                          <a:ea typeface="MS Mincho"/>
                        </a:rPr>
                        <a:t>Require</a:t>
                      </a:r>
                      <a:r>
                        <a:rPr lang="en-US" altLang="ko-KR" sz="1600" baseline="0" dirty="0" smtClean="0">
                          <a:effectLst/>
                          <a:latin typeface="Times New Roman"/>
                          <a:ea typeface="MS Mincho"/>
                        </a:rPr>
                        <a:t> Internet Access</a:t>
                      </a:r>
                      <a:endParaRPr lang="ko-KR" sz="1600" dirty="0">
                        <a:effectLst/>
                        <a:latin typeface="Times New Roman"/>
                        <a:ea typeface="MS Mincho"/>
                      </a:endParaRPr>
                    </a:p>
                  </a:txBody>
                  <a:tcPr marL="68580" marR="6858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altLang="ko-KR" sz="1600" dirty="0" smtClean="0">
                          <a:effectLst/>
                        </a:rPr>
                        <a:t>Reserved</a:t>
                      </a:r>
                      <a:endParaRPr lang="ko-KR" altLang="ko-KR" sz="1600" dirty="0" smtClean="0">
                        <a:effectLst/>
                        <a:latin typeface="+mn-lt"/>
                        <a:ea typeface="MS Mincho"/>
                      </a:endParaRPr>
                    </a:p>
                    <a:p>
                      <a:pPr>
                        <a:spcAft>
                          <a:spcPts val="0"/>
                        </a:spcAft>
                      </a:pPr>
                      <a:endParaRPr lang="ko-KR" sz="1600" dirty="0">
                        <a:effectLst/>
                        <a:latin typeface="Times New Roman"/>
                        <a:ea typeface="MS Mincho"/>
                      </a:endParaRPr>
                    </a:p>
                  </a:txBody>
                  <a:tcPr marL="68580" marR="68580" marT="0" marB="0"/>
                </a:tc>
              </a:tr>
            </a:tbl>
          </a:graphicData>
        </a:graphic>
      </p:graphicFrame>
    </p:spTree>
    <p:extLst>
      <p:ext uri="{BB962C8B-B14F-4D97-AF65-F5344CB8AC3E}">
        <p14:creationId xmlns:p14="http://schemas.microsoft.com/office/powerpoint/2010/main" val="1341704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p:cNvSpPr txBox="1">
            <a:spLocks/>
          </p:cNvSpPr>
          <p:nvPr/>
        </p:nvSpPr>
        <p:spPr bwMode="auto">
          <a:xfrm>
            <a:off x="685800" y="1524000"/>
            <a:ext cx="80010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179388" indent="-179388" eaLnBrk="1" hangingPunct="1">
              <a:buFont typeface="Arial" pitchFamily="34" charset="0"/>
              <a:buChar char="•"/>
            </a:pPr>
            <a:r>
              <a:rPr lang="en-US" altLang="ko-KR" dirty="0" smtClean="0">
                <a:ea typeface="MS PGothic" pitchFamily="34" charset="-128"/>
                <a:sym typeface="Wingdings" pitchFamily="2" charset="2"/>
              </a:rPr>
              <a:t>An example of indicating filtering information</a:t>
            </a:r>
          </a:p>
          <a:p>
            <a:pPr marL="179388" indent="-179388" eaLnBrk="1" hangingPunct="1">
              <a:buFont typeface="Arial" pitchFamily="34" charset="0"/>
              <a:buChar char="•"/>
            </a:pPr>
            <a:endParaRPr lang="en-US" altLang="ko-KR" dirty="0">
              <a:ea typeface="MS PGothic" pitchFamily="34" charset="-128"/>
              <a:sym typeface="Wingdings" pitchFamily="2" charset="2"/>
            </a:endParaRPr>
          </a:p>
          <a:p>
            <a:pPr marL="179388" indent="-179388" eaLnBrk="1" hangingPunct="1">
              <a:buFont typeface="Arial" pitchFamily="34" charset="0"/>
              <a:buChar char="•"/>
            </a:pPr>
            <a:endParaRPr lang="en-US" altLang="ko-KR" dirty="0" smtClean="0">
              <a:ea typeface="MS PGothic" pitchFamily="34" charset="-128"/>
              <a:sym typeface="Wingdings" pitchFamily="2" charset="2"/>
            </a:endParaRPr>
          </a:p>
          <a:p>
            <a:pPr marL="179388" indent="-179388" eaLnBrk="1" hangingPunct="1">
              <a:buFont typeface="Arial" pitchFamily="34" charset="0"/>
              <a:buChar char="•"/>
            </a:pPr>
            <a:endParaRPr lang="en-US" altLang="ko-KR" dirty="0">
              <a:ea typeface="MS PGothic" pitchFamily="34" charset="-128"/>
              <a:sym typeface="Wingdings" pitchFamily="2" charset="2"/>
            </a:endParaRPr>
          </a:p>
          <a:p>
            <a:r>
              <a:rPr lang="en-GB" altLang="ko-KR" dirty="0" smtClean="0"/>
              <a:t>Supported Credential Type</a:t>
            </a:r>
          </a:p>
          <a:p>
            <a:pPr marL="522288" lvl="2" indent="-179388" eaLnBrk="1" hangingPunct="1">
              <a:buFont typeface="Arial" pitchFamily="34" charset="0"/>
              <a:buChar char="•"/>
            </a:pPr>
            <a:r>
              <a:rPr lang="en-GB" altLang="ko-KR" sz="2000" dirty="0" smtClean="0"/>
              <a:t>Indicates supported credential types by STAs, such as </a:t>
            </a:r>
            <a:r>
              <a:rPr lang="en-US" altLang="ko-KR" sz="2000" dirty="0" smtClean="0"/>
              <a:t>Pre-Shared Key, X.509 Certificate, Username/Password, USIM, or etc.</a:t>
            </a:r>
            <a:r>
              <a:rPr lang="en-GB" altLang="ko-KR" sz="2000" dirty="0" smtClean="0"/>
              <a:t> </a:t>
            </a:r>
            <a:endParaRPr lang="ko-KR" altLang="ko-KR" dirty="0" smtClean="0">
              <a:latin typeface="+mj-lt"/>
            </a:endParaRPr>
          </a:p>
          <a:p>
            <a:r>
              <a:rPr lang="en-GB" altLang="ko-KR" dirty="0" smtClean="0"/>
              <a:t>STA </a:t>
            </a:r>
            <a:r>
              <a:rPr lang="en-GB" altLang="ko-KR" dirty="0"/>
              <a:t>security </a:t>
            </a:r>
            <a:r>
              <a:rPr lang="en-GB" altLang="ko-KR" dirty="0" smtClean="0"/>
              <a:t>capability</a:t>
            </a:r>
            <a:endParaRPr lang="en-GB" altLang="ko-KR" dirty="0"/>
          </a:p>
          <a:p>
            <a:pPr marL="522288" lvl="2" indent="-179388" eaLnBrk="1" hangingPunct="1">
              <a:buFont typeface="Arial" pitchFamily="34" charset="0"/>
              <a:buChar char="•"/>
            </a:pPr>
            <a:r>
              <a:rPr lang="en-GB" altLang="ko-KR" sz="2000" dirty="0"/>
              <a:t>One option is </a:t>
            </a:r>
            <a:r>
              <a:rPr lang="en-GB" altLang="ko-KR" sz="2000" dirty="0" smtClean="0"/>
              <a:t>to included </a:t>
            </a:r>
            <a:r>
              <a:rPr lang="en-GB" altLang="ko-KR" sz="2000" dirty="0"/>
              <a:t>RSN </a:t>
            </a:r>
            <a:r>
              <a:rPr lang="en-GB" altLang="ko-KR" sz="2000" dirty="0" smtClean="0"/>
              <a:t>IE or just include </a:t>
            </a:r>
            <a:r>
              <a:rPr lang="en-US" altLang="ko-KR" sz="2000" dirty="0" smtClean="0"/>
              <a:t>RSN capabilities field</a:t>
            </a:r>
            <a:endParaRPr lang="en-GB" altLang="ko-KR" sz="2000" dirty="0"/>
          </a:p>
          <a:p>
            <a:pPr marL="522288" lvl="2" indent="-179388" eaLnBrk="1" hangingPunct="1">
              <a:buFont typeface="Arial" pitchFamily="34" charset="0"/>
              <a:buChar char="•"/>
            </a:pPr>
            <a:r>
              <a:rPr lang="en-GB" altLang="ko-KR" sz="2000" dirty="0"/>
              <a:t>Modified or optimized RSN IE can be considered to be </a:t>
            </a:r>
            <a:r>
              <a:rPr lang="en-GB" altLang="ko-KR" sz="2000" dirty="0" smtClean="0"/>
              <a:t>used</a:t>
            </a:r>
            <a:endParaRPr lang="en-GB" altLang="ko-KR" sz="2000" dirty="0"/>
          </a:p>
          <a:p>
            <a:pPr marL="522288" lvl="2" indent="-179388" eaLnBrk="1" hangingPunct="1">
              <a:buFont typeface="Arial" pitchFamily="34" charset="0"/>
              <a:buChar char="•"/>
            </a:pPr>
            <a:r>
              <a:rPr lang="en-GB" altLang="ko-KR" sz="2000" dirty="0"/>
              <a:t>Not only security </a:t>
            </a:r>
            <a:r>
              <a:rPr lang="en-GB" altLang="ko-KR" sz="2000" dirty="0" smtClean="0"/>
              <a:t>capabilities, but RSN capabilities field </a:t>
            </a:r>
            <a:r>
              <a:rPr lang="en-GB" altLang="ko-KR" sz="2000" dirty="0"/>
              <a:t>also indicate some security requirement such as Management Frame Protection Required (MFPR)</a:t>
            </a:r>
          </a:p>
          <a:p>
            <a:pPr marL="179388" indent="-179388" eaLnBrk="1" hangingPunct="1">
              <a:buFont typeface="Arial" pitchFamily="34" charset="0"/>
              <a:buChar char="•"/>
            </a:pPr>
            <a:endParaRPr lang="en-US" altLang="ko-KR" dirty="0" smtClean="0"/>
          </a:p>
        </p:txBody>
      </p:sp>
      <p:sp>
        <p:nvSpPr>
          <p:cNvPr id="5" name="슬라이드 번호 개체 틀 5"/>
          <p:cNvSpPr>
            <a:spLocks noGrp="1"/>
          </p:cNvSpPr>
          <p:nvPr>
            <p:ph type="sldNum" sz="quarter" idx="12"/>
          </p:nvPr>
        </p:nvSpPr>
        <p:spPr>
          <a:xfrm>
            <a:off x="4344988" y="6475413"/>
            <a:ext cx="530225" cy="182562"/>
          </a:xfrm>
        </p:spPr>
        <p:txBody>
          <a:bodyPr/>
          <a:lstStyle/>
          <a:p>
            <a:pPr>
              <a:defRPr/>
            </a:pPr>
            <a:r>
              <a:rPr lang="en-US" smtClean="0"/>
              <a:t>Slide </a:t>
            </a:r>
            <a:fld id="{D9B44F08-1720-5A43-9A02-16738D6080B6}" type="slidenum">
              <a:rPr lang="en-US" smtClean="0"/>
              <a:pPr>
                <a:defRPr/>
              </a:pPr>
              <a:t>13</a:t>
            </a:fld>
            <a:endParaRPr lang="en-US"/>
          </a:p>
        </p:txBody>
      </p:sp>
      <p:sp>
        <p:nvSpPr>
          <p:cNvPr id="7" name="Title 1"/>
          <p:cNvSpPr>
            <a:spLocks noGrp="1"/>
          </p:cNvSpPr>
          <p:nvPr>
            <p:ph type="title"/>
          </p:nvPr>
        </p:nvSpPr>
        <p:spPr>
          <a:xfrm>
            <a:off x="685800" y="685800"/>
            <a:ext cx="7772400" cy="1066800"/>
          </a:xfrm>
        </p:spPr>
        <p:txBody>
          <a:bodyPr/>
          <a:lstStyle/>
          <a:p>
            <a:r>
              <a:rPr lang="en-US" dirty="0" smtClean="0"/>
              <a:t>Filtering Information in Probe Request</a:t>
            </a:r>
            <a:endParaRPr lang="en-US" dirty="0"/>
          </a:p>
        </p:txBody>
      </p:sp>
      <p:graphicFrame>
        <p:nvGraphicFramePr>
          <p:cNvPr id="2" name="표 1"/>
          <p:cNvGraphicFramePr>
            <a:graphicFrameLocks noGrp="1"/>
          </p:cNvGraphicFramePr>
          <p:nvPr>
            <p:extLst>
              <p:ext uri="{D42A27DB-BD31-4B8C-83A1-F6EECF244321}">
                <p14:modId xmlns:p14="http://schemas.microsoft.com/office/powerpoint/2010/main" val="2407081940"/>
              </p:ext>
            </p:extLst>
          </p:nvPr>
        </p:nvGraphicFramePr>
        <p:xfrm>
          <a:off x="152400" y="2133600"/>
          <a:ext cx="8389935" cy="838200"/>
        </p:xfrm>
        <a:graphic>
          <a:graphicData uri="http://schemas.openxmlformats.org/drawingml/2006/table">
            <a:tbl>
              <a:tblPr firstRow="1" firstCol="1" bandRow="1">
                <a:tableStyleId>{5C22544A-7EE6-4342-B048-85BDC9FD1C3A}</a:tableStyleId>
              </a:tblPr>
              <a:tblGrid>
                <a:gridCol w="914400"/>
                <a:gridCol w="762000"/>
                <a:gridCol w="1371600"/>
                <a:gridCol w="1752600"/>
                <a:gridCol w="2286000"/>
                <a:gridCol w="1303335"/>
              </a:tblGrid>
              <a:tr h="838200">
                <a:tc>
                  <a:txBody>
                    <a:bodyPr/>
                    <a:lstStyle/>
                    <a:p>
                      <a:pPr>
                        <a:spcAft>
                          <a:spcPts val="0"/>
                        </a:spcAft>
                      </a:pPr>
                      <a:r>
                        <a:rPr lang="en-GB" sz="1600" dirty="0">
                          <a:effectLst/>
                        </a:rPr>
                        <a:t>Element ID</a:t>
                      </a:r>
                      <a:endParaRPr lang="ko-KR" sz="1600" dirty="0">
                        <a:effectLst/>
                        <a:latin typeface="Times New Roman"/>
                        <a:ea typeface="MS Mincho"/>
                      </a:endParaRPr>
                    </a:p>
                  </a:txBody>
                  <a:tcPr marL="68580" marR="68580" marT="0" marB="0"/>
                </a:tc>
                <a:tc>
                  <a:txBody>
                    <a:bodyPr/>
                    <a:lstStyle/>
                    <a:p>
                      <a:pPr>
                        <a:spcAft>
                          <a:spcPts val="0"/>
                        </a:spcAft>
                      </a:pPr>
                      <a:r>
                        <a:rPr lang="en-GB" sz="1600">
                          <a:effectLst/>
                        </a:rPr>
                        <a:t>Length</a:t>
                      </a:r>
                      <a:endParaRPr lang="ko-KR" sz="1600">
                        <a:effectLst/>
                        <a:latin typeface="Times New Roman"/>
                        <a:ea typeface="MS Mincho"/>
                      </a:endParaRPr>
                    </a:p>
                  </a:txBody>
                  <a:tcPr marL="68580" marR="68580" marT="0" marB="0"/>
                </a:tc>
                <a:tc>
                  <a:txBody>
                    <a:bodyPr/>
                    <a:lstStyle/>
                    <a:p>
                      <a:pPr>
                        <a:spcAft>
                          <a:spcPts val="0"/>
                        </a:spcAft>
                      </a:pPr>
                      <a:r>
                        <a:rPr lang="en-GB" sz="1600" dirty="0" smtClean="0">
                          <a:effectLst/>
                        </a:rPr>
                        <a:t>AP </a:t>
                      </a:r>
                      <a:r>
                        <a:rPr lang="en-GB" sz="1600" dirty="0">
                          <a:effectLst/>
                        </a:rPr>
                        <a:t>Preference</a:t>
                      </a:r>
                      <a:endParaRPr lang="ko-KR" sz="1600" dirty="0">
                        <a:effectLst/>
                        <a:latin typeface="Times New Roman"/>
                        <a:ea typeface="MS Mincho"/>
                      </a:endParaRPr>
                    </a:p>
                  </a:txBody>
                  <a:tcPr marL="68580" marR="68580" marT="0" marB="0"/>
                </a:tc>
                <a:tc>
                  <a:txBody>
                    <a:bodyPr/>
                    <a:lstStyle/>
                    <a:p>
                      <a:pPr>
                        <a:spcAft>
                          <a:spcPts val="0"/>
                        </a:spcAft>
                      </a:pPr>
                      <a:r>
                        <a:rPr lang="en-US" altLang="ko-KR" sz="1600" dirty="0" smtClean="0">
                          <a:solidFill>
                            <a:schemeClr val="bg1"/>
                          </a:solidFill>
                          <a:effectLst/>
                          <a:latin typeface="Times New Roman"/>
                          <a:ea typeface="MS Mincho"/>
                        </a:rPr>
                        <a:t>Supported</a:t>
                      </a:r>
                      <a:r>
                        <a:rPr lang="en-US" altLang="ko-KR" sz="1600" baseline="0" dirty="0" smtClean="0">
                          <a:solidFill>
                            <a:schemeClr val="bg1"/>
                          </a:solidFill>
                          <a:effectLst/>
                          <a:latin typeface="Times New Roman"/>
                          <a:ea typeface="MS Mincho"/>
                        </a:rPr>
                        <a:t> </a:t>
                      </a:r>
                      <a:r>
                        <a:rPr lang="en-US" altLang="ko-KR" sz="1600" dirty="0" smtClean="0">
                          <a:solidFill>
                            <a:schemeClr val="bg1"/>
                          </a:solidFill>
                          <a:effectLst/>
                          <a:latin typeface="Times New Roman"/>
                          <a:ea typeface="MS Mincho"/>
                        </a:rPr>
                        <a:t>Credential Type</a:t>
                      </a:r>
                      <a:endParaRPr lang="ko-KR" sz="1600" dirty="0">
                        <a:solidFill>
                          <a:schemeClr val="bg1"/>
                        </a:solidFill>
                        <a:effectLst/>
                        <a:latin typeface="Times New Roman"/>
                        <a:ea typeface="MS Mincho"/>
                      </a:endParaRPr>
                    </a:p>
                  </a:txBody>
                  <a:tcPr marL="68580" marR="68580" marT="0" marB="0"/>
                </a:tc>
                <a:tc>
                  <a:txBody>
                    <a:bodyPr/>
                    <a:lstStyle/>
                    <a:p>
                      <a:pPr>
                        <a:spcAft>
                          <a:spcPts val="0"/>
                        </a:spcAft>
                      </a:pPr>
                      <a:r>
                        <a:rPr lang="en-GB" sz="1600" dirty="0" smtClean="0">
                          <a:effectLst/>
                        </a:rPr>
                        <a:t>STA security capability</a:t>
                      </a:r>
                      <a:endParaRPr lang="ko-KR" sz="1600" dirty="0">
                        <a:effectLst/>
                        <a:latin typeface="Times New Roman"/>
                        <a:ea typeface="MS Mincho"/>
                      </a:endParaRPr>
                    </a:p>
                  </a:txBody>
                  <a:tcPr marL="68580" marR="68580" marT="0" marB="0"/>
                </a:tc>
                <a:tc>
                  <a:txBody>
                    <a:bodyPr/>
                    <a:lstStyle/>
                    <a:p>
                      <a:pPr>
                        <a:spcAft>
                          <a:spcPts val="0"/>
                        </a:spcAft>
                      </a:pPr>
                      <a:r>
                        <a:rPr lang="en-US" altLang="ko-KR" sz="1600" dirty="0" smtClean="0">
                          <a:effectLst/>
                          <a:latin typeface="Times New Roman"/>
                          <a:ea typeface="MS Mincho"/>
                        </a:rPr>
                        <a:t>Other TBD optional elements</a:t>
                      </a:r>
                      <a:endParaRPr lang="ko-KR" sz="1600" dirty="0">
                        <a:effectLst/>
                        <a:latin typeface="Times New Roman"/>
                        <a:ea typeface="MS Mincho"/>
                      </a:endParaRPr>
                    </a:p>
                  </a:txBody>
                  <a:tcPr marL="68580" marR="68580" marT="0" marB="0"/>
                </a:tc>
              </a:tr>
            </a:tbl>
          </a:graphicData>
        </a:graphic>
      </p:graphicFrame>
      <p:sp>
        <p:nvSpPr>
          <p:cNvPr id="10" name="Rectangle 2"/>
          <p:cNvSpPr>
            <a:spLocks noChangeArrowheads="1"/>
          </p:cNvSpPr>
          <p:nvPr/>
        </p:nvSpPr>
        <p:spPr bwMode="auto">
          <a:xfrm>
            <a:off x="76200" y="2971800"/>
            <a:ext cx="86106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GB" altLang="ko-KR" sz="1600" b="0" i="0" strike="noStrike" cap="none" normalizeH="0" baseline="0" dirty="0" smtClean="0">
                <a:ln>
                  <a:noFill/>
                </a:ln>
                <a:solidFill>
                  <a:srgbClr val="008080"/>
                </a:solidFill>
                <a:effectLst/>
                <a:latin typeface="Times New Roman" pitchFamily="18" charset="0"/>
                <a:ea typeface="MS Mincho" pitchFamily="49" charset="-128"/>
                <a:cs typeface="Times New Roman" pitchFamily="18" charset="0"/>
              </a:rPr>
              <a:t>Octets:   1         1               1                            1                          2 or more                             TBD</a:t>
            </a:r>
            <a:endParaRPr kumimoji="1" lang="en-GB" altLang="ko-KR" sz="1600" b="0" i="0" strike="noStrike" cap="none" normalizeH="0" baseline="0" dirty="0" smtClean="0">
              <a:ln>
                <a:noFill/>
              </a:ln>
              <a:solidFill>
                <a:schemeClr val="tx1"/>
              </a:solidFill>
              <a:effectLst/>
              <a:latin typeface="굴림" pitchFamily="50" charset="-127"/>
              <a:ea typeface="굴림" pitchFamily="50" charset="-127"/>
            </a:endParaRPr>
          </a:p>
        </p:txBody>
      </p:sp>
      <p:sp>
        <p:nvSpPr>
          <p:cNvPr id="8" name="Fußzeilenplatzhalter 4"/>
          <p:cNvSpPr txBox="1">
            <a:spLocks/>
          </p:cNvSpPr>
          <p:nvPr/>
        </p:nvSpPr>
        <p:spPr bwMode="auto">
          <a:xfrm>
            <a:off x="7231081" y="6477000"/>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9" name="Foliennummernplatzhalter 5"/>
          <p:cNvSpPr txBox="1">
            <a:spLocks/>
          </p:cNvSpPr>
          <p:nvPr/>
        </p:nvSpPr>
        <p:spPr bwMode="auto">
          <a:xfrm>
            <a:off x="4343400" y="6477000"/>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Slide </a:t>
            </a:r>
            <a:fld id="{2DBE7069-5AB7-BF49-BE5C-1250CA92399F}" type="slidenum">
              <a:rPr lang="en-US" smtClean="0"/>
              <a:pPr/>
              <a:t>13</a:t>
            </a:fld>
            <a:endParaRPr lang="en-US" smtClean="0"/>
          </a:p>
        </p:txBody>
      </p:sp>
      <p:sp>
        <p:nvSpPr>
          <p:cNvPr id="13"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31671118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5800" y="685800"/>
            <a:ext cx="7772400" cy="1066800"/>
          </a:xfrm>
        </p:spPr>
        <p:txBody>
          <a:bodyPr/>
          <a:lstStyle/>
          <a:p>
            <a:r>
              <a:rPr lang="en-US" dirty="0" smtClean="0"/>
              <a:t>Conclusion</a:t>
            </a:r>
            <a:endParaRPr lang="en-US" dirty="0"/>
          </a:p>
        </p:txBody>
      </p:sp>
      <p:sp>
        <p:nvSpPr>
          <p:cNvPr id="7" name="Rectangle 3"/>
          <p:cNvSpPr txBox="1">
            <a:spLocks noChangeArrowheads="1"/>
          </p:cNvSpPr>
          <p:nvPr/>
        </p:nvSpPr>
        <p:spPr bwMode="auto">
          <a:xfrm>
            <a:off x="685800" y="15240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b="1" dirty="0" smtClean="0"/>
              <a:t>We </a:t>
            </a:r>
            <a:r>
              <a:rPr lang="en-US" altLang="ko-KR" dirty="0" smtClean="0"/>
              <a:t>p</a:t>
            </a:r>
            <a:r>
              <a:rPr lang="en-US" altLang="ko-KR" b="1" dirty="0" smtClean="0"/>
              <a:t>roposed </a:t>
            </a:r>
            <a:r>
              <a:rPr lang="en-US" altLang="ko-KR" b="1" dirty="0"/>
              <a:t>the filtering information that should be included in the Probe Request frame </a:t>
            </a:r>
            <a:endParaRPr lang="en-US" altLang="ko-KR" b="1" dirty="0" smtClean="0"/>
          </a:p>
          <a:p>
            <a:pPr lvl="1"/>
            <a:r>
              <a:rPr lang="en-US" altLang="ko-KR" sz="2400" dirty="0" smtClean="0"/>
              <a:t>STA’s preference on AP: Preference on AP’s capabilities, Internet Access, and data confidentiality</a:t>
            </a:r>
          </a:p>
          <a:p>
            <a:pPr lvl="1"/>
            <a:r>
              <a:rPr lang="en-US" altLang="ko-KR" sz="2400" dirty="0" smtClean="0"/>
              <a:t>STA Capability related information: STA’s Security Capabilities, and Supported Credential Types</a:t>
            </a:r>
          </a:p>
          <a:p>
            <a:pPr marL="457200" lvl="1" indent="0">
              <a:buNone/>
            </a:pPr>
            <a:endParaRPr lang="en-US" altLang="ko-KR" sz="2400" dirty="0" smtClean="0"/>
          </a:p>
          <a:p>
            <a:r>
              <a:rPr lang="en-US" altLang="ko-KR" dirty="0" smtClean="0"/>
              <a:t>The information will help</a:t>
            </a:r>
            <a:r>
              <a:rPr lang="en-GB" altLang="ko-KR" b="1" dirty="0" smtClean="0"/>
              <a:t> </a:t>
            </a:r>
            <a:r>
              <a:rPr lang="en-GB" altLang="ko-KR" b="1" dirty="0"/>
              <a:t>to </a:t>
            </a:r>
            <a:r>
              <a:rPr lang="en-GB" altLang="ko-KR" dirty="0" smtClean="0"/>
              <a:t>filter</a:t>
            </a:r>
            <a:r>
              <a:rPr lang="en-GB" altLang="ko-KR" b="1" dirty="0" smtClean="0"/>
              <a:t> out the unnecessary Probe Responses, </a:t>
            </a:r>
            <a:r>
              <a:rPr lang="en-GB" altLang="ko-KR" b="1" dirty="0"/>
              <a:t>and also </a:t>
            </a:r>
            <a:r>
              <a:rPr lang="en-GB" altLang="ko-KR" b="1" dirty="0" smtClean="0"/>
              <a:t>help </a:t>
            </a:r>
            <a:r>
              <a:rPr lang="en-GB" altLang="ko-KR" b="1" dirty="0"/>
              <a:t>to select appropriate </a:t>
            </a:r>
            <a:r>
              <a:rPr lang="en-GB" altLang="ko-KR" b="1" dirty="0" smtClean="0"/>
              <a:t>AP </a:t>
            </a:r>
            <a:r>
              <a:rPr lang="en-GB" altLang="ko-KR" b="1" dirty="0"/>
              <a:t>to be associated with</a:t>
            </a:r>
          </a:p>
          <a:p>
            <a:pPr lvl="1"/>
            <a:endParaRPr lang="en-US" dirty="0" smtClean="0"/>
          </a:p>
          <a:p>
            <a:pPr marL="457200" lvl="1" indent="0">
              <a:buNone/>
            </a:pPr>
            <a:endParaRPr lang="en-US" sz="1400" dirty="0" smtClean="0"/>
          </a:p>
          <a:p>
            <a:endParaRPr lang="en-GB" sz="1800" dirty="0"/>
          </a:p>
        </p:txBody>
      </p:sp>
      <p:sp>
        <p:nvSpPr>
          <p:cNvPr id="8"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9"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14</a:t>
            </a:fld>
            <a:endParaRPr lang="en-US" smtClean="0"/>
          </a:p>
        </p:txBody>
      </p:sp>
      <p:sp>
        <p:nvSpPr>
          <p:cNvPr id="11"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32302891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a:t>
            </a:r>
            <a:r>
              <a:rPr lang="en-US" dirty="0" smtClean="0"/>
              <a:t> </a:t>
            </a:r>
            <a:r>
              <a:rPr lang="en-US" dirty="0" smtClean="0"/>
              <a:t>#1</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a:t>
            </a:r>
            <a:r>
              <a:rPr lang="en-US" altLang="ko-KR" dirty="0" smtClean="0"/>
              <a:t> </a:t>
            </a:r>
            <a:r>
              <a:rPr lang="en-US" altLang="ko-KR" dirty="0" smtClean="0"/>
              <a:t>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preferences on</a:t>
            </a:r>
            <a:r>
              <a:rPr lang="en-US" altLang="ko-KR" dirty="0">
                <a:ea typeface="MS PGothic" pitchFamily="34" charset="-128"/>
                <a:sym typeface="Wingdings" pitchFamily="2" charset="2"/>
              </a:rPr>
              <a:t> association with HT, VHT, or non-HT STA </a:t>
            </a:r>
            <a:r>
              <a:rPr lang="en-US" altLang="ko-KR" dirty="0"/>
              <a:t>in the Probe Request frame for omission of Probe Response. </a:t>
            </a:r>
          </a:p>
          <a:p>
            <a:pPr lvl="1"/>
            <a:endParaRPr lang="en-US" sz="1800" dirty="0"/>
          </a:p>
          <a:p>
            <a:pPr marL="457200" lvl="1" indent="0">
              <a:buNone/>
            </a:pPr>
            <a:endParaRPr lang="en-US" sz="1800" dirty="0"/>
          </a:p>
          <a:p>
            <a:pPr lvl="1"/>
            <a:endParaRPr lang="en-US" sz="1800" dirty="0" smtClean="0"/>
          </a:p>
          <a:p>
            <a:r>
              <a:rPr lang="en-US" sz="2000" dirty="0" smtClean="0"/>
              <a:t>Yes</a:t>
            </a:r>
          </a:p>
          <a:p>
            <a:r>
              <a:rPr lang="en-US" sz="2000" dirty="0" smtClean="0"/>
              <a:t>No</a:t>
            </a:r>
          </a:p>
          <a:p>
            <a:r>
              <a:rPr lang="en-US" sz="2000" dirty="0" smtClean="0"/>
              <a:t>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15</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val="2406400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a:t>
            </a:r>
            <a:r>
              <a:rPr lang="en-US" dirty="0" smtClean="0"/>
              <a:t> </a:t>
            </a:r>
            <a:r>
              <a:rPr lang="en-US" dirty="0" smtClean="0"/>
              <a:t>#2</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a:t>
            </a:r>
            <a:r>
              <a:rPr lang="en-US" altLang="ko-KR" dirty="0" smtClean="0"/>
              <a:t> </a:t>
            </a:r>
            <a:r>
              <a:rPr lang="en-US" altLang="ko-KR" dirty="0" smtClean="0"/>
              <a:t>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a:t>
            </a:r>
            <a:r>
              <a:rPr lang="en-US" altLang="ko-KR" dirty="0">
                <a:ea typeface="MS PGothic" pitchFamily="34" charset="-128"/>
                <a:sym typeface="Wingdings" pitchFamily="2" charset="2"/>
              </a:rPr>
              <a:t>internet </a:t>
            </a:r>
            <a:r>
              <a:rPr lang="en-US" altLang="ko-KR" dirty="0" smtClean="0">
                <a:ea typeface="MS PGothic" pitchFamily="34" charset="-128"/>
                <a:sym typeface="Wingdings" pitchFamily="2" charset="2"/>
              </a:rPr>
              <a:t>access </a:t>
            </a:r>
            <a:r>
              <a:rPr lang="en-US" altLang="ko-KR" dirty="0"/>
              <a:t>in the Probe Request </a:t>
            </a:r>
            <a:r>
              <a:rPr lang="en-US" altLang="ko-KR" dirty="0" smtClean="0"/>
              <a:t>frame for omission of Probe Response.</a:t>
            </a:r>
          </a:p>
          <a:p>
            <a:pPr lvl="1"/>
            <a:endParaRPr lang="en-US" altLang="ko-KR" dirty="0" smtClean="0"/>
          </a:p>
          <a:p>
            <a:pPr lvl="1"/>
            <a:endParaRPr lang="en-US" altLang="ko-KR" dirty="0"/>
          </a:p>
          <a:p>
            <a:pPr marL="457200" lvl="1" indent="0">
              <a:buNone/>
            </a:pPr>
            <a:r>
              <a:rPr lang="en-US" altLang="ko-KR" dirty="0" smtClean="0"/>
              <a:t> </a:t>
            </a:r>
            <a:endParaRPr lang="en-US" altLang="ko-KR" sz="2000" dirty="0"/>
          </a:p>
          <a:p>
            <a:r>
              <a:rPr lang="en-US" sz="2000" dirty="0" smtClean="0"/>
              <a:t>Yes</a:t>
            </a:r>
          </a:p>
          <a:p>
            <a:r>
              <a:rPr lang="en-US" sz="2000" dirty="0" smtClean="0"/>
              <a:t>No </a:t>
            </a:r>
          </a:p>
          <a:p>
            <a:r>
              <a:rPr lang="en-US" sz="2000" dirty="0" smtClean="0"/>
              <a:t>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16</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val="4023697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a:t>
            </a:r>
            <a:r>
              <a:rPr lang="en-US" dirty="0" smtClean="0"/>
              <a:t> </a:t>
            </a:r>
            <a:r>
              <a:rPr lang="en-US" dirty="0" smtClean="0"/>
              <a:t>#3</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a:t>
            </a:r>
            <a:r>
              <a:rPr lang="en-US" altLang="ko-KR" dirty="0" smtClean="0"/>
              <a:t> </a:t>
            </a:r>
            <a:r>
              <a:rPr lang="en-US" altLang="ko-KR" dirty="0" smtClean="0"/>
              <a:t>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data confidentiality </a:t>
            </a:r>
            <a:r>
              <a:rPr lang="en-US" altLang="ko-KR" dirty="0"/>
              <a:t>in the Probe Request </a:t>
            </a:r>
            <a:r>
              <a:rPr lang="en-US" altLang="ko-KR" dirty="0" smtClean="0"/>
              <a:t>frame for omission of Probe Response.</a:t>
            </a:r>
          </a:p>
          <a:p>
            <a:pPr lvl="1"/>
            <a:endParaRPr lang="en-US" altLang="ko-KR" dirty="0"/>
          </a:p>
          <a:p>
            <a:pPr marL="457200" lvl="1" indent="0">
              <a:buNone/>
            </a:pPr>
            <a:r>
              <a:rPr lang="en-US" altLang="ko-KR" dirty="0" smtClean="0"/>
              <a:t> </a:t>
            </a:r>
            <a:endParaRPr lang="en-US" altLang="ko-KR" dirty="0" smtClean="0"/>
          </a:p>
          <a:p>
            <a:pPr marL="457200" lvl="1" indent="0">
              <a:buNone/>
            </a:pPr>
            <a:endParaRPr lang="en-US" dirty="0" smtClean="0"/>
          </a:p>
          <a:p>
            <a:r>
              <a:rPr lang="en-US" altLang="ko-KR" sz="2000" dirty="0"/>
              <a:t>Yes</a:t>
            </a:r>
          </a:p>
          <a:p>
            <a:r>
              <a:rPr lang="en-US" altLang="ko-KR" sz="2000" dirty="0"/>
              <a:t>No </a:t>
            </a:r>
          </a:p>
          <a:p>
            <a:r>
              <a:rPr lang="en-US" altLang="ko-KR" sz="2000" dirty="0"/>
              <a:t>Abstain         </a:t>
            </a:r>
            <a:endParaRPr lang="ko-KR" altLang="ko-KR" sz="2000"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17</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val="4043401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18</a:t>
            </a:fld>
            <a:endParaRPr lang="en-US"/>
          </a:p>
        </p:txBody>
      </p:sp>
      <p:sp>
        <p:nvSpPr>
          <p:cNvPr id="7"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a:t>
            </a:r>
            <a:r>
              <a:rPr lang="en-US" dirty="0" smtClean="0"/>
              <a:t> </a:t>
            </a:r>
            <a:r>
              <a:rPr lang="en-US" dirty="0" smtClean="0"/>
              <a:t>#4</a:t>
            </a:r>
            <a:endParaRPr lang="en-US" dirty="0"/>
          </a:p>
        </p:txBody>
      </p:sp>
      <p:sp>
        <p:nvSpPr>
          <p:cNvPr id="8"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a:t>
            </a:r>
            <a:r>
              <a:rPr lang="en-US" altLang="ko-KR" dirty="0" smtClean="0"/>
              <a:t> </a:t>
            </a:r>
            <a:r>
              <a:rPr lang="en-US" altLang="ko-KR" dirty="0" smtClean="0"/>
              <a:t>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security capability information </a:t>
            </a:r>
            <a:r>
              <a:rPr lang="en-US" dirty="0" smtClean="0"/>
              <a:t>in the Probe Request frame </a:t>
            </a:r>
            <a:r>
              <a:rPr lang="en-US" altLang="ko-KR" dirty="0"/>
              <a:t>for omission of Probe Response</a:t>
            </a:r>
            <a:r>
              <a:rPr lang="en-US" altLang="ko-KR" dirty="0" smtClean="0"/>
              <a:t>.</a:t>
            </a:r>
            <a:endParaRPr lang="en-US" dirty="0" smtClean="0"/>
          </a:p>
          <a:p>
            <a:pPr lvl="1"/>
            <a:endParaRPr lang="en-US" sz="1800" dirty="0" smtClean="0"/>
          </a:p>
          <a:p>
            <a:pPr lvl="1"/>
            <a:endParaRPr lang="en-US" sz="1800" dirty="0"/>
          </a:p>
          <a:p>
            <a:pPr lvl="1"/>
            <a:endParaRPr lang="en-US" sz="1800" dirty="0" smtClean="0"/>
          </a:p>
          <a:p>
            <a:pPr lvl="1"/>
            <a:endParaRPr lang="en-US" sz="1800" dirty="0"/>
          </a:p>
          <a:p>
            <a:pPr lvl="1"/>
            <a:endParaRPr lang="en-US" sz="1800" dirty="0"/>
          </a:p>
          <a:p>
            <a:r>
              <a:rPr lang="en-US" altLang="ko-KR" sz="2000" dirty="0"/>
              <a:t>Yes</a:t>
            </a:r>
          </a:p>
          <a:p>
            <a:r>
              <a:rPr lang="en-US" altLang="ko-KR" sz="2000" dirty="0"/>
              <a:t>No </a:t>
            </a:r>
          </a:p>
          <a:p>
            <a:r>
              <a:rPr lang="en-US" altLang="ko-KR" sz="2000" dirty="0"/>
              <a:t>Abstain         </a:t>
            </a:r>
            <a:endParaRPr lang="ko-KR" altLang="ko-KR" sz="2000" dirty="0"/>
          </a:p>
          <a:p>
            <a:pPr lvl="1"/>
            <a:endParaRPr lang="en-US" sz="1400" b="1" dirty="0" smtClean="0"/>
          </a:p>
          <a:p>
            <a:pPr marL="457200" lvl="1" indent="0">
              <a:buNone/>
            </a:pPr>
            <a:endParaRPr lang="en-US" sz="1400" b="1" dirty="0" smtClean="0"/>
          </a:p>
          <a:p>
            <a:pPr marL="0" indent="0">
              <a:buNone/>
            </a:pPr>
            <a:endParaRPr lang="en-GB" sz="18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2100437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19</a:t>
            </a:fld>
            <a:endParaRPr lang="en-US"/>
          </a:p>
        </p:txBody>
      </p:sp>
      <p:sp>
        <p:nvSpPr>
          <p:cNvPr id="7"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a:t>
            </a:r>
            <a:r>
              <a:rPr lang="en-US" dirty="0" smtClean="0"/>
              <a:t> </a:t>
            </a:r>
            <a:r>
              <a:rPr lang="en-US" dirty="0" smtClean="0"/>
              <a:t>#5</a:t>
            </a:r>
            <a:endParaRPr lang="en-US" dirty="0"/>
          </a:p>
        </p:txBody>
      </p:sp>
      <p:sp>
        <p:nvSpPr>
          <p:cNvPr id="8"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a:t>
            </a:r>
            <a:r>
              <a:rPr lang="en-US" altLang="ko-KR" dirty="0" smtClean="0"/>
              <a:t> </a:t>
            </a:r>
            <a:r>
              <a:rPr lang="en-US" altLang="ko-KR" dirty="0" smtClean="0"/>
              <a:t>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supported </a:t>
            </a:r>
            <a:r>
              <a:rPr lang="en-US" altLang="ko-KR" dirty="0"/>
              <a:t>credential </a:t>
            </a:r>
            <a:r>
              <a:rPr lang="en-US" altLang="ko-KR" dirty="0" smtClean="0"/>
              <a:t>types </a:t>
            </a:r>
            <a:r>
              <a:rPr lang="en-US" dirty="0" smtClean="0"/>
              <a:t>in the Probe Request frame </a:t>
            </a:r>
            <a:r>
              <a:rPr lang="en-US" altLang="ko-KR" dirty="0"/>
              <a:t>for omission of Probe Response</a:t>
            </a:r>
            <a:r>
              <a:rPr lang="en-US" dirty="0" smtClean="0"/>
              <a:t>.</a:t>
            </a:r>
          </a:p>
          <a:p>
            <a:pPr lvl="1"/>
            <a:endParaRPr lang="en-US" sz="1800" dirty="0" smtClean="0"/>
          </a:p>
          <a:p>
            <a:pPr lvl="1"/>
            <a:endParaRPr lang="en-US" sz="1800" dirty="0" smtClean="0"/>
          </a:p>
          <a:p>
            <a:pPr lvl="1"/>
            <a:endParaRPr lang="en-US" altLang="ko-KR" sz="1800" dirty="0" smtClean="0"/>
          </a:p>
          <a:p>
            <a:pPr lvl="1"/>
            <a:endParaRPr lang="en-US" altLang="ko-KR" sz="1800" dirty="0"/>
          </a:p>
          <a:p>
            <a:pPr lvl="1"/>
            <a:endParaRPr lang="en-US" altLang="ko-KR" sz="1800" dirty="0"/>
          </a:p>
          <a:p>
            <a:r>
              <a:rPr lang="en-US" altLang="ko-KR" sz="2000" dirty="0"/>
              <a:t>Yes</a:t>
            </a:r>
          </a:p>
          <a:p>
            <a:r>
              <a:rPr lang="en-US" altLang="ko-KR" sz="2000" dirty="0"/>
              <a:t>No </a:t>
            </a:r>
          </a:p>
          <a:p>
            <a:r>
              <a:rPr lang="en-US" altLang="ko-KR" sz="2000" dirty="0"/>
              <a:t>Abstain         </a:t>
            </a:r>
            <a:endParaRPr lang="ko-KR" altLang="ko-KR" sz="2000" dirty="0"/>
          </a:p>
          <a:p>
            <a:pPr lvl="1"/>
            <a:endParaRPr lang="en-US" sz="1400" b="1" dirty="0" smtClean="0"/>
          </a:p>
          <a:p>
            <a:pPr marL="457200" lvl="1" indent="0">
              <a:buNone/>
            </a:pPr>
            <a:endParaRPr lang="en-US" sz="1400" b="1" dirty="0" smtClean="0"/>
          </a:p>
          <a:p>
            <a:pPr marL="0" indent="0">
              <a:buNone/>
            </a:pPr>
            <a:endParaRPr lang="en-GB" sz="18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4165956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r>
              <a:rPr lang="en-US" smtClean="0"/>
              <a:t>Slide </a:t>
            </a:r>
            <a:fld id="{D9B44F08-1720-5A43-9A02-16738D6080B6}" type="slidenum">
              <a:rPr lang="en-US" smtClean="0"/>
              <a:pPr>
                <a:defRPr/>
              </a:pPr>
              <a:t>2</a:t>
            </a:fld>
            <a:endParaRPr lang="en-US"/>
          </a:p>
        </p:txBody>
      </p:sp>
      <p:sp>
        <p:nvSpPr>
          <p:cNvPr id="5" name="Rectangle 2"/>
          <p:cNvSpPr>
            <a:spLocks noGrp="1" noChangeArrowheads="1"/>
          </p:cNvSpPr>
          <p:nvPr>
            <p:ph type="title"/>
          </p:nvPr>
        </p:nvSpPr>
        <p:spPr>
          <a:xfrm>
            <a:off x="685800" y="685800"/>
            <a:ext cx="7772400" cy="1066800"/>
          </a:xfrm>
        </p:spPr>
        <p:txBody>
          <a:bodyPr/>
          <a:lstStyle/>
          <a:p>
            <a:r>
              <a:rPr lang="en-US" dirty="0" smtClean="0"/>
              <a:t>Abstract</a:t>
            </a:r>
            <a:endParaRPr lang="en-US" dirty="0"/>
          </a:p>
        </p:txBody>
      </p:sp>
      <p:sp>
        <p:nvSpPr>
          <p:cNvPr id="6" name="Rectangle 3"/>
          <p:cNvSpPr txBox="1">
            <a:spLocks noChangeArrowheads="1"/>
          </p:cNvSpPr>
          <p:nvPr/>
        </p:nvSpPr>
        <p:spPr bwMode="auto">
          <a:xfrm>
            <a:off x="685800" y="16764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We propose Probe Request filtering criteria considering STA’s capabilities and STA’s preference on AP to reduce unnecessary Probe Responses</a:t>
            </a:r>
          </a:p>
          <a:p>
            <a:pPr marL="0" indent="0">
              <a:buNone/>
            </a:pPr>
            <a:endParaRPr lang="en-US" dirty="0"/>
          </a:p>
          <a:p>
            <a:r>
              <a:rPr lang="en-US" dirty="0" smtClean="0"/>
              <a:t>Approach:</a:t>
            </a:r>
          </a:p>
          <a:p>
            <a:pPr lvl="1"/>
            <a:r>
              <a:rPr lang="en-US" sz="2400" b="1" dirty="0" smtClean="0"/>
              <a:t>Filter the Probe Request by the responding STAs based on preference and capabilities information of the STA in  the Probe Request frame</a:t>
            </a:r>
            <a:endParaRPr lang="en-US" sz="2200" b="1" dirty="0" smtClean="0"/>
          </a:p>
          <a:p>
            <a:pPr lvl="2"/>
            <a:r>
              <a:rPr lang="en-US" sz="2400" b="1" dirty="0" smtClean="0"/>
              <a:t>We propose the filtering information that should be included in the Probe Request frame for filtering</a:t>
            </a:r>
          </a:p>
          <a:p>
            <a:pPr marL="457200" lvl="1" indent="0">
              <a:buNone/>
            </a:pPr>
            <a:endParaRPr lang="en-US" sz="1400" dirty="0" smtClean="0"/>
          </a:p>
          <a:p>
            <a:endParaRPr lang="en-GB" sz="1800" dirty="0"/>
          </a:p>
        </p:txBody>
      </p:sp>
      <p:sp>
        <p:nvSpPr>
          <p:cNvPr id="7" name="Fußzeilenplatzhalter 4"/>
          <p:cNvSpPr txBox="1">
            <a:spLocks/>
          </p:cNvSpPr>
          <p:nvPr/>
        </p:nvSpPr>
        <p:spPr bwMode="auto">
          <a:xfrm>
            <a:off x="7239000" y="6477000"/>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9"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5227606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#1</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preferences on</a:t>
            </a:r>
            <a:r>
              <a:rPr lang="en-US" altLang="ko-KR" dirty="0">
                <a:ea typeface="MS PGothic" pitchFamily="34" charset="-128"/>
                <a:sym typeface="Wingdings" pitchFamily="2" charset="2"/>
              </a:rPr>
              <a:t> association with HT, VHT, or non-HT STA </a:t>
            </a:r>
            <a:r>
              <a:rPr lang="en-US" altLang="ko-KR" dirty="0"/>
              <a:t>in the Probe Request frame for omission of Probe Response. </a:t>
            </a:r>
          </a:p>
          <a:p>
            <a:pPr lvl="1"/>
            <a:endParaRPr lang="en-US" sz="1800" dirty="0"/>
          </a:p>
          <a:p>
            <a:pPr lvl="1"/>
            <a:endParaRPr lang="en-US" sz="1800" dirty="0" smtClean="0"/>
          </a:p>
          <a:p>
            <a:pPr lvl="1"/>
            <a:endParaRPr lang="en-US" sz="1800" dirty="0"/>
          </a:p>
          <a:p>
            <a:pPr lvl="1"/>
            <a:endParaRPr lang="en-US" sz="1800" dirty="0" smtClean="0"/>
          </a:p>
          <a:p>
            <a:pPr marL="0" indent="0">
              <a:buNone/>
            </a:pPr>
            <a:r>
              <a:rPr lang="en-US" altLang="ko-KR" sz="2000" dirty="0" smtClean="0"/>
              <a:t>Moved</a:t>
            </a:r>
            <a:r>
              <a:rPr lang="en-US" altLang="ko-KR" sz="2000" dirty="0"/>
              <a:t>: </a:t>
            </a:r>
          </a:p>
          <a:p>
            <a:pPr marL="0" indent="0">
              <a:buNone/>
            </a:pPr>
            <a:r>
              <a:rPr lang="en-US" altLang="ko-KR" sz="2000" dirty="0"/>
              <a:t>Seconded: </a:t>
            </a:r>
            <a:endParaRPr lang="en-US" sz="2000" dirty="0" smtClean="0"/>
          </a:p>
          <a:p>
            <a:r>
              <a:rPr lang="en-US" sz="2000" dirty="0" smtClean="0"/>
              <a:t>Yes                No                  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20</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val="2184681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#2</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a:t>
            </a:r>
            <a:r>
              <a:rPr lang="en-US" altLang="ko-KR" dirty="0">
                <a:ea typeface="MS PGothic" pitchFamily="34" charset="-128"/>
                <a:sym typeface="Wingdings" pitchFamily="2" charset="2"/>
              </a:rPr>
              <a:t>internet </a:t>
            </a:r>
            <a:r>
              <a:rPr lang="en-US" altLang="ko-KR" dirty="0" smtClean="0">
                <a:ea typeface="MS PGothic" pitchFamily="34" charset="-128"/>
                <a:sym typeface="Wingdings" pitchFamily="2" charset="2"/>
              </a:rPr>
              <a:t>access </a:t>
            </a:r>
            <a:r>
              <a:rPr lang="en-US" altLang="ko-KR" dirty="0"/>
              <a:t>in the Probe Request </a:t>
            </a:r>
            <a:r>
              <a:rPr lang="en-US" altLang="ko-KR" dirty="0" smtClean="0"/>
              <a:t>frame for omission of Probe Response.</a:t>
            </a:r>
          </a:p>
          <a:p>
            <a:pPr lvl="1"/>
            <a:endParaRPr lang="en-US" altLang="ko-KR" dirty="0"/>
          </a:p>
          <a:p>
            <a:pPr marL="457200" lvl="1" indent="0">
              <a:buNone/>
            </a:pPr>
            <a:r>
              <a:rPr lang="en-US" altLang="ko-KR" dirty="0" smtClean="0"/>
              <a:t> </a:t>
            </a:r>
            <a:endParaRPr lang="en-US" dirty="0" smtClean="0"/>
          </a:p>
          <a:p>
            <a:pPr marL="0" indent="0">
              <a:buNone/>
            </a:pPr>
            <a:r>
              <a:rPr lang="en-US" altLang="ko-KR" sz="2000" dirty="0" smtClean="0"/>
              <a:t>Moved</a:t>
            </a:r>
            <a:r>
              <a:rPr lang="en-US" altLang="ko-KR" sz="2000" dirty="0"/>
              <a:t>: </a:t>
            </a:r>
          </a:p>
          <a:p>
            <a:pPr marL="0" indent="0">
              <a:buNone/>
            </a:pPr>
            <a:r>
              <a:rPr lang="en-US" altLang="ko-KR" sz="2000" dirty="0"/>
              <a:t>Seconded: </a:t>
            </a:r>
            <a:endParaRPr lang="en-US" sz="2000" dirty="0" smtClean="0"/>
          </a:p>
          <a:p>
            <a:r>
              <a:rPr lang="en-US" sz="2000" dirty="0" smtClean="0"/>
              <a:t>Yes                No                  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21</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val="436239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#3</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data confidentiality </a:t>
            </a:r>
            <a:r>
              <a:rPr lang="en-US" altLang="ko-KR" dirty="0"/>
              <a:t>in the Probe Request </a:t>
            </a:r>
            <a:r>
              <a:rPr lang="en-US" altLang="ko-KR" dirty="0" smtClean="0"/>
              <a:t>frame for omission of Probe Response.</a:t>
            </a:r>
          </a:p>
          <a:p>
            <a:pPr lvl="1"/>
            <a:endParaRPr lang="en-US" altLang="ko-KR" dirty="0"/>
          </a:p>
          <a:p>
            <a:pPr marL="457200" lvl="1" indent="0">
              <a:buNone/>
            </a:pPr>
            <a:r>
              <a:rPr lang="en-US" altLang="ko-KR" dirty="0" smtClean="0"/>
              <a:t> </a:t>
            </a:r>
            <a:endParaRPr lang="en-US" dirty="0" smtClean="0"/>
          </a:p>
          <a:p>
            <a:pPr marL="0" indent="0">
              <a:buNone/>
            </a:pPr>
            <a:r>
              <a:rPr lang="en-US" altLang="ko-KR" sz="2000" dirty="0" smtClean="0"/>
              <a:t>Moved</a:t>
            </a:r>
            <a:r>
              <a:rPr lang="en-US" altLang="ko-KR" sz="2000" dirty="0"/>
              <a:t>: </a:t>
            </a:r>
          </a:p>
          <a:p>
            <a:pPr marL="0" indent="0">
              <a:buNone/>
            </a:pPr>
            <a:r>
              <a:rPr lang="en-US" altLang="ko-KR" sz="2000" dirty="0"/>
              <a:t>Seconded: </a:t>
            </a:r>
            <a:endParaRPr lang="en-US" sz="2000" dirty="0" smtClean="0"/>
          </a:p>
          <a:p>
            <a:r>
              <a:rPr lang="en-US" sz="2000" dirty="0" smtClean="0"/>
              <a:t>Yes                No                  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22</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val="3768605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23</a:t>
            </a:fld>
            <a:endParaRPr lang="en-US"/>
          </a:p>
        </p:txBody>
      </p:sp>
      <p:sp>
        <p:nvSpPr>
          <p:cNvPr id="8"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#4</a:t>
            </a:r>
            <a:endParaRPr lang="en-US" dirty="0"/>
          </a:p>
        </p:txBody>
      </p:sp>
      <p:sp>
        <p:nvSpPr>
          <p:cNvPr id="9"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security capability information </a:t>
            </a:r>
            <a:r>
              <a:rPr lang="en-US" dirty="0" smtClean="0"/>
              <a:t>in the Probe Request frame </a:t>
            </a:r>
            <a:r>
              <a:rPr lang="en-US" altLang="ko-KR" dirty="0"/>
              <a:t>for omission of Probe Response</a:t>
            </a:r>
            <a:r>
              <a:rPr lang="en-US" altLang="ko-KR" dirty="0" smtClean="0"/>
              <a:t>.</a:t>
            </a:r>
            <a:endParaRPr lang="en-US" dirty="0" smtClean="0"/>
          </a:p>
          <a:p>
            <a:pPr lvl="1"/>
            <a:endParaRPr lang="en-US" sz="1800" dirty="0" smtClean="0"/>
          </a:p>
          <a:p>
            <a:pPr lvl="1"/>
            <a:endParaRPr lang="en-US" sz="1800" dirty="0"/>
          </a:p>
          <a:p>
            <a:pPr lvl="1"/>
            <a:endParaRPr lang="en-US" sz="1800" dirty="0"/>
          </a:p>
          <a:p>
            <a:pPr marL="0" indent="0">
              <a:buNone/>
            </a:pPr>
            <a:r>
              <a:rPr lang="en-US" altLang="ko-KR" sz="2000" dirty="0"/>
              <a:t>Moved: </a:t>
            </a:r>
          </a:p>
          <a:p>
            <a:pPr marL="0" indent="0">
              <a:buNone/>
            </a:pPr>
            <a:r>
              <a:rPr lang="en-US" altLang="ko-KR" sz="2000" dirty="0"/>
              <a:t>Seconded: </a:t>
            </a:r>
            <a:endParaRPr lang="en-US" sz="2000" dirty="0" smtClean="0"/>
          </a:p>
          <a:p>
            <a:r>
              <a:rPr lang="en-US" sz="2000" dirty="0" smtClean="0"/>
              <a:t>Yes                </a:t>
            </a:r>
          </a:p>
          <a:p>
            <a:r>
              <a:rPr lang="en-US" sz="2000" dirty="0" smtClean="0"/>
              <a:t>No                  </a:t>
            </a:r>
          </a:p>
          <a:p>
            <a:r>
              <a:rPr lang="en-US" sz="2000" dirty="0" smtClean="0"/>
              <a:t>Abstain      </a:t>
            </a:r>
            <a:r>
              <a:rPr lang="en-US" dirty="0" smtClean="0"/>
              <a:t>   </a:t>
            </a:r>
            <a:endParaRPr lang="ko-KR" altLang="ko-KR"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1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1"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6973971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24</a:t>
            </a:fld>
            <a:endParaRPr lang="en-US"/>
          </a:p>
        </p:txBody>
      </p:sp>
      <p:sp>
        <p:nvSpPr>
          <p:cNvPr id="7"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#5</a:t>
            </a:r>
            <a:endParaRPr lang="en-US" dirty="0"/>
          </a:p>
        </p:txBody>
      </p:sp>
      <p:sp>
        <p:nvSpPr>
          <p:cNvPr id="8"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supported </a:t>
            </a:r>
            <a:r>
              <a:rPr lang="en-US" altLang="ko-KR" dirty="0"/>
              <a:t>credential </a:t>
            </a:r>
            <a:r>
              <a:rPr lang="en-US" altLang="ko-KR" dirty="0" smtClean="0"/>
              <a:t>types </a:t>
            </a:r>
            <a:r>
              <a:rPr lang="en-US" dirty="0" smtClean="0"/>
              <a:t>in the Probe Request frame </a:t>
            </a:r>
            <a:r>
              <a:rPr lang="en-US" altLang="ko-KR" dirty="0"/>
              <a:t>for omission of Probe Response</a:t>
            </a:r>
            <a:r>
              <a:rPr lang="en-US" dirty="0" smtClean="0"/>
              <a:t>.</a:t>
            </a:r>
          </a:p>
          <a:p>
            <a:pPr lvl="1"/>
            <a:endParaRPr lang="en-US" sz="1800" dirty="0" smtClean="0"/>
          </a:p>
          <a:p>
            <a:pPr lvl="1"/>
            <a:endParaRPr lang="en-US" sz="1800" dirty="0" smtClean="0"/>
          </a:p>
          <a:p>
            <a:pPr lvl="1"/>
            <a:endParaRPr lang="en-US" sz="1800" dirty="0"/>
          </a:p>
          <a:p>
            <a:pPr marL="0" indent="0">
              <a:buNone/>
            </a:pPr>
            <a:r>
              <a:rPr lang="en-US" altLang="ko-KR" sz="2000" dirty="0"/>
              <a:t>Moved: </a:t>
            </a:r>
          </a:p>
          <a:p>
            <a:pPr marL="0" indent="0">
              <a:buNone/>
            </a:pPr>
            <a:r>
              <a:rPr lang="en-US" altLang="ko-KR" sz="2000" dirty="0"/>
              <a:t>Seconded: </a:t>
            </a:r>
            <a:endParaRPr lang="en-US" sz="2000" dirty="0" smtClean="0"/>
          </a:p>
          <a:p>
            <a:r>
              <a:rPr lang="en-US" sz="2000" dirty="0" smtClean="0"/>
              <a:t>Yes                </a:t>
            </a:r>
          </a:p>
          <a:p>
            <a:r>
              <a:rPr lang="en-US" sz="2000" dirty="0" smtClean="0"/>
              <a:t>No                  </a:t>
            </a:r>
          </a:p>
          <a:p>
            <a:r>
              <a:rPr lang="en-US" sz="2000" dirty="0" smtClean="0"/>
              <a:t>Abstain      </a:t>
            </a:r>
            <a:r>
              <a:rPr lang="en-US" dirty="0" smtClean="0"/>
              <a:t>   </a:t>
            </a:r>
            <a:endParaRPr lang="ko-KR" altLang="ko-KR"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3172172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25</a:t>
            </a:fld>
            <a:endParaRPr lang="en-US" dirty="0"/>
          </a:p>
        </p:txBody>
      </p:sp>
      <p:sp>
        <p:nvSpPr>
          <p:cNvPr id="8"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References</a:t>
            </a:r>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2" name="Rectangle 3"/>
          <p:cNvSpPr txBox="1">
            <a:spLocks noChangeArrowheads="1"/>
          </p:cNvSpPr>
          <p:nvPr/>
        </p:nvSpPr>
        <p:spPr bwMode="auto">
          <a:xfrm>
            <a:off x="690664" y="1433209"/>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GB" altLang="ko-KR" sz="2000" dirty="0" smtClean="0"/>
              <a:t>11-12/0063r1 Selective transmission of the Probe Response</a:t>
            </a:r>
            <a:endParaRPr lang="en-US" altLang="ko-KR" sz="2000" dirty="0"/>
          </a:p>
          <a:p>
            <a:r>
              <a:rPr lang="en-US" sz="2000" dirty="0" smtClean="0"/>
              <a:t>11-12/0064r0 Text for Selective transmission of the Probe Response</a:t>
            </a:r>
          </a:p>
          <a:p>
            <a:pPr marL="342900" lvl="1" indent="-342900">
              <a:buFontTx/>
              <a:buChar char="•"/>
            </a:pPr>
            <a:r>
              <a:rPr lang="en-GB" altLang="ko-KR" b="1" dirty="0"/>
              <a:t>11-12/265r7 Spec Framework Proposal – Selective transmission of the Probe </a:t>
            </a:r>
            <a:r>
              <a:rPr lang="en-GB" altLang="ko-KR" b="1" dirty="0" smtClean="0"/>
              <a:t>Response</a:t>
            </a:r>
          </a:p>
          <a:p>
            <a:pPr marL="342900" lvl="1" indent="-342900">
              <a:buFontTx/>
              <a:buChar char="•"/>
            </a:pPr>
            <a:r>
              <a:rPr lang="en-US" altLang="ko-KR" b="1" dirty="0"/>
              <a:t>11-12/0572r0 Selective transmission of the Probe Response for 11ai Spec </a:t>
            </a:r>
            <a:r>
              <a:rPr lang="en-US" altLang="ko-KR" b="1" dirty="0" smtClean="0"/>
              <a:t>Framework</a:t>
            </a:r>
          </a:p>
          <a:p>
            <a:pPr marL="342900" lvl="1" indent="-342900">
              <a:buFontTx/>
              <a:buChar char="•"/>
            </a:pPr>
            <a:r>
              <a:rPr lang="en-US" altLang="ko-KR" b="1" dirty="0"/>
              <a:t>11-12/0151r8 Specification Framework for </a:t>
            </a:r>
            <a:r>
              <a:rPr lang="en-US" altLang="ko-KR" b="1" dirty="0" err="1"/>
              <a:t>TGai</a:t>
            </a:r>
            <a:endParaRPr lang="en-US" altLang="ko-KR" b="1" dirty="0"/>
          </a:p>
          <a:p>
            <a:pPr marL="342900" lvl="1" indent="-342900">
              <a:buFontTx/>
              <a:buChar char="•"/>
            </a:pPr>
            <a:endParaRPr lang="en-US" altLang="ko-KR" b="1" dirty="0"/>
          </a:p>
          <a:p>
            <a:pPr marL="342900" lvl="1" indent="-342900">
              <a:buFontTx/>
              <a:buChar char="•"/>
            </a:pPr>
            <a:endParaRPr lang="en-GB" altLang="ko-KR" b="1" dirty="0"/>
          </a:p>
          <a:p>
            <a:endParaRPr lang="en-US" sz="2000" dirty="0" smtClean="0"/>
          </a:p>
          <a:p>
            <a:endParaRPr lang="en-US" sz="1400" b="1" dirty="0" smtClean="0"/>
          </a:p>
          <a:p>
            <a:pPr marL="457200" lvl="1" indent="0">
              <a:buNone/>
            </a:pPr>
            <a:endParaRPr lang="en-US" sz="1400" b="1" dirty="0" smtClean="0"/>
          </a:p>
          <a:p>
            <a:endParaRPr lang="en-GB" sz="1800" dirty="0"/>
          </a:p>
        </p:txBody>
      </p:sp>
      <p:sp>
        <p:nvSpPr>
          <p:cNvPr id="9"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4107876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9" name="Foliennummernplatzhalter 5"/>
          <p:cNvSpPr>
            <a:spLocks noGrp="1"/>
          </p:cNvSpPr>
          <p:nvPr>
            <p:ph type="sldNum" sz="quarter" idx="12"/>
          </p:nvPr>
        </p:nvSpPr>
        <p:spPr>
          <a:xfrm>
            <a:off x="4344988" y="6477000"/>
            <a:ext cx="530225" cy="182562"/>
          </a:xfrm>
          <a:noFill/>
        </p:spPr>
        <p:txBody>
          <a:bodyPr/>
          <a:lstStyle/>
          <a:p>
            <a:r>
              <a:rPr lang="en-US" dirty="0" smtClean="0"/>
              <a:t>Slide </a:t>
            </a:r>
            <a:fld id="{2DBE7069-5AB7-BF49-BE5C-1250CA92399F}" type="slidenum">
              <a:rPr lang="en-US" smtClean="0"/>
              <a:pPr/>
              <a:t>3</a:t>
            </a:fld>
            <a:endParaRPr lang="en-US" dirty="0" smtClean="0"/>
          </a:p>
        </p:txBody>
      </p:sp>
      <p:sp>
        <p:nvSpPr>
          <p:cNvPr id="19" name="Rectangle 2"/>
          <p:cNvSpPr>
            <a:spLocks noGrp="1" noChangeArrowheads="1"/>
          </p:cNvSpPr>
          <p:nvPr>
            <p:ph type="title"/>
          </p:nvPr>
        </p:nvSpPr>
        <p:spPr>
          <a:xfrm>
            <a:off x="685800" y="685800"/>
            <a:ext cx="7772400" cy="1066800"/>
          </a:xfrm>
        </p:spPr>
        <p:txBody>
          <a:bodyPr/>
          <a:lstStyle/>
          <a:p>
            <a:r>
              <a:rPr lang="en-US" dirty="0" smtClean="0"/>
              <a:t>Background (1/2)</a:t>
            </a:r>
            <a:endParaRPr lang="en-US" dirty="0"/>
          </a:p>
        </p:txBody>
      </p:sp>
      <p:sp>
        <p:nvSpPr>
          <p:cNvPr id="20" name="Rectangle 3"/>
          <p:cNvSpPr txBox="1">
            <a:spLocks noChangeArrowheads="1"/>
          </p:cNvSpPr>
          <p:nvPr/>
        </p:nvSpPr>
        <p:spPr bwMode="auto">
          <a:xfrm>
            <a:off x="685800" y="15240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GB" sz="2000" dirty="0" smtClean="0"/>
              <a:t>This contribution is based on the following documents that have been presented at the previous IEEE 802.11 meeting</a:t>
            </a:r>
          </a:p>
          <a:p>
            <a:pPr lvl="1"/>
            <a:r>
              <a:rPr lang="en-US" altLang="ko-KR" dirty="0"/>
              <a:t>11-12/0572r0 Selective transmission of the Probe Response for 11ai Spec </a:t>
            </a:r>
            <a:r>
              <a:rPr lang="en-US" altLang="ko-KR" dirty="0" smtClean="0"/>
              <a:t>Framework</a:t>
            </a:r>
            <a:endParaRPr lang="en-GB" altLang="ko-KR" sz="2000" dirty="0" smtClean="0"/>
          </a:p>
          <a:p>
            <a:pPr lvl="1"/>
            <a:r>
              <a:rPr lang="en-GB" altLang="ko-KR" sz="2000" dirty="0" smtClean="0"/>
              <a:t>11-12/265r7 Spec Framework Proposal – Selective transmission of the Probe Response</a:t>
            </a:r>
          </a:p>
          <a:p>
            <a:pPr lvl="1"/>
            <a:r>
              <a:rPr lang="en-GB" altLang="ko-KR" sz="2000" dirty="0" smtClean="0"/>
              <a:t>11-12/0063r1 </a:t>
            </a:r>
            <a:r>
              <a:rPr lang="en-GB" altLang="ko-KR" sz="2000" dirty="0"/>
              <a:t>Selective transmission of the Probe </a:t>
            </a:r>
            <a:r>
              <a:rPr lang="en-GB" altLang="ko-KR" sz="2000" dirty="0" smtClean="0"/>
              <a:t>Response</a:t>
            </a:r>
          </a:p>
          <a:p>
            <a:pPr lvl="1"/>
            <a:r>
              <a:rPr lang="en-US" altLang="ko-KR" sz="2000" dirty="0" smtClean="0"/>
              <a:t>11-12/0064r0 </a:t>
            </a:r>
            <a:r>
              <a:rPr lang="en-US" altLang="ko-KR" sz="2000" dirty="0"/>
              <a:t>Text for Selective transmission of the Probe </a:t>
            </a:r>
            <a:r>
              <a:rPr lang="en-US" altLang="ko-KR" sz="2000" dirty="0" smtClean="0"/>
              <a:t>Response</a:t>
            </a:r>
          </a:p>
          <a:p>
            <a:pPr lvl="1"/>
            <a:r>
              <a:rPr lang="en-US" altLang="ko-KR" dirty="0" smtClean="0"/>
              <a:t>11-12/0151r8 Specification Framework for </a:t>
            </a:r>
            <a:r>
              <a:rPr lang="en-US" altLang="ko-KR" dirty="0" err="1" smtClean="0"/>
              <a:t>TGai</a:t>
            </a:r>
            <a:endParaRPr lang="en-US" altLang="ko-KR" dirty="0"/>
          </a:p>
          <a:p>
            <a:pPr lvl="1"/>
            <a:endParaRPr lang="en-GB" sz="2000" dirty="0" smtClean="0"/>
          </a:p>
          <a:p>
            <a:pPr marL="457200" lvl="1" indent="0">
              <a:buNone/>
            </a:pPr>
            <a:endParaRPr lang="en-US" sz="1400" dirty="0" smtClean="0"/>
          </a:p>
          <a:p>
            <a:endParaRPr lang="en-GB" sz="1800" dirty="0"/>
          </a:p>
        </p:txBody>
      </p:sp>
      <p:sp>
        <p:nvSpPr>
          <p:cNvPr id="7"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2220936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3"/>
          <p:cNvSpPr>
            <a:spLocks noGrp="1"/>
          </p:cNvSpPr>
          <p:nvPr>
            <p:ph type="sldNum" sz="quarter" idx="12"/>
          </p:nvPr>
        </p:nvSpPr>
        <p:spPr>
          <a:xfrm>
            <a:off x="4344988" y="6475413"/>
            <a:ext cx="530225" cy="182562"/>
          </a:xfrm>
        </p:spPr>
        <p:txBody>
          <a:bodyPr/>
          <a:lstStyle/>
          <a:p>
            <a:pPr>
              <a:defRPr/>
            </a:pPr>
            <a:r>
              <a:rPr lang="en-US" smtClean="0"/>
              <a:t>Slide </a:t>
            </a:r>
            <a:fld id="{D9B44F08-1720-5A43-9A02-16738D6080B6}" type="slidenum">
              <a:rPr lang="en-US" smtClean="0"/>
              <a:pPr>
                <a:defRPr/>
              </a:pPr>
              <a:t>4</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US" dirty="0" smtClean="0"/>
              <a:t>Background (2/2)</a:t>
            </a:r>
            <a:endParaRPr lang="en-US" dirty="0"/>
          </a:p>
        </p:txBody>
      </p:sp>
      <p:sp>
        <p:nvSpPr>
          <p:cNvPr id="8" name="Rectangle 3"/>
          <p:cNvSpPr txBox="1">
            <a:spLocks noChangeArrowheads="1"/>
          </p:cNvSpPr>
          <p:nvPr/>
        </p:nvSpPr>
        <p:spPr bwMode="auto">
          <a:xfrm>
            <a:off x="685800" y="15240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GB" altLang="ko-KR" sz="2000" dirty="0" smtClean="0"/>
              <a:t>This contribution proposes text for </a:t>
            </a:r>
            <a:r>
              <a:rPr lang="en-GB" altLang="ko-KR" sz="2000" dirty="0" err="1" smtClean="0"/>
              <a:t>TGai</a:t>
            </a:r>
            <a:r>
              <a:rPr lang="en-GB" altLang="ko-KR" sz="2000" dirty="0" smtClean="0"/>
              <a:t> Specification Framework Document regarding scanning enhancement for fast </a:t>
            </a:r>
            <a:r>
              <a:rPr lang="en-GB" altLang="ko-KR" sz="2000" u="sng" dirty="0" smtClean="0"/>
              <a:t>network discovery</a:t>
            </a:r>
          </a:p>
          <a:p>
            <a:r>
              <a:rPr lang="de-DE" altLang="ko-KR" sz="2000" dirty="0" smtClean="0"/>
              <a:t>This contribution proposes the </a:t>
            </a:r>
            <a:r>
              <a:rPr lang="de-DE" altLang="ko-KR" sz="2000" dirty="0"/>
              <a:t>next </a:t>
            </a:r>
            <a:r>
              <a:rPr lang="de-DE" altLang="ko-KR" sz="2000" dirty="0" smtClean="0"/>
              <a:t>level </a:t>
            </a:r>
            <a:r>
              <a:rPr lang="de-DE" altLang="ko-KR" sz="2000" dirty="0"/>
              <a:t>of detail of </a:t>
            </a:r>
            <a:r>
              <a:rPr lang="de-DE" altLang="ko-KR" sz="2000" u="sng" dirty="0" smtClean="0"/>
              <a:t>Section 6.1.6 </a:t>
            </a:r>
            <a:r>
              <a:rPr lang="en-US" altLang="ko-KR" sz="2000" u="sng" dirty="0" smtClean="0"/>
              <a:t>Omission </a:t>
            </a:r>
            <a:r>
              <a:rPr lang="en-US" altLang="ko-KR" sz="2000" u="sng" dirty="0"/>
              <a:t>of Probe </a:t>
            </a:r>
            <a:r>
              <a:rPr lang="en-US" altLang="ko-KR" sz="2000" u="sng" dirty="0" smtClean="0"/>
              <a:t>Response</a:t>
            </a:r>
            <a:r>
              <a:rPr lang="de-DE" altLang="ko-KR" sz="2000" dirty="0" smtClean="0"/>
              <a:t> of </a:t>
            </a:r>
            <a:r>
              <a:rPr lang="de-DE" altLang="ko-KR" sz="2000" dirty="0"/>
              <a:t>the SFD </a:t>
            </a:r>
            <a:endParaRPr lang="de-DE" altLang="ko-KR" sz="2000" dirty="0" smtClean="0"/>
          </a:p>
          <a:p>
            <a:endParaRPr lang="de-DE" altLang="ko-KR" sz="2000" dirty="0"/>
          </a:p>
          <a:p>
            <a:pPr marL="0" indent="0">
              <a:buNone/>
            </a:pPr>
            <a:r>
              <a:rPr lang="en-US" altLang="ko-KR" sz="1600" dirty="0" smtClean="0"/>
              <a:t>(</a:t>
            </a:r>
            <a:r>
              <a:rPr lang="en-US" altLang="ko-KR" sz="1600" dirty="0"/>
              <a:t>11-12/0655r5) Probe request may contain new information that would enable an AP to make the decision whether to respond to a probe request. Examples of this kind of information include:</a:t>
            </a:r>
            <a:endParaRPr lang="ko-KR" altLang="ko-KR" sz="1600" dirty="0"/>
          </a:p>
          <a:p>
            <a:pPr lvl="3"/>
            <a:r>
              <a:rPr lang="en-US" altLang="ko-KR" dirty="0"/>
              <a:t>Link Quality parameters</a:t>
            </a:r>
            <a:endParaRPr lang="ko-KR" altLang="ko-KR" dirty="0"/>
          </a:p>
          <a:p>
            <a:pPr lvl="3"/>
            <a:r>
              <a:rPr lang="en-US" altLang="ko-KR" dirty="0"/>
              <a:t>AP Capabilities</a:t>
            </a:r>
            <a:endParaRPr lang="ko-KR" altLang="ko-KR" dirty="0"/>
          </a:p>
          <a:p>
            <a:pPr lvl="3"/>
            <a:r>
              <a:rPr lang="en-US" altLang="ko-KR" dirty="0" err="1"/>
              <a:t>QoS</a:t>
            </a:r>
            <a:r>
              <a:rPr lang="en-US" altLang="ko-KR" dirty="0"/>
              <a:t> Requirement</a:t>
            </a:r>
            <a:endParaRPr lang="ko-KR" altLang="ko-KR" dirty="0"/>
          </a:p>
          <a:p>
            <a:pPr lvl="3"/>
            <a:r>
              <a:rPr lang="en-US" altLang="ko-KR" dirty="0"/>
              <a:t>Address/ID</a:t>
            </a:r>
            <a:endParaRPr lang="ko-KR" altLang="ko-KR" dirty="0"/>
          </a:p>
          <a:p>
            <a:r>
              <a:rPr lang="en-GB" altLang="ko-KR" sz="2000" dirty="0" smtClean="0"/>
              <a:t>Proposed Spec Framework text is included in the Motion section at the end of this contribution</a:t>
            </a:r>
            <a:endParaRPr lang="en-GB" altLang="ko-KR" sz="2000" dirty="0"/>
          </a:p>
          <a:p>
            <a:pPr marL="457200" lvl="1" indent="0">
              <a:buNone/>
            </a:pPr>
            <a:endParaRPr lang="en-US" sz="1400" dirty="0" smtClean="0"/>
          </a:p>
          <a:p>
            <a:endParaRPr lang="en-GB" sz="18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Foliennummernplatzhalter 5"/>
          <p:cNvSpPr txBox="1">
            <a:spLocks/>
          </p:cNvSpPr>
          <p:nvPr/>
        </p:nvSpPr>
        <p:spPr bwMode="auto">
          <a:xfrm>
            <a:off x="4344988" y="6477000"/>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Slide </a:t>
            </a:r>
            <a:fld id="{2DBE7069-5AB7-BF49-BE5C-1250CA92399F}" type="slidenum">
              <a:rPr lang="en-US" smtClean="0"/>
              <a:pPr/>
              <a:t>4</a:t>
            </a:fld>
            <a:endParaRPr lang="en-US" dirty="0" smtClean="0"/>
          </a:p>
        </p:txBody>
      </p:sp>
      <p:sp>
        <p:nvSpPr>
          <p:cNvPr id="11"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2193858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a:spLocks noGrp="1"/>
          </p:cNvSpPr>
          <p:nvPr>
            <p:ph type="title"/>
          </p:nvPr>
        </p:nvSpPr>
        <p:spPr>
          <a:xfrm>
            <a:off x="685800" y="685800"/>
            <a:ext cx="7772400" cy="1066800"/>
          </a:xfrm>
        </p:spPr>
        <p:txBody>
          <a:bodyPr/>
          <a:lstStyle/>
          <a:p>
            <a:r>
              <a:rPr lang="en-US" altLang="ja-JP" smtClean="0"/>
              <a:t>Conformance w/ Tgai PAR &amp; 5C </a:t>
            </a:r>
          </a:p>
        </p:txBody>
      </p:sp>
      <p:graphicFrame>
        <p:nvGraphicFramePr>
          <p:cNvPr id="6" name="Tabelle 6"/>
          <p:cNvGraphicFramePr>
            <a:graphicFrameLocks noGrp="1"/>
          </p:cNvGraphicFramePr>
          <p:nvPr>
            <p:extLst>
              <p:ext uri="{D42A27DB-BD31-4B8C-83A1-F6EECF244321}">
                <p14:modId xmlns:p14="http://schemas.microsoft.com/office/powerpoint/2010/main" val="3261688960"/>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7"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5</a:t>
            </a:fld>
            <a:endParaRPr lang="en-US" smtClean="0"/>
          </a:p>
        </p:txBody>
      </p:sp>
      <p:sp>
        <p:nvSpPr>
          <p:cNvPr id="8"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1708536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itle 1"/>
          <p:cNvSpPr>
            <a:spLocks noGrp="1"/>
          </p:cNvSpPr>
          <p:nvPr>
            <p:ph type="title"/>
          </p:nvPr>
        </p:nvSpPr>
        <p:spPr>
          <a:xfrm>
            <a:off x="685800" y="685800"/>
            <a:ext cx="7772400" cy="1066800"/>
          </a:xfrm>
        </p:spPr>
        <p:txBody>
          <a:bodyPr/>
          <a:lstStyle/>
          <a:p>
            <a:r>
              <a:rPr lang="en-US" dirty="0" smtClean="0"/>
              <a:t>Probe Request Filtering Criteria</a:t>
            </a:r>
            <a:endParaRPr lang="en-US" dirty="0"/>
          </a:p>
        </p:txBody>
      </p:sp>
      <p:sp>
        <p:nvSpPr>
          <p:cNvPr id="79" name="Content Placeholder 2"/>
          <p:cNvSpPr>
            <a:spLocks noGrp="1"/>
          </p:cNvSpPr>
          <p:nvPr>
            <p:ph idx="1"/>
          </p:nvPr>
        </p:nvSpPr>
        <p:spPr>
          <a:xfrm>
            <a:off x="685800" y="1676400"/>
            <a:ext cx="7772400" cy="4648200"/>
          </a:xfrm>
        </p:spPr>
        <p:txBody>
          <a:bodyPr/>
          <a:lstStyle/>
          <a:p>
            <a:pPr eaLnBrk="1" hangingPunct="1"/>
            <a:r>
              <a:rPr lang="en-US" altLang="ja-JP" dirty="0" smtClean="0">
                <a:ea typeface="MS PGothic" pitchFamily="34" charset="-128"/>
                <a:sym typeface="Wingdings" pitchFamily="2" charset="2"/>
              </a:rPr>
              <a:t>APs respond to the Probe Request even if the requesting STA cannot or will not be associated with the APs</a:t>
            </a:r>
          </a:p>
          <a:p>
            <a:pPr lvl="1" eaLnBrk="1" hangingPunct="1"/>
            <a:r>
              <a:rPr lang="en-US" altLang="ja-JP" sz="2400" dirty="0" smtClean="0">
                <a:ea typeface="MS PGothic" pitchFamily="34" charset="-128"/>
                <a:sym typeface="Wingdings" pitchFamily="2" charset="2"/>
              </a:rPr>
              <a:t>Sending </a:t>
            </a:r>
            <a:r>
              <a:rPr lang="en-US" altLang="ja-JP" sz="2400" dirty="0">
                <a:ea typeface="MS PGothic" pitchFamily="34" charset="-128"/>
                <a:sym typeface="Wingdings" pitchFamily="2" charset="2"/>
              </a:rPr>
              <a:t>Probe Response to such STAs is not </a:t>
            </a:r>
            <a:r>
              <a:rPr lang="en-US" altLang="ja-JP" sz="2400" dirty="0" smtClean="0">
                <a:ea typeface="MS PGothic" pitchFamily="34" charset="-128"/>
                <a:sym typeface="Wingdings" pitchFamily="2" charset="2"/>
              </a:rPr>
              <a:t>necessary, so it is better to filter out the Probe Request</a:t>
            </a:r>
          </a:p>
          <a:p>
            <a:pPr lvl="1" eaLnBrk="1" hangingPunct="1"/>
            <a:r>
              <a:rPr lang="en-US" altLang="ja-JP" sz="2400" dirty="0" smtClean="0">
                <a:ea typeface="MS PGothic" pitchFamily="34" charset="-128"/>
                <a:sym typeface="Wingdings" pitchFamily="2" charset="2"/>
              </a:rPr>
              <a:t>Need to define what information should be included in the Probe Request for filtering</a:t>
            </a:r>
          </a:p>
          <a:p>
            <a:pPr marL="0" lvl="1" indent="0" eaLnBrk="1" hangingPunct="1">
              <a:buNone/>
            </a:pPr>
            <a:endParaRPr lang="en-US" altLang="ja-JP" sz="2400" dirty="0" smtClean="0">
              <a:ea typeface="MS PGothic" pitchFamily="34" charset="-128"/>
              <a:sym typeface="Wingdings" pitchFamily="2" charset="2"/>
            </a:endParaRPr>
          </a:p>
          <a:p>
            <a:pPr marL="0" lvl="1" indent="0" eaLnBrk="1" hangingPunct="1">
              <a:buNone/>
            </a:pPr>
            <a:endParaRPr lang="en-US" altLang="ja-JP" sz="2400" dirty="0">
              <a:ea typeface="MS PGothic" pitchFamily="34" charset="-128"/>
              <a:sym typeface="Wingdings" pitchFamily="2" charset="2"/>
            </a:endParaRPr>
          </a:p>
        </p:txBody>
      </p:sp>
      <p:sp>
        <p:nvSpPr>
          <p:cNvPr id="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5"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6</a:t>
            </a:fld>
            <a:endParaRPr lang="en-US" smtClean="0"/>
          </a:p>
        </p:txBody>
      </p:sp>
      <p:sp>
        <p:nvSpPr>
          <p:cNvPr id="8"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21024668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r>
              <a:rPr lang="en-US" smtClean="0"/>
              <a:t>Slide </a:t>
            </a:r>
            <a:fld id="{D9B44F08-1720-5A43-9A02-16738D6080B6}" type="slidenum">
              <a:rPr lang="en-US" smtClean="0"/>
              <a:pPr>
                <a:defRPr/>
              </a:pPr>
              <a:t>7</a:t>
            </a:fld>
            <a:endParaRPr lang="en-US"/>
          </a:p>
        </p:txBody>
      </p:sp>
      <p:sp>
        <p:nvSpPr>
          <p:cNvPr id="6" name="Content Placeholder 2"/>
          <p:cNvSpPr>
            <a:spLocks noGrp="1"/>
          </p:cNvSpPr>
          <p:nvPr>
            <p:ph idx="1"/>
          </p:nvPr>
        </p:nvSpPr>
        <p:spPr>
          <a:xfrm>
            <a:off x="685800" y="1524000"/>
            <a:ext cx="7772400" cy="4648200"/>
          </a:xfrm>
        </p:spPr>
        <p:txBody>
          <a:bodyPr/>
          <a:lstStyle/>
          <a:p>
            <a:pPr marL="179388" indent="-179388" eaLnBrk="1" hangingPunct="1">
              <a:buFont typeface="Arial" pitchFamily="34" charset="0"/>
              <a:buChar char="•"/>
            </a:pPr>
            <a:r>
              <a:rPr lang="en-US" altLang="ko-KR" sz="2800" dirty="0" smtClean="0">
                <a:ea typeface="MS PGothic" pitchFamily="34" charset="-128"/>
              </a:rPr>
              <a:t>STA’s preference on AP’s capabilities</a:t>
            </a:r>
          </a:p>
          <a:p>
            <a:pPr marL="579438" lvl="1" indent="-179388" eaLnBrk="1" hangingPunct="1">
              <a:buFont typeface="Arial" pitchFamily="34" charset="0"/>
              <a:buChar char="•"/>
            </a:pPr>
            <a:r>
              <a:rPr lang="en-US" altLang="ko-KR" sz="2400" dirty="0" smtClean="0">
                <a:ea typeface="MS PGothic" pitchFamily="34" charset="-128"/>
                <a:sym typeface="Wingdings" pitchFamily="2" charset="2"/>
              </a:rPr>
              <a:t>If the STA is a VHT STA, then it may not want to be associated with legacy APs and may only want to be associated with VHT APs or HT APs</a:t>
            </a:r>
          </a:p>
          <a:p>
            <a:pPr marL="579438" lvl="1" indent="-179388" eaLnBrk="1" hangingPunct="1">
              <a:buFont typeface="Arial" pitchFamily="34" charset="0"/>
              <a:buChar char="•"/>
            </a:pPr>
            <a:r>
              <a:rPr lang="en-US" altLang="ko-KR" sz="2400" dirty="0" smtClean="0">
                <a:ea typeface="MS PGothic" pitchFamily="34" charset="-128"/>
                <a:sym typeface="Wingdings" pitchFamily="2" charset="2"/>
              </a:rPr>
              <a:t>AP may not send Probe Response to the STA if it cannot satisfy the capability preference of the requesting STA</a:t>
            </a:r>
            <a:endParaRPr lang="en-US" altLang="ko-KR" sz="2200" dirty="0">
              <a:ea typeface="MS PGothic" pitchFamily="34" charset="-128"/>
              <a:sym typeface="Wingdings" pitchFamily="2" charset="2"/>
            </a:endParaRPr>
          </a:p>
          <a:p>
            <a:pPr marL="400050" lvl="1" indent="0" eaLnBrk="1" hangingPunct="1">
              <a:buNone/>
            </a:pPr>
            <a:endParaRPr lang="en-US" altLang="ko-KR" sz="2400" dirty="0">
              <a:ea typeface="MS PGothic" pitchFamily="34" charset="-128"/>
              <a:sym typeface="Wingdings" pitchFamily="2" charset="2"/>
            </a:endParaRPr>
          </a:p>
          <a:p>
            <a:pPr marL="400050" lvl="1" indent="0" eaLnBrk="1" hangingPunct="1">
              <a:buNone/>
            </a:pPr>
            <a:endParaRPr lang="en-US" altLang="ko-KR" sz="2400" dirty="0" smtClean="0">
              <a:ea typeface="MS PGothic" pitchFamily="34" charset="-128"/>
              <a:sym typeface="Wingdings" pitchFamily="2" charset="2"/>
            </a:endParaRPr>
          </a:p>
          <a:p>
            <a:pPr marL="922338" lvl="2" indent="-179388" eaLnBrk="1" hangingPunct="1">
              <a:buFont typeface="Arial" pitchFamily="34" charset="0"/>
              <a:buChar char="•"/>
            </a:pPr>
            <a:endParaRPr lang="en-US" altLang="ko-KR" dirty="0" smtClean="0">
              <a:ea typeface="MS PGothic" pitchFamily="34" charset="-128"/>
              <a:sym typeface="Wingdings" pitchFamily="2" charset="2"/>
            </a:endParaRPr>
          </a:p>
        </p:txBody>
      </p:sp>
      <p:sp>
        <p:nvSpPr>
          <p:cNvPr id="7" name="Title 1"/>
          <p:cNvSpPr>
            <a:spLocks noGrp="1"/>
          </p:cNvSpPr>
          <p:nvPr>
            <p:ph type="title"/>
          </p:nvPr>
        </p:nvSpPr>
        <p:spPr>
          <a:xfrm>
            <a:off x="685800" y="685800"/>
            <a:ext cx="8001000" cy="1066800"/>
          </a:xfrm>
        </p:spPr>
        <p:txBody>
          <a:bodyPr/>
          <a:lstStyle/>
          <a:p>
            <a:r>
              <a:rPr lang="en-US" dirty="0" smtClean="0"/>
              <a:t>STA’s preference on AP (1/3) </a:t>
            </a:r>
            <a:endParaRPr lang="en-US" dirty="0"/>
          </a:p>
        </p:txBody>
      </p:sp>
      <p:sp>
        <p:nvSpPr>
          <p:cNvPr id="8" name="Fußzeilenplatzhalter 4"/>
          <p:cNvSpPr txBox="1">
            <a:spLocks/>
          </p:cNvSpPr>
          <p:nvPr/>
        </p:nvSpPr>
        <p:spPr bwMode="auto">
          <a:xfrm>
            <a:off x="7231081" y="6477000"/>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9" name="Foliennummernplatzhalter 5"/>
          <p:cNvSpPr txBox="1">
            <a:spLocks/>
          </p:cNvSpPr>
          <p:nvPr/>
        </p:nvSpPr>
        <p:spPr bwMode="auto">
          <a:xfrm>
            <a:off x="4343400" y="6477000"/>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Slide </a:t>
            </a:r>
            <a:fld id="{2DBE7069-5AB7-BF49-BE5C-1250CA92399F}" type="slidenum">
              <a:rPr lang="en-US" smtClean="0"/>
              <a:pPr/>
              <a:t>7</a:t>
            </a:fld>
            <a:endParaRPr lang="en-US" smtClean="0"/>
          </a:p>
        </p:txBody>
      </p:sp>
      <p:sp>
        <p:nvSpPr>
          <p:cNvPr id="10"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4186541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3"/>
          <p:cNvSpPr>
            <a:spLocks noGrp="1"/>
          </p:cNvSpPr>
          <p:nvPr>
            <p:ph type="sldNum" sz="quarter" idx="12"/>
          </p:nvPr>
        </p:nvSpPr>
        <p:spPr>
          <a:xfrm>
            <a:off x="4344988" y="6475413"/>
            <a:ext cx="530225" cy="182562"/>
          </a:xfrm>
        </p:spPr>
        <p:txBody>
          <a:bodyPr/>
          <a:lstStyle/>
          <a:p>
            <a:pPr>
              <a:defRPr/>
            </a:pPr>
            <a:r>
              <a:rPr lang="en-US" smtClean="0"/>
              <a:t>Slide </a:t>
            </a:r>
            <a:fld id="{D9B44F08-1720-5A43-9A02-16738D6080B6}" type="slidenum">
              <a:rPr lang="en-US" smtClean="0"/>
              <a:pPr>
                <a:defRPr/>
              </a:pPr>
              <a:t>8</a:t>
            </a:fld>
            <a:endParaRPr lang="en-US"/>
          </a:p>
        </p:txBody>
      </p:sp>
      <p:sp>
        <p:nvSpPr>
          <p:cNvPr id="7" name="Content Placeholder 2"/>
          <p:cNvSpPr>
            <a:spLocks noGrp="1"/>
          </p:cNvSpPr>
          <p:nvPr>
            <p:ph idx="1"/>
          </p:nvPr>
        </p:nvSpPr>
        <p:spPr>
          <a:xfrm>
            <a:off x="685800" y="1524000"/>
            <a:ext cx="7772400" cy="4648200"/>
          </a:xfrm>
        </p:spPr>
        <p:txBody>
          <a:bodyPr/>
          <a:lstStyle/>
          <a:p>
            <a:pPr marL="179388" indent="-179388" eaLnBrk="1" hangingPunct="1">
              <a:buFont typeface="Arial" pitchFamily="34" charset="0"/>
              <a:buChar char="•"/>
            </a:pPr>
            <a:r>
              <a:rPr lang="en-US" altLang="ko-KR" sz="2800" dirty="0" smtClean="0">
                <a:ea typeface="MS PGothic" pitchFamily="34" charset="-128"/>
              </a:rPr>
              <a:t>STA’s </a:t>
            </a:r>
            <a:r>
              <a:rPr lang="en-US" altLang="ko-KR" sz="2800" dirty="0">
                <a:ea typeface="MS PGothic" pitchFamily="34" charset="-128"/>
              </a:rPr>
              <a:t>preference on </a:t>
            </a:r>
            <a:r>
              <a:rPr lang="en-US" altLang="ko-KR" sz="2800" dirty="0" smtClean="0">
                <a:ea typeface="MS PGothic" pitchFamily="34" charset="-128"/>
              </a:rPr>
              <a:t>Internet Access</a:t>
            </a:r>
            <a:endParaRPr lang="en-US" altLang="ko-KR" sz="2800" dirty="0">
              <a:ea typeface="MS PGothic" pitchFamily="34" charset="-128"/>
            </a:endParaRPr>
          </a:p>
          <a:p>
            <a:pPr marL="579438" lvl="1" indent="-179388" eaLnBrk="1" hangingPunct="1">
              <a:buFont typeface="Arial" pitchFamily="34" charset="0"/>
              <a:buChar char="•"/>
            </a:pPr>
            <a:r>
              <a:rPr lang="en-US" altLang="ko-KR" sz="2400" dirty="0" smtClean="0">
                <a:ea typeface="MS PGothic" pitchFamily="34" charset="-128"/>
                <a:sym typeface="Wingdings" pitchFamily="2" charset="2"/>
              </a:rPr>
              <a:t>If Internet access is required by the STA, but the AP cannot provide it, then the STA will not request association to the AP</a:t>
            </a:r>
          </a:p>
          <a:p>
            <a:pPr marL="579438" lvl="1" indent="-179388" eaLnBrk="1" hangingPunct="1">
              <a:buFont typeface="Arial" pitchFamily="34" charset="0"/>
              <a:buChar char="•"/>
            </a:pPr>
            <a:r>
              <a:rPr lang="en-US" altLang="ko-KR" sz="2400" dirty="0" smtClean="0">
                <a:ea typeface="MS PGothic" pitchFamily="34" charset="-128"/>
                <a:sym typeface="Wingdings" pitchFamily="2" charset="2"/>
              </a:rPr>
              <a:t>Better </a:t>
            </a:r>
            <a:r>
              <a:rPr lang="en-US" altLang="ko-KR" sz="2400" dirty="0">
                <a:ea typeface="MS PGothic" pitchFamily="34" charset="-128"/>
                <a:sym typeface="Wingdings" pitchFamily="2" charset="2"/>
              </a:rPr>
              <a:t>to filter out the Probe Request </a:t>
            </a:r>
            <a:r>
              <a:rPr lang="en-US" altLang="ko-KR" sz="2400" dirty="0" smtClean="0">
                <a:ea typeface="MS PGothic" pitchFamily="34" charset="-128"/>
                <a:sym typeface="Wingdings" pitchFamily="2" charset="2"/>
              </a:rPr>
              <a:t>in this case</a:t>
            </a:r>
            <a:endParaRPr lang="en-US" altLang="ko-KR" sz="2400" dirty="0">
              <a:ea typeface="MS PGothic" pitchFamily="34" charset="-128"/>
              <a:sym typeface="Wingdings" pitchFamily="2" charset="2"/>
            </a:endParaRPr>
          </a:p>
          <a:p>
            <a:pPr marL="579438" lvl="1" indent="-179388" eaLnBrk="1" hangingPunct="1">
              <a:buFont typeface="Arial" pitchFamily="34" charset="0"/>
              <a:buChar char="•"/>
            </a:pPr>
            <a:endParaRPr lang="en-US" altLang="ko-KR" sz="2400" dirty="0" smtClean="0">
              <a:ea typeface="MS PGothic" pitchFamily="34" charset="-128"/>
              <a:sym typeface="Wingdings" pitchFamily="2" charset="2"/>
            </a:endParaRPr>
          </a:p>
          <a:p>
            <a:pPr marL="922338" lvl="2" indent="-179388" eaLnBrk="1" hangingPunct="1">
              <a:buFont typeface="Arial" pitchFamily="34" charset="0"/>
              <a:buChar char="•"/>
            </a:pPr>
            <a:endParaRPr lang="en-US" altLang="ko-KR" dirty="0" smtClean="0">
              <a:ea typeface="MS PGothic" pitchFamily="34" charset="-128"/>
              <a:sym typeface="Wingdings" pitchFamily="2" charset="2"/>
            </a:endParaRPr>
          </a:p>
        </p:txBody>
      </p:sp>
      <p:sp>
        <p:nvSpPr>
          <p:cNvPr id="8" name="Title 1"/>
          <p:cNvSpPr>
            <a:spLocks noGrp="1"/>
          </p:cNvSpPr>
          <p:nvPr>
            <p:ph type="title"/>
          </p:nvPr>
        </p:nvSpPr>
        <p:spPr>
          <a:xfrm>
            <a:off x="685800" y="685800"/>
            <a:ext cx="8001000" cy="1066800"/>
          </a:xfrm>
        </p:spPr>
        <p:txBody>
          <a:bodyPr/>
          <a:lstStyle/>
          <a:p>
            <a:r>
              <a:rPr lang="en-US" dirty="0" smtClean="0"/>
              <a:t>STA’s preference on AP (2/3) </a:t>
            </a:r>
            <a:endParaRPr lang="en-US" dirty="0"/>
          </a:p>
        </p:txBody>
      </p:sp>
      <p:sp>
        <p:nvSpPr>
          <p:cNvPr id="9" name="Fußzeilenplatzhalter 4"/>
          <p:cNvSpPr txBox="1">
            <a:spLocks/>
          </p:cNvSpPr>
          <p:nvPr/>
        </p:nvSpPr>
        <p:spPr bwMode="auto">
          <a:xfrm>
            <a:off x="7231081" y="6477000"/>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Foliennummernplatzhalter 5"/>
          <p:cNvSpPr txBox="1">
            <a:spLocks/>
          </p:cNvSpPr>
          <p:nvPr/>
        </p:nvSpPr>
        <p:spPr bwMode="auto">
          <a:xfrm>
            <a:off x="4343400" y="6477000"/>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Slide </a:t>
            </a:r>
            <a:fld id="{2DBE7069-5AB7-BF49-BE5C-1250CA92399F}" type="slidenum">
              <a:rPr lang="en-US" smtClean="0"/>
              <a:pPr/>
              <a:t>8</a:t>
            </a:fld>
            <a:endParaRPr lang="en-US" smtClean="0"/>
          </a:p>
        </p:txBody>
      </p:sp>
      <p:sp>
        <p:nvSpPr>
          <p:cNvPr id="11"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1708652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685800" y="1524000"/>
            <a:ext cx="7772400" cy="4648200"/>
          </a:xfrm>
        </p:spPr>
        <p:txBody>
          <a:bodyPr/>
          <a:lstStyle/>
          <a:p>
            <a:pPr marL="179388" indent="-179388" eaLnBrk="1" hangingPunct="1">
              <a:buFont typeface="Arial" pitchFamily="34" charset="0"/>
              <a:buChar char="•"/>
            </a:pPr>
            <a:r>
              <a:rPr lang="en-US" altLang="ko-KR" sz="2800" dirty="0" smtClean="0">
                <a:ea typeface="MS PGothic" pitchFamily="34" charset="-128"/>
              </a:rPr>
              <a:t>STA’s preference on data confidentiality</a:t>
            </a:r>
          </a:p>
          <a:p>
            <a:pPr marL="579438" lvl="1" indent="-179388" eaLnBrk="1" hangingPunct="1">
              <a:buFont typeface="Arial" pitchFamily="34" charset="0"/>
              <a:buChar char="•"/>
            </a:pPr>
            <a:r>
              <a:rPr lang="en-US" altLang="ko-KR" sz="2400" dirty="0" smtClean="0">
                <a:ea typeface="MS PGothic" pitchFamily="34" charset="-128"/>
                <a:sym typeface="Wingdings" pitchFamily="2" charset="2"/>
              </a:rPr>
              <a:t>A STA will require data confidentiality if it wants to access services that require privacy such as Internet banking or online shopping</a:t>
            </a:r>
          </a:p>
          <a:p>
            <a:pPr marL="579438" lvl="1" indent="-179388" eaLnBrk="1" hangingPunct="1">
              <a:buFont typeface="Arial" pitchFamily="34" charset="0"/>
              <a:buChar char="•"/>
            </a:pPr>
            <a:r>
              <a:rPr lang="en-US" altLang="ko-KR" sz="2400" dirty="0" smtClean="0">
                <a:ea typeface="MS PGothic" pitchFamily="34" charset="-128"/>
                <a:sym typeface="Wingdings" pitchFamily="2" charset="2"/>
              </a:rPr>
              <a:t>A STA may not want to use encryption if the privacy is not so important to the service such as streaming service and it requires better throughput</a:t>
            </a:r>
          </a:p>
          <a:p>
            <a:pPr marL="922338" lvl="2" indent="-179388" eaLnBrk="1" hangingPunct="1">
              <a:buFont typeface="Arial" pitchFamily="34" charset="0"/>
              <a:buChar char="•"/>
            </a:pPr>
            <a:r>
              <a:rPr lang="en-US" altLang="ko-KR" sz="2200" dirty="0" smtClean="0">
                <a:ea typeface="MS PGothic" pitchFamily="34" charset="-128"/>
                <a:sym typeface="Wingdings" pitchFamily="2" charset="2"/>
              </a:rPr>
              <a:t>Such preference information will be helpful for the AP for Probe Request filtering</a:t>
            </a:r>
          </a:p>
          <a:p>
            <a:pPr marL="400050" lvl="1" indent="0" eaLnBrk="1" hangingPunct="1">
              <a:buNone/>
            </a:pPr>
            <a:endParaRPr lang="en-US" altLang="ko-KR" sz="2400" dirty="0" smtClean="0">
              <a:ea typeface="MS PGothic" pitchFamily="34" charset="-128"/>
              <a:sym typeface="Wingdings" pitchFamily="2" charset="2"/>
            </a:endParaRPr>
          </a:p>
          <a:p>
            <a:pPr marL="579438" lvl="1" indent="-179388" eaLnBrk="1" hangingPunct="1">
              <a:buFont typeface="Arial" pitchFamily="34" charset="0"/>
              <a:buChar char="•"/>
            </a:pPr>
            <a:endParaRPr lang="en-US" altLang="ko-KR" sz="2400" dirty="0">
              <a:ea typeface="MS PGothic" pitchFamily="34" charset="-128"/>
              <a:sym typeface="Wingdings" pitchFamily="2" charset="2"/>
            </a:endParaRPr>
          </a:p>
          <a:p>
            <a:pPr marL="579438" lvl="1" indent="-179388" eaLnBrk="1" hangingPunct="1">
              <a:buFont typeface="Arial" pitchFamily="34" charset="0"/>
              <a:buChar char="•"/>
            </a:pPr>
            <a:endParaRPr lang="en-US" altLang="ko-KR" sz="2400" dirty="0" smtClean="0">
              <a:ea typeface="MS PGothic" pitchFamily="34" charset="-128"/>
              <a:sym typeface="Wingdings" pitchFamily="2" charset="2"/>
            </a:endParaRPr>
          </a:p>
          <a:p>
            <a:pPr marL="922338" lvl="2" indent="-179388" eaLnBrk="1" hangingPunct="1">
              <a:buFont typeface="Arial" pitchFamily="34" charset="0"/>
              <a:buChar char="•"/>
            </a:pPr>
            <a:endParaRPr lang="en-US" altLang="ko-KR" dirty="0" smtClean="0">
              <a:ea typeface="MS PGothic" pitchFamily="34" charset="-128"/>
              <a:sym typeface="Wingdings" pitchFamily="2" charset="2"/>
            </a:endParaRPr>
          </a:p>
        </p:txBody>
      </p:sp>
      <p:sp>
        <p:nvSpPr>
          <p:cNvPr id="7" name="Title 1"/>
          <p:cNvSpPr>
            <a:spLocks noGrp="1"/>
          </p:cNvSpPr>
          <p:nvPr>
            <p:ph type="title"/>
          </p:nvPr>
        </p:nvSpPr>
        <p:spPr>
          <a:xfrm>
            <a:off x="685800" y="685800"/>
            <a:ext cx="8001000" cy="1066800"/>
          </a:xfrm>
        </p:spPr>
        <p:txBody>
          <a:bodyPr/>
          <a:lstStyle/>
          <a:p>
            <a:r>
              <a:rPr lang="en-US" dirty="0" smtClean="0"/>
              <a:t>STA’s preference on AP (3/3)</a:t>
            </a:r>
            <a:endParaRPr lang="en-US" dirty="0"/>
          </a:p>
        </p:txBody>
      </p:sp>
      <p:sp>
        <p:nvSpPr>
          <p:cNvPr id="8" name="Fußzeilenplatzhalter 4"/>
          <p:cNvSpPr txBox="1">
            <a:spLocks/>
          </p:cNvSpPr>
          <p:nvPr/>
        </p:nvSpPr>
        <p:spPr bwMode="auto">
          <a:xfrm>
            <a:off x="7231081" y="6477000"/>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9" name="Foliennummernplatzhalter 5"/>
          <p:cNvSpPr txBox="1">
            <a:spLocks/>
          </p:cNvSpPr>
          <p:nvPr/>
        </p:nvSpPr>
        <p:spPr bwMode="auto">
          <a:xfrm>
            <a:off x="4343400" y="6477000"/>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Slide </a:t>
            </a:r>
            <a:fld id="{2DBE7069-5AB7-BF49-BE5C-1250CA92399F}" type="slidenum">
              <a:rPr lang="en-US" smtClean="0"/>
              <a:pPr/>
              <a:t>9</a:t>
            </a:fld>
            <a:endParaRPr lang="en-US" smtClean="0"/>
          </a:p>
        </p:txBody>
      </p:sp>
      <p:sp>
        <p:nvSpPr>
          <p:cNvPr id="10"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2574625987"/>
      </p:ext>
    </p:extLst>
  </p:cSld>
  <p:clrMapOvr>
    <a:masterClrMapping/>
  </p:clrMapOvr>
</p:sld>
</file>

<file path=ppt/theme/theme1.xml><?xml version="1.0" encoding="utf-8"?>
<a:theme xmlns:a="http://schemas.openxmlformats.org/drawingml/2006/main" name="802-11-Submission-emmelman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802-11-Submission-emmelmann.pot</Template>
  <TotalTime>3889</TotalTime>
  <Words>1942</Words>
  <Application>Microsoft Office PowerPoint</Application>
  <PresentationFormat>화면 슬라이드 쇼(4:3)</PresentationFormat>
  <Paragraphs>330</Paragraphs>
  <Slides>25</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25</vt:i4>
      </vt:variant>
    </vt:vector>
  </HeadingPairs>
  <TitlesOfParts>
    <vt:vector size="27" baseType="lpstr">
      <vt:lpstr>802-11-Submission-emmelmann</vt:lpstr>
      <vt:lpstr>Document</vt:lpstr>
      <vt:lpstr>Probe Request Filtering Criteria </vt:lpstr>
      <vt:lpstr>Abstract</vt:lpstr>
      <vt:lpstr>Background (1/2)</vt:lpstr>
      <vt:lpstr>Background (2/2)</vt:lpstr>
      <vt:lpstr>Conformance w/ Tgai PAR &amp; 5C </vt:lpstr>
      <vt:lpstr>Probe Request Filtering Criteria</vt:lpstr>
      <vt:lpstr>STA’s preference on AP (1/3) </vt:lpstr>
      <vt:lpstr>STA’s preference on AP (2/3) </vt:lpstr>
      <vt:lpstr>STA’s preference on AP (3/3)</vt:lpstr>
      <vt:lpstr>STA Capability related information (1/2)</vt:lpstr>
      <vt:lpstr>STA Capability related information (2/2)</vt:lpstr>
      <vt:lpstr>AP Preference Information in Probe Request</vt:lpstr>
      <vt:lpstr>Filtering Information in Probe Request</vt:lpstr>
      <vt:lpstr>Conclusion</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selective transmission</dc:title>
  <dc:creator>이재승</dc:creator>
  <cp:lastModifiedBy>이재승</cp:lastModifiedBy>
  <cp:revision>482</cp:revision>
  <cp:lastPrinted>1998-02-10T13:28:06Z</cp:lastPrinted>
  <dcterms:created xsi:type="dcterms:W3CDTF">2011-09-19T08:13:06Z</dcterms:created>
  <dcterms:modified xsi:type="dcterms:W3CDTF">2012-07-17T20:15:25Z</dcterms:modified>
</cp:coreProperties>
</file>