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26" r:id="rId1"/>
  </p:sldMasterIdLst>
  <p:notesMasterIdLst>
    <p:notesMasterId r:id="rId10"/>
  </p:notesMasterIdLst>
  <p:handoutMasterIdLst>
    <p:handoutMasterId r:id="rId11"/>
  </p:handoutMasterIdLst>
  <p:sldIdLst>
    <p:sldId id="269" r:id="rId2"/>
    <p:sldId id="358" r:id="rId3"/>
    <p:sldId id="341" r:id="rId4"/>
    <p:sldId id="342" r:id="rId5"/>
    <p:sldId id="345" r:id="rId6"/>
    <p:sldId id="346" r:id="rId7"/>
    <p:sldId id="357" r:id="rId8"/>
    <p:sldId id="309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FBAD7D"/>
    <a:srgbClr val="85CBFF"/>
    <a:srgbClr val="F86308"/>
    <a:srgbClr val="9933FF"/>
    <a:srgbClr val="CC3300"/>
    <a:srgbClr val="360000"/>
    <a:srgbClr val="54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2" autoAdjust="0"/>
    <p:restoredTop sz="86749" autoAdjust="0"/>
  </p:normalViewPr>
  <p:slideViewPr>
    <p:cSldViewPr>
      <p:cViewPr varScale="1">
        <p:scale>
          <a:sx n="74" d="100"/>
          <a:sy n="74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68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FB1C89-F557-4293-A03D-81EC938F9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2622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65CB0DA-1E5C-42B6-832E-DE221983C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80216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D15C0EF-05CE-4614-B40F-DAF5A6AF9E3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A65CB0DA-1E5C-42B6-832E-DE221983C1E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BB5ACE-2385-4F8D-925D-C8C35A188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1313C5-599E-4DA7-B2C0-F25303D89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10451E-307D-44B6-B19F-7A7B7937A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16287" y="6475413"/>
            <a:ext cx="4705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152FA6-99F5-4225-8FE8-CBCC8C406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D8D4B7-67DC-4901-827F-74796B78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80D9DB-0B96-4004-8078-D303BFA0D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A87241-5B8C-4546-B714-75F47028B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87F541-7081-4923-B824-DE3D7D7B0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AA90FF-3271-453A-B931-4DC39C461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C77914-C8B0-4E62-97E0-6AD658F7D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Huawei Technologies Inc.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6DA661-03AB-4C49-A5B5-34DA5D0DE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16287" y="6475413"/>
            <a:ext cx="4705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096C9B-3595-4EC7-9CE1-2F0FB5D4A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Submission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29200" y="332608"/>
            <a:ext cx="37052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altLang="zh-CN" sz="1800" b="1" dirty="0" smtClean="0"/>
              <a:t>doc.: IEEE </a:t>
            </a:r>
            <a:r>
              <a:rPr lang="en-US" altLang="zh-CN" sz="1800" b="1" dirty="0" smtClean="0"/>
              <a:t>802.11-12/892r0</a:t>
            </a:r>
            <a:endParaRPr lang="en-US" altLang="zh-CN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457200" y="332601"/>
            <a:ext cx="1066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algn="l" eaLnBrk="0" hangingPunct="0"/>
            <a:r>
              <a:rPr lang="en-US" altLang="zh-CN" sz="1800" b="1" dirty="0" smtClean="0"/>
              <a:t>July 2012</a:t>
            </a:r>
            <a:endParaRPr lang="en-US" altLang="zh-CN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62000"/>
            <a:ext cx="5715000" cy="1066800"/>
          </a:xfrm>
        </p:spPr>
        <p:txBody>
          <a:bodyPr/>
          <a:lstStyle/>
          <a:p>
            <a:r>
              <a:rPr lang="en-US" altLang="zh-CN" dirty="0" smtClean="0"/>
              <a:t>Uplink Data Delivery</a:t>
            </a:r>
            <a:endParaRPr lang="zh-CN" altLang="en-US" dirty="0" smtClean="0"/>
          </a:p>
        </p:txBody>
      </p:sp>
      <p:sp>
        <p:nvSpPr>
          <p:cNvPr id="205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2012-07-13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2098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ea typeface="Cambria Math" pitchFamily="18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ea typeface="Cambria Math" pitchFamily="18" charset="0"/>
              <a:cs typeface="Calibri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0698381"/>
              </p:ext>
            </p:extLst>
          </p:nvPr>
        </p:nvGraphicFramePr>
        <p:xfrm>
          <a:off x="616284" y="2590800"/>
          <a:ext cx="7911430" cy="3749040"/>
        </p:xfrm>
        <a:graphic>
          <a:graphicData uri="http://schemas.openxmlformats.org/drawingml/2006/table">
            <a:tbl>
              <a:tblPr/>
              <a:tblGrid>
                <a:gridCol w="1485715"/>
                <a:gridCol w="1114286"/>
                <a:gridCol w="2193624"/>
                <a:gridCol w="890316"/>
                <a:gridCol w="2227489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Yanping Jiang</a:t>
                      </a:r>
                      <a:endParaRPr lang="en-US" sz="12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Huawei</a:t>
                      </a:r>
                      <a:endParaRPr lang="en-US" sz="12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jiangyanping@huawei.com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Betty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Zhao</a:t>
                      </a:r>
                      <a:endParaRPr lang="en-US" sz="12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Huawei</a:t>
                      </a:r>
                      <a:endParaRPr lang="en-US" sz="12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betty.zhao@huawei.com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David</a:t>
                      </a:r>
                      <a:r>
                        <a:rPr lang="en-US" sz="1200" baseline="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Xun Yang</a:t>
                      </a:r>
                      <a:endParaRPr lang="en-US" sz="12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Huawei</a:t>
                      </a:r>
                      <a:endParaRPr lang="en-US" sz="12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David.yangxun@huawei.com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Osama Aboul-Magd</a:t>
                      </a:r>
                      <a:endParaRPr lang="en-US" altLang="zh-CN" sz="1200" dirty="0"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Huawei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Osama.Aboulmagd@huawei.com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Young</a:t>
                      </a:r>
                      <a:r>
                        <a:rPr lang="en-US" altLang="zh-CN" sz="1200" baseline="0" dirty="0" smtClean="0">
                          <a:latin typeface="Calibri" pitchFamily="34" charset="0"/>
                          <a:cs typeface="Calibri" pitchFamily="34" charset="0"/>
                        </a:rPr>
                        <a:t> Hoon Kwon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Huawei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younghoon.kwon@huawei.com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George</a:t>
                      </a:r>
                      <a:r>
                        <a:rPr lang="en-US" altLang="zh-CN" sz="1200" baseline="0" dirty="0" smtClean="0">
                          <a:latin typeface="Calibri" pitchFamily="34" charset="0"/>
                          <a:cs typeface="Calibri" pitchFamily="34" charset="0"/>
                        </a:rPr>
                        <a:t> Calcev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Huawei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Calibri" pitchFamily="34" charset="0"/>
                          <a:cs typeface="Calibri" pitchFamily="34" charset="0"/>
                        </a:rPr>
                        <a:t>George.calcev@huawei.com</a:t>
                      </a:r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Yongho Seok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LG Electronics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Seunghee Han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LG Electronics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Jinsoo Choi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LG Electronics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Jeongki Kim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LG Electronics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Jinsam Kwak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LG Electronics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Matthew Fischer 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Broadcom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Eric Wong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Broadcom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Simone Merlin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Qualcomm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Zhi Quan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Qualcomm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Santosh Abraham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Qualcomm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Hemanth Sampath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Qualcomm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VK Jones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Qualcomm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Menzo Wentink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Qualcomm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0698381"/>
              </p:ext>
            </p:extLst>
          </p:nvPr>
        </p:nvGraphicFramePr>
        <p:xfrm>
          <a:off x="731500" y="1524000"/>
          <a:ext cx="7681000" cy="4663440"/>
        </p:xfrm>
        <a:graphic>
          <a:graphicData uri="http://schemas.openxmlformats.org/drawingml/2006/table">
            <a:tbl>
              <a:tblPr/>
              <a:tblGrid>
                <a:gridCol w="1442442"/>
                <a:gridCol w="1081831"/>
                <a:gridCol w="2184832"/>
                <a:gridCol w="1100702"/>
                <a:gridCol w="1871193"/>
              </a:tblGrid>
              <a:tr h="182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Yong Liu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Marvell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Hongyuan Zhang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Marvell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Raja Banerjea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Marvell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Minyoung Park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Intel Corp.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Tom Tetzlaff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Intel Corp.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Emily Qi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Intel Corp.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Thomas Kenney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Intel Corp.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ChaoChun Wang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MediaTek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James Wang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MediaTek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Jianhan Liu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MediaTek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Vish Ponnampalam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MediaTek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James Yee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MediaTek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Sun, Bo         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ZTE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Lv, Kaiying        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ZTE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Huai-Rong Shao   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Samsung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Chiu Ngo 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Samsung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Minho Cheong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ETRI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Jae Seung Lee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ETRI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Heejung Yu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ETRI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Sayantan Choudhury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Nokia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Taejoon Kim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Nokia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Klaus Doppler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Nokia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Chittabrara Ghosh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Nokia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Esa Tumaala</a:t>
                      </a:r>
                      <a:endParaRPr lang="zh-CN" sz="1200" kern="10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Calibri" pitchFamily="34" charset="0"/>
                          <a:ea typeface="宋体"/>
                          <a:cs typeface="Calibri" pitchFamily="34" charset="0"/>
                        </a:rPr>
                        <a:t>Nokia</a:t>
                      </a:r>
                      <a:endParaRPr lang="zh-CN" sz="1200" kern="100" dirty="0">
                        <a:latin typeface="Calibri" pitchFamily="34" charset="0"/>
                        <a:ea typeface="宋体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381000" y="914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itchFamily="34" charset="0"/>
                <a:cs typeface="Calibri" pitchFamily="34" charset="0"/>
              </a:rPr>
              <a:t>Authors: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So far</a:t>
            </a:r>
            <a:r>
              <a:rPr lang="en-US" altLang="zh-CN" sz="2200" dirty="0" smtClean="0"/>
              <a:t>, most contributions focus on DL data delivery with PS-Poll or trigger frame, such as [1] and [2].</a:t>
            </a:r>
          </a:p>
          <a:p>
            <a:endParaRPr lang="en-US" sz="2200" dirty="0" smtClean="0"/>
          </a:p>
          <a:p>
            <a:r>
              <a:rPr lang="en-US" sz="2200" dirty="0" smtClean="0"/>
              <a:t>According to the analysis </a:t>
            </a:r>
            <a:r>
              <a:rPr lang="en-US" altLang="zh-CN" sz="2200" dirty="0" smtClean="0"/>
              <a:t>[4, 5], UL data delivery is more problematic than DL data delivery in the real world, especially when sensor STAs and offloading STAs coexist.</a:t>
            </a:r>
          </a:p>
          <a:p>
            <a:pPr>
              <a:buNone/>
            </a:pPr>
            <a:r>
              <a:rPr lang="en-US" altLang="zh-CN" sz="1800" b="0" dirty="0" smtClean="0"/>
              <a:t>    - [3] has provided some solutions on the coexistence of Z-class STAs and H-class STAs.</a:t>
            </a:r>
          </a:p>
          <a:p>
            <a:endParaRPr lang="en-US" sz="2200" dirty="0" smtClean="0"/>
          </a:p>
          <a:p>
            <a:r>
              <a:rPr lang="en-US" sz="2200" dirty="0" smtClean="0"/>
              <a:t>We try to give a solution on the UL data delivery when sensor STAs and offloading STAs contend medium together</a:t>
            </a:r>
            <a:r>
              <a:rPr lang="en-US" altLang="zh-CN" sz="2200" dirty="0" smtClean="0"/>
              <a:t>.</a:t>
            </a:r>
            <a:endParaRPr lang="en-US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3352800"/>
          </a:xfrm>
        </p:spPr>
        <p:txBody>
          <a:bodyPr/>
          <a:lstStyle/>
          <a:p>
            <a:r>
              <a:rPr lang="en-US" sz="2000" dirty="0" smtClean="0"/>
              <a:t>Sensor STAs consume more power and have longer medium access time when they coexist with offloading STAs</a:t>
            </a:r>
            <a:r>
              <a:rPr lang="en-US" altLang="zh-CN" sz="2000" dirty="0" smtClean="0"/>
              <a:t>, because</a:t>
            </a:r>
            <a:endParaRPr lang="en-US" sz="2000" dirty="0" smtClean="0"/>
          </a:p>
          <a:p>
            <a:pPr>
              <a:buNone/>
            </a:pPr>
            <a:r>
              <a:rPr lang="en-US" sz="1600" b="0" dirty="0" smtClean="0"/>
              <a:t>    </a:t>
            </a:r>
            <a:r>
              <a:rPr lang="en-US" altLang="zh-CN" sz="1600" b="0" dirty="0" smtClean="0"/>
              <a:t>-  </a:t>
            </a:r>
            <a:r>
              <a:rPr lang="en-US" sz="1600" b="0" dirty="0" smtClean="0"/>
              <a:t>Sensor STAs are more likely to be hidden nodes of offloading STAs</a:t>
            </a:r>
            <a:r>
              <a:rPr lang="en-US" altLang="zh-CN" sz="1600" b="0" dirty="0" smtClean="0"/>
              <a:t> and </a:t>
            </a:r>
            <a:r>
              <a:rPr lang="en-US" sz="1600" b="0" dirty="0" smtClean="0"/>
              <a:t>suffer more collisions</a:t>
            </a:r>
            <a:r>
              <a:rPr lang="en-US" altLang="zh-CN" sz="1600" b="0" dirty="0" smtClean="0"/>
              <a:t>.</a:t>
            </a:r>
            <a:endParaRPr lang="en-US" sz="1600" b="0" dirty="0" smtClean="0"/>
          </a:p>
          <a:p>
            <a:pPr>
              <a:buNone/>
            </a:pPr>
            <a:r>
              <a:rPr lang="en-US" altLang="zh-CN" sz="1600" b="0" dirty="0" smtClean="0"/>
              <a:t>    -  Offloading STAs occupy the medium much longer than sensor STAs once they own the medium.</a:t>
            </a:r>
            <a:endParaRPr lang="en-US" sz="2000" b="0" dirty="0" smtClean="0"/>
          </a:p>
          <a:p>
            <a:r>
              <a:rPr lang="en-US" sz="2000" dirty="0" smtClean="0"/>
              <a:t>Because TIM can indicate the DL data explicitly</a:t>
            </a:r>
            <a:r>
              <a:rPr lang="en-US" altLang="zh-CN" sz="2000" dirty="0" smtClean="0"/>
              <a:t>, AP may reserve a duration of time in each Beacon Interval for the DL data and PS-Poll/trigger frame, such as [1] and [2]. And the remaining time in BI should be mainly for UL data delivery.</a:t>
            </a:r>
          </a:p>
          <a:p>
            <a:pPr>
              <a:buNone/>
            </a:pPr>
            <a:r>
              <a:rPr lang="en-US" altLang="zh-CN" sz="1600" b="0" dirty="0" smtClean="0"/>
              <a:t>    -  DL/UL window is not restricted strictly for DL/UL data delivery. Actually, for the STAs not listening to beacon, no one can limit their behaviors.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762000" y="5410200"/>
            <a:ext cx="7772400" cy="914400"/>
            <a:chOff x="762000" y="5029200"/>
            <a:chExt cx="7772400" cy="914400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762000" y="5943600"/>
              <a:ext cx="7772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Rectangle 7"/>
            <p:cNvSpPr/>
            <p:nvPr/>
          </p:nvSpPr>
          <p:spPr bwMode="auto">
            <a:xfrm>
              <a:off x="1066800" y="5029200"/>
              <a:ext cx="152400" cy="9144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924800" y="5029200"/>
              <a:ext cx="152400" cy="9144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4572000" y="5181600"/>
              <a:ext cx="0" cy="76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1219200" y="5486400"/>
              <a:ext cx="3352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4572000" y="5486400"/>
              <a:ext cx="3352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1676400" y="5178623"/>
              <a:ext cx="2362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9063" indent="-119063" algn="ctr"/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DL  window</a:t>
              </a:r>
              <a:endParaRPr lang="en-US" altLang="zh-CN" sz="1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105400" y="5178623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UL window</a:t>
              </a:r>
              <a:endParaRPr lang="en-US" sz="16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0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3352800"/>
          </a:xfrm>
        </p:spPr>
        <p:txBody>
          <a:bodyPr/>
          <a:lstStyle/>
          <a:p>
            <a:r>
              <a:rPr lang="en-US" altLang="zh-CN" sz="1800" dirty="0" smtClean="0"/>
              <a:t>To reduce the interference from offloading STAs on UL data delivery, UL window is divided to two parts:</a:t>
            </a:r>
          </a:p>
          <a:p>
            <a:pPr>
              <a:buNone/>
            </a:pPr>
            <a:r>
              <a:rPr lang="en-US" altLang="zh-CN" sz="1400" b="0" dirty="0" smtClean="0"/>
              <a:t>     -  Sensor-only Window (SW)</a:t>
            </a:r>
          </a:p>
          <a:p>
            <a:pPr>
              <a:buNone/>
            </a:pPr>
            <a:r>
              <a:rPr lang="en-US" altLang="zh-CN" sz="1400" b="0" dirty="0" smtClean="0"/>
              <a:t>     -  Mixed Window (MW)</a:t>
            </a:r>
          </a:p>
          <a:p>
            <a:r>
              <a:rPr lang="en-US" altLang="zh-CN" sz="1800" dirty="0" smtClean="0"/>
              <a:t>AP indicates T1 and T2 in the beacon. T1 and T2 may vary from beacon to beacon.</a:t>
            </a:r>
          </a:p>
          <a:p>
            <a:pPr>
              <a:buNone/>
            </a:pPr>
            <a:r>
              <a:rPr lang="en-US" altLang="zh-CN" sz="1400" b="0" dirty="0" smtClean="0"/>
              <a:t>     -  T1 is the time of end of DL window. </a:t>
            </a:r>
            <a:r>
              <a:rPr lang="en-US" sz="1400" b="0" dirty="0" smtClean="0"/>
              <a:t>T1 can be determined based on TIM</a:t>
            </a:r>
            <a:r>
              <a:rPr lang="en-US" altLang="zh-CN" sz="1400" b="0" dirty="0" smtClean="0"/>
              <a:t>.</a:t>
            </a:r>
          </a:p>
          <a:p>
            <a:pPr>
              <a:buNone/>
            </a:pPr>
            <a:r>
              <a:rPr lang="en-US" altLang="zh-CN" sz="1400" b="0" dirty="0" smtClean="0"/>
              <a:t>     -  T2 is the time of end of SW. </a:t>
            </a:r>
            <a:r>
              <a:rPr lang="en-US" sz="1400" b="0" dirty="0" smtClean="0"/>
              <a:t>The estimation method of T2 is TBD</a:t>
            </a:r>
            <a:r>
              <a:rPr lang="en-US" altLang="zh-CN" sz="1400" b="0" dirty="0" smtClean="0"/>
              <a:t>. It may depend on AP’s knowledge of the traffic pattern of sensor STAs.</a:t>
            </a:r>
          </a:p>
          <a:p>
            <a:r>
              <a:rPr lang="en-US" sz="1800" dirty="0" smtClean="0"/>
              <a:t>Sensor STAs with UL data may sleep until T1 and try to access the medium between T1 and T2 </a:t>
            </a:r>
            <a:r>
              <a:rPr lang="en-US" altLang="zh-CN" sz="1800" dirty="0" smtClean="0"/>
              <a:t>(SW). If its medium accessing or data delivery failed during SW, it still can retry during MW.</a:t>
            </a:r>
          </a:p>
          <a:p>
            <a:r>
              <a:rPr lang="en-US" sz="1800" dirty="0" smtClean="0"/>
              <a:t>Offloading STAs are restricted to access the medium after T2 </a:t>
            </a:r>
            <a:r>
              <a:rPr lang="en-US" altLang="zh-CN" sz="1800" dirty="0" smtClean="0"/>
              <a:t>(MW).</a:t>
            </a: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609600" y="4919246"/>
            <a:ext cx="7924800" cy="1633954"/>
            <a:chOff x="609600" y="4919246"/>
            <a:chExt cx="7924800" cy="1633954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762000" y="5943600"/>
              <a:ext cx="7772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" name="Rectangle 7"/>
            <p:cNvSpPr/>
            <p:nvPr/>
          </p:nvSpPr>
          <p:spPr bwMode="auto">
            <a:xfrm>
              <a:off x="1066800" y="5029200"/>
              <a:ext cx="152400" cy="9144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924800" y="5029200"/>
              <a:ext cx="152400" cy="9144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4572000" y="5181600"/>
              <a:ext cx="0" cy="762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1219200" y="5486400"/>
              <a:ext cx="3352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4572000" y="5260777"/>
              <a:ext cx="3352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1676400" y="5178623"/>
              <a:ext cx="2362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9063" indent="-119063" algn="ctr"/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DL  window</a:t>
              </a:r>
              <a:endParaRPr lang="en-US" altLang="zh-CN" sz="16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05400" y="4953000"/>
              <a:ext cx="2438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UL window</a:t>
              </a:r>
              <a:endParaRPr lang="en-US" sz="16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6248400" y="5486400"/>
              <a:ext cx="0" cy="457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4572000" y="57150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6248400" y="5715000"/>
              <a:ext cx="1676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029200" y="5410200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SW</a:t>
              </a:r>
              <a:endParaRPr lang="en-US" sz="16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81800" y="5410200"/>
              <a:ext cx="609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70C0"/>
                  </a:solidFill>
                  <a:latin typeface="Calibri" pitchFamily="34" charset="0"/>
                  <a:cs typeface="Calibri" pitchFamily="34" charset="0"/>
                </a:rPr>
                <a:t>MW</a:t>
              </a:r>
              <a:endParaRPr lang="en-US" sz="16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4572000" y="5980176"/>
              <a:ext cx="3352800" cy="228600"/>
            </a:xfrm>
            <a:prstGeom prst="roundRect">
              <a:avLst/>
            </a:prstGeom>
            <a:solidFill>
              <a:srgbClr val="FF99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Calibri" pitchFamily="34" charset="0"/>
                </a:rPr>
                <a:t>sensor STAs</a:t>
              </a: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6248400" y="6248400"/>
              <a:ext cx="1676400" cy="228600"/>
            </a:xfrm>
            <a:prstGeom prst="round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Calibri" pitchFamily="34" charset="0"/>
                </a:rPr>
                <a:t>offloading STAs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343400" y="4919246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alibri" pitchFamily="34" charset="0"/>
                  <a:cs typeface="Calibri" pitchFamily="34" charset="0"/>
                </a:rPr>
                <a:t>T1</a:t>
              </a:r>
              <a:endParaRPr lang="en-US" sz="16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19800" y="5224046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alibri" pitchFamily="34" charset="0"/>
                  <a:cs typeface="Calibri" pitchFamily="34" charset="0"/>
                </a:rPr>
                <a:t>T2</a:t>
              </a:r>
              <a:endParaRPr lang="en-US" sz="1600" b="1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1219200" y="6019800"/>
              <a:ext cx="3352800" cy="0"/>
            </a:xfrm>
            <a:prstGeom prst="line">
              <a:avLst/>
            </a:prstGeom>
            <a:solidFill>
              <a:schemeClr val="accent1"/>
            </a:solidFill>
            <a:ln w="60325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609600" y="6029980"/>
              <a:ext cx="4114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FF9900"/>
                  </a:solidFill>
                  <a:latin typeface="Calibri" pitchFamily="34" charset="0"/>
                  <a:cs typeface="Calibri" pitchFamily="34" charset="0"/>
                </a:rPr>
                <a:t>Sensor STAs may sleep between beacon and T1</a:t>
              </a:r>
              <a:r>
                <a:rPr lang="en-US" altLang="zh-CN" sz="1400" b="1" dirty="0" smtClean="0">
                  <a:solidFill>
                    <a:srgbClr val="FF9900"/>
                  </a:solidFill>
                  <a:latin typeface="Calibri" pitchFamily="34" charset="0"/>
                  <a:cs typeface="Calibri" pitchFamily="34" charset="0"/>
                </a:rPr>
                <a:t>, and then choose a time between T1 and T2 to wake up.</a:t>
              </a:r>
            </a:p>
          </p:txBody>
        </p:sp>
      </p:grpSp>
      <p:sp>
        <p:nvSpPr>
          <p:cNvPr id="26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Sensor STAs can save power by avoiding contending medium with offloading STAs</a:t>
            </a:r>
            <a:r>
              <a:rPr lang="en-US" altLang="zh-CN" sz="2200" dirty="0" smtClean="0"/>
              <a:t>.</a:t>
            </a:r>
          </a:p>
          <a:p>
            <a:endParaRPr lang="en-US" sz="2200" dirty="0" smtClean="0"/>
          </a:p>
          <a:p>
            <a:r>
              <a:rPr lang="en-US" altLang="zh-CN" sz="2200" dirty="0" smtClean="0"/>
              <a:t>Sensor STAs can reduce collision and medium access time, because m</a:t>
            </a:r>
            <a:r>
              <a:rPr lang="en-US" sz="2200" dirty="0" smtClean="0"/>
              <a:t>ost medium contentions are limited between sensor STAs</a:t>
            </a:r>
            <a:r>
              <a:rPr lang="en-US" altLang="zh-CN" sz="2200" dirty="0" smtClean="0"/>
              <a:t>.</a:t>
            </a:r>
          </a:p>
          <a:p>
            <a:endParaRPr lang="en-US" sz="2200" dirty="0" smtClean="0"/>
          </a:p>
          <a:p>
            <a:r>
              <a:rPr lang="en-US" sz="2200" dirty="0" smtClean="0"/>
              <a:t>Significantly alleviate the hidden node problem between sensor STAs and offloading STAs</a:t>
            </a:r>
            <a:r>
              <a:rPr lang="en-US" altLang="zh-CN" sz="2200" dirty="0" smtClean="0"/>
              <a:t>.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that AP may indicate a window in beacon, and during that window offloading STAs can not access medium to send uplink data?</a:t>
            </a:r>
            <a:endParaRPr lang="zh-CN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3225" indent="-403225">
              <a:buNone/>
            </a:pPr>
            <a:r>
              <a:rPr lang="en-GB" altLang="zh-CN" sz="2200" dirty="0" smtClean="0"/>
              <a:t>[1] 20120503r0_LGE-INTEL-Marvell-Nokia</a:t>
            </a:r>
            <a:r>
              <a:rPr lang="en-US" altLang="zh-CN" sz="2200" dirty="0" smtClean="0"/>
              <a:t>-</a:t>
            </a:r>
            <a:r>
              <a:rPr lang="en-GB" altLang="zh-CN" sz="2200" dirty="0" smtClean="0"/>
              <a:t>Uplink</a:t>
            </a:r>
            <a:r>
              <a:rPr lang="en-US" altLang="zh-CN" sz="2200" dirty="0" smtClean="0"/>
              <a:t>-</a:t>
            </a:r>
            <a:r>
              <a:rPr lang="en-GB" altLang="zh-CN" sz="2200" dirty="0" smtClean="0"/>
              <a:t>Channel</a:t>
            </a:r>
            <a:r>
              <a:rPr lang="en-US" altLang="zh-CN" sz="2200" dirty="0" smtClean="0"/>
              <a:t>-</a:t>
            </a:r>
            <a:r>
              <a:rPr lang="en-GB" altLang="zh-CN" sz="2200" dirty="0" smtClean="0"/>
              <a:t>Access</a:t>
            </a:r>
            <a:r>
              <a:rPr lang="en-US" altLang="zh-CN" sz="2200" dirty="0" smtClean="0"/>
              <a:t>-</a:t>
            </a:r>
            <a:r>
              <a:rPr lang="en-GB" altLang="zh-CN" sz="2200" dirty="0" smtClean="0"/>
              <a:t>Follow</a:t>
            </a:r>
            <a:r>
              <a:rPr lang="en-US" altLang="zh-CN" sz="2200" dirty="0" smtClean="0"/>
              <a:t>-</a:t>
            </a:r>
            <a:r>
              <a:rPr lang="en-GB" altLang="zh-CN" sz="2200" dirty="0" smtClean="0"/>
              <a:t>Up</a:t>
            </a:r>
          </a:p>
          <a:p>
            <a:pPr marL="403225" indent="-403225">
              <a:buNone/>
            </a:pPr>
            <a:r>
              <a:rPr lang="en-US" altLang="zh-CN" sz="2200" dirty="0" smtClean="0"/>
              <a:t>[2] 20120402r0-Qualcomm-Enhanced PS-Poll-Mechanism</a:t>
            </a:r>
          </a:p>
          <a:p>
            <a:pPr marL="403225" indent="-403225">
              <a:buNone/>
            </a:pPr>
            <a:r>
              <a:rPr lang="en-US" altLang="zh-CN" sz="2200" dirty="0" smtClean="0"/>
              <a:t>[3] 20120101r0-Broadcom-TargetWakeTime</a:t>
            </a:r>
          </a:p>
          <a:p>
            <a:pPr>
              <a:buNone/>
            </a:pPr>
            <a:r>
              <a:rPr lang="en-US" altLang="zh-CN" sz="2200" dirty="0" smtClean="0"/>
              <a:t>[4] SG Network System Requirements Specification v4.1-draft6, OpenSG Users Group</a:t>
            </a:r>
          </a:p>
          <a:p>
            <a:pPr>
              <a:buNone/>
            </a:pPr>
            <a:r>
              <a:rPr lang="en-US" altLang="zh-CN" sz="2200" dirty="0" smtClean="0"/>
              <a:t>[5] SG-NET-diagram-r0.6Di , OpenSG Users Group</a:t>
            </a:r>
          </a:p>
          <a:p>
            <a:pPr marL="403225" indent="-403225">
              <a:buNone/>
            </a:pPr>
            <a:endParaRPr lang="en-US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010400" y="6477000"/>
            <a:ext cx="1676401" cy="18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Betty Zhao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et. al,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Huawei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400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58743</TotalTime>
  <Words>842</Words>
  <Application>Microsoft Office PowerPoint</Application>
  <PresentationFormat>On-screen Show (4:3)</PresentationFormat>
  <Paragraphs>184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Extend</vt:lpstr>
      <vt:lpstr>Uplink Data Delivery</vt:lpstr>
      <vt:lpstr>Slide 2</vt:lpstr>
      <vt:lpstr>Introduction</vt:lpstr>
      <vt:lpstr>Issues</vt:lpstr>
      <vt:lpstr>Solution</vt:lpstr>
      <vt:lpstr>Benefits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 between paged STAs and non-paged STAs</dc:title>
  <dc:creator>Zhaomu</dc:creator>
  <cp:lastModifiedBy>Betty</cp:lastModifiedBy>
  <cp:revision>298</cp:revision>
  <cp:lastPrinted>1998-02-10T13:28:06Z</cp:lastPrinted>
  <dcterms:created xsi:type="dcterms:W3CDTF">2007-05-21T21:00:37Z</dcterms:created>
  <dcterms:modified xsi:type="dcterms:W3CDTF">2012-07-16T05:41:52Z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(4)OGtwXMNaMO7ltGAy7J8NgVToLF0HvoF0UoFpuKRw2qJVrv6q0p9IwXqbgjOFCjjgFqZiQ42l
Hi4jHKJhgXOr6GooNaHu10x4bgDQTfhY6zRjcUFlr39skd7fwo0sGLgsUqWboh6nL+TEdC0B
A69p9fsHLyy/UzIXcC0BkGv9vTC29nbOq00xGlwrMkl0d1D6cDoUca9ZamWVmz2G9iuYryam
qLDmbiGw+u0jRe+mEeFce</vt:lpwstr>
  </property>
  <property fmtid="{D5CDD505-2E9C-101B-9397-08002B2CF9AE}" pid="3" name="_ms_pID_7253431">
    <vt:lpwstr>Z7grLLN54Z9J6rJKwsIZAIzuLOnuJm5VDtEi3Fqn4igRfWYfwrv
2eqOn35Km1ONRr7rmn620ebLGRzrEzBqx9sITmepcHulvpqhTnUwZBgmMIzQCPQjD4yhyu+r
sndD3y43hrUBCeHeMPYhe2BpslRwMBMYeXHJbuzu8iKDTjwtnoZjuRD0pY7J1HirQ/KUTZAj
PsLZ7TE6FoXj61czBGVGPNynllMR9fMfIunS1EVoHm</vt:lpwstr>
  </property>
  <property fmtid="{D5CDD505-2E9C-101B-9397-08002B2CF9AE}" pid="4" name="_ms_pID_7253432">
    <vt:lpwstr>A2dp9YtHRzmqMUyh6Y6oR8bddQnFdZ
9zFfA6TRKoRBgXTbEsqNxNzatiIJpCJtvrB7+10/dPCeEl1S7Ki5cm1/WVbjgOvGiAvtRzZA
yAFLqyI+WHIJ2EKAU64UD/0JLvKo/MlkCkOolDP7KgrIyykMy3a3yi2s9RZIT7Fs10j9e/3e
rY57J3AjiGrtogm3KHOmrumc440ykYqOlPUIXZ+GMNyVgxmIBrh1/HdP/8xXLpe</vt:lpwstr>
  </property>
  <property fmtid="{D5CDD505-2E9C-101B-9397-08002B2CF9AE}" pid="5" name="_ms_pID_7253433">
    <vt:lpwstr>V9nf1A/TY
GiHslbIvklu2CkPPRo8KLO9h4KjafJMN2SfJtUsr6KKHw6ssl2GkB1st/ibw0NwWmZR5uL1w
3nu0f2wNx/vz5kfSWjY=</vt:lpwstr>
  </property>
  <property fmtid="{D5CDD505-2E9C-101B-9397-08002B2CF9AE}" pid="6" name="sflag">
    <vt:lpwstr>1335330559</vt:lpwstr>
  </property>
</Properties>
</file>