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Default Extension="vml" ContentType="application/vnd.openxmlformats-officedocument.vmlDrawing"/>
  <Default Extension="doc" ContentType="application/msword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bin" ContentType="application/vnd.openxmlformats-officedocument.oleObject"/>
  <Override PartName="/ppt/notesSlides/notesSlide3.xml" ContentType="application/vnd.openxmlformats-officedocument.presentationml.notesSlide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56" r:id="rId2"/>
    <p:sldId id="257" r:id="rId3"/>
    <p:sldId id="302" r:id="rId4"/>
    <p:sldId id="303" r:id="rId5"/>
    <p:sldId id="307" r:id="rId6"/>
    <p:sldId id="318" r:id="rId7"/>
    <p:sldId id="305" r:id="rId8"/>
    <p:sldId id="306" r:id="rId9"/>
    <p:sldId id="258" r:id="rId10"/>
    <p:sldId id="308" r:id="rId11"/>
    <p:sldId id="316" r:id="rId12"/>
    <p:sldId id="317" r:id="rId13"/>
    <p:sldId id="309" r:id="rId14"/>
    <p:sldId id="311" r:id="rId15"/>
    <p:sldId id="315" r:id="rId16"/>
    <p:sldId id="310" r:id="rId17"/>
    <p:sldId id="314" r:id="rId18"/>
    <p:sldId id="312" r:id="rId19"/>
    <p:sldId id="313" r:id="rId20"/>
  </p:sldIdLst>
  <p:sldSz cx="9144000" cy="6858000" type="screen4x3"/>
  <p:notesSz cx="6934200" cy="9280525"/>
  <p:defaultTextStyle>
    <a:defPPr>
      <a:defRPr lang="en-GB"/>
    </a:defPPr>
    <a:lvl1pPr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MS Gothic" pitchFamily="49" charset="-128"/>
        <a:cs typeface="+mn-cs"/>
      </a:defRPr>
    </a:lvl1pPr>
    <a:lvl2pPr marL="742950" indent="-285750"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MS Gothic" pitchFamily="49" charset="-128"/>
        <a:cs typeface="+mn-cs"/>
      </a:defRPr>
    </a:lvl2pPr>
    <a:lvl3pPr marL="1143000" indent="-228600"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MS Gothic" pitchFamily="49" charset="-128"/>
        <a:cs typeface="+mn-cs"/>
      </a:defRPr>
    </a:lvl3pPr>
    <a:lvl4pPr marL="1600200" indent="-228600"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MS Gothic" pitchFamily="49" charset="-128"/>
        <a:cs typeface="+mn-cs"/>
      </a:defRPr>
    </a:lvl4pPr>
    <a:lvl5pPr marL="2057400" indent="-228600"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MS Gothic" pitchFamily="49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MS Gothic" pitchFamily="49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MS Gothic" pitchFamily="49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MS Gothic" pitchFamily="49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MS Gothic" pitchFamily="49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30" autoAdjust="0"/>
    <p:restoredTop sz="84835" autoAdjust="0"/>
  </p:normalViewPr>
  <p:slideViewPr>
    <p:cSldViewPr>
      <p:cViewPr varScale="1">
        <p:scale>
          <a:sx n="78" d="100"/>
          <a:sy n="78" d="100"/>
        </p:scale>
        <p:origin x="-1320" y="-9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9" d="100"/>
          <a:sy n="69" d="100"/>
        </p:scale>
        <p:origin x="-2820" y="-10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 sz="1200" smtClean="0">
                <a:latin typeface="Times New Roman" pitchFamily="16" charset="0"/>
                <a:ea typeface="MS Gothic" charset="-128"/>
              </a:defRPr>
            </a:lvl1pPr>
          </a:lstStyle>
          <a:p>
            <a:pPr>
              <a:defRPr/>
            </a:pPr>
            <a:r>
              <a:rPr lang="en-US" smtClean="0"/>
              <a:t>doc.: IEEE 802.11-11/0890r0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 sz="1200" smtClean="0">
                <a:latin typeface="Times New Roman" pitchFamily="16" charset="0"/>
                <a:ea typeface="MS Gothic" charset="-128"/>
              </a:defRPr>
            </a:lvl1pPr>
          </a:lstStyle>
          <a:p>
            <a:pPr>
              <a:defRPr/>
            </a:pPr>
            <a:fld id="{89E18F51-A525-4FDB-846A-C25E9F8E0661}" type="datetimeFigureOut">
              <a:rPr lang="en-US"/>
              <a:pPr>
                <a:defRPr/>
              </a:pPr>
              <a:t>7/15/2012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 sz="1200" smtClean="0">
                <a:latin typeface="Times New Roman" pitchFamily="16" charset="0"/>
                <a:ea typeface="MS Gothic" charset="-128"/>
              </a:defRPr>
            </a:lvl1pPr>
          </a:lstStyle>
          <a:p>
            <a:pPr>
              <a:defRPr/>
            </a:pPr>
            <a:r>
              <a:rPr lang="en-US" smtClean="0"/>
              <a:t>Fei Tong, CSR Company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 sz="1200" smtClean="0">
                <a:latin typeface="Times New Roman" pitchFamily="16" charset="0"/>
                <a:ea typeface="MS Gothic" charset="-128"/>
              </a:defRPr>
            </a:lvl1pPr>
          </a:lstStyle>
          <a:p>
            <a:pPr>
              <a:defRPr/>
            </a:pPr>
            <a:fld id="{AD7F5D16-D5FA-4708-9A3B-4365AFC9CD4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latin typeface="Times New Roman" pitchFamily="16" charset="0"/>
              <a:ea typeface="MS Gothic" charset="-128"/>
            </a:endParaRPr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 smtClean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pPr>
              <a:defRPr/>
            </a:pPr>
            <a:r>
              <a:rPr lang="en-US" smtClean="0"/>
              <a:t>doc.: IEEE 802.11-11/0890r0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1269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noProof="0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 smtClean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pPr>
              <a:defRPr/>
            </a:pPr>
            <a:r>
              <a:rPr lang="en-US" smtClean="0"/>
              <a:t>Fei Tong, CSR Company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ea typeface="Arial Unicode MS"/>
                <a:cs typeface="Arial Unicode MS"/>
              </a:defRPr>
            </a:lvl1pPr>
          </a:lstStyle>
          <a:p>
            <a:r>
              <a:rPr lang="en-US"/>
              <a:t>Page </a:t>
            </a:r>
            <a:fld id="{382DC855-091B-41D5-9E8E-A01CB1438FAD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sz="1200">
                <a:solidFill>
                  <a:srgbClr val="000000"/>
                </a:solidFill>
                <a:latin typeface="Times New Roman" pitchFamily="16" charset="0"/>
                <a:ea typeface="MS Gothic" charset="-128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latin typeface="Times New Roman" pitchFamily="16" charset="0"/>
              <a:ea typeface="MS Gothic" charset="-128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latin typeface="Times New Roman" pitchFamily="16" charset="0"/>
              <a:ea typeface="MS Gothic" charset="-128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 smtClean="0">
                <a:latin typeface="Times New Roman" pitchFamily="18" charset="0"/>
                <a:ea typeface="Arial Unicode MS"/>
                <a:cs typeface="Arial Unicode MS"/>
              </a:rPr>
              <a:t>doc.: IEEE 802.11-11/0890r0</a:t>
            </a:r>
            <a:endParaRPr lang="en-US">
              <a:latin typeface="Times New Roman" pitchFamily="18" charset="0"/>
              <a:ea typeface="Arial Unicode MS"/>
              <a:cs typeface="Arial Unicode MS"/>
            </a:endParaRP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 smtClean="0">
                <a:latin typeface="Times New Roman" pitchFamily="18" charset="0"/>
                <a:ea typeface="Arial Unicode MS"/>
                <a:cs typeface="Arial Unicode MS"/>
              </a:rPr>
              <a:t>Month Year</a:t>
            </a:r>
          </a:p>
        </p:txBody>
      </p:sp>
      <p:sp>
        <p:nvSpPr>
          <p:cNvPr id="15364" name="Rectangle 6"/>
          <p:cNvSpPr>
            <a:spLocks noGrp="1" noChangeArrowheads="1"/>
          </p:cNvSpPr>
          <p:nvPr>
            <p:ph type="ftr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 smtClean="0">
                <a:latin typeface="Times New Roman" pitchFamily="18" charset="0"/>
                <a:ea typeface="Arial Unicode MS"/>
                <a:cs typeface="Arial Unicode MS"/>
              </a:rPr>
              <a:t>Fei Tong, CSR Company</a:t>
            </a:r>
            <a:endParaRPr lang="en-US">
              <a:latin typeface="Times New Roman" pitchFamily="18" charset="0"/>
              <a:ea typeface="Arial Unicode MS"/>
              <a:cs typeface="Arial Unicode MS"/>
            </a:endParaRPr>
          </a:p>
        </p:txBody>
      </p:sp>
      <p:sp>
        <p:nvSpPr>
          <p:cNvPr id="15365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CE59CAA0-78C0-4FD3-8EC6-FF5AC9C9752A}" type="slidenum">
              <a:rPr lang="en-US"/>
              <a:pPr/>
              <a:t>1</a:t>
            </a:fld>
            <a:endParaRPr lang="en-US"/>
          </a:p>
        </p:txBody>
      </p:sp>
      <p:sp>
        <p:nvSpPr>
          <p:cNvPr id="15366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/>
          </a:p>
        </p:txBody>
      </p:sp>
      <p:sp>
        <p:nvSpPr>
          <p:cNvPr id="15367" name="Rectangle 2"/>
          <p:cNvSpPr txBox="1">
            <a:spLocks noGrp="1" noChangeArrowheads="1"/>
          </p:cNvSpPr>
          <p:nvPr>
            <p:ph type="body"/>
          </p:nvPr>
        </p:nvSpPr>
        <p:spPr>
          <a:xfrm>
            <a:off x="923925" y="4408488"/>
            <a:ext cx="5086350" cy="4270375"/>
          </a:xfrm>
          <a:noFill/>
          <a:ln/>
        </p:spPr>
        <p:txBody>
          <a:bodyPr wrap="none" anchor="ctr"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 smtClean="0">
                <a:latin typeface="Times New Roman" pitchFamily="18" charset="0"/>
                <a:ea typeface="Arial Unicode MS"/>
                <a:cs typeface="Arial Unicode MS"/>
              </a:rPr>
              <a:t>doc.: IEEE 802.11-11/0890r0</a:t>
            </a:r>
            <a:endParaRPr lang="en-US">
              <a:latin typeface="Times New Roman" pitchFamily="18" charset="0"/>
              <a:ea typeface="Arial Unicode MS"/>
              <a:cs typeface="Arial Unicode MS"/>
            </a:endParaRP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 smtClean="0">
                <a:latin typeface="Times New Roman" pitchFamily="18" charset="0"/>
                <a:ea typeface="Arial Unicode MS"/>
                <a:cs typeface="Arial Unicode MS"/>
              </a:rPr>
              <a:t>Month Year</a:t>
            </a:r>
          </a:p>
        </p:txBody>
      </p:sp>
      <p:sp>
        <p:nvSpPr>
          <p:cNvPr id="17412" name="Rectangle 6"/>
          <p:cNvSpPr>
            <a:spLocks noGrp="1" noChangeArrowheads="1"/>
          </p:cNvSpPr>
          <p:nvPr>
            <p:ph type="ftr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 smtClean="0">
                <a:latin typeface="Times New Roman" pitchFamily="18" charset="0"/>
                <a:ea typeface="Arial Unicode MS"/>
                <a:cs typeface="Arial Unicode MS"/>
              </a:rPr>
              <a:t>Fei Tong, CSR Company</a:t>
            </a:r>
            <a:endParaRPr lang="en-US">
              <a:latin typeface="Times New Roman" pitchFamily="18" charset="0"/>
              <a:ea typeface="Arial Unicode MS"/>
              <a:cs typeface="Arial Unicode MS"/>
            </a:endParaRPr>
          </a:p>
        </p:txBody>
      </p:sp>
      <p:sp>
        <p:nvSpPr>
          <p:cNvPr id="17413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D143B671-6DC1-4624-B873-B9860D07863C}" type="slidenum">
              <a:rPr lang="en-US"/>
              <a:pPr/>
              <a:t>2</a:t>
            </a:fld>
            <a:endParaRPr lang="en-US"/>
          </a:p>
        </p:txBody>
      </p:sp>
      <p:sp>
        <p:nvSpPr>
          <p:cNvPr id="17414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/>
          </a:p>
        </p:txBody>
      </p:sp>
      <p:sp>
        <p:nvSpPr>
          <p:cNvPr id="17415" name="Rectangle 2"/>
          <p:cNvSpPr txBox="1">
            <a:spLocks noGrp="1" noChangeArrowheads="1"/>
          </p:cNvSpPr>
          <p:nvPr>
            <p:ph type="body"/>
          </p:nvPr>
        </p:nvSpPr>
        <p:spPr>
          <a:xfrm>
            <a:off x="923925" y="4408488"/>
            <a:ext cx="5086350" cy="4270375"/>
          </a:xfrm>
          <a:noFill/>
          <a:ln/>
        </p:spPr>
        <p:txBody>
          <a:bodyPr wrap="none" anchor="ctr"/>
          <a:lstStyle/>
          <a:p>
            <a:endParaRPr lang="en-US" dirty="0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802.11-11/0890r0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Fei Tong, CSR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382DC855-091B-41D5-9E8E-A01CB1438FAD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 smtClean="0">
                <a:latin typeface="Times New Roman" pitchFamily="18" charset="0"/>
                <a:ea typeface="Arial Unicode MS"/>
                <a:cs typeface="Arial Unicode MS"/>
              </a:rPr>
              <a:t>doc.: IEEE 802.11-11/0890r0</a:t>
            </a:r>
            <a:endParaRPr lang="en-US">
              <a:latin typeface="Times New Roman" pitchFamily="18" charset="0"/>
              <a:ea typeface="Arial Unicode MS"/>
              <a:cs typeface="Arial Unicode MS"/>
            </a:endParaRP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 smtClean="0">
                <a:latin typeface="Times New Roman" pitchFamily="18" charset="0"/>
                <a:ea typeface="Arial Unicode MS"/>
                <a:cs typeface="Arial Unicode MS"/>
              </a:rPr>
              <a:t>Month Year</a:t>
            </a:r>
          </a:p>
        </p:txBody>
      </p:sp>
      <p:sp>
        <p:nvSpPr>
          <p:cNvPr id="20484" name="Rectangle 6"/>
          <p:cNvSpPr>
            <a:spLocks noGrp="1" noChangeArrowheads="1"/>
          </p:cNvSpPr>
          <p:nvPr>
            <p:ph type="ftr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 smtClean="0">
                <a:latin typeface="Times New Roman" pitchFamily="18" charset="0"/>
                <a:ea typeface="Arial Unicode MS"/>
                <a:cs typeface="Arial Unicode MS"/>
              </a:rPr>
              <a:t>Fei Tong, CSR Company</a:t>
            </a:r>
            <a:endParaRPr lang="en-US">
              <a:latin typeface="Times New Roman" pitchFamily="18" charset="0"/>
              <a:ea typeface="Arial Unicode MS"/>
              <a:cs typeface="Arial Unicode MS"/>
            </a:endParaRPr>
          </a:p>
        </p:txBody>
      </p:sp>
      <p:sp>
        <p:nvSpPr>
          <p:cNvPr id="20485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681D44FA-0387-4CA5-83DF-C302E16B7AA0}" type="slidenum">
              <a:rPr lang="en-US"/>
              <a:pPr/>
              <a:t>9</a:t>
            </a:fld>
            <a:endParaRPr lang="en-US"/>
          </a:p>
        </p:txBody>
      </p:sp>
      <p:sp>
        <p:nvSpPr>
          <p:cNvPr id="20486" name="Rectangle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solidFill>
            <a:srgbClr val="FFFFFF"/>
          </a:solidFill>
          <a:ln/>
        </p:spPr>
      </p:sp>
      <p:sp>
        <p:nvSpPr>
          <p:cNvPr id="20487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923925" y="4408488"/>
            <a:ext cx="5086350" cy="4270375"/>
          </a:xfrm>
          <a:noFill/>
          <a:ln/>
        </p:spPr>
        <p:txBody>
          <a:bodyPr wrap="none" anchor="ctr"/>
          <a:lstStyle/>
          <a:p>
            <a:endParaRPr lang="en-US" dirty="0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 smtClean="0">
                <a:latin typeface="Times New Roman" pitchFamily="18" charset="0"/>
                <a:ea typeface="Arial Unicode MS"/>
                <a:cs typeface="Arial Unicode MS"/>
              </a:rPr>
              <a:t>doc.: IEEE 802.11-11/0890r0</a:t>
            </a:r>
            <a:endParaRPr lang="en-US">
              <a:latin typeface="Times New Roman" pitchFamily="18" charset="0"/>
              <a:ea typeface="Arial Unicode MS"/>
              <a:cs typeface="Arial Unicode MS"/>
            </a:endParaRP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 smtClean="0">
                <a:latin typeface="Times New Roman" pitchFamily="18" charset="0"/>
                <a:ea typeface="Arial Unicode MS"/>
                <a:cs typeface="Arial Unicode MS"/>
              </a:rPr>
              <a:t>Month Year</a:t>
            </a:r>
          </a:p>
        </p:txBody>
      </p:sp>
      <p:sp>
        <p:nvSpPr>
          <p:cNvPr id="20484" name="Rectangle 6"/>
          <p:cNvSpPr>
            <a:spLocks noGrp="1" noChangeArrowheads="1"/>
          </p:cNvSpPr>
          <p:nvPr>
            <p:ph type="ftr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 smtClean="0">
                <a:latin typeface="Times New Roman" pitchFamily="18" charset="0"/>
                <a:ea typeface="Arial Unicode MS"/>
                <a:cs typeface="Arial Unicode MS"/>
              </a:rPr>
              <a:t>Fei Tong, CSR Company</a:t>
            </a:r>
            <a:endParaRPr lang="en-US">
              <a:latin typeface="Times New Roman" pitchFamily="18" charset="0"/>
              <a:ea typeface="Arial Unicode MS"/>
              <a:cs typeface="Arial Unicode MS"/>
            </a:endParaRPr>
          </a:p>
        </p:txBody>
      </p:sp>
      <p:sp>
        <p:nvSpPr>
          <p:cNvPr id="20485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681D44FA-0387-4CA5-83DF-C302E16B7AA0}" type="slidenum">
              <a:rPr lang="en-US"/>
              <a:pPr/>
              <a:t>11</a:t>
            </a:fld>
            <a:endParaRPr lang="en-US"/>
          </a:p>
        </p:txBody>
      </p:sp>
      <p:sp>
        <p:nvSpPr>
          <p:cNvPr id="20486" name="Rectangle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solidFill>
            <a:srgbClr val="FFFFFF"/>
          </a:solidFill>
          <a:ln/>
        </p:spPr>
      </p:sp>
      <p:sp>
        <p:nvSpPr>
          <p:cNvPr id="20487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923925" y="4408488"/>
            <a:ext cx="5086350" cy="4270375"/>
          </a:xfrm>
          <a:noFill/>
          <a:ln/>
        </p:spPr>
        <p:txBody>
          <a:bodyPr wrap="none" anchor="ctr"/>
          <a:lstStyle/>
          <a:p>
            <a:endParaRPr lang="en-US" dirty="0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 smtClean="0">
                <a:latin typeface="Times New Roman" pitchFamily="18" charset="0"/>
                <a:ea typeface="Arial Unicode MS"/>
                <a:cs typeface="Arial Unicode MS"/>
              </a:rPr>
              <a:t>doc.: IEEE 802.11-11/0890r0</a:t>
            </a:r>
            <a:endParaRPr lang="en-US">
              <a:latin typeface="Times New Roman" pitchFamily="18" charset="0"/>
              <a:ea typeface="Arial Unicode MS"/>
              <a:cs typeface="Arial Unicode MS"/>
            </a:endParaRP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 smtClean="0">
                <a:latin typeface="Times New Roman" pitchFamily="18" charset="0"/>
                <a:ea typeface="Arial Unicode MS"/>
                <a:cs typeface="Arial Unicode MS"/>
              </a:rPr>
              <a:t>Month Year</a:t>
            </a:r>
          </a:p>
        </p:txBody>
      </p:sp>
      <p:sp>
        <p:nvSpPr>
          <p:cNvPr id="20484" name="Rectangle 6"/>
          <p:cNvSpPr>
            <a:spLocks noGrp="1" noChangeArrowheads="1"/>
          </p:cNvSpPr>
          <p:nvPr>
            <p:ph type="ftr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 smtClean="0">
                <a:latin typeface="Times New Roman" pitchFamily="18" charset="0"/>
                <a:ea typeface="Arial Unicode MS"/>
                <a:cs typeface="Arial Unicode MS"/>
              </a:rPr>
              <a:t>Fei Tong, CSR Company</a:t>
            </a:r>
            <a:endParaRPr lang="en-US">
              <a:latin typeface="Times New Roman" pitchFamily="18" charset="0"/>
              <a:ea typeface="Arial Unicode MS"/>
              <a:cs typeface="Arial Unicode MS"/>
            </a:endParaRPr>
          </a:p>
        </p:txBody>
      </p:sp>
      <p:sp>
        <p:nvSpPr>
          <p:cNvPr id="20485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681D44FA-0387-4CA5-83DF-C302E16B7AA0}" type="slidenum">
              <a:rPr lang="en-US"/>
              <a:pPr/>
              <a:t>15</a:t>
            </a:fld>
            <a:endParaRPr lang="en-US"/>
          </a:p>
        </p:txBody>
      </p:sp>
      <p:sp>
        <p:nvSpPr>
          <p:cNvPr id="20486" name="Rectangle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solidFill>
            <a:srgbClr val="FFFFFF"/>
          </a:solidFill>
          <a:ln/>
        </p:spPr>
      </p:sp>
      <p:sp>
        <p:nvSpPr>
          <p:cNvPr id="20487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923925" y="4408488"/>
            <a:ext cx="5086350" cy="4270375"/>
          </a:xfrm>
          <a:noFill/>
          <a:ln/>
        </p:spPr>
        <p:txBody>
          <a:bodyPr wrap="none" anchor="ctr"/>
          <a:lstStyle/>
          <a:p>
            <a:endParaRPr lang="en-US" dirty="0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GB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Jan 2012</a:t>
            </a:r>
            <a:endParaRPr lang="en-GB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Fei Tong, CSR</a:t>
            </a:r>
            <a:endParaRPr lang="en-GB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28CE9C75-5C05-4EAA-B897-33955959C82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GB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2012</a:t>
            </a:r>
            <a:endParaRPr lang="en-GB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Fei Tong, CSR</a:t>
            </a:r>
            <a:endParaRPr lang="en-GB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B9FFC0-7D66-4F1D-9EC2-59CE93117F55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GB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Jan 2012</a:t>
            </a:r>
            <a:endParaRPr lang="en-GB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Fei Tong, CSR</a:t>
            </a:r>
            <a:endParaRPr lang="en-GB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45C3F93B-402A-416C-B18C-C422CD4DDC7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GB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dt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Jan 2012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Fei Tong, CSR</a:t>
            </a:r>
            <a:endParaRPr lang="en-GB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5B58B016-FE25-43EB-8261-B6B48C6A7719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buFont typeface="Times New Roman" pitchFamily="18" charset="0"/>
              <a:buNone/>
              <a:tabLst/>
              <a:defRPr>
                <a:latin typeface="Times New Roman" pitchFamily="18" charset="0"/>
                <a:ea typeface="Arial Unicode MS"/>
                <a:cs typeface="Arial Unicode MS"/>
              </a:defRPr>
            </a:lvl1pPr>
          </a:lstStyle>
          <a:p>
            <a:r>
              <a:rPr lang="en-US" smtClean="0"/>
              <a:t>July 2012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63" y="6475413"/>
            <a:ext cx="2898775" cy="18097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/>
              <a:t>Fei Tong, CSR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804117FF-1C00-440D-ADA5-187FE557213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GB" dirty="0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Jan 2012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Fei Tong, CSR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D01DE86-278A-46C5-B6BA-938FACDEC7B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GB" dirty="0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Jan 2012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Fei Tong, CSR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83FF47E-507E-4735-9687-1B12397AB041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GB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Jan 2012</a:t>
            </a:r>
            <a:endParaRPr lang="en-GB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Fei Tong, CSR</a:t>
            </a:r>
            <a:endParaRPr lang="en-GB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50BFF26-4BF5-4629-86FA-5D05E54B2AE5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GB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Jan 2012</a:t>
            </a:r>
            <a:endParaRPr lang="en-GB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Fei Tong, CSR</a:t>
            </a:r>
            <a:endParaRPr lang="en-GB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4BFACF26-9AA8-45D9-9D50-3B5BD44F8BEF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2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3" y="333375"/>
            <a:ext cx="1874837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smtClean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GB" dirty="0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3" y="333375"/>
            <a:ext cx="1874837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defRPr sz="1800" b="1">
                <a:solidFill>
                  <a:srgbClr val="000000"/>
                </a:solidFill>
                <a:ea typeface="Arial Unicode MS"/>
                <a:cs typeface="Arial Unicode MS"/>
              </a:defRPr>
            </a:lvl1pPr>
          </a:lstStyle>
          <a:p>
            <a:r>
              <a:rPr lang="en-US"/>
              <a:t>Jan 2012</a:t>
            </a:r>
            <a:endParaRPr lang="en-GB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6475413"/>
            <a:ext cx="3184525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smtClean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pPr>
              <a:defRPr/>
            </a:pPr>
            <a:r>
              <a:rPr lang="en-GB"/>
              <a:t>Fei Tong, CSR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defRPr sz="1200">
                <a:solidFill>
                  <a:srgbClr val="000000"/>
                </a:solidFill>
                <a:ea typeface="Arial Unicode MS"/>
                <a:cs typeface="Arial Unicode MS"/>
              </a:defRPr>
            </a:lvl1pPr>
          </a:lstStyle>
          <a:p>
            <a:r>
              <a:rPr lang="en-GB"/>
              <a:t>Slide </a:t>
            </a:r>
            <a:fld id="{5375C2B0-C14C-4A29-9F38-A4AB4B797259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latin typeface="Times New Roman" pitchFamily="16" charset="0"/>
              <a:ea typeface="MS Gothic" charset="-128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200" dirty="0">
                <a:solidFill>
                  <a:srgbClr val="000000"/>
                </a:solidFill>
                <a:latin typeface="Times New Roman" pitchFamily="16" charset="0"/>
                <a:ea typeface="MS Gothic" charset="-128"/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latin typeface="Times New Roman" pitchFamily="16" charset="0"/>
              <a:ea typeface="MS Gothic" charset="-128"/>
            </a:endParaRPr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5" y="357188"/>
            <a:ext cx="3500438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b"/>
          <a:lstStyle>
            <a:lvl1pPr>
              <a:defRPr/>
            </a:lvl1pPr>
          </a:lstStyle>
          <a:p>
            <a:pPr algn="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800" b="1" dirty="0" smtClean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lang="en-GB" sz="1800" b="1" dirty="0" smtClean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802.11-12/0890r0</a:t>
            </a:r>
            <a:endParaRPr lang="en-GB" sz="1800" b="1" dirty="0" smtClean="0">
              <a:solidFill>
                <a:srgbClr val="000000"/>
              </a:solidFill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6" r:id="rId2"/>
    <p:sldLayoutId id="2147483655" r:id="rId3"/>
    <p:sldLayoutId id="2147483654" r:id="rId4"/>
    <p:sldLayoutId id="2147483658" r:id="rId5"/>
    <p:sldLayoutId id="2147483653" r:id="rId6"/>
    <p:sldLayoutId id="2147483652" r:id="rId7"/>
    <p:sldLayoutId id="2147483651" r:id="rId8"/>
    <p:sldLayoutId id="2147483650" r:id="rId9"/>
  </p:sldLayoutIdLst>
  <p:hf hdr="0"/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0" fontAlgn="base" hangingPunct="0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2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2303462" cy="273050"/>
          </a:xfrm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 smtClean="0">
                <a:latin typeface="Times New Roman" pitchFamily="18" charset="0"/>
                <a:ea typeface="Arial Unicode MS"/>
                <a:cs typeface="Arial Unicode MS"/>
              </a:rPr>
              <a:t>July 2012</a:t>
            </a:r>
            <a:endParaRPr lang="en-GB">
              <a:latin typeface="Times New Roman" pitchFamily="18" charset="0"/>
              <a:ea typeface="Arial Unicode MS"/>
              <a:cs typeface="Arial Unicode MS"/>
            </a:endParaRPr>
          </a:p>
        </p:txBody>
      </p:sp>
      <p:sp>
        <p:nvSpPr>
          <p:cNvPr id="3077" name="Footer Placeholder 4"/>
          <p:cNvSpPr>
            <a:spLocks noGrp="1"/>
          </p:cNvSpPr>
          <p:nvPr>
            <p:ph type="ftr" sz="quarter" idx="12"/>
          </p:nvPr>
        </p:nvSpPr>
        <p:spPr>
          <a:xfrm>
            <a:off x="5500688" y="6475413"/>
            <a:ext cx="3041650" cy="180975"/>
          </a:xfrm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GB">
                <a:latin typeface="Times New Roman" pitchFamily="18" charset="0"/>
                <a:ea typeface="Arial Unicode MS"/>
                <a:cs typeface="Arial Unicode MS"/>
              </a:rPr>
              <a:t>Fei Tong, CSR</a:t>
            </a:r>
          </a:p>
        </p:txBody>
      </p:sp>
      <p:sp>
        <p:nvSpPr>
          <p:cNvPr id="3078" name="Slide Number Placeholder 5"/>
          <p:cNvSpPr>
            <a:spLocks noGrp="1"/>
          </p:cNvSpPr>
          <p:nvPr>
            <p:ph type="sldNum" sz="quarter" idx="13"/>
          </p:nvPr>
        </p:nvSpPr>
        <p:spPr>
          <a:noFill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Slide </a:t>
            </a:r>
            <a:fld id="{3C0CFA95-753C-4F2A-B3A3-DCF03A107FAD}" type="slidenum">
              <a:rPr lang="en-GB"/>
              <a: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1</a:t>
            </a:fld>
            <a:endParaRPr lang="en-GB"/>
          </a:p>
        </p:txBody>
      </p:sp>
      <p:sp>
        <p:nvSpPr>
          <p:cNvPr id="3079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802.11ah Multi-User Aggregation PDU</a:t>
            </a:r>
          </a:p>
        </p:txBody>
      </p:sp>
      <p:sp>
        <p:nvSpPr>
          <p:cNvPr id="308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663700"/>
            <a:ext cx="7772400" cy="396875"/>
          </a:xfrm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 smtClean="0"/>
              <a:t>Date:</a:t>
            </a:r>
            <a:r>
              <a:rPr lang="en-GB" sz="2000" b="0" dirty="0" smtClean="0"/>
              <a:t> </a:t>
            </a:r>
            <a:r>
              <a:rPr lang="en-GB" sz="2000" b="0" dirty="0" smtClean="0"/>
              <a:t>2012-July-16</a:t>
            </a:r>
            <a:endParaRPr lang="en-GB" sz="2000" b="0" dirty="0" smtClean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/>
        </p:nvGraphicFramePr>
        <p:xfrm>
          <a:off x="503238" y="2425700"/>
          <a:ext cx="7448550" cy="3457575"/>
        </p:xfrm>
        <a:graphic>
          <a:graphicData uri="http://schemas.openxmlformats.org/presentationml/2006/ole">
            <p:oleObj spid="_x0000_s3075" name="Document" r:id="rId4" imgW="8253286" imgH="3851950" progId="Word.Document.8">
              <p:embed/>
            </p:oleObj>
          </a:graphicData>
        </a:graphic>
      </p:graphicFrame>
      <p:sp>
        <p:nvSpPr>
          <p:cNvPr id="3081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2160" tIns="46080" rIns="92160" bIns="46080"/>
          <a:lstStyle/>
          <a:p>
            <a:pPr eaLnBrk="0" hangingPunct="0">
              <a:spcBef>
                <a:spcPts val="500"/>
              </a:spcBef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GB" dirty="0" smtClean="0"/>
              <a:t>Spectral efficiency gain (percentage) for transmitting 8 unicast PDUs (same MCS)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83568" y="332656"/>
            <a:ext cx="1874837" cy="273050"/>
          </a:xfrm>
        </p:spPr>
        <p:txBody>
          <a:bodyPr/>
          <a:lstStyle/>
          <a:p>
            <a:r>
              <a:rPr lang="en-US" smtClean="0"/>
              <a:t>July 2012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Fei Tong, CSR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EB9FFC0-7D66-4F1D-9EC2-59CE93117F55}" type="slidenum">
              <a:rPr lang="en-GB" smtClean="0"/>
              <a:pPr/>
              <a:t>10</a:t>
            </a:fld>
            <a:endParaRPr lang="en-GB"/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685800" y="1981200"/>
            <a:ext cx="7772400" cy="583704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marL="741363" marR="0" lvl="1" indent="-284163" algn="l" defTabSz="449263" rtl="0" eaLnBrk="0" fontAlgn="base" latinLnBrk="0" hangingPunct="0">
              <a:lnSpc>
                <a:spcPct val="10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</a:endParaRPr>
          </a:p>
        </p:txBody>
      </p:sp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6156176" y="2060848"/>
          <a:ext cx="2736304" cy="31509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68152"/>
                <a:gridCol w="1368152"/>
              </a:tblGrid>
              <a:tr h="202747">
                <a:tc>
                  <a:txBody>
                    <a:bodyPr/>
                    <a:lstStyle/>
                    <a:p>
                      <a:r>
                        <a:rPr lang="en-GB" dirty="0" smtClean="0"/>
                        <a:t>MCS</a:t>
                      </a:r>
                      <a:endParaRPr lang="en-US" dirty="0"/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DR (Mb/s)</a:t>
                      </a:r>
                      <a:endParaRPr lang="en-US" dirty="0"/>
                    </a:p>
                  </a:txBody>
                  <a:tcPr marL="36000" marR="36000" marT="36000" marB="36000"/>
                </a:tc>
              </a:tr>
              <a:tr h="202747">
                <a:tc>
                  <a:txBody>
                    <a:bodyPr/>
                    <a:lstStyle/>
                    <a:p>
                      <a:r>
                        <a:rPr lang="en-GB" dirty="0" smtClean="0"/>
                        <a:t>MCS 0</a:t>
                      </a:r>
                      <a:endParaRPr lang="en-US" dirty="0"/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0.65</a:t>
                      </a:r>
                      <a:endParaRPr lang="en-US" dirty="0"/>
                    </a:p>
                  </a:txBody>
                  <a:tcPr marL="36000" marR="36000" marT="36000" marB="36000"/>
                </a:tc>
              </a:tr>
              <a:tr h="36334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MCS 1</a:t>
                      </a:r>
                      <a:endParaRPr lang="en-US" dirty="0"/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1.3</a:t>
                      </a:r>
                      <a:endParaRPr lang="en-US" dirty="0"/>
                    </a:p>
                  </a:txBody>
                  <a:tcPr marL="36000" marR="36000" marT="36000" marB="36000"/>
                </a:tc>
              </a:tr>
              <a:tr h="33946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MCS 2</a:t>
                      </a:r>
                      <a:endParaRPr lang="en-US" dirty="0"/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1.95</a:t>
                      </a:r>
                      <a:endParaRPr lang="en-US" dirty="0"/>
                    </a:p>
                  </a:txBody>
                  <a:tcPr marL="36000" marR="36000" marT="36000" marB="36000"/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MCS 3</a:t>
                      </a:r>
                      <a:endParaRPr lang="en-US" dirty="0"/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2.6</a:t>
                      </a:r>
                      <a:endParaRPr lang="en-US" dirty="0"/>
                    </a:p>
                  </a:txBody>
                  <a:tcPr marL="36000" marR="36000" marT="36000" marB="36000"/>
                </a:tc>
              </a:tr>
              <a:tr h="32232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MCS 4</a:t>
                      </a:r>
                      <a:endParaRPr lang="en-US" dirty="0"/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3.9</a:t>
                      </a:r>
                      <a:endParaRPr lang="en-US" dirty="0"/>
                    </a:p>
                  </a:txBody>
                  <a:tcPr marL="36000" marR="36000" marT="36000" marB="36000"/>
                </a:tc>
              </a:tr>
              <a:tr h="20573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MCS 5</a:t>
                      </a:r>
                      <a:endParaRPr lang="en-US" dirty="0"/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5.2</a:t>
                      </a:r>
                      <a:endParaRPr lang="en-US" dirty="0"/>
                    </a:p>
                  </a:txBody>
                  <a:tcPr marL="36000" marR="36000" marT="36000" marB="36000"/>
                </a:tc>
              </a:tr>
              <a:tr h="23316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MCS 6</a:t>
                      </a:r>
                      <a:endParaRPr lang="en-US" dirty="0"/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5.85</a:t>
                      </a:r>
                      <a:endParaRPr lang="en-US" dirty="0"/>
                    </a:p>
                  </a:txBody>
                  <a:tcPr marL="36000" marR="36000" marT="36000" marB="36000"/>
                </a:tc>
              </a:tr>
              <a:tr h="36334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MCS 7</a:t>
                      </a:r>
                      <a:endParaRPr lang="en-US" dirty="0"/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6.5</a:t>
                      </a:r>
                      <a:endParaRPr lang="en-US" dirty="0"/>
                    </a:p>
                  </a:txBody>
                  <a:tcPr marL="36000" marR="36000" marT="36000" marB="36000"/>
                </a:tc>
              </a:tr>
            </a:tbl>
          </a:graphicData>
        </a:graphic>
      </p:graphicFrame>
      <p:pic>
        <p:nvPicPr>
          <p:cNvPr id="3" name="Picture 1" descr="C:\Documents and Settings\ft01\My Documents\MATLAB\mac_sim\se_gain_aggregation_datapdu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1772816"/>
            <a:ext cx="5855026" cy="439248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714375" y="357188"/>
            <a:ext cx="2374900" cy="273050"/>
          </a:xfrm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 smtClean="0">
                <a:latin typeface="Times New Roman" pitchFamily="18" charset="0"/>
                <a:ea typeface="Arial Unicode MS"/>
                <a:cs typeface="Arial Unicode MS"/>
              </a:rPr>
              <a:t>July 2012</a:t>
            </a:r>
            <a:endParaRPr lang="en-GB">
              <a:latin typeface="Times New Roman" pitchFamily="18" charset="0"/>
              <a:ea typeface="Arial Unicode MS"/>
              <a:cs typeface="Arial Unicode MS"/>
            </a:endParaRPr>
          </a:p>
        </p:txBody>
      </p:sp>
      <p:sp>
        <p:nvSpPr>
          <p:cNvPr id="19458" name="Footer Placeholder 4"/>
          <p:cNvSpPr>
            <a:spLocks noGrp="1"/>
          </p:cNvSpPr>
          <p:nvPr>
            <p:ph type="ftr" sz="quarter" idx="12"/>
          </p:nvPr>
        </p:nvSpPr>
        <p:spPr>
          <a:xfrm>
            <a:off x="6000750" y="6475413"/>
            <a:ext cx="2541588" cy="168275"/>
          </a:xfrm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GB">
                <a:latin typeface="Times New Roman" pitchFamily="18" charset="0"/>
                <a:ea typeface="Arial Unicode MS"/>
                <a:cs typeface="Arial Unicode MS"/>
              </a:rPr>
              <a:t>Fei Tong, CSR</a:t>
            </a:r>
          </a:p>
        </p:txBody>
      </p:sp>
      <p:sp>
        <p:nvSpPr>
          <p:cNvPr id="19459" name="Slide Number Placeholder 5"/>
          <p:cNvSpPr>
            <a:spLocks noGrp="1"/>
          </p:cNvSpPr>
          <p:nvPr>
            <p:ph type="sldNum" sz="quarter" idx="13"/>
          </p:nvPr>
        </p:nvSpPr>
        <p:spPr>
          <a:noFill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Slide </a:t>
            </a:r>
            <a:fld id="{EF65AB09-713D-469A-8B45-29E4AD0E370F}" type="slidenum">
              <a:rPr lang="en-GB"/>
              <a: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11</a:t>
            </a:fld>
            <a:endParaRPr lang="en-GB"/>
          </a:p>
        </p:txBody>
      </p:sp>
      <p:sp>
        <p:nvSpPr>
          <p:cNvPr id="19460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Quantitative efficiency study (2)</a:t>
            </a:r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844824"/>
            <a:ext cx="7772400" cy="3672408"/>
          </a:xfrm>
        </p:spPr>
        <p:txBody>
          <a:bodyPr/>
          <a:lstStyle/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dirty="0" smtClean="0"/>
              <a:t>Transmit total 8 PDUs for stations</a:t>
            </a:r>
          </a:p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dirty="0" smtClean="0">
                <a:solidFill>
                  <a:srgbClr val="FF0000"/>
                </a:solidFill>
              </a:rPr>
              <a:t>Random MCSs for 8 stations; minimum MCS is used for when stations are aggregated in one frame; </a:t>
            </a:r>
          </a:p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smtClean="0">
                <a:solidFill>
                  <a:srgbClr val="FF0000"/>
                </a:solidFill>
              </a:rPr>
              <a:t>Within </a:t>
            </a:r>
            <a:r>
              <a:rPr lang="en-GB" dirty="0" smtClean="0">
                <a:solidFill>
                  <a:srgbClr val="FF0000"/>
                </a:solidFill>
              </a:rPr>
              <a:t>the 8 stations, careful grouping is taken so that loss of data rate due to the aggregation is minimised. </a:t>
            </a:r>
          </a:p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dirty="0" smtClean="0"/>
              <a:t>Other parameters are the same as previous study</a:t>
            </a:r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GB" dirty="0" smtClean="0"/>
              <a:t>CDF of Spectral efficiency for transmitting 8 unicast PDUs (random MCS)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83568" y="332656"/>
            <a:ext cx="1874837" cy="273050"/>
          </a:xfrm>
        </p:spPr>
        <p:txBody>
          <a:bodyPr/>
          <a:lstStyle/>
          <a:p>
            <a:r>
              <a:rPr lang="en-US" smtClean="0"/>
              <a:t>July 2012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Fei Tong, CSR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EB9FFC0-7D66-4F1D-9EC2-59CE93117F55}" type="slidenum">
              <a:rPr lang="en-GB" smtClean="0"/>
              <a:pPr/>
              <a:t>12</a:t>
            </a:fld>
            <a:endParaRPr lang="en-GB"/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685800" y="1981200"/>
            <a:ext cx="7772400" cy="583704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marL="741363" marR="0" lvl="1" indent="-284163" algn="l" defTabSz="449263" rtl="0" eaLnBrk="0" fontAlgn="base" latinLnBrk="0" hangingPunct="0">
              <a:lnSpc>
                <a:spcPct val="10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</a:endParaRPr>
          </a:p>
        </p:txBody>
      </p:sp>
      <p:pic>
        <p:nvPicPr>
          <p:cNvPr id="51202" name="Picture 2" descr="C:\Documents and Settings\ft01\My Documents\MATLAB\mac_sim\se_cdf_aggregation_datapdu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91680" y="1924683"/>
            <a:ext cx="5748577" cy="431262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Aggregate multi-users’ ACK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16832"/>
            <a:ext cx="7770813" cy="3240360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GB" dirty="0" smtClean="0"/>
              <a:t>ACK frame is very inefficient when the PDU is short; existing block ACK causes high latency for low duty cycle traffic</a:t>
            </a:r>
          </a:p>
          <a:p>
            <a:pPr>
              <a:buFont typeface="Arial" pitchFamily="34" charset="0"/>
              <a:buChar char="•"/>
            </a:pPr>
            <a:r>
              <a:rPr lang="en-GB" dirty="0" smtClean="0"/>
              <a:t>Multi-users’ ACK (from AP) can be aggregated in one frame (aggregation size may vary); </a:t>
            </a:r>
          </a:p>
          <a:p>
            <a:pPr>
              <a:buFont typeface="Arial" pitchFamily="34" charset="0"/>
              <a:buChar char="•"/>
            </a:pPr>
            <a:r>
              <a:rPr lang="en-GB" dirty="0" smtClean="0"/>
              <a:t>ACK frame overhead can be further reduced by introducing a new PDU</a:t>
            </a:r>
          </a:p>
          <a:p>
            <a:pPr>
              <a:buFont typeface="Arial" pitchFamily="34" charset="0"/>
              <a:buChar char="•"/>
            </a:pP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83568" y="332656"/>
            <a:ext cx="1874837" cy="273050"/>
          </a:xfrm>
        </p:spPr>
        <p:txBody>
          <a:bodyPr/>
          <a:lstStyle/>
          <a:p>
            <a:r>
              <a:rPr lang="en-US" smtClean="0"/>
              <a:t>July 2012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Fei Tong, CSR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EB9FFC0-7D66-4F1D-9EC2-59CE93117F55}" type="slidenum">
              <a:rPr lang="en-GB" smtClean="0"/>
              <a:pPr/>
              <a:t>13</a:t>
            </a:fld>
            <a:endParaRPr lang="en-GB"/>
          </a:p>
        </p:txBody>
      </p:sp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39939" name="Object 3"/>
          <p:cNvGraphicFramePr>
            <a:graphicFrameLocks noChangeAspect="1"/>
          </p:cNvGraphicFramePr>
          <p:nvPr/>
        </p:nvGraphicFramePr>
        <p:xfrm>
          <a:off x="899592" y="4941218"/>
          <a:ext cx="7358062" cy="1008062"/>
        </p:xfrm>
        <a:graphic>
          <a:graphicData uri="http://schemas.openxmlformats.org/presentationml/2006/ole">
            <p:oleObj spid="_x0000_s39939" name="Visio" r:id="rId3" imgW="4174808" imgH="574809" progId="Visio.Drawing.11">
              <p:embed/>
            </p:oleObj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Timeout rules when using MUA-ACK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44824"/>
            <a:ext cx="7770813" cy="1663824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GB" dirty="0" smtClean="0"/>
              <a:t>Station configured using MUA-ACK will need to set a longer timeout value</a:t>
            </a:r>
          </a:p>
          <a:p>
            <a:pPr>
              <a:buFont typeface="Arial" pitchFamily="34" charset="0"/>
              <a:buChar char="•"/>
            </a:pPr>
            <a:r>
              <a:rPr lang="en-GB" dirty="0" smtClean="0"/>
              <a:t>Arrival of a new beacon frame will also trigger ACK time out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83568" y="332656"/>
            <a:ext cx="1874837" cy="273050"/>
          </a:xfrm>
        </p:spPr>
        <p:txBody>
          <a:bodyPr/>
          <a:lstStyle/>
          <a:p>
            <a:r>
              <a:rPr lang="en-US" smtClean="0"/>
              <a:t>July 2012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Fei Tong, CSR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EB9FFC0-7D66-4F1D-9EC2-59CE93117F55}" type="slidenum">
              <a:rPr lang="en-GB" smtClean="0"/>
              <a:pPr/>
              <a:t>14</a:t>
            </a:fld>
            <a:endParaRPr lang="en-GB"/>
          </a:p>
        </p:txBody>
      </p:sp>
      <p:sp>
        <p:nvSpPr>
          <p:cNvPr id="4198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41985" name="Object 1"/>
          <p:cNvGraphicFramePr>
            <a:graphicFrameLocks noChangeAspect="1"/>
          </p:cNvGraphicFramePr>
          <p:nvPr/>
        </p:nvGraphicFramePr>
        <p:xfrm>
          <a:off x="539552" y="3501008"/>
          <a:ext cx="8000889" cy="2880320"/>
        </p:xfrm>
        <a:graphic>
          <a:graphicData uri="http://schemas.openxmlformats.org/presentationml/2006/ole">
            <p:oleObj spid="_x0000_s41985" name="Visio" r:id="rId3" imgW="10180972" imgH="3663616" progId="Visio.Drawing.11">
              <p:embed/>
            </p:oleObj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714375" y="332656"/>
            <a:ext cx="2374900" cy="273050"/>
          </a:xfrm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 smtClean="0">
                <a:latin typeface="Times New Roman" pitchFamily="18" charset="0"/>
                <a:ea typeface="Arial Unicode MS"/>
                <a:cs typeface="Arial Unicode MS"/>
              </a:rPr>
              <a:t>July 2012</a:t>
            </a:r>
            <a:endParaRPr lang="en-GB" dirty="0">
              <a:latin typeface="Times New Roman" pitchFamily="18" charset="0"/>
              <a:ea typeface="Arial Unicode MS"/>
              <a:cs typeface="Arial Unicode MS"/>
            </a:endParaRPr>
          </a:p>
        </p:txBody>
      </p:sp>
      <p:sp>
        <p:nvSpPr>
          <p:cNvPr id="19458" name="Footer Placeholder 4"/>
          <p:cNvSpPr>
            <a:spLocks noGrp="1"/>
          </p:cNvSpPr>
          <p:nvPr>
            <p:ph type="ftr" sz="quarter" idx="12"/>
          </p:nvPr>
        </p:nvSpPr>
        <p:spPr>
          <a:xfrm>
            <a:off x="6000750" y="6475413"/>
            <a:ext cx="2541588" cy="168275"/>
          </a:xfrm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GB">
                <a:latin typeface="Times New Roman" pitchFamily="18" charset="0"/>
                <a:ea typeface="Arial Unicode MS"/>
                <a:cs typeface="Arial Unicode MS"/>
              </a:rPr>
              <a:t>Fei Tong, CSR</a:t>
            </a:r>
          </a:p>
        </p:txBody>
      </p:sp>
      <p:sp>
        <p:nvSpPr>
          <p:cNvPr id="19459" name="Slide Number Placeholder 5"/>
          <p:cNvSpPr>
            <a:spLocks noGrp="1"/>
          </p:cNvSpPr>
          <p:nvPr>
            <p:ph type="sldNum" sz="quarter" idx="13"/>
          </p:nvPr>
        </p:nvSpPr>
        <p:spPr>
          <a:noFill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Slide </a:t>
            </a:r>
            <a:fld id="{EF65AB09-713D-469A-8B45-29E4AD0E370F}" type="slidenum">
              <a:rPr lang="en-GB"/>
              <a: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15</a:t>
            </a:fld>
            <a:endParaRPr lang="en-GB"/>
          </a:p>
        </p:txBody>
      </p:sp>
      <p:sp>
        <p:nvSpPr>
          <p:cNvPr id="19460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Quantitative efficiency study</a:t>
            </a:r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844824"/>
            <a:ext cx="7772400" cy="2016224"/>
          </a:xfrm>
        </p:spPr>
        <p:txBody>
          <a:bodyPr/>
          <a:lstStyle/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dirty="0" smtClean="0"/>
              <a:t>Transmit 8 ACK back-to-back, 2MHz channel</a:t>
            </a:r>
          </a:p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dirty="0" smtClean="0"/>
              <a:t>Compared to normal ACK and short ACK frame </a:t>
            </a:r>
          </a:p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dirty="0" smtClean="0"/>
              <a:t>Data rate (DR) : MCS (0..7), SIFS = 160 us</a:t>
            </a:r>
          </a:p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dirty="0" smtClean="0"/>
              <a:t>Aggregation level : 1, 2, 4, 8</a:t>
            </a:r>
          </a:p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lang="en-US" dirty="0"/>
          </a:p>
        </p:txBody>
      </p:sp>
      <p:pic>
        <p:nvPicPr>
          <p:cNvPr id="522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43905" y="3789040"/>
            <a:ext cx="6048375" cy="2466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Transmission time saving using MUA-ACK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5581600"/>
            <a:ext cx="7770813" cy="943744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GB" dirty="0" smtClean="0"/>
              <a:t>Total transmission of eight ACK frames back to back to focus on the saving of ACK transmission 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83568" y="347638"/>
            <a:ext cx="1874837" cy="273050"/>
          </a:xfrm>
        </p:spPr>
        <p:txBody>
          <a:bodyPr/>
          <a:lstStyle/>
          <a:p>
            <a:r>
              <a:rPr lang="en-US" smtClean="0"/>
              <a:t>July 2012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Fei Tong, CSR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EB9FFC0-7D66-4F1D-9EC2-59CE93117F55}" type="slidenum">
              <a:rPr lang="en-GB" smtClean="0"/>
              <a:pPr/>
              <a:t>16</a:t>
            </a:fld>
            <a:endParaRPr lang="en-GB"/>
          </a:p>
        </p:txBody>
      </p:sp>
      <p:sp>
        <p:nvSpPr>
          <p:cNvPr id="4096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40963" name="Picture 3" descr="C:\Documents and Settings\ft01\My Documents\MATLAB\mac_sim\ack_trans_time_aggregation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1474707"/>
            <a:ext cx="5388538" cy="4042525"/>
          </a:xfrm>
          <a:prstGeom prst="rect">
            <a:avLst/>
          </a:prstGeom>
          <a:noFill/>
        </p:spPr>
      </p:pic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5868144" y="1862252"/>
          <a:ext cx="2736304" cy="31509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68152"/>
                <a:gridCol w="1368152"/>
              </a:tblGrid>
              <a:tr h="202747">
                <a:tc>
                  <a:txBody>
                    <a:bodyPr/>
                    <a:lstStyle/>
                    <a:p>
                      <a:r>
                        <a:rPr lang="en-GB" dirty="0" smtClean="0"/>
                        <a:t>MCS</a:t>
                      </a:r>
                      <a:endParaRPr lang="en-US" dirty="0"/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DR (Mb/s)</a:t>
                      </a:r>
                      <a:endParaRPr lang="en-US" dirty="0"/>
                    </a:p>
                  </a:txBody>
                  <a:tcPr marL="36000" marR="36000" marT="36000" marB="36000"/>
                </a:tc>
              </a:tr>
              <a:tr h="202747">
                <a:tc>
                  <a:txBody>
                    <a:bodyPr/>
                    <a:lstStyle/>
                    <a:p>
                      <a:r>
                        <a:rPr lang="en-GB" dirty="0" smtClean="0"/>
                        <a:t>MCS 0</a:t>
                      </a:r>
                      <a:endParaRPr lang="en-US" dirty="0"/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0.65</a:t>
                      </a:r>
                      <a:endParaRPr lang="en-US" dirty="0"/>
                    </a:p>
                  </a:txBody>
                  <a:tcPr marL="36000" marR="36000" marT="36000" marB="36000"/>
                </a:tc>
              </a:tr>
              <a:tr h="36334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MCS 1</a:t>
                      </a:r>
                      <a:endParaRPr lang="en-US" dirty="0"/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1.3</a:t>
                      </a:r>
                      <a:endParaRPr lang="en-US" dirty="0"/>
                    </a:p>
                  </a:txBody>
                  <a:tcPr marL="36000" marR="36000" marT="36000" marB="36000"/>
                </a:tc>
              </a:tr>
              <a:tr h="33946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MCS 2</a:t>
                      </a:r>
                      <a:endParaRPr lang="en-US" dirty="0"/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1.95</a:t>
                      </a:r>
                      <a:endParaRPr lang="en-US" dirty="0"/>
                    </a:p>
                  </a:txBody>
                  <a:tcPr marL="36000" marR="36000" marT="36000" marB="36000"/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MCS 3</a:t>
                      </a:r>
                      <a:endParaRPr lang="en-US" dirty="0"/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2.6</a:t>
                      </a:r>
                      <a:endParaRPr lang="en-US" dirty="0"/>
                    </a:p>
                  </a:txBody>
                  <a:tcPr marL="36000" marR="36000" marT="36000" marB="36000"/>
                </a:tc>
              </a:tr>
              <a:tr h="32232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MCS 4</a:t>
                      </a:r>
                      <a:endParaRPr lang="en-US" dirty="0"/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3.9</a:t>
                      </a:r>
                      <a:endParaRPr lang="en-US" dirty="0"/>
                    </a:p>
                  </a:txBody>
                  <a:tcPr marL="36000" marR="36000" marT="36000" marB="36000"/>
                </a:tc>
              </a:tr>
              <a:tr h="20573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MCS 5</a:t>
                      </a:r>
                      <a:endParaRPr lang="en-US" dirty="0"/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5.2</a:t>
                      </a:r>
                      <a:endParaRPr lang="en-US" dirty="0"/>
                    </a:p>
                  </a:txBody>
                  <a:tcPr marL="36000" marR="36000" marT="36000" marB="36000"/>
                </a:tc>
              </a:tr>
              <a:tr h="23316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MCS 6</a:t>
                      </a:r>
                      <a:endParaRPr lang="en-US" dirty="0"/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5.85</a:t>
                      </a:r>
                      <a:endParaRPr lang="en-US" dirty="0"/>
                    </a:p>
                  </a:txBody>
                  <a:tcPr marL="36000" marR="36000" marT="36000" marB="36000"/>
                </a:tc>
              </a:tr>
              <a:tr h="36334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MCS 7</a:t>
                      </a:r>
                      <a:endParaRPr lang="en-US" dirty="0"/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6.5</a:t>
                      </a:r>
                      <a:endParaRPr lang="en-US" dirty="0"/>
                    </a:p>
                  </a:txBody>
                  <a:tcPr marL="36000" marR="36000" marT="36000" marB="36000"/>
                </a:tc>
              </a:tr>
            </a:tbl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Transmission time saving using MUA-ACK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5581600"/>
            <a:ext cx="7770813" cy="943744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GB" dirty="0" smtClean="0"/>
              <a:t>Comparison to short ACK frame (frame with preamble only)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83568" y="332656"/>
            <a:ext cx="1874837" cy="273050"/>
          </a:xfrm>
        </p:spPr>
        <p:txBody>
          <a:bodyPr/>
          <a:lstStyle/>
          <a:p>
            <a:r>
              <a:rPr lang="en-US" smtClean="0"/>
              <a:t>July 2012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Fei Tong, CSR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EB9FFC0-7D66-4F1D-9EC2-59CE93117F55}" type="slidenum">
              <a:rPr lang="en-GB" smtClean="0"/>
              <a:pPr/>
              <a:t>17</a:t>
            </a:fld>
            <a:endParaRPr lang="en-GB"/>
          </a:p>
        </p:txBody>
      </p:sp>
      <p:sp>
        <p:nvSpPr>
          <p:cNvPr id="4096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5868144" y="1862252"/>
          <a:ext cx="2736304" cy="31509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68152"/>
                <a:gridCol w="1368152"/>
              </a:tblGrid>
              <a:tr h="202747">
                <a:tc>
                  <a:txBody>
                    <a:bodyPr/>
                    <a:lstStyle/>
                    <a:p>
                      <a:r>
                        <a:rPr lang="en-GB" dirty="0" smtClean="0"/>
                        <a:t>MCS</a:t>
                      </a:r>
                      <a:endParaRPr lang="en-US" dirty="0"/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DR (Mb/s)</a:t>
                      </a:r>
                      <a:endParaRPr lang="en-US" dirty="0"/>
                    </a:p>
                  </a:txBody>
                  <a:tcPr marL="36000" marR="36000" marT="36000" marB="36000"/>
                </a:tc>
              </a:tr>
              <a:tr h="202747">
                <a:tc>
                  <a:txBody>
                    <a:bodyPr/>
                    <a:lstStyle/>
                    <a:p>
                      <a:r>
                        <a:rPr lang="en-GB" dirty="0" smtClean="0"/>
                        <a:t>MCS 0</a:t>
                      </a:r>
                      <a:endParaRPr lang="en-US" dirty="0"/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0.65</a:t>
                      </a:r>
                      <a:endParaRPr lang="en-US" dirty="0"/>
                    </a:p>
                  </a:txBody>
                  <a:tcPr marL="36000" marR="36000" marT="36000" marB="36000"/>
                </a:tc>
              </a:tr>
              <a:tr h="36334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MCS 1</a:t>
                      </a:r>
                      <a:endParaRPr lang="en-US" dirty="0"/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1.3</a:t>
                      </a:r>
                      <a:endParaRPr lang="en-US" dirty="0"/>
                    </a:p>
                  </a:txBody>
                  <a:tcPr marL="36000" marR="36000" marT="36000" marB="36000"/>
                </a:tc>
              </a:tr>
              <a:tr h="33946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MCS 2</a:t>
                      </a:r>
                      <a:endParaRPr lang="en-US" dirty="0"/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1.95</a:t>
                      </a:r>
                      <a:endParaRPr lang="en-US" dirty="0"/>
                    </a:p>
                  </a:txBody>
                  <a:tcPr marL="36000" marR="36000" marT="36000" marB="36000"/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MCS 3</a:t>
                      </a:r>
                      <a:endParaRPr lang="en-US" dirty="0"/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2.6</a:t>
                      </a:r>
                      <a:endParaRPr lang="en-US" dirty="0"/>
                    </a:p>
                  </a:txBody>
                  <a:tcPr marL="36000" marR="36000" marT="36000" marB="36000"/>
                </a:tc>
              </a:tr>
              <a:tr h="32232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MCS 4</a:t>
                      </a:r>
                      <a:endParaRPr lang="en-US" dirty="0"/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3.9</a:t>
                      </a:r>
                      <a:endParaRPr lang="en-US" dirty="0"/>
                    </a:p>
                  </a:txBody>
                  <a:tcPr marL="36000" marR="36000" marT="36000" marB="36000"/>
                </a:tc>
              </a:tr>
              <a:tr h="20573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MCS 5</a:t>
                      </a:r>
                      <a:endParaRPr lang="en-US" dirty="0"/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5.2</a:t>
                      </a:r>
                      <a:endParaRPr lang="en-US" dirty="0"/>
                    </a:p>
                  </a:txBody>
                  <a:tcPr marL="36000" marR="36000" marT="36000" marB="36000"/>
                </a:tc>
              </a:tr>
              <a:tr h="23316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MCS 6</a:t>
                      </a:r>
                      <a:endParaRPr lang="en-US" dirty="0"/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5.85</a:t>
                      </a:r>
                      <a:endParaRPr lang="en-US" dirty="0"/>
                    </a:p>
                  </a:txBody>
                  <a:tcPr marL="36000" marR="36000" marT="36000" marB="36000"/>
                </a:tc>
              </a:tr>
              <a:tr h="36334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MCS 7</a:t>
                      </a:r>
                      <a:endParaRPr lang="en-US" dirty="0"/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6.5</a:t>
                      </a:r>
                      <a:endParaRPr lang="en-US" dirty="0"/>
                    </a:p>
                  </a:txBody>
                  <a:tcPr marL="36000" marR="36000" marT="36000" marB="36000"/>
                </a:tc>
              </a:tr>
            </a:tbl>
          </a:graphicData>
        </a:graphic>
      </p:graphicFrame>
      <p:pic>
        <p:nvPicPr>
          <p:cNvPr id="51202" name="Picture 2" descr="C:\Documents and Settings\ft01\My Documents\MATLAB\mac_sim\ack_trans_time_aggregation_v2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1556792"/>
            <a:ext cx="5316530" cy="398850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Summaries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GB" dirty="0" smtClean="0"/>
              <a:t>For small PDU and low duty cycle traffic, MUA-PDU and MUA-ACK (from AP to stations) can improve spectrum efficiency without causing latency increasing</a:t>
            </a:r>
          </a:p>
          <a:p>
            <a:pPr>
              <a:buFont typeface="Arial" pitchFamily="34" charset="0"/>
              <a:buChar char="•"/>
            </a:pPr>
            <a:r>
              <a:rPr lang="en-GB" dirty="0" smtClean="0"/>
              <a:t>Moderate aggregation level (such as 4 or 8) can achieve 50% spectrum efficiency improvement (</a:t>
            </a:r>
            <a:r>
              <a:rPr lang="en-GB" dirty="0" err="1" smtClean="0"/>
              <a:t>w.r.t</a:t>
            </a:r>
            <a:r>
              <a:rPr lang="en-GB" dirty="0" smtClean="0"/>
              <a:t>. to single PDU transmission) for MUA-PDU</a:t>
            </a:r>
          </a:p>
          <a:p>
            <a:pPr>
              <a:buFont typeface="Arial" pitchFamily="34" charset="0"/>
              <a:buChar char="•"/>
            </a:pPr>
            <a:r>
              <a:rPr lang="en-GB" dirty="0" smtClean="0"/>
              <a:t>Moderate aggregation level (such as 4 or 8) can save more than 60% of the time used for ACK transmission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83568" y="332656"/>
            <a:ext cx="1874837" cy="273050"/>
          </a:xfrm>
        </p:spPr>
        <p:txBody>
          <a:bodyPr/>
          <a:lstStyle/>
          <a:p>
            <a:r>
              <a:rPr lang="en-US" smtClean="0"/>
              <a:t>July 2012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Fei Tong, CSR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EB9FFC0-7D66-4F1D-9EC2-59CE93117F55}" type="slidenum">
              <a:rPr lang="en-GB" smtClean="0"/>
              <a:pPr/>
              <a:t>18</a:t>
            </a:fld>
            <a:endParaRPr lang="en-GB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Arial" pitchFamily="34" charset="0"/>
              <a:buChar char="•"/>
            </a:pPr>
            <a:r>
              <a:rPr lang="en-GB" dirty="0" smtClean="0"/>
              <a:t>802.11-12-0324r2, </a:t>
            </a:r>
            <a:r>
              <a:rPr lang="en-US" dirty="0" smtClean="0"/>
              <a:t>George </a:t>
            </a:r>
            <a:r>
              <a:rPr lang="en-US" dirty="0" err="1" smtClean="0"/>
              <a:t>Calcev</a:t>
            </a:r>
            <a:r>
              <a:rPr lang="en-US" dirty="0" smtClean="0"/>
              <a:t> et al,</a:t>
            </a:r>
            <a:r>
              <a:rPr lang="en-GB" dirty="0" smtClean="0"/>
              <a:t> </a:t>
            </a:r>
            <a:r>
              <a:rPr lang="en-US" dirty="0" smtClean="0"/>
              <a:t>Considerations on short packet transmission overhead</a:t>
            </a:r>
          </a:p>
          <a:p>
            <a:pPr>
              <a:buFont typeface="Arial" pitchFamily="34" charset="0"/>
              <a:buChar char="•"/>
            </a:pPr>
            <a:r>
              <a:rPr lang="en-GB" dirty="0" smtClean="0"/>
              <a:t>802.11-11-1254r0, Yong Liu et al, Short </a:t>
            </a:r>
            <a:r>
              <a:rPr lang="en-GB" dirty="0" err="1" smtClean="0"/>
              <a:t>Ack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83568" y="347638"/>
            <a:ext cx="1874837" cy="273050"/>
          </a:xfrm>
        </p:spPr>
        <p:txBody>
          <a:bodyPr/>
          <a:lstStyle/>
          <a:p>
            <a:r>
              <a:rPr lang="en-US" smtClean="0"/>
              <a:t>July 2012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Fei Tong, CSR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EB9FFC0-7D66-4F1D-9EC2-59CE93117F55}" type="slidenum">
              <a:rPr lang="en-GB" smtClean="0"/>
              <a:pPr/>
              <a:t>19</a:t>
            </a:fld>
            <a:endParaRPr lang="en-GB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2589212" cy="273050"/>
          </a:xfrm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 smtClean="0">
                <a:latin typeface="Times New Roman" pitchFamily="18" charset="0"/>
                <a:ea typeface="Arial Unicode MS"/>
                <a:cs typeface="Arial Unicode MS"/>
              </a:rPr>
              <a:t>July 2012</a:t>
            </a:r>
            <a:endParaRPr lang="en-GB" dirty="0">
              <a:latin typeface="Times New Roman" pitchFamily="18" charset="0"/>
              <a:ea typeface="Arial Unicode MS"/>
              <a:cs typeface="Arial Unicode MS"/>
            </a:endParaRPr>
          </a:p>
        </p:txBody>
      </p:sp>
      <p:sp>
        <p:nvSpPr>
          <p:cNvPr id="16386" name="Footer Placeholder 4"/>
          <p:cNvSpPr>
            <a:spLocks noGrp="1"/>
          </p:cNvSpPr>
          <p:nvPr>
            <p:ph type="ftr" sz="quarter" idx="12"/>
          </p:nvPr>
        </p:nvSpPr>
        <p:spPr>
          <a:xfrm>
            <a:off x="5500688" y="6475413"/>
            <a:ext cx="3041650" cy="180975"/>
          </a:xfrm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GB">
                <a:latin typeface="Times New Roman" pitchFamily="18" charset="0"/>
                <a:ea typeface="Arial Unicode MS"/>
                <a:cs typeface="Arial Unicode MS"/>
              </a:rPr>
              <a:t>Fei Tong, CSR</a:t>
            </a:r>
          </a:p>
        </p:txBody>
      </p:sp>
      <p:sp>
        <p:nvSpPr>
          <p:cNvPr id="16387" name="Slide Number Placeholder 5"/>
          <p:cNvSpPr>
            <a:spLocks noGrp="1"/>
          </p:cNvSpPr>
          <p:nvPr>
            <p:ph type="sldNum" sz="quarter" idx="13"/>
          </p:nvPr>
        </p:nvSpPr>
        <p:spPr>
          <a:noFill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Slide </a:t>
            </a:r>
            <a:fld id="{2826D438-52B8-425B-8B52-2101872C0759}" type="slidenum">
              <a:rPr lang="en-GB"/>
              <a: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2</a:t>
            </a:fld>
            <a:endParaRPr lang="en-GB"/>
          </a:p>
        </p:txBody>
      </p:sp>
      <p:sp>
        <p:nvSpPr>
          <p:cNvPr id="16388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Abstract</a:t>
            </a:r>
          </a:p>
        </p:txBody>
      </p:sp>
      <p:sp>
        <p:nvSpPr>
          <p:cNvPr id="1638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marL="323850" indent="0" algn="just">
              <a:tabLst>
                <a:tab pos="925513" algn="l"/>
                <a:tab pos="1839913" algn="l"/>
                <a:tab pos="2754313" algn="l"/>
                <a:tab pos="3668713" algn="l"/>
                <a:tab pos="4583113" algn="l"/>
                <a:tab pos="5497513" algn="l"/>
                <a:tab pos="6411913" algn="l"/>
                <a:tab pos="7326313" algn="l"/>
                <a:tab pos="8240713" algn="l"/>
                <a:tab pos="9155113" algn="l"/>
                <a:tab pos="10069513" algn="l"/>
              </a:tabLst>
            </a:pPr>
            <a:r>
              <a:rPr lang="en-US" dirty="0" smtClean="0"/>
              <a:t>This presentation proposes to support aggregation of MPDUs for multiple receivers into a single PDU only used for transmission from AP to multiple stations. It also proposes a new ACK format, which carries multiple ACKs, destined to different stations. Both of these proposals can improve spectral efficiency for short PDU transmission significantly.  </a:t>
            </a:r>
          </a:p>
          <a:p>
            <a:pPr marL="323850" indent="0" algn="just">
              <a:tabLst>
                <a:tab pos="925513" algn="l"/>
                <a:tab pos="1839913" algn="l"/>
                <a:tab pos="2754313" algn="l"/>
                <a:tab pos="3668713" algn="l"/>
                <a:tab pos="4583113" algn="l"/>
                <a:tab pos="5497513" algn="l"/>
                <a:tab pos="6411913" algn="l"/>
                <a:tab pos="7326313" algn="l"/>
                <a:tab pos="8240713" algn="l"/>
                <a:tab pos="9155113" algn="l"/>
                <a:tab pos="10069513" algn="l"/>
              </a:tabLst>
            </a:pPr>
            <a:endParaRPr lang="en-GB" dirty="0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Low efficiency in short frame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00128"/>
          </a:xfrm>
        </p:spPr>
        <p:txBody>
          <a:bodyPr/>
          <a:lstStyle/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dirty="0" smtClean="0"/>
              <a:t>The spectral efficiency, measured in bit/Hz/Sec, is significantly lower for short frame as the relative transmission overhead increases</a:t>
            </a:r>
          </a:p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lang="en-GB" dirty="0" smtClean="0"/>
          </a:p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dirty="0" smtClean="0"/>
              <a:t>Transmission overhead includes</a:t>
            </a:r>
          </a:p>
          <a:p>
            <a:pPr marL="741363" lvl="1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dirty="0" smtClean="0"/>
              <a:t>Transmission gaps: SIFS/DIFS/</a:t>
            </a:r>
            <a:r>
              <a:rPr lang="en-GB" dirty="0" err="1" smtClean="0"/>
              <a:t>Backoff</a:t>
            </a:r>
            <a:endParaRPr lang="en-GB" dirty="0" smtClean="0"/>
          </a:p>
          <a:p>
            <a:pPr marL="741363" lvl="1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dirty="0" smtClean="0"/>
              <a:t>Preamble transmission</a:t>
            </a:r>
          </a:p>
          <a:p>
            <a:pPr marL="741363" lvl="1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lang="en-GB" dirty="0" smtClean="0"/>
          </a:p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dirty="0" smtClean="0"/>
              <a:t>Example of short frames</a:t>
            </a:r>
          </a:p>
          <a:p>
            <a:pPr marL="741363" lvl="1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dirty="0" smtClean="0"/>
              <a:t>Small-sized data PDU (for some applications)</a:t>
            </a:r>
          </a:p>
          <a:p>
            <a:pPr marL="741363" lvl="1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dirty="0" smtClean="0"/>
              <a:t>ACK frame </a:t>
            </a:r>
          </a:p>
          <a:p>
            <a:pPr marL="741363" lvl="1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lang="en-GB" dirty="0" smtClean="0"/>
          </a:p>
          <a:p>
            <a:pPr marL="741363" lvl="1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lang="en-GB" dirty="0" smtClean="0"/>
          </a:p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lang="en-GB" dirty="0" smtClean="0">
              <a:solidFill>
                <a:srgbClr val="FF0000"/>
              </a:solidFill>
            </a:endParaRPr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lang="en-US" dirty="0" smtClean="0"/>
          </a:p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83568" y="332656"/>
            <a:ext cx="1874837" cy="273050"/>
          </a:xfrm>
        </p:spPr>
        <p:txBody>
          <a:bodyPr/>
          <a:lstStyle/>
          <a:p>
            <a:r>
              <a:rPr lang="en-US" smtClean="0"/>
              <a:t>July 2012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Fei Tong, CSR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EB9FFC0-7D66-4F1D-9EC2-59CE93117F55}" type="slidenum">
              <a:rPr lang="en-GB" smtClean="0"/>
              <a:pPr/>
              <a:t>3</a:t>
            </a:fld>
            <a:endParaRPr lang="en-GB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Improving efficiency for short PDU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00128"/>
          </a:xfrm>
        </p:spPr>
        <p:txBody>
          <a:bodyPr/>
          <a:lstStyle/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dirty="0" smtClean="0"/>
              <a:t>For some applications, such as sensor network and health care etc, traffic duty cycle (per station) is low; existing aggregation of MPDUs (to/from the same station) will cause increased transmission latency</a:t>
            </a:r>
          </a:p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dirty="0" smtClean="0"/>
              <a:t>For these applications, typically, the number of stations in the BSS is high. Aggregation of multiple PDUs addressing different stations (multi-user aggregation PDU, from AP to stations) can improve efficiency without increasing latency</a:t>
            </a:r>
          </a:p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dirty="0" smtClean="0"/>
              <a:t>Requires a new frame format for Multi-User Aggregation PDU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83568" y="332656"/>
            <a:ext cx="1874837" cy="273050"/>
          </a:xfrm>
        </p:spPr>
        <p:txBody>
          <a:bodyPr/>
          <a:lstStyle/>
          <a:p>
            <a:r>
              <a:rPr lang="en-US" smtClean="0"/>
              <a:t>July 2012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Fei Tong, CSR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EB9FFC0-7D66-4F1D-9EC2-59CE93117F55}" type="slidenum">
              <a:rPr lang="en-GB" smtClean="0"/>
              <a:pPr/>
              <a:t>4</a:t>
            </a:fld>
            <a:endParaRPr lang="en-GB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Multi-User Aggregation PDU frame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16832"/>
            <a:ext cx="7770813" cy="2448272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GB" dirty="0" smtClean="0"/>
              <a:t>A MUA indicator in SIG; A MUA-Header (2 bytes) per  MPDU indicating the length of the MPDU </a:t>
            </a:r>
          </a:p>
          <a:p>
            <a:pPr>
              <a:buFont typeface="Arial" pitchFamily="34" charset="0"/>
              <a:buChar char="•"/>
            </a:pPr>
            <a:r>
              <a:rPr lang="en-GB" dirty="0" smtClean="0"/>
              <a:t>Each MPDU separately coded and CRC protected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May add a bitmap in the start of MUA-MPDU indicating a group of STAs, whose MPDUs are aggregated</a:t>
            </a:r>
          </a:p>
          <a:p>
            <a:pPr>
              <a:buFont typeface="Arial" pitchFamily="34" charset="0"/>
              <a:buChar char="•"/>
            </a:pP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83568" y="332656"/>
            <a:ext cx="1874837" cy="273050"/>
          </a:xfrm>
        </p:spPr>
        <p:txBody>
          <a:bodyPr/>
          <a:lstStyle/>
          <a:p>
            <a:r>
              <a:rPr lang="en-US" smtClean="0"/>
              <a:t>July 2012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Fei Tong, CSR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EB9FFC0-7D66-4F1D-9EC2-59CE93117F55}" type="slidenum">
              <a:rPr lang="en-GB" smtClean="0"/>
              <a:pPr/>
              <a:t>5</a:t>
            </a:fld>
            <a:endParaRPr lang="en-GB"/>
          </a:p>
        </p:txBody>
      </p:sp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5361" name="Object 1"/>
          <p:cNvGraphicFramePr>
            <a:graphicFrameLocks noChangeAspect="1"/>
          </p:cNvGraphicFramePr>
          <p:nvPr/>
        </p:nvGraphicFramePr>
        <p:xfrm>
          <a:off x="2843808" y="4149080"/>
          <a:ext cx="5472608" cy="2307616"/>
        </p:xfrm>
        <a:graphic>
          <a:graphicData uri="http://schemas.openxmlformats.org/presentationml/2006/ole">
            <p:oleObj spid="_x0000_s37890" name="Visio" r:id="rId3" imgW="8208846" imgH="3460583" progId="Visio.Drawing.11">
              <p:embed/>
            </p:oleObj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4355976" y="5085184"/>
            <a:ext cx="35060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rgbClr val="FF0000"/>
                </a:solidFill>
              </a:rPr>
              <a:t>Aggregation size may vary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Selecting stations for aggregation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16832"/>
            <a:ext cx="7770813" cy="3888432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GB" dirty="0" smtClean="0"/>
              <a:t>As the aggregation frame is targeting multiple stations, the lowest MCS (among the MCSs  selected for stations to be aggregated) is chosen for the aggregation frame</a:t>
            </a:r>
          </a:p>
          <a:p>
            <a:pPr>
              <a:buFont typeface="Arial" pitchFamily="34" charset="0"/>
              <a:buChar char="•"/>
            </a:pPr>
            <a:r>
              <a:rPr lang="en-GB" dirty="0" smtClean="0"/>
              <a:t>In implementation, AP will select stations with similar channel condition (i.e. with similar selected MCS) for aggregation to achieve optimal spectrum efficiency</a:t>
            </a:r>
          </a:p>
          <a:p>
            <a:pPr>
              <a:buFont typeface="Arial" pitchFamily="34" charset="0"/>
              <a:buChar char="•"/>
            </a:pPr>
            <a:r>
              <a:rPr lang="en-GB" dirty="0" smtClean="0"/>
              <a:t>As the number of stations is high for sensor network, of finding from two to eight stations with PDUs to transmit and similar MCS should be difficult</a:t>
            </a:r>
          </a:p>
          <a:p>
            <a:pPr>
              <a:buFont typeface="Arial" pitchFamily="34" charset="0"/>
              <a:buChar char="•"/>
            </a:pPr>
            <a:endParaRPr lang="en-GB" dirty="0" smtClean="0"/>
          </a:p>
          <a:p>
            <a:pPr>
              <a:buFont typeface="Arial" pitchFamily="34" charset="0"/>
              <a:buChar char="•"/>
            </a:pP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83568" y="332656"/>
            <a:ext cx="1874837" cy="273050"/>
          </a:xfrm>
        </p:spPr>
        <p:txBody>
          <a:bodyPr/>
          <a:lstStyle/>
          <a:p>
            <a:r>
              <a:rPr lang="en-US" smtClean="0"/>
              <a:t>July 2012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Fei Tong, CSR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EB9FFC0-7D66-4F1D-9EC2-59CE93117F55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Acknowledgement rule for MUA-PDU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990655" cy="4113213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Medium is reserved for transmission of all ACK frames corresponding to aggregated </a:t>
            </a:r>
            <a:r>
              <a:rPr lang="en-US" dirty="0" smtClean="0">
                <a:solidFill>
                  <a:srgbClr val="FF0000"/>
                </a:solidFill>
              </a:rPr>
              <a:t>unicast-only</a:t>
            </a:r>
            <a:r>
              <a:rPr lang="en-US" dirty="0" smtClean="0"/>
              <a:t> PDUs; the DUR field in each MAC header is set to reserve the transmission time for </a:t>
            </a:r>
            <a:r>
              <a:rPr lang="en-US" smtClean="0"/>
              <a:t>the following ACKs. </a:t>
            </a:r>
            <a:endParaRPr lang="en-GB" dirty="0" smtClean="0"/>
          </a:p>
          <a:p>
            <a:pPr>
              <a:buFont typeface="Arial" pitchFamily="34" charset="0"/>
              <a:buChar char="•"/>
            </a:pPr>
            <a:r>
              <a:rPr lang="en-GB" dirty="0" smtClean="0"/>
              <a:t>Transmission order of ACK frame (from station) is determined by the order of the unicast PDUs in the aggregation frame</a:t>
            </a:r>
          </a:p>
          <a:p>
            <a:pPr>
              <a:buFont typeface="Arial" pitchFamily="34" charset="0"/>
              <a:buChar char="•"/>
            </a:pPr>
            <a:r>
              <a:rPr lang="en-GB" dirty="0" smtClean="0"/>
              <a:t>ACK timeout timer needs to be increased depending the order the ACK transmitted </a:t>
            </a:r>
          </a:p>
          <a:p>
            <a:pPr>
              <a:buFont typeface="Arial" pitchFamily="34" charset="0"/>
              <a:buChar char="•"/>
            </a:pPr>
            <a:r>
              <a:rPr lang="en-GB" dirty="0" smtClean="0"/>
              <a:t>No time slot is reserved for ACKs corresponding to multicast/broadcast PDUs aggregated in the MUA-PDUs</a:t>
            </a:r>
          </a:p>
          <a:p>
            <a:pPr>
              <a:buFont typeface="Arial" pitchFamily="34" charset="0"/>
              <a:buChar char="•"/>
            </a:pP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83568" y="332656"/>
            <a:ext cx="1874837" cy="273050"/>
          </a:xfrm>
        </p:spPr>
        <p:txBody>
          <a:bodyPr/>
          <a:lstStyle/>
          <a:p>
            <a:r>
              <a:rPr lang="en-US" smtClean="0"/>
              <a:t>July 2012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Fei Tong, CSR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EB9FFC0-7D66-4F1D-9EC2-59CE93117F55}" type="slidenum">
              <a:rPr lang="en-GB" smtClean="0"/>
              <a:pPr/>
              <a:t>7</a:t>
            </a:fld>
            <a:endParaRPr lang="en-GB"/>
          </a:p>
        </p:txBody>
      </p:sp>
      <p:sp>
        <p:nvSpPr>
          <p:cNvPr id="3379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Example for ACK frame timing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83568" y="332656"/>
            <a:ext cx="1874837" cy="273050"/>
          </a:xfrm>
        </p:spPr>
        <p:txBody>
          <a:bodyPr/>
          <a:lstStyle/>
          <a:p>
            <a:r>
              <a:rPr lang="en-US" smtClean="0"/>
              <a:t>July 2012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Fei Tong, CSR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EB9FFC0-7D66-4F1D-9EC2-59CE93117F55}" type="slidenum">
              <a:rPr lang="en-GB" smtClean="0"/>
              <a:pPr/>
              <a:t>8</a:t>
            </a:fld>
            <a:endParaRPr lang="en-GB"/>
          </a:p>
        </p:txBody>
      </p:sp>
      <p:sp>
        <p:nvSpPr>
          <p:cNvPr id="3482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482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34821" name="Object 5"/>
          <p:cNvGraphicFramePr>
            <a:graphicFrameLocks noChangeAspect="1"/>
          </p:cNvGraphicFramePr>
          <p:nvPr/>
        </p:nvGraphicFramePr>
        <p:xfrm>
          <a:off x="1115616" y="1988840"/>
          <a:ext cx="6812976" cy="3960440"/>
        </p:xfrm>
        <a:graphic>
          <a:graphicData uri="http://schemas.openxmlformats.org/presentationml/2006/ole">
            <p:oleObj spid="_x0000_s34821" name="Visio" r:id="rId4" imgW="8405111" imgH="4900763" progId="Visio.Drawing.11">
              <p:embed/>
            </p:oleObj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687023" y="6053226"/>
            <a:ext cx="784541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 smtClean="0">
                <a:solidFill>
                  <a:schemeClr val="tx1"/>
                </a:solidFill>
              </a:rPr>
              <a:t>Three stations aggregated as example, not limited to three in real operation</a:t>
            </a:r>
            <a:endParaRPr lang="en-US" sz="2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714375" y="357188"/>
            <a:ext cx="2374900" cy="273050"/>
          </a:xfrm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 smtClean="0">
                <a:latin typeface="Times New Roman" pitchFamily="18" charset="0"/>
                <a:ea typeface="Arial Unicode MS"/>
                <a:cs typeface="Arial Unicode MS"/>
              </a:rPr>
              <a:t>July 2012</a:t>
            </a:r>
            <a:endParaRPr lang="en-GB">
              <a:latin typeface="Times New Roman" pitchFamily="18" charset="0"/>
              <a:ea typeface="Arial Unicode MS"/>
              <a:cs typeface="Arial Unicode MS"/>
            </a:endParaRPr>
          </a:p>
        </p:txBody>
      </p:sp>
      <p:sp>
        <p:nvSpPr>
          <p:cNvPr id="19458" name="Footer Placeholder 4"/>
          <p:cNvSpPr>
            <a:spLocks noGrp="1"/>
          </p:cNvSpPr>
          <p:nvPr>
            <p:ph type="ftr" sz="quarter" idx="12"/>
          </p:nvPr>
        </p:nvSpPr>
        <p:spPr>
          <a:xfrm>
            <a:off x="6000750" y="6475413"/>
            <a:ext cx="2541588" cy="168275"/>
          </a:xfrm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GB">
                <a:latin typeface="Times New Roman" pitchFamily="18" charset="0"/>
                <a:ea typeface="Arial Unicode MS"/>
                <a:cs typeface="Arial Unicode MS"/>
              </a:rPr>
              <a:t>Fei Tong, CSR</a:t>
            </a:r>
          </a:p>
        </p:txBody>
      </p:sp>
      <p:sp>
        <p:nvSpPr>
          <p:cNvPr id="19459" name="Slide Number Placeholder 5"/>
          <p:cNvSpPr>
            <a:spLocks noGrp="1"/>
          </p:cNvSpPr>
          <p:nvPr>
            <p:ph type="sldNum" sz="quarter" idx="13"/>
          </p:nvPr>
        </p:nvSpPr>
        <p:spPr>
          <a:noFill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Slide </a:t>
            </a:r>
            <a:fld id="{EF65AB09-713D-469A-8B45-29E4AD0E370F}" type="slidenum">
              <a:rPr lang="en-GB"/>
              <a: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9</a:t>
            </a:fld>
            <a:endParaRPr lang="en-GB"/>
          </a:p>
        </p:txBody>
      </p:sp>
      <p:sp>
        <p:nvSpPr>
          <p:cNvPr id="19460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Quantitative efficiency study (1)</a:t>
            </a:r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844824"/>
            <a:ext cx="7772400" cy="2311896"/>
          </a:xfrm>
        </p:spPr>
        <p:txBody>
          <a:bodyPr/>
          <a:lstStyle/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dirty="0" smtClean="0"/>
              <a:t>Transmit total 8 PDUs, 2MHz channel</a:t>
            </a:r>
          </a:p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dirty="0" smtClean="0"/>
              <a:t>11ah frame structure (normal CP)</a:t>
            </a:r>
          </a:p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dirty="0" smtClean="0"/>
              <a:t>Data rate (DR) : MCS (0..7); same MCS for all frames</a:t>
            </a:r>
          </a:p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dirty="0" smtClean="0"/>
              <a:t>SIFS = 160 us, Back off count = 7 (average of </a:t>
            </a:r>
            <a:r>
              <a:rPr lang="en-GB" dirty="0" err="1" smtClean="0"/>
              <a:t>Cwin</a:t>
            </a:r>
            <a:r>
              <a:rPr lang="en-GB" dirty="0" smtClean="0"/>
              <a:t>=15)</a:t>
            </a:r>
          </a:p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dirty="0" smtClean="0"/>
              <a:t>Success transmission on the first attempt</a:t>
            </a:r>
          </a:p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dirty="0" smtClean="0"/>
              <a:t>Aggregation level : 1, 2, 4, 8</a:t>
            </a:r>
          </a:p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lang="en-US" dirty="0"/>
          </a:p>
        </p:txBody>
      </p:sp>
      <p:pic>
        <p:nvPicPr>
          <p:cNvPr id="28673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552" y="4077072"/>
            <a:ext cx="8214370" cy="2303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9955</TotalTime>
  <Words>1195</Words>
  <Application>Microsoft Office PowerPoint</Application>
  <PresentationFormat>On-screen Show (4:3)</PresentationFormat>
  <Paragraphs>210</Paragraphs>
  <Slides>19</Slides>
  <Notes>6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19</vt:i4>
      </vt:variant>
    </vt:vector>
  </HeadingPairs>
  <TitlesOfParts>
    <vt:vector size="22" baseType="lpstr">
      <vt:lpstr>Office Theme</vt:lpstr>
      <vt:lpstr>Microsoft Office Word 97 - 2003 Document</vt:lpstr>
      <vt:lpstr>Visio</vt:lpstr>
      <vt:lpstr>802.11ah Multi-User Aggregation PDU</vt:lpstr>
      <vt:lpstr>Abstract</vt:lpstr>
      <vt:lpstr>Low efficiency in short frame</vt:lpstr>
      <vt:lpstr>Improving efficiency for short PDU</vt:lpstr>
      <vt:lpstr>Multi-User Aggregation PDU frame</vt:lpstr>
      <vt:lpstr>Selecting stations for aggregation</vt:lpstr>
      <vt:lpstr>Acknowledgement rule for MUA-PDU</vt:lpstr>
      <vt:lpstr>Example for ACK frame timing</vt:lpstr>
      <vt:lpstr>Quantitative efficiency study (1)</vt:lpstr>
      <vt:lpstr>Spectral efficiency gain (percentage) for transmitting 8 unicast PDUs (same MCS)</vt:lpstr>
      <vt:lpstr>Quantitative efficiency study (2)</vt:lpstr>
      <vt:lpstr>CDF of Spectral efficiency for transmitting 8 unicast PDUs (random MCS)</vt:lpstr>
      <vt:lpstr>Aggregate multi-users’ ACK</vt:lpstr>
      <vt:lpstr>Timeout rules when using MUA-ACK</vt:lpstr>
      <vt:lpstr>Quantitative efficiency study</vt:lpstr>
      <vt:lpstr>Transmission time saving using MUA-ACK</vt:lpstr>
      <vt:lpstr>Transmission time saving using MUA-ACK</vt:lpstr>
      <vt:lpstr>Summaries</vt:lpstr>
      <vt:lpstr>References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Adrian Stephens</dc:creator>
  <cp:lastModifiedBy>Fei Tong</cp:lastModifiedBy>
  <cp:revision>523</cp:revision>
  <cp:lastPrinted>1601-01-01T00:00:00Z</cp:lastPrinted>
  <dcterms:created xsi:type="dcterms:W3CDTF">2010-02-15T12:38:41Z</dcterms:created>
  <dcterms:modified xsi:type="dcterms:W3CDTF">2012-07-16T05:36:12Z</dcterms:modified>
</cp:coreProperties>
</file>