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4" r:id="rId17"/>
    <p:sldId id="464" r:id="rId18"/>
    <p:sldId id="463" r:id="rId19"/>
    <p:sldId id="483" r:id="rId20"/>
    <p:sldId id="482" r:id="rId21"/>
    <p:sldId id="485" r:id="rId22"/>
    <p:sldId id="487" r:id="rId23"/>
    <p:sldId id="488" r:id="rId24"/>
    <p:sldId id="489" r:id="rId25"/>
    <p:sldId id="490" r:id="rId26"/>
    <p:sldId id="491" r:id="rId27"/>
    <p:sldId id="486" r:id="rId28"/>
    <p:sldId id="470" r:id="rId29"/>
    <p:sldId id="475" r:id="rId30"/>
    <p:sldId id="492" r:id="rId31"/>
    <p:sldId id="493"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67" d="100"/>
          <a:sy n="67" d="100"/>
        </p:scale>
        <p:origin x="-69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3126"/>
    </p:cViewPr>
  </p:sorterViewPr>
  <p:notesViewPr>
    <p:cSldViewPr>
      <p:cViewPr>
        <p:scale>
          <a:sx n="100" d="100"/>
          <a:sy n="100" d="100"/>
        </p:scale>
        <p:origin x="-160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802.11-12/0882r1</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2012-07-16</a:t>
            </a: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2697" imgH="255087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TGad July 2012 Report</a:t>
            </a:r>
          </a:p>
        </p:txBody>
      </p:sp>
      <p:sp>
        <p:nvSpPr>
          <p:cNvPr id="13"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Call for secretary</a:t>
            </a:r>
          </a:p>
          <a:p>
            <a:r>
              <a:rPr lang="en-US" sz="2000" dirty="0" smtClean="0"/>
              <a:t>Set agenda for the week</a:t>
            </a:r>
          </a:p>
          <a:p>
            <a:r>
              <a:rPr lang="en-US" sz="2000" dirty="0" smtClean="0"/>
              <a:t>Review from May</a:t>
            </a:r>
          </a:p>
          <a:p>
            <a:r>
              <a:rPr lang="en-US" sz="2000" dirty="0" smtClean="0"/>
              <a:t>Approve minutes from May</a:t>
            </a:r>
          </a:p>
          <a:p>
            <a:r>
              <a:rPr lang="en-US" sz="2000" dirty="0" smtClean="0"/>
              <a:t>Review conference calls</a:t>
            </a:r>
          </a:p>
          <a:p>
            <a:r>
              <a:rPr lang="en-US" sz="2000" dirty="0" smtClean="0"/>
              <a:t>Approve minutes from conference calls</a:t>
            </a:r>
          </a:p>
          <a:p>
            <a:pPr>
              <a:buNone/>
            </a:pPr>
            <a:endParaRPr lang="en-US" sz="2000" dirty="0"/>
          </a:p>
        </p:txBody>
      </p:sp>
      <p:sp>
        <p:nvSpPr>
          <p:cNvPr id="8" name="Content Placeholder 7"/>
          <p:cNvSpPr>
            <a:spLocks noGrp="1"/>
          </p:cNvSpPr>
          <p:nvPr>
            <p:ph sz="half" idx="2"/>
          </p:nvPr>
        </p:nvSpPr>
        <p:spPr/>
        <p:txBody>
          <a:bodyPr/>
          <a:lstStyle/>
          <a:p>
            <a:r>
              <a:rPr lang="en-US" sz="2000" dirty="0" smtClean="0"/>
              <a:t>Planning for completion of TGad</a:t>
            </a:r>
          </a:p>
          <a:p>
            <a:r>
              <a:rPr lang="en-US" sz="2000" dirty="0" smtClean="0"/>
              <a:t>Request for conditional approval from EC</a:t>
            </a:r>
          </a:p>
          <a:p>
            <a:r>
              <a:rPr lang="en-US" sz="2000" dirty="0" smtClean="0"/>
              <a:t>Planning for September</a:t>
            </a:r>
          </a:p>
          <a:p>
            <a:r>
              <a:rPr lang="en-US" sz="2000" dirty="0" smtClean="0"/>
              <a:t>Other presentations</a:t>
            </a:r>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11-11-0885-00-00ad-conditional-revcom-request-to-ec.pptx</a:t>
            </a:r>
          </a:p>
          <a:p>
            <a:pPr>
              <a:lnSpc>
                <a:spcPct val="80000"/>
              </a:lnSpc>
            </a:pPr>
            <a:r>
              <a:rPr lang="en-US" dirty="0" smtClean="0"/>
              <a:t>Any others?</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TGad 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Monday July 16</a:t>
            </a:r>
            <a:r>
              <a:rPr lang="en-US" sz="1800" baseline="30000" dirty="0" smtClean="0"/>
              <a:t>th</a:t>
            </a:r>
            <a:r>
              <a:rPr lang="en-US" sz="1800" dirty="0" smtClean="0"/>
              <a:t>, 13:30 – 15:3</a:t>
            </a:r>
            <a:r>
              <a:rPr lang="en-US" sz="1800" dirty="0" smtClean="0">
                <a:sym typeface="Wingdings" pitchFamily="2" charset="2"/>
              </a:rPr>
              <a:t>0</a:t>
            </a:r>
          </a:p>
          <a:p>
            <a:pPr lvl="1"/>
            <a:r>
              <a:rPr lang="en-US" sz="1600" dirty="0" smtClean="0"/>
              <a:t>Call for secretary</a:t>
            </a:r>
          </a:p>
          <a:p>
            <a:pPr lvl="1"/>
            <a:r>
              <a:rPr lang="en-US" sz="1600" dirty="0" smtClean="0"/>
              <a:t>Set agenda for the week</a:t>
            </a:r>
          </a:p>
          <a:p>
            <a:pPr lvl="1"/>
            <a:r>
              <a:rPr lang="en-US" sz="1600" dirty="0" smtClean="0"/>
              <a:t>Review from May</a:t>
            </a:r>
          </a:p>
          <a:p>
            <a:pPr lvl="1"/>
            <a:r>
              <a:rPr lang="en-US" sz="1600" dirty="0" smtClean="0"/>
              <a:t>Approve minutes from May</a:t>
            </a:r>
          </a:p>
          <a:p>
            <a:pPr lvl="1"/>
            <a:r>
              <a:rPr lang="en-US" sz="1600" dirty="0" smtClean="0"/>
              <a:t>Review conference calls</a:t>
            </a:r>
          </a:p>
          <a:p>
            <a:pPr lvl="1"/>
            <a:r>
              <a:rPr lang="en-US" sz="1600" dirty="0" smtClean="0"/>
              <a:t>Approve minutes from conference calls</a:t>
            </a:r>
          </a:p>
          <a:p>
            <a:pPr lvl="1"/>
            <a:r>
              <a:rPr lang="en-US" sz="1600" dirty="0" smtClean="0"/>
              <a:t>Planning for completion of TGad</a:t>
            </a:r>
          </a:p>
          <a:p>
            <a:pPr lvl="1"/>
            <a:r>
              <a:rPr lang="en-US" sz="1600" dirty="0" smtClean="0"/>
              <a:t>Request for conditional approval from EC</a:t>
            </a:r>
          </a:p>
          <a:p>
            <a:pPr lvl="1"/>
            <a:r>
              <a:rPr lang="en-US" sz="1600" dirty="0" smtClean="0"/>
              <a:t>Planning for September</a:t>
            </a:r>
          </a:p>
          <a:p>
            <a:pPr>
              <a:lnSpc>
                <a:spcPct val="90000"/>
              </a:lnSpc>
            </a:pPr>
            <a:r>
              <a:rPr lang="en-US" sz="1800" dirty="0" smtClean="0"/>
              <a:t>Tuesday July 17</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400" dirty="0" smtClean="0">
                <a:sym typeface="Wingdings" pitchFamily="2" charset="2"/>
              </a:rPr>
              <a:t>cancelled</a:t>
            </a: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Wednesday July 18</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400" dirty="0" smtClean="0">
                <a:sym typeface="Wingdings" pitchFamily="2" charset="2"/>
              </a:rPr>
              <a:t>cancelled</a:t>
            </a:r>
          </a:p>
          <a:p>
            <a:pPr>
              <a:lnSpc>
                <a:spcPct val="90000"/>
              </a:lnSpc>
            </a:pPr>
            <a:r>
              <a:rPr lang="en-US" sz="1800" dirty="0" smtClean="0"/>
              <a:t>Thursday July 19</a:t>
            </a:r>
            <a:r>
              <a:rPr lang="en-US" sz="1800" baseline="30000" dirty="0" smtClean="0"/>
              <a:t>th</a:t>
            </a:r>
            <a:r>
              <a:rPr lang="en-US" sz="1800" dirty="0" smtClean="0"/>
              <a:t>, 13:30 – 15:3</a:t>
            </a:r>
            <a:r>
              <a:rPr lang="en-US" sz="1800" dirty="0" smtClean="0">
                <a:sym typeface="Wingdings" pitchFamily="2" charset="2"/>
              </a:rPr>
              <a:t>0</a:t>
            </a:r>
          </a:p>
          <a:p>
            <a:pPr>
              <a:lnSpc>
                <a:spcPct val="90000"/>
              </a:lnSpc>
            </a:pPr>
            <a:endParaRPr lang="en-US" sz="18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Monday July 16</a:t>
            </a:r>
            <a:r>
              <a:rPr lang="en-US" baseline="30000" dirty="0" smtClean="0"/>
              <a:t>th</a:t>
            </a:r>
            <a:r>
              <a:rPr lang="en-US" dirty="0" smtClean="0"/>
              <a:t>, 13:30 – 15:3</a:t>
            </a:r>
            <a:r>
              <a:rPr lang="en-US" dirty="0" smtClean="0">
                <a:sym typeface="Wingdings" pitchFamily="2" charset="2"/>
              </a:rPr>
              <a:t>0</a:t>
            </a:r>
          </a:p>
        </p:txBody>
      </p:sp>
      <p:sp>
        <p:nvSpPr>
          <p:cNvPr id="3" name="Content Placeholder 2"/>
          <p:cNvSpPr>
            <a:spLocks noGrp="1"/>
          </p:cNvSpPr>
          <p:nvPr>
            <p:ph idx="1"/>
          </p:nvPr>
        </p:nvSpPr>
        <p:spPr/>
        <p:txBody>
          <a:bodyPr/>
          <a:lstStyle/>
          <a:p>
            <a:r>
              <a:rPr lang="en-US" dirty="0" smtClean="0"/>
              <a:t>Call for secretary</a:t>
            </a:r>
          </a:p>
          <a:p>
            <a:r>
              <a:rPr lang="en-US" dirty="0" smtClean="0"/>
              <a:t>Set agenda for the week</a:t>
            </a:r>
          </a:p>
          <a:p>
            <a:r>
              <a:rPr lang="en-US" dirty="0" smtClean="0"/>
              <a:t>Review from May</a:t>
            </a:r>
          </a:p>
          <a:p>
            <a:r>
              <a:rPr lang="en-US" dirty="0" smtClean="0"/>
              <a:t>Approve minutes from May</a:t>
            </a:r>
          </a:p>
          <a:p>
            <a:r>
              <a:rPr lang="en-US" dirty="0" smtClean="0"/>
              <a:t>Review conference calls</a:t>
            </a:r>
          </a:p>
          <a:p>
            <a:r>
              <a:rPr lang="en-US" dirty="0" smtClean="0"/>
              <a:t>Approve minutes from conference calls</a:t>
            </a:r>
          </a:p>
          <a:p>
            <a:r>
              <a:rPr lang="en-US" dirty="0" smtClean="0"/>
              <a:t>Planning for completion of TGad</a:t>
            </a:r>
          </a:p>
          <a:p>
            <a:r>
              <a:rPr lang="en-US" dirty="0" smtClean="0"/>
              <a:t>Request for conditional approval from EC</a:t>
            </a:r>
          </a:p>
          <a:p>
            <a:r>
              <a:rPr lang="en-US" dirty="0" smtClean="0"/>
              <a:t>Planning for September</a:t>
            </a:r>
          </a:p>
          <a:p>
            <a:endParaRPr lang="en-US" dirty="0" smtClean="0"/>
          </a:p>
          <a:p>
            <a:endParaRPr lang="en-US" sz="2000"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July 16</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15</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Atlanta</a:t>
            </a:r>
            <a:endParaRPr lang="en-US" dirty="0"/>
          </a:p>
        </p:txBody>
      </p:sp>
      <p:sp>
        <p:nvSpPr>
          <p:cNvPr id="3" name="Content Placeholder 2"/>
          <p:cNvSpPr>
            <a:spLocks noGrp="1"/>
          </p:cNvSpPr>
          <p:nvPr>
            <p:ph idx="1"/>
          </p:nvPr>
        </p:nvSpPr>
        <p:spPr/>
        <p:txBody>
          <a:bodyPr/>
          <a:lstStyle/>
          <a:p>
            <a:r>
              <a:rPr lang="en-US" sz="2200" dirty="0" smtClean="0"/>
              <a:t>Comment resolution on second recirculation sponsor ballot completed</a:t>
            </a:r>
          </a:p>
          <a:p>
            <a:r>
              <a:rPr lang="en-US" sz="2200" dirty="0" smtClean="0"/>
              <a:t>Approved motion for third recirculation sponsor ballot on D8.0</a:t>
            </a:r>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Minutes</a:t>
            </a:r>
            <a:endParaRPr lang="en-US" dirty="0"/>
          </a:p>
        </p:txBody>
      </p:sp>
      <p:sp>
        <p:nvSpPr>
          <p:cNvPr id="3" name="Content Placeholder 2"/>
          <p:cNvSpPr>
            <a:spLocks noGrp="1"/>
          </p:cNvSpPr>
          <p:nvPr>
            <p:ph idx="1"/>
          </p:nvPr>
        </p:nvSpPr>
        <p:spPr/>
        <p:txBody>
          <a:bodyPr/>
          <a:lstStyle/>
          <a:p>
            <a:r>
              <a:rPr lang="en-US" dirty="0" smtClean="0"/>
              <a:t>Motion to approve May 2012 TGad minutes as contained in 11-12-0663r0</a:t>
            </a:r>
          </a:p>
          <a:p>
            <a:endParaRPr lang="en-US" dirty="0" smtClean="0"/>
          </a:p>
          <a:p>
            <a:r>
              <a:rPr lang="en-US" dirty="0" smtClean="0"/>
              <a:t>Move</a:t>
            </a:r>
            <a:r>
              <a:rPr lang="en-US" dirty="0" smtClean="0"/>
              <a:t>: James</a:t>
            </a:r>
            <a:endParaRPr lang="en-US" dirty="0" smtClean="0"/>
          </a:p>
          <a:p>
            <a:r>
              <a:rPr lang="en-US" dirty="0" smtClean="0"/>
              <a:t>Second</a:t>
            </a:r>
            <a:r>
              <a:rPr lang="en-US" dirty="0" smtClean="0"/>
              <a:t>: Carlos</a:t>
            </a:r>
          </a:p>
          <a:p>
            <a:r>
              <a:rPr lang="en-US" dirty="0" smtClean="0"/>
              <a:t>Approved by unanimous consent</a:t>
            </a:r>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since May (1/2)</a:t>
            </a:r>
            <a:endParaRPr lang="en-US" dirty="0"/>
          </a:p>
        </p:txBody>
      </p:sp>
      <p:sp>
        <p:nvSpPr>
          <p:cNvPr id="3" name="Content Placeholder 2"/>
          <p:cNvSpPr>
            <a:spLocks noGrp="1"/>
          </p:cNvSpPr>
          <p:nvPr>
            <p:ph idx="1"/>
          </p:nvPr>
        </p:nvSpPr>
        <p:spPr/>
        <p:txBody>
          <a:bodyPr/>
          <a:lstStyle/>
          <a:p>
            <a:r>
              <a:rPr lang="en-US" sz="2000" dirty="0" smtClean="0"/>
              <a:t>Third recirculation sponsor ballot on D8.0</a:t>
            </a:r>
          </a:p>
          <a:p>
            <a:pPr lvl="1"/>
            <a:r>
              <a:rPr lang="en-US" sz="1800" dirty="0" smtClean="0"/>
              <a:t>Ballot Opening Date: Friday June 01, 2012 - 23:59 ET</a:t>
            </a:r>
          </a:p>
          <a:p>
            <a:pPr lvl="1"/>
            <a:r>
              <a:rPr lang="en-US" sz="1800" dirty="0" smtClean="0"/>
              <a:t>Ballot Closing Date: Saturday June 16, 2012 - 23:59 ET </a:t>
            </a:r>
          </a:p>
          <a:p>
            <a:pPr lvl="1"/>
            <a:r>
              <a:rPr lang="en-GB" sz="1800" dirty="0" smtClean="0"/>
              <a:t>BALLOT RESULTS:</a:t>
            </a:r>
            <a:endParaRPr lang="en-US" sz="1800" dirty="0" smtClean="0"/>
          </a:p>
          <a:p>
            <a:pPr lvl="2"/>
            <a:r>
              <a:rPr lang="en-US" sz="1600" dirty="0" smtClean="0"/>
              <a:t>214 eligible people are in this ballot group.</a:t>
            </a:r>
          </a:p>
          <a:p>
            <a:pPr lvl="2"/>
            <a:r>
              <a:rPr lang="en-US" sz="1600" dirty="0" smtClean="0"/>
              <a:t>170 affirmative votes </a:t>
            </a:r>
          </a:p>
          <a:p>
            <a:pPr lvl="2"/>
            <a:r>
              <a:rPr lang="en-US" sz="1600" dirty="0" smtClean="0"/>
              <a:t>6 negative votes with comments </a:t>
            </a:r>
          </a:p>
          <a:p>
            <a:pPr lvl="2"/>
            <a:r>
              <a:rPr lang="en-US" sz="1600" dirty="0" smtClean="0"/>
              <a:t>0  negative vote without comments </a:t>
            </a:r>
          </a:p>
          <a:p>
            <a:pPr lvl="2"/>
            <a:r>
              <a:rPr lang="en-US" sz="1600" dirty="0" smtClean="0"/>
              <a:t>12 abstention votes </a:t>
            </a:r>
          </a:p>
          <a:p>
            <a:pPr lvl="2"/>
            <a:r>
              <a:rPr lang="en-US" sz="1600" dirty="0" smtClean="0"/>
              <a:t>96.6</a:t>
            </a:r>
            <a:r>
              <a:rPr lang="en-GB" sz="1600" dirty="0" smtClean="0"/>
              <a:t> % affirmative, </a:t>
            </a:r>
            <a:r>
              <a:rPr lang="en-US" sz="1600" dirty="0" smtClean="0"/>
              <a:t>3.4</a:t>
            </a:r>
            <a:r>
              <a:rPr lang="en-GB" sz="1600" dirty="0" smtClean="0"/>
              <a:t>% negative</a:t>
            </a:r>
            <a:endParaRPr lang="en-US" sz="1600" dirty="0" smtClean="0"/>
          </a:p>
          <a:p>
            <a:pPr lvl="2"/>
            <a:r>
              <a:rPr lang="en-GB" sz="1600" dirty="0" smtClean="0"/>
              <a:t>There were </a:t>
            </a:r>
            <a:r>
              <a:rPr lang="en-US" sz="1600" dirty="0" smtClean="0"/>
              <a:t>47 </a:t>
            </a:r>
            <a:r>
              <a:rPr lang="en-GB" sz="1600" dirty="0" smtClean="0"/>
              <a:t>ballot comments received.</a:t>
            </a:r>
            <a:endParaRPr lang="en-US" sz="1600" dirty="0" smtClean="0"/>
          </a:p>
          <a:p>
            <a:pPr lvl="2"/>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since May (2/2)</a:t>
            </a:r>
            <a:endParaRPr lang="en-US" dirty="0"/>
          </a:p>
        </p:txBody>
      </p:sp>
      <p:sp>
        <p:nvSpPr>
          <p:cNvPr id="3" name="Content Placeholder 2"/>
          <p:cNvSpPr>
            <a:spLocks noGrp="1"/>
          </p:cNvSpPr>
          <p:nvPr>
            <p:ph idx="1"/>
          </p:nvPr>
        </p:nvSpPr>
        <p:spPr/>
        <p:txBody>
          <a:bodyPr/>
          <a:lstStyle/>
          <a:p>
            <a:r>
              <a:rPr lang="en-US" dirty="0" smtClean="0"/>
              <a:t>Submissions to improve draft</a:t>
            </a:r>
          </a:p>
          <a:p>
            <a:pPr lvl="1"/>
            <a:r>
              <a:rPr lang="en-US" dirty="0" smtClean="0"/>
              <a:t>James Gilb (</a:t>
            </a:r>
            <a:r>
              <a:rPr lang="en-US" dirty="0" err="1" smtClean="0"/>
              <a:t>Tensorcom</a:t>
            </a:r>
            <a:r>
              <a:rPr lang="en-US" dirty="0" smtClean="0"/>
              <a:t>), 12/0730r0, Various comment resolutions</a:t>
            </a:r>
          </a:p>
          <a:p>
            <a:pPr lvl="1"/>
            <a:r>
              <a:rPr lang="en-US" dirty="0" smtClean="0"/>
              <a:t>Payam Torab (Broadcom), 12/732r0, BI structure recommendation</a:t>
            </a:r>
          </a:p>
          <a:p>
            <a:pPr lvl="1"/>
            <a:r>
              <a:rPr lang="en-US" dirty="0" smtClean="0"/>
              <a:t>Carlos Cordeiro (Intel), 12/731r0, Multi-band element in GAS frames</a:t>
            </a:r>
          </a:p>
          <a:p>
            <a:pPr lvl="1"/>
            <a:r>
              <a:rPr lang="en-US" dirty="0" smtClean="0"/>
              <a:t>Assaf Kasher (Intel), 12/0737r0, BF-corrections</a:t>
            </a:r>
          </a:p>
          <a:p>
            <a:r>
              <a:rPr lang="en-US" dirty="0" smtClean="0"/>
              <a:t>Comment Resolution on third recirculation sponsor ballot on D8.0 completed</a:t>
            </a:r>
          </a:p>
          <a:p>
            <a:pPr lvl="1"/>
            <a:r>
              <a:rPr lang="en-US" dirty="0" smtClean="0"/>
              <a:t>Spreadsheet: 12/0745r4</a:t>
            </a:r>
          </a:p>
          <a:p>
            <a:r>
              <a:rPr lang="en-US" dirty="0" smtClean="0"/>
              <a:t>Fourth recirculation sponsor ballot on D9.0 started on July 13 and closes on July 28.</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Conference Calls</a:t>
            </a:r>
            <a:endParaRPr lang="en-US" dirty="0"/>
          </a:p>
        </p:txBody>
      </p:sp>
      <p:sp>
        <p:nvSpPr>
          <p:cNvPr id="3" name="Content Placeholder 2"/>
          <p:cNvSpPr>
            <a:spLocks noGrp="1"/>
          </p:cNvSpPr>
          <p:nvPr>
            <p:ph idx="1"/>
          </p:nvPr>
        </p:nvSpPr>
        <p:spPr/>
        <p:txBody>
          <a:bodyPr/>
          <a:lstStyle/>
          <a:p>
            <a:r>
              <a:rPr lang="en-US" dirty="0" smtClean="0"/>
              <a:t>Conference call minutes from 2012 contained in </a:t>
            </a:r>
          </a:p>
          <a:p>
            <a:pPr lvl="1"/>
            <a:r>
              <a:rPr lang="en-US" dirty="0" smtClean="0"/>
              <a:t>12/0007r17</a:t>
            </a:r>
          </a:p>
          <a:p>
            <a:r>
              <a:rPr lang="en-US" dirty="0" smtClean="0"/>
              <a:t>Comment resolution</a:t>
            </a:r>
          </a:p>
          <a:p>
            <a:endParaRPr lang="en-US" dirty="0" smtClean="0"/>
          </a:p>
          <a:p>
            <a:r>
              <a:rPr lang="en-US" dirty="0" smtClean="0"/>
              <a:t>Motion to approve TGad conference call minutes as contained in 11-12-0007r17</a:t>
            </a:r>
          </a:p>
          <a:p>
            <a:r>
              <a:rPr lang="en-US" dirty="0" smtClean="0"/>
              <a:t>Move</a:t>
            </a:r>
            <a:r>
              <a:rPr lang="en-US" dirty="0" smtClean="0"/>
              <a:t>: James</a:t>
            </a:r>
            <a:endParaRPr lang="en-US" dirty="0" smtClean="0"/>
          </a:p>
          <a:p>
            <a:r>
              <a:rPr lang="en-US" dirty="0" smtClean="0"/>
              <a:t>Second</a:t>
            </a:r>
            <a:r>
              <a:rPr lang="en-US" dirty="0" smtClean="0"/>
              <a:t>: Carlos</a:t>
            </a:r>
          </a:p>
          <a:p>
            <a:r>
              <a:rPr lang="en-US" dirty="0" smtClean="0"/>
              <a:t>Approved by unanimous consent</a:t>
            </a:r>
          </a:p>
          <a:p>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20</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(1/4)</a:t>
            </a:r>
            <a:endParaRPr lang="en-US" dirty="0"/>
          </a:p>
        </p:txBody>
      </p:sp>
      <p:sp>
        <p:nvSpPr>
          <p:cNvPr id="3" name="Content Placeholder 2"/>
          <p:cNvSpPr>
            <a:spLocks noGrp="1"/>
          </p:cNvSpPr>
          <p:nvPr>
            <p:ph idx="1"/>
          </p:nvPr>
        </p:nvSpPr>
        <p:spPr/>
        <p:txBody>
          <a:bodyPr/>
          <a:lstStyle/>
          <a:p>
            <a:r>
              <a:rPr lang="en-US" dirty="0" smtClean="0"/>
              <a:t>Sponsor Ballot Recirculation has to complete.</a:t>
            </a:r>
          </a:p>
          <a:p>
            <a:pPr lvl="1"/>
            <a:r>
              <a:rPr lang="en-US" dirty="0" smtClean="0"/>
              <a:t>a ballot just started</a:t>
            </a:r>
          </a:p>
          <a:p>
            <a:pPr lvl="1"/>
            <a:r>
              <a:rPr lang="en-US" dirty="0" smtClean="0"/>
              <a:t>changes were made to the draft</a:t>
            </a:r>
          </a:p>
          <a:p>
            <a:pPr lvl="1"/>
            <a:r>
              <a:rPr lang="en-US" dirty="0" smtClean="0"/>
              <a:t>this will have to be </a:t>
            </a:r>
            <a:r>
              <a:rPr lang="en-US" dirty="0" err="1" smtClean="0"/>
              <a:t>recirculated</a:t>
            </a:r>
            <a:r>
              <a:rPr lang="en-US" dirty="0" smtClean="0"/>
              <a:t> at least one more time as an unchanged draft</a:t>
            </a:r>
          </a:p>
          <a:p>
            <a:pPr lvl="2"/>
            <a:r>
              <a:rPr lang="en-US" dirty="0" smtClean="0"/>
              <a:t>it may be that there will be more than one </a:t>
            </a:r>
            <a:r>
              <a:rPr lang="en-US" dirty="0" err="1" smtClean="0"/>
              <a:t>recirc</a:t>
            </a:r>
            <a:r>
              <a:rPr lang="en-US" dirty="0" smtClean="0"/>
              <a:t> ballots if further changes are made</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21</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(2/4)</a:t>
            </a:r>
            <a:endParaRPr lang="en-US" dirty="0"/>
          </a:p>
        </p:txBody>
      </p:sp>
      <p:sp>
        <p:nvSpPr>
          <p:cNvPr id="3" name="Content Placeholder 2"/>
          <p:cNvSpPr>
            <a:spLocks noGrp="1"/>
          </p:cNvSpPr>
          <p:nvPr>
            <p:ph idx="1"/>
          </p:nvPr>
        </p:nvSpPr>
        <p:spPr/>
        <p:txBody>
          <a:bodyPr/>
          <a:lstStyle/>
          <a:p>
            <a:r>
              <a:rPr lang="en-US" dirty="0" smtClean="0"/>
              <a:t>802 EC has to grant conditional approval</a:t>
            </a:r>
          </a:p>
          <a:p>
            <a:pPr lvl="1"/>
            <a:r>
              <a:rPr lang="en-US" dirty="0" smtClean="0"/>
              <a:t>Friday July 20th, the Chair of TGad, will seek Conditional approval since an additional </a:t>
            </a:r>
            <a:r>
              <a:rPr lang="en-US" dirty="0" err="1" smtClean="0"/>
              <a:t>recirc</a:t>
            </a:r>
            <a:r>
              <a:rPr lang="en-US" dirty="0" smtClean="0"/>
              <a:t> of 10-15 days can not be completed by the 20th.</a:t>
            </a:r>
          </a:p>
          <a:p>
            <a:pPr lvl="1"/>
            <a:r>
              <a:rPr lang="en-US" dirty="0" smtClean="0"/>
              <a:t>Conditional Approval requires that the group complete conditions as documented in the LMSC 802 OM:</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22</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(3/4)</a:t>
            </a:r>
            <a:endParaRPr lang="en-US" dirty="0"/>
          </a:p>
        </p:txBody>
      </p:sp>
      <p:sp>
        <p:nvSpPr>
          <p:cNvPr id="3" name="Content Placeholder 2"/>
          <p:cNvSpPr>
            <a:spLocks noGrp="1"/>
          </p:cNvSpPr>
          <p:nvPr>
            <p:ph idx="1"/>
          </p:nvPr>
        </p:nvSpPr>
        <p:spPr/>
        <p:txBody>
          <a:bodyPr/>
          <a:lstStyle/>
          <a:p>
            <a:r>
              <a:rPr lang="en-US" dirty="0" smtClean="0"/>
              <a:t>Conditions:</a:t>
            </a:r>
          </a:p>
          <a:p>
            <a:pPr lvl="1"/>
            <a:r>
              <a:rPr lang="en-US" sz="1600" dirty="0" smtClean="0"/>
              <a:t>Recirculation ballot is completed. Generally, the recirculation ballot and resolution should occur in accordance with the schedule presented at the time of conditional approval. </a:t>
            </a:r>
          </a:p>
          <a:p>
            <a:pPr lvl="1"/>
            <a:r>
              <a:rPr lang="en-US" sz="1600" dirty="0" smtClean="0"/>
              <a:t>After resolution of the recirculation ballot is completed, the approval percentage is at least 75% and there are </a:t>
            </a:r>
            <a:r>
              <a:rPr lang="en-US" sz="1600" dirty="0" smtClean="0">
                <a:solidFill>
                  <a:srgbClr val="FF0000"/>
                </a:solidFill>
              </a:rPr>
              <a:t>no new valid DISAPPROVE votes</a:t>
            </a:r>
            <a:r>
              <a:rPr lang="en-US" sz="1600" dirty="0" smtClean="0"/>
              <a:t>. </a:t>
            </a:r>
          </a:p>
          <a:p>
            <a:pPr lvl="1"/>
            <a:r>
              <a:rPr lang="en-US" sz="1600" dirty="0" smtClean="0">
                <a:solidFill>
                  <a:srgbClr val="FF0000"/>
                </a:solidFill>
              </a:rPr>
              <a:t>No technical changes</a:t>
            </a:r>
            <a:r>
              <a:rPr lang="en-US" sz="1600" dirty="0" smtClean="0"/>
              <a:t>, as determined by the WG Chair, were made as a result of the recirculation ballot. </a:t>
            </a:r>
          </a:p>
          <a:p>
            <a:pPr lvl="1"/>
            <a:r>
              <a:rPr lang="en-US" sz="1600" dirty="0" smtClean="0">
                <a:solidFill>
                  <a:srgbClr val="FF0000"/>
                </a:solidFill>
              </a:rPr>
              <a:t>No new valid DISAPPROVE comments on new issues </a:t>
            </a:r>
            <a:r>
              <a:rPr lang="en-US" sz="1600" dirty="0" smtClean="0"/>
              <a:t>that are not resolved to the satisfaction of the submitter from existing DISAPPROVE voters. </a:t>
            </a:r>
          </a:p>
          <a:p>
            <a:pPr lvl="1"/>
            <a:r>
              <a:rPr lang="en-US" sz="1600" dirty="0" smtClean="0"/>
              <a:t>If the WG Chair determines that there is a new invalid DISAPPROVE comment or vote, the WG Chair shall promptly provide details to the Sponsor. </a:t>
            </a:r>
          </a:p>
          <a:p>
            <a:pPr lvl="1"/>
            <a:r>
              <a:rPr lang="en-US" sz="1600" dirty="0" smtClean="0"/>
              <a:t>The WG Chair shall immediately report the results of the ballot to the Sponsor including: the date the ballot closed, vote tally and comments associated with any remaining disapproves (valid and invalid), the WG responses and the rationale for ruling any vote invalid. </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23</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(4/4)</a:t>
            </a:r>
            <a:endParaRPr lang="en-US" dirty="0"/>
          </a:p>
        </p:txBody>
      </p:sp>
      <p:sp>
        <p:nvSpPr>
          <p:cNvPr id="3" name="Content Placeholder 2"/>
          <p:cNvSpPr>
            <a:spLocks noGrp="1"/>
          </p:cNvSpPr>
          <p:nvPr>
            <p:ph idx="1"/>
          </p:nvPr>
        </p:nvSpPr>
        <p:spPr/>
        <p:txBody>
          <a:bodyPr/>
          <a:lstStyle/>
          <a:p>
            <a:r>
              <a:rPr lang="en-US" dirty="0" smtClean="0"/>
              <a:t>Posting to </a:t>
            </a:r>
            <a:r>
              <a:rPr lang="en-US" dirty="0" err="1" smtClean="0"/>
              <a:t>RevCom</a:t>
            </a:r>
            <a:r>
              <a:rPr lang="en-US" dirty="0" smtClean="0"/>
              <a:t> Agenda</a:t>
            </a:r>
          </a:p>
          <a:p>
            <a:pPr lvl="1"/>
            <a:r>
              <a:rPr lang="en-US" dirty="0" smtClean="0"/>
              <a:t>The deadline for </a:t>
            </a:r>
            <a:r>
              <a:rPr lang="en-US" dirty="0" err="1" smtClean="0"/>
              <a:t>RevCom</a:t>
            </a:r>
            <a:r>
              <a:rPr lang="en-US" dirty="0" smtClean="0"/>
              <a:t> Aug Meeting is July 20th (closing day of the Plenary)</a:t>
            </a:r>
          </a:p>
          <a:p>
            <a:pPr lvl="1"/>
            <a:r>
              <a:rPr lang="en-US" dirty="0" smtClean="0"/>
              <a:t>Deadline for Continuous Processing in Oct is most likely Aug 31</a:t>
            </a:r>
          </a:p>
          <a:p>
            <a:pPr lvl="1"/>
            <a:r>
              <a:rPr lang="en-US" dirty="0" smtClean="0"/>
              <a:t>Deadline for the December Meeting is Oct 15th.</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24</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Case Timeline</a:t>
            </a:r>
            <a:endParaRPr lang="en-US" dirty="0"/>
          </a:p>
        </p:txBody>
      </p:sp>
      <p:sp>
        <p:nvSpPr>
          <p:cNvPr id="3" name="Content Placeholder 2"/>
          <p:cNvSpPr>
            <a:spLocks noGrp="1"/>
          </p:cNvSpPr>
          <p:nvPr>
            <p:ph idx="1"/>
          </p:nvPr>
        </p:nvSpPr>
        <p:spPr/>
        <p:txBody>
          <a:bodyPr/>
          <a:lstStyle/>
          <a:p>
            <a:r>
              <a:rPr lang="en-US" dirty="0" smtClean="0"/>
              <a:t>Fourth </a:t>
            </a:r>
            <a:r>
              <a:rPr lang="en-US" dirty="0" err="1" smtClean="0"/>
              <a:t>Recirc</a:t>
            </a:r>
            <a:r>
              <a:rPr lang="en-US" dirty="0" smtClean="0"/>
              <a:t> of D9.0: July 13-28</a:t>
            </a:r>
          </a:p>
          <a:p>
            <a:r>
              <a:rPr lang="en-US" dirty="0" smtClean="0"/>
              <a:t>EC conditional approval for </a:t>
            </a:r>
            <a:r>
              <a:rPr lang="en-US" dirty="0" err="1" smtClean="0"/>
              <a:t>RevCom</a:t>
            </a:r>
            <a:r>
              <a:rPr lang="en-US" dirty="0" smtClean="0"/>
              <a:t>: July 20</a:t>
            </a:r>
          </a:p>
          <a:p>
            <a:r>
              <a:rPr lang="en-US" dirty="0" smtClean="0"/>
              <a:t>Fifth </a:t>
            </a:r>
            <a:r>
              <a:rPr lang="en-US" dirty="0" err="1" smtClean="0"/>
              <a:t>recirc</a:t>
            </a:r>
            <a:r>
              <a:rPr lang="en-US" dirty="0" smtClean="0"/>
              <a:t> on unchanged D9.0: Aug 10-20</a:t>
            </a:r>
          </a:p>
          <a:p>
            <a:r>
              <a:rPr lang="en-US" dirty="0" smtClean="0"/>
              <a:t>Report to EC on meeting conditions to proceed to </a:t>
            </a:r>
            <a:r>
              <a:rPr lang="en-US" dirty="0" err="1" smtClean="0"/>
              <a:t>RevCom</a:t>
            </a:r>
            <a:r>
              <a:rPr lang="en-US" dirty="0" smtClean="0"/>
              <a:t>: Aug 24</a:t>
            </a:r>
          </a:p>
          <a:p>
            <a:r>
              <a:rPr lang="en-US" dirty="0" smtClean="0"/>
              <a:t>Posting to </a:t>
            </a:r>
            <a:r>
              <a:rPr lang="en-US" dirty="0" err="1" smtClean="0"/>
              <a:t>RevCom</a:t>
            </a:r>
            <a:r>
              <a:rPr lang="en-US" dirty="0" smtClean="0"/>
              <a:t> Agenda: Aug 31</a:t>
            </a:r>
          </a:p>
          <a:p>
            <a:r>
              <a:rPr lang="en-US" dirty="0" err="1" smtClean="0"/>
              <a:t>RevCom</a:t>
            </a:r>
            <a:r>
              <a:rPr lang="en-US" dirty="0" smtClean="0"/>
              <a:t> continuous processing: Oct</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25</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w/ Additional Draft</a:t>
            </a:r>
            <a:endParaRPr lang="en-US" dirty="0"/>
          </a:p>
        </p:txBody>
      </p:sp>
      <p:sp>
        <p:nvSpPr>
          <p:cNvPr id="3" name="Content Placeholder 2"/>
          <p:cNvSpPr>
            <a:spLocks noGrp="1"/>
          </p:cNvSpPr>
          <p:nvPr>
            <p:ph idx="1"/>
          </p:nvPr>
        </p:nvSpPr>
        <p:spPr/>
        <p:txBody>
          <a:bodyPr/>
          <a:lstStyle/>
          <a:p>
            <a:r>
              <a:rPr lang="en-US" dirty="0" smtClean="0"/>
              <a:t>Fourth </a:t>
            </a:r>
            <a:r>
              <a:rPr lang="en-US" dirty="0" err="1" smtClean="0"/>
              <a:t>Recirc</a:t>
            </a:r>
            <a:r>
              <a:rPr lang="en-US" dirty="0" smtClean="0"/>
              <a:t> of D9.0: July 13-28</a:t>
            </a:r>
          </a:p>
          <a:p>
            <a:r>
              <a:rPr lang="en-US" dirty="0" smtClean="0"/>
              <a:t>EC conditional approval for </a:t>
            </a:r>
            <a:r>
              <a:rPr lang="en-US" dirty="0" err="1" smtClean="0"/>
              <a:t>RevCom</a:t>
            </a:r>
            <a:r>
              <a:rPr lang="en-US" dirty="0" smtClean="0"/>
              <a:t>: July 20</a:t>
            </a:r>
          </a:p>
          <a:p>
            <a:r>
              <a:rPr lang="en-US" dirty="0" smtClean="0"/>
              <a:t>Fifth </a:t>
            </a:r>
            <a:r>
              <a:rPr lang="en-US" dirty="0" err="1" smtClean="0"/>
              <a:t>recirc</a:t>
            </a:r>
            <a:r>
              <a:rPr lang="en-US" dirty="0" smtClean="0"/>
              <a:t> on D10.0: Aug 17-Sept 1</a:t>
            </a:r>
          </a:p>
          <a:p>
            <a:r>
              <a:rPr lang="en-US" dirty="0" smtClean="0"/>
              <a:t>Sixth </a:t>
            </a:r>
            <a:r>
              <a:rPr lang="en-US" dirty="0" err="1" smtClean="0"/>
              <a:t>recirc</a:t>
            </a:r>
            <a:r>
              <a:rPr lang="en-US" dirty="0" smtClean="0"/>
              <a:t> on unchanged D10.0: Sept 14-24</a:t>
            </a:r>
          </a:p>
          <a:p>
            <a:r>
              <a:rPr lang="en-US" dirty="0" smtClean="0"/>
              <a:t>EC approval for </a:t>
            </a:r>
            <a:r>
              <a:rPr lang="en-US" dirty="0" err="1" smtClean="0"/>
              <a:t>RevCom</a:t>
            </a:r>
            <a:r>
              <a:rPr lang="en-US" dirty="0" smtClean="0"/>
              <a:t>: 10 day EC letter ballot</a:t>
            </a:r>
          </a:p>
          <a:p>
            <a:r>
              <a:rPr lang="en-US" dirty="0" smtClean="0"/>
              <a:t>Posting to </a:t>
            </a:r>
            <a:r>
              <a:rPr lang="en-US" dirty="0" err="1" smtClean="0"/>
              <a:t>RevCom</a:t>
            </a:r>
            <a:r>
              <a:rPr lang="en-US" dirty="0" smtClean="0"/>
              <a:t> Agenda: Oct 15</a:t>
            </a:r>
          </a:p>
          <a:p>
            <a:r>
              <a:rPr lang="en-US" dirty="0" err="1" smtClean="0"/>
              <a:t>RevCom</a:t>
            </a:r>
            <a:r>
              <a:rPr lang="en-US" dirty="0" smtClean="0"/>
              <a:t> meeting: Dec</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26</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for conditional approval from EC</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smtClean="0"/>
              <a:t>11-11-0885-00-00ad-conditional-revcom-request-to-ec.pptx</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27</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September</a:t>
            </a:r>
            <a:endParaRPr lang="en-US" dirty="0"/>
          </a:p>
        </p:txBody>
      </p:sp>
      <p:sp>
        <p:nvSpPr>
          <p:cNvPr id="3" name="Content Placeholder 2"/>
          <p:cNvSpPr>
            <a:spLocks noGrp="1"/>
          </p:cNvSpPr>
          <p:nvPr>
            <p:ph idx="1"/>
          </p:nvPr>
        </p:nvSpPr>
        <p:spPr/>
        <p:txBody>
          <a:bodyPr/>
          <a:lstStyle/>
          <a:p>
            <a:r>
              <a:rPr lang="en-US" dirty="0" smtClean="0"/>
              <a:t>Comment resolution on recirculation sponsor ballot</a:t>
            </a:r>
          </a:p>
          <a:p>
            <a:r>
              <a:rPr lang="en-US" dirty="0" smtClean="0"/>
              <a:t>Prepare for </a:t>
            </a:r>
            <a:r>
              <a:rPr lang="en-US" dirty="0" err="1" smtClean="0"/>
              <a:t>RevCom</a:t>
            </a:r>
            <a:r>
              <a:rPr lang="en-US" dirty="0" smtClean="0"/>
              <a:t> approval</a:t>
            </a:r>
          </a:p>
          <a:p>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28</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sz="half" idx="1"/>
          </p:nvPr>
        </p:nvSpPr>
        <p:spPr/>
        <p:txBody>
          <a:bodyPr/>
          <a:lstStyle/>
          <a:p>
            <a:r>
              <a:rPr lang="en-US" dirty="0" smtClean="0"/>
              <a:t>Previously approved conference calls</a:t>
            </a:r>
          </a:p>
          <a:p>
            <a:pPr lvl="1"/>
            <a:r>
              <a:rPr lang="en-US" sz="1800" dirty="0" smtClean="0"/>
              <a:t>June 14, June 28, July 12, Aug 2</a:t>
            </a:r>
          </a:p>
          <a:p>
            <a:pPr lvl="2"/>
            <a:r>
              <a:rPr lang="en-US" sz="1600" dirty="0" smtClean="0"/>
              <a:t>10:00 – 12:00 ET</a:t>
            </a:r>
          </a:p>
          <a:p>
            <a:pPr lvl="1"/>
            <a:r>
              <a:rPr lang="en-US" sz="1800" dirty="0" smtClean="0"/>
              <a:t>June 21, July 5, July 26, Aug 9</a:t>
            </a:r>
          </a:p>
          <a:p>
            <a:pPr lvl="2"/>
            <a:r>
              <a:rPr lang="en-US" sz="1600" dirty="0" smtClean="0"/>
              <a:t>20:00-22:00 ET</a:t>
            </a:r>
            <a:endParaRPr lang="en-US" dirty="0" smtClean="0"/>
          </a:p>
        </p:txBody>
      </p:sp>
      <p:sp>
        <p:nvSpPr>
          <p:cNvPr id="4" name="Content Placeholder 3"/>
          <p:cNvSpPr>
            <a:spLocks noGrp="1"/>
          </p:cNvSpPr>
          <p:nvPr>
            <p:ph sz="half" idx="2"/>
          </p:nvPr>
        </p:nvSpPr>
        <p:spPr/>
        <p:txBody>
          <a:bodyPr/>
          <a:lstStyle/>
          <a:p>
            <a:r>
              <a:rPr lang="en-US" dirty="0" smtClean="0"/>
              <a:t>New conference calls</a:t>
            </a:r>
          </a:p>
          <a:p>
            <a:pPr lvl="1"/>
            <a:r>
              <a:rPr lang="en-US" sz="1800" dirty="0" smtClean="0"/>
              <a:t>Not overlap with TGac</a:t>
            </a:r>
          </a:p>
          <a:p>
            <a:pPr lvl="1"/>
            <a:r>
              <a:rPr lang="en-US" sz="1800" dirty="0" smtClean="0"/>
              <a:t>Aug 16, Aug 30, Sept 13, Oct 4</a:t>
            </a:r>
          </a:p>
          <a:p>
            <a:pPr lvl="2"/>
            <a:r>
              <a:rPr lang="en-US" sz="1600" dirty="0" smtClean="0"/>
              <a:t>10:00 – 12:00 ET</a:t>
            </a:r>
          </a:p>
          <a:p>
            <a:pPr lvl="1"/>
            <a:r>
              <a:rPr lang="en-US" sz="1800" dirty="0" smtClean="0"/>
              <a:t>Aug 23, Sept 6, Sept 27, Oct 11</a:t>
            </a:r>
          </a:p>
          <a:p>
            <a:pPr lvl="2"/>
            <a:r>
              <a:rPr lang="en-US" sz="1600" dirty="0" smtClean="0"/>
              <a:t>20:00-22:00 ET</a:t>
            </a:r>
            <a:endParaRPr lang="en-US" dirty="0" smtClean="0"/>
          </a:p>
          <a:p>
            <a:pPr lvl="1"/>
            <a:endParaRPr lang="en-US" dirty="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29</a:t>
            </a:fld>
            <a:endParaRPr lang="en-US"/>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Motion requesting </a:t>
            </a:r>
            <a:r>
              <a:rPr lang="en-US" dirty="0" smtClean="0"/>
              <a:t>conditional </a:t>
            </a:r>
            <a:r>
              <a:rPr lang="en-US" dirty="0" smtClean="0"/>
              <a:t>approval from EC</a:t>
            </a:r>
            <a:endParaRPr lang="en-US" dirty="0"/>
          </a:p>
        </p:txBody>
      </p:sp>
      <p:sp>
        <p:nvSpPr>
          <p:cNvPr id="3" name="Content Placeholder 2"/>
          <p:cNvSpPr>
            <a:spLocks noGrp="1"/>
          </p:cNvSpPr>
          <p:nvPr>
            <p:ph idx="1"/>
          </p:nvPr>
        </p:nvSpPr>
        <p:spPr/>
        <p:txBody>
          <a:bodyPr/>
          <a:lstStyle/>
          <a:p>
            <a:pPr lvl="0"/>
            <a:r>
              <a:rPr lang="en-US" dirty="0" smtClean="0"/>
              <a:t>Approve document </a:t>
            </a:r>
            <a:r>
              <a:rPr lang="en-US" dirty="0" smtClean="0"/>
              <a:t>11-12/0885r1 </a:t>
            </a:r>
            <a:r>
              <a:rPr lang="en-US" dirty="0" smtClean="0"/>
              <a:t>as the report to the IEEE 802 Executive Committee on the requirements for conditional approval to forward P802.11ad D9.0 to </a:t>
            </a:r>
            <a:r>
              <a:rPr lang="en-US" dirty="0" err="1" smtClean="0"/>
              <a:t>RevCom</a:t>
            </a:r>
            <a:r>
              <a:rPr lang="en-US" dirty="0" smtClean="0"/>
              <a:t>, and</a:t>
            </a:r>
          </a:p>
          <a:p>
            <a:pPr lvl="0"/>
            <a:r>
              <a:rPr lang="en-US" dirty="0" smtClean="0"/>
              <a:t>Request the IEEE 802 Executive Committee to conditionally approve forwarding P802.11ad D9.0 to </a:t>
            </a:r>
            <a:r>
              <a:rPr lang="en-US" dirty="0" err="1" smtClean="0"/>
              <a:t>RevCom</a:t>
            </a:r>
            <a:r>
              <a:rPr lang="en-US" dirty="0" smtClean="0"/>
              <a:t>.</a:t>
            </a:r>
          </a:p>
          <a:p>
            <a:r>
              <a:rPr lang="en-US" dirty="0" smtClean="0"/>
              <a:t> </a:t>
            </a:r>
          </a:p>
          <a:p>
            <a:pPr lvl="0"/>
            <a:r>
              <a:rPr lang="en-GB" dirty="0" smtClean="0"/>
              <a:t>Moved</a:t>
            </a:r>
            <a:r>
              <a:rPr lang="en-GB" dirty="0" smtClean="0"/>
              <a:t>: </a:t>
            </a:r>
            <a:r>
              <a:rPr lang="en-GB" dirty="0" smtClean="0"/>
              <a:t>Solomon Trainin,  </a:t>
            </a:r>
            <a:r>
              <a:rPr lang="en-GB" dirty="0" smtClean="0"/>
              <a:t>Seconded: </a:t>
            </a:r>
            <a:r>
              <a:rPr lang="en-GB" dirty="0" smtClean="0"/>
              <a:t>Sai Nandagopalan</a:t>
            </a:r>
            <a:r>
              <a:rPr lang="en-GB" dirty="0" smtClean="0"/>
              <a:t>, </a:t>
            </a:r>
            <a:r>
              <a:rPr lang="en-GB" dirty="0" smtClean="0"/>
              <a:t>Result: </a:t>
            </a:r>
            <a:r>
              <a:rPr lang="en-GB" dirty="0" smtClean="0"/>
              <a:t>12</a:t>
            </a:r>
            <a:r>
              <a:rPr lang="en-GB" dirty="0" smtClean="0"/>
              <a:t>-0-1</a:t>
            </a:r>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30</a:t>
            </a:fld>
            <a:endParaRPr lang="en-US"/>
          </a:p>
        </p:txBody>
      </p:sp>
      <p:sp>
        <p:nvSpPr>
          <p:cNvPr id="6" name="Date Placeholder 5"/>
          <p:cNvSpPr>
            <a:spLocks noGrp="1"/>
          </p:cNvSpPr>
          <p:nvPr>
            <p:ph type="dt" sz="half" idx="2"/>
          </p:nvPr>
        </p:nvSpPr>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 requesting </a:t>
            </a:r>
            <a:r>
              <a:rPr lang="en-US" dirty="0" smtClean="0"/>
              <a:t>conditional </a:t>
            </a:r>
            <a:r>
              <a:rPr lang="en-US" dirty="0" smtClean="0"/>
              <a:t>approval from EC</a:t>
            </a:r>
            <a:endParaRPr lang="en-US" dirty="0"/>
          </a:p>
        </p:txBody>
      </p:sp>
      <p:sp>
        <p:nvSpPr>
          <p:cNvPr id="3" name="Content Placeholder 2"/>
          <p:cNvSpPr>
            <a:spLocks noGrp="1"/>
          </p:cNvSpPr>
          <p:nvPr>
            <p:ph idx="1"/>
          </p:nvPr>
        </p:nvSpPr>
        <p:spPr/>
        <p:txBody>
          <a:bodyPr/>
          <a:lstStyle/>
          <a:p>
            <a:pPr lvl="0"/>
            <a:r>
              <a:rPr lang="en-US" dirty="0" smtClean="0"/>
              <a:t>Approve document </a:t>
            </a:r>
            <a:r>
              <a:rPr lang="en-US" dirty="0" smtClean="0"/>
              <a:t>11-12/0885r1 </a:t>
            </a:r>
            <a:r>
              <a:rPr lang="en-US" dirty="0" smtClean="0"/>
              <a:t>as the report to the IEEE 802 Executive Committee on the requirements for conditional approval to forward P802.11ad D9.0 to </a:t>
            </a:r>
            <a:r>
              <a:rPr lang="en-US" dirty="0" err="1" smtClean="0"/>
              <a:t>RevCom</a:t>
            </a:r>
            <a:r>
              <a:rPr lang="en-US" dirty="0" smtClean="0"/>
              <a:t>, and</a:t>
            </a:r>
          </a:p>
          <a:p>
            <a:pPr lvl="0"/>
            <a:r>
              <a:rPr lang="en-US" dirty="0" smtClean="0"/>
              <a:t>Request the IEEE 802 Executive Committee to conditionally approve forwarding P802.11ad D9.0 to </a:t>
            </a:r>
            <a:r>
              <a:rPr lang="en-US" dirty="0" err="1" smtClean="0"/>
              <a:t>RevCom</a:t>
            </a:r>
            <a:r>
              <a:rPr lang="en-US" dirty="0" smtClean="0"/>
              <a:t>.</a:t>
            </a:r>
          </a:p>
          <a:p>
            <a:r>
              <a:rPr lang="en-US" dirty="0" smtClean="0"/>
              <a:t> </a:t>
            </a:r>
          </a:p>
          <a:p>
            <a:pPr lvl="0"/>
            <a:r>
              <a:rPr lang="en-GB" dirty="0" smtClean="0"/>
              <a:t>Moved </a:t>
            </a:r>
            <a:r>
              <a:rPr lang="en-GB" dirty="0" smtClean="0"/>
              <a:t>by </a:t>
            </a:r>
            <a:r>
              <a:rPr lang="en-GB" dirty="0" smtClean="0"/>
              <a:t>Eldad Perahia on </a:t>
            </a:r>
            <a:r>
              <a:rPr lang="en-GB" dirty="0" smtClean="0"/>
              <a:t>behalf of </a:t>
            </a:r>
            <a:r>
              <a:rPr lang="en-GB" dirty="0" smtClean="0"/>
              <a:t>TGad</a:t>
            </a:r>
            <a:endParaRPr lang="en-US" dirty="0" smtClean="0"/>
          </a:p>
          <a:p>
            <a:pPr lvl="0"/>
            <a:r>
              <a:rPr lang="en-GB" smtClean="0"/>
              <a:t>[TGad </a:t>
            </a:r>
            <a:r>
              <a:rPr lang="en-GB" dirty="0" smtClean="0"/>
              <a:t>vote</a:t>
            </a:r>
            <a:r>
              <a:rPr lang="en-GB" dirty="0" smtClean="0"/>
              <a:t>: </a:t>
            </a:r>
            <a:endParaRPr lang="en-US" dirty="0" smtClean="0"/>
          </a:p>
          <a:p>
            <a:pPr lvl="0"/>
            <a:r>
              <a:rPr lang="en-GB" dirty="0" smtClean="0"/>
              <a:t>Moved: </a:t>
            </a:r>
            <a:r>
              <a:rPr lang="en-GB" dirty="0" smtClean="0"/>
              <a:t>Solomon Trainin, Sai Nandagopalan, Result: 12-0-1]</a:t>
            </a:r>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31</a:t>
            </a:fld>
            <a:endParaRPr lang="en-US"/>
          </a:p>
        </p:txBody>
      </p:sp>
      <p:sp>
        <p:nvSpPr>
          <p:cNvPr id="6" name="Date Placeholder 5"/>
          <p:cNvSpPr>
            <a:spLocks noGrp="1"/>
          </p:cNvSpPr>
          <p:nvPr>
            <p:ph type="dt" sz="half" idx="2"/>
          </p:nvPr>
        </p:nvSpPr>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89595</TotalTime>
  <Words>1633</Words>
  <Application>Microsoft Office PowerPoint</Application>
  <PresentationFormat>On-screen Show (4:3)</PresentationFormat>
  <Paragraphs>328</Paragraphs>
  <Slides>31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TGad Agenda for the Week</vt:lpstr>
      <vt:lpstr>Agenda for Monday July 16th, 13:30 – 15:30</vt:lpstr>
      <vt:lpstr>Notes for Monday July 16th, 13:30 – 15:30</vt:lpstr>
      <vt:lpstr>Review From Atlanta</vt:lpstr>
      <vt:lpstr>May Minutes</vt:lpstr>
      <vt:lpstr>Review since May (1/2)</vt:lpstr>
      <vt:lpstr>Review since May (2/2)</vt:lpstr>
      <vt:lpstr>Review of Conference Calls</vt:lpstr>
      <vt:lpstr>Planning for completion of TGad (1/4)</vt:lpstr>
      <vt:lpstr>Planning for completion of TGad (2/4)</vt:lpstr>
      <vt:lpstr>Planning for completion of TGad (3/4)</vt:lpstr>
      <vt:lpstr>Planning for completion of TGad (4/4)</vt:lpstr>
      <vt:lpstr>Best Case Timeline</vt:lpstr>
      <vt:lpstr>Timeline w/ Additional Draft</vt:lpstr>
      <vt:lpstr>Request for conditional approval from EC</vt:lpstr>
      <vt:lpstr>Goals for September</vt:lpstr>
      <vt:lpstr>Conference call times</vt:lpstr>
      <vt:lpstr>TG Motion requesting conditional approval from EC</vt:lpstr>
      <vt:lpstr>WG Motion requesting conditional approval from EC</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3017</cp:revision>
  <cp:lastPrinted>1998-02-10T13:28:06Z</cp:lastPrinted>
  <dcterms:created xsi:type="dcterms:W3CDTF">2007-04-17T18:10:23Z</dcterms:created>
  <dcterms:modified xsi:type="dcterms:W3CDTF">2012-07-16T21:50:14Z</dcterms:modified>
</cp:coreProperties>
</file>