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448" r:id="rId2"/>
    <p:sldId id="449" r:id="rId3"/>
    <p:sldId id="450" r:id="rId4"/>
    <p:sldId id="451" r:id="rId5"/>
    <p:sldId id="452" r:id="rId6"/>
    <p:sldId id="453" r:id="rId7"/>
    <p:sldId id="454" r:id="rId8"/>
    <p:sldId id="455" r:id="rId9"/>
    <p:sldId id="457" r:id="rId10"/>
    <p:sldId id="456" r:id="rId11"/>
    <p:sldId id="458" r:id="rId12"/>
    <p:sldId id="459" r:id="rId13"/>
    <p:sldId id="460" r:id="rId14"/>
    <p:sldId id="479" r:id="rId15"/>
    <p:sldId id="462" r:id="rId16"/>
    <p:sldId id="484" r:id="rId17"/>
    <p:sldId id="464" r:id="rId18"/>
    <p:sldId id="463" r:id="rId19"/>
    <p:sldId id="483" r:id="rId20"/>
    <p:sldId id="482" r:id="rId21"/>
    <p:sldId id="485" r:id="rId22"/>
    <p:sldId id="487" r:id="rId23"/>
    <p:sldId id="488" r:id="rId24"/>
    <p:sldId id="489" r:id="rId25"/>
    <p:sldId id="490" r:id="rId26"/>
    <p:sldId id="491" r:id="rId27"/>
    <p:sldId id="486" r:id="rId28"/>
    <p:sldId id="481" r:id="rId29"/>
    <p:sldId id="470" r:id="rId30"/>
    <p:sldId id="475" r:id="rId31"/>
    <p:sldId id="492" r:id="rId32"/>
    <p:sldId id="493"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419" autoAdjust="0"/>
    <p:restoredTop sz="94761" autoAdjust="0"/>
  </p:normalViewPr>
  <p:slideViewPr>
    <p:cSldViewPr>
      <p:cViewPr varScale="1">
        <p:scale>
          <a:sx n="73" d="100"/>
          <a:sy n="73" d="100"/>
        </p:scale>
        <p:origin x="-510" y="-9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3126"/>
    </p:cViewPr>
  </p:sorterViewPr>
  <p:notesViewPr>
    <p:cSldViewPr>
      <p:cViewPr>
        <p:scale>
          <a:sx n="100" d="100"/>
          <a:sy n="100" d="100"/>
        </p:scale>
        <p:origin x="-1608" y="88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802.11-07/0570r0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2007</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Eldad Perahia, Intel Corporation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D48B62BC-A010-4F8B-96BC-D75426AA710C}"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802.11-07/0570r0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2007</a:t>
            </a:r>
          </a:p>
        </p:txBody>
      </p:sp>
      <p:sp>
        <p:nvSpPr>
          <p:cNvPr id="358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Eldad Perahia, Intel Corporation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D36C3B56-22C2-4F66-8AB0-B76AF03CA8D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C2FCF9-472E-480D-9073-A73C82042717}"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BF911EF-6A63-4B80-9E8C-821DDACCB07A}"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E9D1CA-8036-452B-AA91-FC35ABF0036F}"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236530-B1A2-4A31-8CA2-AC905962223D}"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3EFE6D4-15D6-44B7-889D-1EDC2778CCE8}"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3B9A4B-4D42-4642-8694-CB378EB0C873}" type="slidenum">
              <a:rPr lang="en-US"/>
              <a:pPr>
                <a:defRPr/>
              </a:pPr>
              <a:t>‹#›</a:t>
            </a:fld>
            <a:endParaRPr lang="en-US"/>
          </a:p>
        </p:txBody>
      </p:sp>
      <p:sp>
        <p:nvSpPr>
          <p:cNvPr id="8" name="Rectangle 4"/>
          <p:cNvSpPr>
            <a:spLocks noGrp="1" noChangeArrowheads="1"/>
          </p:cNvSpPr>
          <p:nvPr>
            <p:ph type="dt" sz="half" idx="13"/>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5E8FDAC-4B53-4E5B-8EEC-168720E59BDC}" type="slidenum">
              <a:rPr lang="en-US"/>
              <a:pPr>
                <a:defRPr/>
              </a:pPr>
              <a:t>‹#›</a:t>
            </a:fld>
            <a:endParaRPr lang="en-US"/>
          </a:p>
        </p:txBody>
      </p:sp>
      <p:sp>
        <p:nvSpPr>
          <p:cNvPr id="10" name="Rectangle 4"/>
          <p:cNvSpPr>
            <a:spLocks noGrp="1" noChangeArrowheads="1"/>
          </p:cNvSpPr>
          <p:nvPr>
            <p:ph type="dt" sz="half" idx="13"/>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E9AA826-2D66-4D95-924A-79AB5FB12EBD}" type="slidenum">
              <a:rPr lang="en-US"/>
              <a:pPr>
                <a:defRPr/>
              </a:pPr>
              <a:t>‹#›</a:t>
            </a:fld>
            <a:endParaRPr lang="en-US"/>
          </a:p>
        </p:txBody>
      </p:sp>
      <p:sp>
        <p:nvSpPr>
          <p:cNvPr id="6"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B3C9980-79DC-43B3-9260-ABCB224AB3D0}" type="slidenum">
              <a:rPr lang="en-US"/>
              <a:pPr>
                <a:defRPr/>
              </a:pPr>
              <a:t>‹#›</a:t>
            </a:fld>
            <a:endParaRPr lang="en-US"/>
          </a:p>
        </p:txBody>
      </p:sp>
      <p:sp>
        <p:nvSpPr>
          <p:cNvPr id="5" name="Date Placeholder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0C135B0-9C00-4A47-A9DD-8577921F7D69}" type="slidenum">
              <a:rPr lang="en-US"/>
              <a:pPr>
                <a:defRPr/>
              </a:pPr>
              <a:t>‹#›</a:t>
            </a:fld>
            <a:endParaRPr lang="en-US"/>
          </a:p>
        </p:txBody>
      </p:sp>
      <p:sp>
        <p:nvSpPr>
          <p:cNvPr id="8" name="Rectangle 4"/>
          <p:cNvSpPr>
            <a:spLocks noGrp="1" noChangeArrowheads="1"/>
          </p:cNvSpPr>
          <p:nvPr>
            <p:ph type="dt" sz="half" idx="13"/>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CDBB2E-8974-4A50-951E-5CD1EEC4EEFE}" type="slidenum">
              <a:rPr lang="en-US"/>
              <a:pPr>
                <a:defRPr/>
              </a:pPr>
              <a:t>‹#›</a:t>
            </a:fld>
            <a:endParaRPr lang="en-US"/>
          </a:p>
        </p:txBody>
      </p:sp>
      <p:sp>
        <p:nvSpPr>
          <p:cNvPr id="8" name="Rectangle 4"/>
          <p:cNvSpPr>
            <a:spLocks noGrp="1" noChangeArrowheads="1"/>
          </p:cNvSpPr>
          <p:nvPr>
            <p:ph type="dt" sz="half" idx="13"/>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t>Eldad Perahia, Intel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AC9ADC54-1EAA-451C-9892-A9A864B36D3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802.11-12/0882r0</a:t>
            </a:r>
            <a:endParaRPr 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urphy.events.ieee.org/imat/attendance/index"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a:t>
            </a:fld>
            <a:endParaRPr lang="en-US"/>
          </a:p>
        </p:txBody>
      </p:sp>
      <p:sp>
        <p:nvSpPr>
          <p:cNvPr id="9" name="Rectangle 6"/>
          <p:cNvSpPr txBox="1">
            <a:spLocks noChangeArrowheads="1"/>
          </p:cNvSpPr>
          <p:nvPr/>
        </p:nvSpPr>
        <p:spPr>
          <a:xfrm>
            <a:off x="685800" y="1524000"/>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Date:</a:t>
            </a:r>
            <a:r>
              <a:rPr kumimoji="0" lang="en-US" sz="2000" b="0" i="0" u="none" strike="noStrike" kern="0" cap="none" spc="0" normalizeH="0" baseline="0" noProof="0" dirty="0" smtClean="0">
                <a:ln>
                  <a:noFill/>
                </a:ln>
                <a:solidFill>
                  <a:schemeClr val="tx1"/>
                </a:solidFill>
                <a:effectLst/>
                <a:uLnTx/>
                <a:uFillTx/>
                <a:latin typeface="+mn-lt"/>
                <a:ea typeface="+mn-ea"/>
                <a:cs typeface="+mn-cs"/>
              </a:rPr>
              <a:t> 2012-07-16</a:t>
            </a:r>
          </a:p>
        </p:txBody>
      </p:sp>
      <p:graphicFrame>
        <p:nvGraphicFramePr>
          <p:cNvPr id="10" name="Object 11"/>
          <p:cNvGraphicFramePr>
            <a:graphicFrameLocks noChangeAspect="1"/>
          </p:cNvGraphicFramePr>
          <p:nvPr/>
        </p:nvGraphicFramePr>
        <p:xfrm>
          <a:off x="457200" y="2286000"/>
          <a:ext cx="8061325" cy="2490788"/>
        </p:xfrm>
        <a:graphic>
          <a:graphicData uri="http://schemas.openxmlformats.org/presentationml/2006/ole">
            <p:oleObj spid="_x0000_s15362" name="Document" r:id="rId3" imgW="8242697" imgH="2550871" progId="Word.Document.8">
              <p:embed/>
            </p:oleObj>
          </a:graphicData>
        </a:graphic>
      </p:graphicFrame>
      <p:sp>
        <p:nvSpPr>
          <p:cNvPr id="11"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2" name="Rectangle 2"/>
          <p:cNvSpPr txBox="1">
            <a:spLocks noChangeArrowheads="1"/>
          </p:cNvSpPr>
          <p:nvPr/>
        </p:nvSpPr>
        <p:spPr>
          <a:xfrm>
            <a:off x="685800" y="685800"/>
            <a:ext cx="7772400" cy="1066800"/>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tx2"/>
                </a:solidFill>
                <a:effectLst/>
                <a:uLnTx/>
                <a:uFillTx/>
                <a:latin typeface="+mj-lt"/>
                <a:ea typeface="+mj-ea"/>
                <a:cs typeface="+mj-cs"/>
              </a:rPr>
              <a:t>TGad July 2012 Report</a:t>
            </a:r>
          </a:p>
        </p:txBody>
      </p:sp>
      <p:sp>
        <p:nvSpPr>
          <p:cNvPr id="13"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10</a:t>
            </a:fld>
            <a:endParaRPr lang="en-US"/>
          </a:p>
        </p:txBody>
      </p:sp>
      <p:sp>
        <p:nvSpPr>
          <p:cNvPr id="5" name="Rectangle 2"/>
          <p:cNvSpPr txBox="1">
            <a:spLocks noChangeArrowheads="1"/>
          </p:cNvSpPr>
          <p:nvPr/>
        </p:nvSpPr>
        <p:spPr>
          <a:xfrm>
            <a:off x="685800" y="685800"/>
            <a:ext cx="7772400" cy="6096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0" cap="none" spc="0" normalizeH="0" baseline="0" noProof="0" smtClean="0">
                <a:ln>
                  <a:noFill/>
                </a:ln>
                <a:solidFill>
                  <a:schemeClr val="tx2"/>
                </a:solidFill>
                <a:effectLst/>
                <a:uLnTx/>
                <a:uFillTx/>
                <a:latin typeface="+mj-lt"/>
                <a:ea typeface="+mj-ea"/>
                <a:cs typeface="+mj-cs"/>
              </a:rPr>
              <a:t>Other Guidelines for IEEE WG Meetings</a:t>
            </a:r>
          </a:p>
        </p:txBody>
      </p:sp>
      <p:sp>
        <p:nvSpPr>
          <p:cNvPr id="6" name="Rectangle 4"/>
          <p:cNvSpPr>
            <a:spLocks noChangeArrowheads="1"/>
          </p:cNvSpPr>
          <p:nvPr/>
        </p:nvSpPr>
        <p:spPr bwMode="auto">
          <a:xfrm>
            <a:off x="533400" y="1371600"/>
            <a:ext cx="8229600" cy="45720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b="1" u="sng">
              <a:solidFill>
                <a:srgbClr val="FF0000"/>
              </a:solidFill>
            </a:endParaRPr>
          </a:p>
          <a:p>
            <a:pPr marL="230188" indent="-230188">
              <a:lnSpc>
                <a:spcPct val="80000"/>
              </a:lnSpc>
              <a:spcBef>
                <a:spcPct val="20000"/>
              </a:spcBef>
              <a:spcAft>
                <a:spcPct val="40000"/>
              </a:spcAft>
              <a:buFontTx/>
              <a:buChar char="•"/>
            </a:pPr>
            <a:r>
              <a:rPr lang="en-US" sz="200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the interpretation, validity, or essentiality of patents/patent claims. </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specific license rates, terms, or conditions.</a:t>
            </a:r>
          </a:p>
          <a:p>
            <a:pPr marL="1143000" lvl="2" indent="-228600">
              <a:lnSpc>
                <a:spcPct val="80000"/>
              </a:lnSpc>
              <a:spcBef>
                <a:spcPct val="20000"/>
              </a:spcBef>
              <a:spcAft>
                <a:spcPct val="40000"/>
              </a:spcAft>
              <a:buFontTx/>
              <a:buChar char="•"/>
            </a:pPr>
            <a:r>
              <a:rPr lang="en-US" sz="160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600"/>
              <a:t>Technical considerations remain primary focus</a:t>
            </a:r>
            <a:endParaRPr lang="en-US" sz="1600"/>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the status or substance of ongoing or threatened litigation.</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be silent if inappropriate topics are discussed </a:t>
            </a:r>
            <a:r>
              <a:rPr lang="en-US" sz="1800" b="1">
                <a:latin typeface="Arial" charset="0"/>
              </a:rPr>
              <a:t>…</a:t>
            </a:r>
            <a:r>
              <a:rPr lang="en-US" sz="1800" b="1"/>
              <a:t> do formally object.</a:t>
            </a:r>
          </a:p>
          <a:p>
            <a:pPr marL="230188" indent="-230188" algn="ctr">
              <a:lnSpc>
                <a:spcPct val="80000"/>
              </a:lnSpc>
              <a:spcBef>
                <a:spcPct val="20000"/>
              </a:spcBef>
            </a:pPr>
            <a:r>
              <a:rPr lang="en-US"/>
              <a:t>---------------------------------------------------------------   </a:t>
            </a:r>
            <a:endParaRPr lang="en-US" sz="1400"/>
          </a:p>
          <a:p>
            <a:pPr marL="230188" indent="-230188" algn="ctr">
              <a:lnSpc>
                <a:spcPct val="80000"/>
              </a:lnSpc>
              <a:spcBef>
                <a:spcPct val="20000"/>
              </a:spcBef>
            </a:pPr>
            <a:r>
              <a:rPr lang="en-US" sz="1400"/>
              <a:t>See </a:t>
            </a:r>
            <a:r>
              <a:rPr lang="en-US" sz="1400" i="1"/>
              <a:t>IEEE-SA Standards Board Operations Manual</a:t>
            </a:r>
            <a:r>
              <a:rPr lang="en-US" sz="1400"/>
              <a:t>, clause 5.3.10 and </a:t>
            </a:r>
            <a:r>
              <a:rPr lang="en-GB" sz="1400"/>
              <a:t>“Promoting Competition and Innovation: What You Need to Know about the IEEE Standards Association's Antitrust and Competition Policy”</a:t>
            </a:r>
            <a:r>
              <a:rPr lang="en-US" sz="1400"/>
              <a:t> for more details.</a:t>
            </a:r>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
        <p:nvSpPr>
          <p:cNvPr id="8"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sz="half" idx="1"/>
          </p:nvPr>
        </p:nvSpPr>
        <p:spPr/>
        <p:txBody>
          <a:bodyPr/>
          <a:lstStyle/>
          <a:p>
            <a:r>
              <a:rPr lang="en-US" sz="2000" dirty="0" smtClean="0"/>
              <a:t>Call for secretary</a:t>
            </a:r>
          </a:p>
          <a:p>
            <a:r>
              <a:rPr lang="en-US" sz="2000" dirty="0" smtClean="0"/>
              <a:t>Set agenda for the week</a:t>
            </a:r>
          </a:p>
          <a:p>
            <a:r>
              <a:rPr lang="en-US" sz="2000" dirty="0" smtClean="0"/>
              <a:t>Review from May</a:t>
            </a:r>
          </a:p>
          <a:p>
            <a:r>
              <a:rPr lang="en-US" sz="2000" dirty="0" smtClean="0"/>
              <a:t>Approve minutes from May</a:t>
            </a:r>
          </a:p>
          <a:p>
            <a:r>
              <a:rPr lang="en-US" sz="2000" dirty="0" smtClean="0"/>
              <a:t>Review conference calls</a:t>
            </a:r>
          </a:p>
          <a:p>
            <a:r>
              <a:rPr lang="en-US" sz="2000" dirty="0" smtClean="0"/>
              <a:t>Approve minutes from conference calls</a:t>
            </a:r>
          </a:p>
          <a:p>
            <a:pPr>
              <a:buNone/>
            </a:pPr>
            <a:endParaRPr lang="en-US" sz="2000" dirty="0"/>
          </a:p>
        </p:txBody>
      </p:sp>
      <p:sp>
        <p:nvSpPr>
          <p:cNvPr id="8" name="Content Placeholder 7"/>
          <p:cNvSpPr>
            <a:spLocks noGrp="1"/>
          </p:cNvSpPr>
          <p:nvPr>
            <p:ph sz="half" idx="2"/>
          </p:nvPr>
        </p:nvSpPr>
        <p:spPr/>
        <p:txBody>
          <a:bodyPr/>
          <a:lstStyle/>
          <a:p>
            <a:r>
              <a:rPr lang="en-US" sz="2000" dirty="0" smtClean="0"/>
              <a:t>Planning for completion of TGad</a:t>
            </a:r>
          </a:p>
          <a:p>
            <a:r>
              <a:rPr lang="en-US" sz="2000" dirty="0" smtClean="0"/>
              <a:t>Request for conditional approval from EC</a:t>
            </a:r>
          </a:p>
          <a:p>
            <a:r>
              <a:rPr lang="en-US" sz="2000" dirty="0" smtClean="0"/>
              <a:t>Planning for September</a:t>
            </a:r>
          </a:p>
          <a:p>
            <a:r>
              <a:rPr lang="en-US" sz="2000" dirty="0" smtClean="0"/>
              <a:t>Other presentations</a:t>
            </a:r>
          </a:p>
          <a:p>
            <a:endParaRPr lang="en-US" sz="2000"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11</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pPr>
              <a:lnSpc>
                <a:spcPct val="80000"/>
              </a:lnSpc>
            </a:pPr>
            <a:r>
              <a:rPr lang="en-US" dirty="0" smtClean="0"/>
              <a:t>11-11-0885-00-00ad-conditional-revcom-request-to-ec.pptx</a:t>
            </a:r>
            <a:endParaRPr lang="en-US" dirty="0" smtClean="0"/>
          </a:p>
          <a:p>
            <a:pPr>
              <a:lnSpc>
                <a:spcPct val="80000"/>
              </a:lnSpc>
            </a:pPr>
            <a:r>
              <a:rPr lang="en-US" dirty="0" smtClean="0"/>
              <a:t>Any others?</a:t>
            </a:r>
            <a:endParaRPr lang="en-US" dirty="0" smtClean="0"/>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12</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Tentative TGad Agenda for the Week</a:t>
            </a:r>
            <a:endParaRPr lang="en-US" dirty="0"/>
          </a:p>
        </p:txBody>
      </p:sp>
      <p:sp>
        <p:nvSpPr>
          <p:cNvPr id="3" name="Content Placeholder 2"/>
          <p:cNvSpPr>
            <a:spLocks noGrp="1"/>
          </p:cNvSpPr>
          <p:nvPr>
            <p:ph sz="half" idx="1"/>
          </p:nvPr>
        </p:nvSpPr>
        <p:spPr>
          <a:xfrm>
            <a:off x="685800" y="1676400"/>
            <a:ext cx="3810000" cy="4419600"/>
          </a:xfrm>
        </p:spPr>
        <p:txBody>
          <a:bodyPr/>
          <a:lstStyle/>
          <a:p>
            <a:pPr>
              <a:lnSpc>
                <a:spcPct val="90000"/>
              </a:lnSpc>
            </a:pPr>
            <a:r>
              <a:rPr lang="en-US" sz="1800" dirty="0" smtClean="0"/>
              <a:t>Monday July 16</a:t>
            </a:r>
            <a:r>
              <a:rPr lang="en-US" sz="1800" baseline="30000" dirty="0" smtClean="0"/>
              <a:t>th</a:t>
            </a:r>
            <a:r>
              <a:rPr lang="en-US" sz="1800" dirty="0" smtClean="0"/>
              <a:t>, 13:30 – 15:3</a:t>
            </a:r>
            <a:r>
              <a:rPr lang="en-US" sz="1800" dirty="0" smtClean="0">
                <a:sym typeface="Wingdings" pitchFamily="2" charset="2"/>
              </a:rPr>
              <a:t>0</a:t>
            </a:r>
          </a:p>
          <a:p>
            <a:pPr lvl="1"/>
            <a:r>
              <a:rPr lang="en-US" sz="1600" dirty="0" smtClean="0"/>
              <a:t>Call for secretary</a:t>
            </a:r>
          </a:p>
          <a:p>
            <a:pPr lvl="1"/>
            <a:r>
              <a:rPr lang="en-US" sz="1600" dirty="0" smtClean="0"/>
              <a:t>Set agenda for the week</a:t>
            </a:r>
          </a:p>
          <a:p>
            <a:pPr lvl="1"/>
            <a:r>
              <a:rPr lang="en-US" sz="1600" dirty="0" smtClean="0"/>
              <a:t>Review from May</a:t>
            </a:r>
          </a:p>
          <a:p>
            <a:pPr lvl="1"/>
            <a:r>
              <a:rPr lang="en-US" sz="1600" dirty="0" smtClean="0"/>
              <a:t>Approve minutes from May</a:t>
            </a:r>
          </a:p>
          <a:p>
            <a:pPr lvl="1"/>
            <a:r>
              <a:rPr lang="en-US" sz="1600" dirty="0" smtClean="0"/>
              <a:t>Review conference calls</a:t>
            </a:r>
          </a:p>
          <a:p>
            <a:pPr lvl="1"/>
            <a:r>
              <a:rPr lang="en-US" sz="1600" dirty="0" smtClean="0"/>
              <a:t>Approve minutes from conference calls</a:t>
            </a:r>
          </a:p>
          <a:p>
            <a:pPr lvl="1"/>
            <a:r>
              <a:rPr lang="en-US" sz="1600" dirty="0" smtClean="0"/>
              <a:t>Planning </a:t>
            </a:r>
            <a:r>
              <a:rPr lang="en-US" sz="1600" dirty="0" smtClean="0"/>
              <a:t>for completion of TGad</a:t>
            </a:r>
          </a:p>
          <a:p>
            <a:pPr lvl="1"/>
            <a:r>
              <a:rPr lang="en-US" sz="1600" dirty="0" smtClean="0"/>
              <a:t>Request for conditional approval from EC</a:t>
            </a:r>
          </a:p>
          <a:p>
            <a:pPr lvl="1"/>
            <a:r>
              <a:rPr lang="en-US" sz="1600" dirty="0" smtClean="0"/>
              <a:t>Planning for </a:t>
            </a:r>
            <a:r>
              <a:rPr lang="en-US" sz="1600" dirty="0" smtClean="0"/>
              <a:t>September</a:t>
            </a:r>
          </a:p>
          <a:p>
            <a:pPr>
              <a:lnSpc>
                <a:spcPct val="90000"/>
              </a:lnSpc>
            </a:pPr>
            <a:r>
              <a:rPr lang="en-US" sz="1800" dirty="0" smtClean="0"/>
              <a:t>Tuesday July 17</a:t>
            </a:r>
            <a:r>
              <a:rPr lang="en-US" sz="1800" baseline="30000" dirty="0" smtClean="0"/>
              <a:t>th</a:t>
            </a:r>
            <a:r>
              <a:rPr lang="en-US" sz="1800" dirty="0" smtClean="0"/>
              <a:t>, 13:30 – 15:3</a:t>
            </a:r>
            <a:r>
              <a:rPr lang="en-US" sz="1800" dirty="0" smtClean="0">
                <a:sym typeface="Wingdings" pitchFamily="2" charset="2"/>
              </a:rPr>
              <a:t>0</a:t>
            </a:r>
          </a:p>
          <a:p>
            <a:pPr lvl="1">
              <a:lnSpc>
                <a:spcPct val="90000"/>
              </a:lnSpc>
            </a:pPr>
            <a:r>
              <a:rPr lang="en-US" sz="1400" dirty="0" smtClean="0">
                <a:sym typeface="Wingdings" pitchFamily="2" charset="2"/>
              </a:rPr>
              <a:t>cancelled</a:t>
            </a:r>
            <a:endParaRPr lang="en-US" sz="1400" dirty="0" smtClean="0">
              <a:sym typeface="Wingdings" pitchFamily="2" charset="2"/>
            </a:endParaRPr>
          </a:p>
        </p:txBody>
      </p:sp>
      <p:sp>
        <p:nvSpPr>
          <p:cNvPr id="4" name="Content Placeholder 3"/>
          <p:cNvSpPr>
            <a:spLocks noGrp="1"/>
          </p:cNvSpPr>
          <p:nvPr>
            <p:ph sz="half" idx="2"/>
          </p:nvPr>
        </p:nvSpPr>
        <p:spPr>
          <a:xfrm>
            <a:off x="4648200" y="1752600"/>
            <a:ext cx="3810000" cy="4343400"/>
          </a:xfrm>
        </p:spPr>
        <p:txBody>
          <a:bodyPr/>
          <a:lstStyle/>
          <a:p>
            <a:pPr>
              <a:lnSpc>
                <a:spcPct val="90000"/>
              </a:lnSpc>
            </a:pPr>
            <a:r>
              <a:rPr lang="en-US" sz="1800" dirty="0" smtClean="0"/>
              <a:t>Wednesday July 18</a:t>
            </a:r>
            <a:r>
              <a:rPr lang="en-US" sz="1800" baseline="30000" dirty="0" smtClean="0"/>
              <a:t>th</a:t>
            </a:r>
            <a:r>
              <a:rPr lang="en-US" sz="1800" dirty="0" smtClean="0"/>
              <a:t>, 13:30 – </a:t>
            </a:r>
            <a:r>
              <a:rPr lang="en-US" sz="1800" dirty="0" smtClean="0"/>
              <a:t>15:3</a:t>
            </a:r>
            <a:r>
              <a:rPr lang="en-US" sz="1800" dirty="0" smtClean="0">
                <a:sym typeface="Wingdings" pitchFamily="2" charset="2"/>
              </a:rPr>
              <a:t>0</a:t>
            </a:r>
          </a:p>
          <a:p>
            <a:pPr lvl="1">
              <a:lnSpc>
                <a:spcPct val="90000"/>
              </a:lnSpc>
            </a:pPr>
            <a:r>
              <a:rPr lang="en-US" sz="1400" dirty="0" smtClean="0">
                <a:sym typeface="Wingdings" pitchFamily="2" charset="2"/>
              </a:rPr>
              <a:t>cancelled</a:t>
            </a:r>
            <a:endParaRPr lang="en-US" sz="1400" dirty="0" smtClean="0">
              <a:sym typeface="Wingdings" pitchFamily="2" charset="2"/>
            </a:endParaRPr>
          </a:p>
          <a:p>
            <a:pPr>
              <a:lnSpc>
                <a:spcPct val="90000"/>
              </a:lnSpc>
            </a:pPr>
            <a:r>
              <a:rPr lang="en-US" sz="1800" dirty="0" smtClean="0"/>
              <a:t>Thursday July 19</a:t>
            </a:r>
            <a:r>
              <a:rPr lang="en-US" sz="1800" baseline="30000" dirty="0" smtClean="0"/>
              <a:t>th</a:t>
            </a:r>
            <a:r>
              <a:rPr lang="en-US" sz="1800" dirty="0" smtClean="0"/>
              <a:t>, 13:30 – 15:3</a:t>
            </a:r>
            <a:r>
              <a:rPr lang="en-US" sz="1800" dirty="0" smtClean="0">
                <a:sym typeface="Wingdings" pitchFamily="2" charset="2"/>
              </a:rPr>
              <a:t>0</a:t>
            </a:r>
          </a:p>
          <a:p>
            <a:pPr>
              <a:lnSpc>
                <a:spcPct val="90000"/>
              </a:lnSpc>
            </a:pPr>
            <a:endParaRPr lang="en-US" sz="1800" dirty="0" smtClean="0">
              <a:sym typeface="Wingdings" pitchFamily="2" charset="2"/>
            </a:endParaRPr>
          </a:p>
          <a:p>
            <a:pPr lvl="1">
              <a:lnSpc>
                <a:spcPct val="90000"/>
              </a:lnSpc>
            </a:pPr>
            <a:endParaRPr lang="en-US" sz="1600" dirty="0" smtClean="0"/>
          </a:p>
          <a:p>
            <a:pPr>
              <a:lnSpc>
                <a:spcPct val="90000"/>
              </a:lnSpc>
            </a:pPr>
            <a:endParaRPr lang="en-US" sz="1800" dirty="0" smtClean="0">
              <a:sym typeface="Wingdings" pitchFamily="2" charset="2"/>
            </a:endParaRPr>
          </a:p>
          <a:p>
            <a:pPr>
              <a:lnSpc>
                <a:spcPct val="90000"/>
              </a:lnSpc>
            </a:pPr>
            <a:endParaRPr lang="en-US" sz="1800" dirty="0" smtClean="0">
              <a:sym typeface="Wingdings" pitchFamily="2" charset="2"/>
            </a:endParaRPr>
          </a:p>
        </p:txBody>
      </p:sp>
      <p:sp>
        <p:nvSpPr>
          <p:cNvPr id="6" name="Footer Placeholder 5"/>
          <p:cNvSpPr>
            <a:spLocks noGrp="1"/>
          </p:cNvSpPr>
          <p:nvPr>
            <p:ph type="ftr" sz="quarter" idx="11"/>
          </p:nvPr>
        </p:nvSpPr>
        <p:spPr/>
        <p:txBody>
          <a:bodyPr/>
          <a:lstStyle/>
          <a:p>
            <a:pPr>
              <a:defRPr/>
            </a:pPr>
            <a:r>
              <a:rPr lang="en-US" smtClean="0"/>
              <a:t>Eldad Perahia, Intel Corporation</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DD3B9A4B-4D42-4642-8694-CB378EB0C873}" type="slidenum">
              <a:rPr lang="en-US" smtClean="0"/>
              <a:pPr>
                <a:defRPr/>
              </a:pPr>
              <a:t>13</a:t>
            </a:fld>
            <a:endParaRPr lang="en-US"/>
          </a:p>
        </p:txBody>
      </p:sp>
      <p:sp>
        <p:nvSpPr>
          <p:cNvPr id="9"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90000"/>
              </a:lnSpc>
            </a:pPr>
            <a:r>
              <a:rPr lang="en-US" dirty="0" smtClean="0"/>
              <a:t>Agenda for Monday July 16</a:t>
            </a:r>
            <a:r>
              <a:rPr lang="en-US" baseline="30000" dirty="0" smtClean="0"/>
              <a:t>th</a:t>
            </a:r>
            <a:r>
              <a:rPr lang="en-US" dirty="0" smtClean="0"/>
              <a:t>, 13:30 – 15:3</a:t>
            </a:r>
            <a:r>
              <a:rPr lang="en-US" dirty="0" smtClean="0">
                <a:sym typeface="Wingdings" pitchFamily="2" charset="2"/>
              </a:rPr>
              <a:t>0</a:t>
            </a:r>
          </a:p>
        </p:txBody>
      </p:sp>
      <p:sp>
        <p:nvSpPr>
          <p:cNvPr id="3" name="Content Placeholder 2"/>
          <p:cNvSpPr>
            <a:spLocks noGrp="1"/>
          </p:cNvSpPr>
          <p:nvPr>
            <p:ph idx="1"/>
          </p:nvPr>
        </p:nvSpPr>
        <p:spPr/>
        <p:txBody>
          <a:bodyPr/>
          <a:lstStyle/>
          <a:p>
            <a:r>
              <a:rPr lang="en-US" dirty="0" smtClean="0"/>
              <a:t>Call for secretary</a:t>
            </a:r>
          </a:p>
          <a:p>
            <a:r>
              <a:rPr lang="en-US" dirty="0" smtClean="0"/>
              <a:t>Set agenda for the week</a:t>
            </a:r>
          </a:p>
          <a:p>
            <a:r>
              <a:rPr lang="en-US" dirty="0" smtClean="0"/>
              <a:t>Review from May</a:t>
            </a:r>
          </a:p>
          <a:p>
            <a:r>
              <a:rPr lang="en-US" dirty="0" smtClean="0"/>
              <a:t>Approve minutes from May</a:t>
            </a:r>
          </a:p>
          <a:p>
            <a:r>
              <a:rPr lang="en-US" dirty="0" smtClean="0"/>
              <a:t>Review conference calls</a:t>
            </a:r>
          </a:p>
          <a:p>
            <a:r>
              <a:rPr lang="en-US" dirty="0" smtClean="0"/>
              <a:t>Approve minutes from conference calls</a:t>
            </a:r>
          </a:p>
          <a:p>
            <a:r>
              <a:rPr lang="en-US" dirty="0" smtClean="0"/>
              <a:t>Planning </a:t>
            </a:r>
            <a:r>
              <a:rPr lang="en-US" dirty="0" smtClean="0"/>
              <a:t>for completion of TGad</a:t>
            </a:r>
          </a:p>
          <a:p>
            <a:r>
              <a:rPr lang="en-US" dirty="0" smtClean="0"/>
              <a:t>Request for conditional approval from EC</a:t>
            </a:r>
          </a:p>
          <a:p>
            <a:r>
              <a:rPr lang="en-US" dirty="0" smtClean="0"/>
              <a:t>Planning for September</a:t>
            </a:r>
          </a:p>
          <a:p>
            <a:endParaRPr lang="en-US" dirty="0" smtClean="0"/>
          </a:p>
          <a:p>
            <a:endParaRPr lang="en-US" sz="2000" dirty="0" smtClean="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14</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for Monday July 16</a:t>
            </a:r>
            <a:r>
              <a:rPr lang="en-US" baseline="30000" dirty="0" smtClean="0"/>
              <a:t>th</a:t>
            </a:r>
            <a:r>
              <a:rPr lang="en-US" dirty="0" smtClean="0"/>
              <a:t>, 13:30 – 15:3</a:t>
            </a:r>
            <a:r>
              <a:rPr lang="en-US" dirty="0" smtClean="0">
                <a:sym typeface="Wingdings" pitchFamily="2" charset="2"/>
              </a:rPr>
              <a:t>0</a:t>
            </a: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15</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From Atlanta</a:t>
            </a:r>
            <a:endParaRPr lang="en-US" dirty="0"/>
          </a:p>
        </p:txBody>
      </p:sp>
      <p:sp>
        <p:nvSpPr>
          <p:cNvPr id="3" name="Content Placeholder 2"/>
          <p:cNvSpPr>
            <a:spLocks noGrp="1"/>
          </p:cNvSpPr>
          <p:nvPr>
            <p:ph idx="1"/>
          </p:nvPr>
        </p:nvSpPr>
        <p:spPr/>
        <p:txBody>
          <a:bodyPr/>
          <a:lstStyle/>
          <a:p>
            <a:r>
              <a:rPr lang="en-US" sz="2200" dirty="0" smtClean="0"/>
              <a:t>Comment resolution on second recirculation sponsor ballot completed</a:t>
            </a:r>
          </a:p>
          <a:p>
            <a:r>
              <a:rPr lang="en-US" sz="2200" dirty="0" smtClean="0"/>
              <a:t>Approved motion for third recirculation sponsor ballot on D8.0</a:t>
            </a:r>
            <a:endParaRPr lang="en-US" dirty="0" smtClean="0"/>
          </a:p>
          <a:p>
            <a:pPr lvl="1"/>
            <a:endParaRPr lang="en-US" dirty="0" smtClean="0"/>
          </a:p>
          <a:p>
            <a:pPr lvl="1"/>
            <a:endParaRPr lang="en-US" dirty="0" smtClean="0"/>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16</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Minutes</a:t>
            </a:r>
            <a:endParaRPr lang="en-US" dirty="0"/>
          </a:p>
        </p:txBody>
      </p:sp>
      <p:sp>
        <p:nvSpPr>
          <p:cNvPr id="3" name="Content Placeholder 2"/>
          <p:cNvSpPr>
            <a:spLocks noGrp="1"/>
          </p:cNvSpPr>
          <p:nvPr>
            <p:ph idx="1"/>
          </p:nvPr>
        </p:nvSpPr>
        <p:spPr/>
        <p:txBody>
          <a:bodyPr/>
          <a:lstStyle/>
          <a:p>
            <a:r>
              <a:rPr lang="en-US" dirty="0" smtClean="0"/>
              <a:t>Motion to approve May 2012 TGad minutes as contained in </a:t>
            </a:r>
            <a:r>
              <a:rPr lang="en-US" dirty="0" smtClean="0"/>
              <a:t>11-12-0663r0</a:t>
            </a:r>
            <a:endParaRPr lang="en-US" dirty="0" smtClean="0"/>
          </a:p>
          <a:p>
            <a:endParaRPr lang="en-US" dirty="0" smtClean="0"/>
          </a:p>
          <a:p>
            <a:r>
              <a:rPr lang="en-US" dirty="0" smtClean="0"/>
              <a:t>Move:</a:t>
            </a:r>
          </a:p>
          <a:p>
            <a:r>
              <a:rPr lang="en-US" dirty="0" smtClean="0"/>
              <a:t>Second:</a:t>
            </a:r>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17</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since May (1/2)</a:t>
            </a:r>
            <a:endParaRPr lang="en-US" dirty="0"/>
          </a:p>
        </p:txBody>
      </p:sp>
      <p:sp>
        <p:nvSpPr>
          <p:cNvPr id="3" name="Content Placeholder 2"/>
          <p:cNvSpPr>
            <a:spLocks noGrp="1"/>
          </p:cNvSpPr>
          <p:nvPr>
            <p:ph idx="1"/>
          </p:nvPr>
        </p:nvSpPr>
        <p:spPr/>
        <p:txBody>
          <a:bodyPr/>
          <a:lstStyle/>
          <a:p>
            <a:r>
              <a:rPr lang="en-US" sz="2000" dirty="0" smtClean="0"/>
              <a:t>Third recirculation sponsor ballot on D8.0</a:t>
            </a:r>
          </a:p>
          <a:p>
            <a:pPr lvl="1"/>
            <a:r>
              <a:rPr lang="en-US" sz="1800" dirty="0" smtClean="0"/>
              <a:t>Ballot Opening Date: Friday June 01, 2012 - 23:59 ET</a:t>
            </a:r>
          </a:p>
          <a:p>
            <a:pPr lvl="1"/>
            <a:r>
              <a:rPr lang="en-US" sz="1800" dirty="0" smtClean="0"/>
              <a:t>Ballot Closing Date: Saturday June 16, 2012 - 23:59 ET </a:t>
            </a:r>
          </a:p>
          <a:p>
            <a:pPr lvl="1"/>
            <a:r>
              <a:rPr lang="en-GB" sz="1800" dirty="0" smtClean="0"/>
              <a:t>BALLOT RESULTS:</a:t>
            </a:r>
            <a:endParaRPr lang="en-US" sz="1800" dirty="0" smtClean="0"/>
          </a:p>
          <a:p>
            <a:pPr lvl="2"/>
            <a:r>
              <a:rPr lang="en-US" sz="1600" dirty="0" smtClean="0"/>
              <a:t>214 eligible people are in this ballot group.</a:t>
            </a:r>
          </a:p>
          <a:p>
            <a:pPr lvl="2"/>
            <a:r>
              <a:rPr lang="en-US" sz="1600" dirty="0" smtClean="0"/>
              <a:t>170 affirmative votes </a:t>
            </a:r>
          </a:p>
          <a:p>
            <a:pPr lvl="2"/>
            <a:r>
              <a:rPr lang="en-US" sz="1600" dirty="0" smtClean="0"/>
              <a:t>6 negative votes with comments </a:t>
            </a:r>
          </a:p>
          <a:p>
            <a:pPr lvl="2"/>
            <a:r>
              <a:rPr lang="en-US" sz="1600" dirty="0" smtClean="0"/>
              <a:t>0  negative vote without comments </a:t>
            </a:r>
          </a:p>
          <a:p>
            <a:pPr lvl="2"/>
            <a:r>
              <a:rPr lang="en-US" sz="1600" dirty="0" smtClean="0"/>
              <a:t>12 abstention votes </a:t>
            </a:r>
          </a:p>
          <a:p>
            <a:pPr lvl="2"/>
            <a:r>
              <a:rPr lang="en-US" sz="1600" dirty="0" smtClean="0"/>
              <a:t>96.6</a:t>
            </a:r>
            <a:r>
              <a:rPr lang="en-GB" sz="1600" dirty="0" smtClean="0"/>
              <a:t> % affirmative, </a:t>
            </a:r>
            <a:r>
              <a:rPr lang="en-US" sz="1600" dirty="0" smtClean="0"/>
              <a:t>3.4</a:t>
            </a:r>
            <a:r>
              <a:rPr lang="en-GB" sz="1600" dirty="0" smtClean="0"/>
              <a:t>% negative</a:t>
            </a:r>
            <a:endParaRPr lang="en-US" sz="1600" dirty="0" smtClean="0"/>
          </a:p>
          <a:p>
            <a:pPr lvl="2"/>
            <a:r>
              <a:rPr lang="en-GB" sz="1600" dirty="0" smtClean="0"/>
              <a:t>There were </a:t>
            </a:r>
            <a:r>
              <a:rPr lang="en-US" sz="1600" dirty="0" smtClean="0"/>
              <a:t>47 </a:t>
            </a:r>
            <a:r>
              <a:rPr lang="en-GB" sz="1600" dirty="0" smtClean="0"/>
              <a:t>ballot comments received.</a:t>
            </a:r>
            <a:endParaRPr lang="en-US" sz="1600" dirty="0" smtClean="0"/>
          </a:p>
          <a:p>
            <a:pPr lvl="2"/>
            <a:endParaRPr lang="en-US" dirty="0" smtClean="0"/>
          </a:p>
          <a:p>
            <a:pPr lvl="1"/>
            <a:endParaRPr lang="en-US" dirty="0" smtClean="0"/>
          </a:p>
          <a:p>
            <a:pPr lvl="1"/>
            <a:endParaRPr lang="en-US" dirty="0" smtClean="0"/>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18</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since May (2/2)</a:t>
            </a:r>
            <a:endParaRPr lang="en-US" dirty="0"/>
          </a:p>
        </p:txBody>
      </p:sp>
      <p:sp>
        <p:nvSpPr>
          <p:cNvPr id="3" name="Content Placeholder 2"/>
          <p:cNvSpPr>
            <a:spLocks noGrp="1"/>
          </p:cNvSpPr>
          <p:nvPr>
            <p:ph idx="1"/>
          </p:nvPr>
        </p:nvSpPr>
        <p:spPr/>
        <p:txBody>
          <a:bodyPr/>
          <a:lstStyle/>
          <a:p>
            <a:r>
              <a:rPr lang="en-US" dirty="0" smtClean="0"/>
              <a:t>Submissions to improve draft</a:t>
            </a:r>
          </a:p>
          <a:p>
            <a:pPr lvl="1"/>
            <a:r>
              <a:rPr lang="en-US" dirty="0" smtClean="0"/>
              <a:t>James Gilb (</a:t>
            </a:r>
            <a:r>
              <a:rPr lang="en-US" dirty="0" err="1" smtClean="0"/>
              <a:t>Tensorcom</a:t>
            </a:r>
            <a:r>
              <a:rPr lang="en-US" dirty="0" smtClean="0"/>
              <a:t>), 12/0730r0, Various comment resolutions</a:t>
            </a:r>
          </a:p>
          <a:p>
            <a:pPr lvl="1"/>
            <a:r>
              <a:rPr lang="en-US" dirty="0" smtClean="0"/>
              <a:t>Payam Torab (Broadcom), 12/732r0, BI structure recommendation</a:t>
            </a:r>
          </a:p>
          <a:p>
            <a:pPr lvl="1"/>
            <a:r>
              <a:rPr lang="en-US" dirty="0" smtClean="0"/>
              <a:t>Carlos Cordeiro (Intel), 12/731r0, Multi-band element in GAS frames</a:t>
            </a:r>
          </a:p>
          <a:p>
            <a:pPr lvl="1"/>
            <a:r>
              <a:rPr lang="en-US" dirty="0" smtClean="0"/>
              <a:t>Assaf Kasher (Intel), 12/0737r0, BF-corrections</a:t>
            </a:r>
          </a:p>
          <a:p>
            <a:r>
              <a:rPr lang="en-US" dirty="0" smtClean="0"/>
              <a:t>Comment Resolution on third recirculation sponsor ballot on D8.0 completed</a:t>
            </a:r>
          </a:p>
          <a:p>
            <a:pPr lvl="1"/>
            <a:r>
              <a:rPr lang="en-US" dirty="0" smtClean="0"/>
              <a:t>Spreadsheet: 12/0745r4</a:t>
            </a:r>
          </a:p>
          <a:p>
            <a:r>
              <a:rPr lang="en-US" dirty="0" smtClean="0"/>
              <a:t>Fourth recirculation sponsor ballot on D9.0 started on July 13 and closes on July 28.</a:t>
            </a:r>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19</a:t>
            </a:fld>
            <a:endParaRPr lang="en-US"/>
          </a:p>
        </p:txBody>
      </p:sp>
      <p:sp>
        <p:nvSpPr>
          <p:cNvPr id="6" name="Date Placeholder 5"/>
          <p:cNvSpPr>
            <a:spLocks noGrp="1"/>
          </p:cNvSpPr>
          <p:nvPr>
            <p:ph type="dt" sz="half" idx="2"/>
          </p:nvPr>
        </p:nvSpPr>
        <p:spPr>
          <a:xfrm>
            <a:off x="696913" y="332601"/>
            <a:ext cx="942566" cy="276999"/>
          </a:xfrm>
        </p:spPr>
        <p:txBody>
          <a:bodyPr/>
          <a:lstStyle/>
          <a:p>
            <a:pPr>
              <a:defRPr/>
            </a:pPr>
            <a:r>
              <a:rPr lang="en-US" dirty="0" smtClean="0"/>
              <a:t>July 2012</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2</a:t>
            </a:fld>
            <a:endParaRPr lang="en-US"/>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Meeting Protocol</a:t>
            </a: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3200" b="1" i="0" u="none" strike="noStrike" kern="0" cap="none" spc="0" normalizeH="0" baseline="0" noProof="0" smtClean="0">
                <a:ln>
                  <a:noFill/>
                </a:ln>
                <a:solidFill>
                  <a:schemeClr val="tx1"/>
                </a:solidFill>
                <a:effectLst/>
                <a:uLnTx/>
                <a:uFillTx/>
                <a:latin typeface="+mn-lt"/>
                <a:ea typeface="+mn-ea"/>
                <a:cs typeface="+mn-cs"/>
              </a:rPr>
              <a:t>Please announce your affiliation when you first address the group during a meeting slot</a:t>
            </a: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Conference Calls</a:t>
            </a:r>
            <a:endParaRPr lang="en-US" dirty="0"/>
          </a:p>
        </p:txBody>
      </p:sp>
      <p:sp>
        <p:nvSpPr>
          <p:cNvPr id="3" name="Content Placeholder 2"/>
          <p:cNvSpPr>
            <a:spLocks noGrp="1"/>
          </p:cNvSpPr>
          <p:nvPr>
            <p:ph idx="1"/>
          </p:nvPr>
        </p:nvSpPr>
        <p:spPr/>
        <p:txBody>
          <a:bodyPr/>
          <a:lstStyle/>
          <a:p>
            <a:r>
              <a:rPr lang="en-US" dirty="0" smtClean="0"/>
              <a:t>Conference call minutes from 2012 contained in </a:t>
            </a:r>
          </a:p>
          <a:p>
            <a:pPr lvl="1"/>
            <a:r>
              <a:rPr lang="en-US" dirty="0" smtClean="0"/>
              <a:t>12/0007r17</a:t>
            </a:r>
          </a:p>
          <a:p>
            <a:r>
              <a:rPr lang="en-US" dirty="0" smtClean="0"/>
              <a:t>Comment resolution</a:t>
            </a:r>
          </a:p>
          <a:p>
            <a:endParaRPr lang="en-US" dirty="0" smtClean="0"/>
          </a:p>
          <a:p>
            <a:r>
              <a:rPr lang="en-US" dirty="0" smtClean="0"/>
              <a:t>Motion to approve TGad conference call minutes as contained in 11-12-0007r17</a:t>
            </a:r>
          </a:p>
          <a:p>
            <a:r>
              <a:rPr lang="en-US" dirty="0" smtClean="0"/>
              <a:t>Move:</a:t>
            </a:r>
          </a:p>
          <a:p>
            <a:r>
              <a:rPr lang="en-US" dirty="0" smtClean="0"/>
              <a:t>Second:</a:t>
            </a:r>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20</a:t>
            </a:fld>
            <a:endParaRPr lang="en-US"/>
          </a:p>
        </p:txBody>
      </p:sp>
      <p:sp>
        <p:nvSpPr>
          <p:cNvPr id="6" name="Date Placeholder 5"/>
          <p:cNvSpPr>
            <a:spLocks noGrp="1"/>
          </p:cNvSpPr>
          <p:nvPr>
            <p:ph type="dt" sz="half" idx="2"/>
          </p:nvPr>
        </p:nvSpPr>
        <p:spPr>
          <a:xfrm>
            <a:off x="696913" y="332601"/>
            <a:ext cx="942566" cy="276999"/>
          </a:xfrm>
        </p:spPr>
        <p:txBody>
          <a:body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for completion of TGad (1/4)</a:t>
            </a:r>
            <a:endParaRPr lang="en-US" dirty="0"/>
          </a:p>
        </p:txBody>
      </p:sp>
      <p:sp>
        <p:nvSpPr>
          <p:cNvPr id="3" name="Content Placeholder 2"/>
          <p:cNvSpPr>
            <a:spLocks noGrp="1"/>
          </p:cNvSpPr>
          <p:nvPr>
            <p:ph idx="1"/>
          </p:nvPr>
        </p:nvSpPr>
        <p:spPr/>
        <p:txBody>
          <a:bodyPr/>
          <a:lstStyle/>
          <a:p>
            <a:r>
              <a:rPr lang="en-US" dirty="0" smtClean="0"/>
              <a:t>Sponsor Ballot Recirculation has to complete.</a:t>
            </a:r>
          </a:p>
          <a:p>
            <a:pPr lvl="1"/>
            <a:r>
              <a:rPr lang="en-US" dirty="0" smtClean="0"/>
              <a:t>a ballot just started</a:t>
            </a:r>
          </a:p>
          <a:p>
            <a:pPr lvl="1"/>
            <a:r>
              <a:rPr lang="en-US" dirty="0" smtClean="0"/>
              <a:t>changes were made to the draft</a:t>
            </a:r>
          </a:p>
          <a:p>
            <a:pPr lvl="1"/>
            <a:r>
              <a:rPr lang="en-US" dirty="0" smtClean="0"/>
              <a:t>this will have to be </a:t>
            </a:r>
            <a:r>
              <a:rPr lang="en-US" dirty="0" err="1" smtClean="0"/>
              <a:t>recirculated</a:t>
            </a:r>
            <a:r>
              <a:rPr lang="en-US" dirty="0" smtClean="0"/>
              <a:t> at least one more time as an unchanged draft</a:t>
            </a:r>
          </a:p>
          <a:p>
            <a:pPr lvl="2"/>
            <a:r>
              <a:rPr lang="en-US" dirty="0" smtClean="0"/>
              <a:t>it may be that there will be more than one </a:t>
            </a:r>
            <a:r>
              <a:rPr lang="en-US" dirty="0" err="1" smtClean="0"/>
              <a:t>recirc</a:t>
            </a:r>
            <a:r>
              <a:rPr lang="en-US" dirty="0" smtClean="0"/>
              <a:t> ballots if further changes are made</a:t>
            </a:r>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21</a:t>
            </a:fld>
            <a:endParaRPr lang="en-US"/>
          </a:p>
        </p:txBody>
      </p:sp>
      <p:sp>
        <p:nvSpPr>
          <p:cNvPr id="6" name="Date Placeholder 5"/>
          <p:cNvSpPr>
            <a:spLocks noGrp="1"/>
          </p:cNvSpPr>
          <p:nvPr>
            <p:ph type="dt" sz="half" idx="2"/>
          </p:nvPr>
        </p:nvSpPr>
        <p:spPr>
          <a:xfrm>
            <a:off x="696913" y="332601"/>
            <a:ext cx="942566" cy="276999"/>
          </a:xfrm>
        </p:spPr>
        <p:txBody>
          <a:bodyPr/>
          <a:lstStyle/>
          <a:p>
            <a:pPr>
              <a:defRPr/>
            </a:pPr>
            <a:r>
              <a:rPr lang="en-US" dirty="0" smtClean="0"/>
              <a:t>July 2012</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for completion of TGad (2/4)</a:t>
            </a:r>
            <a:endParaRPr lang="en-US" dirty="0"/>
          </a:p>
        </p:txBody>
      </p:sp>
      <p:sp>
        <p:nvSpPr>
          <p:cNvPr id="3" name="Content Placeholder 2"/>
          <p:cNvSpPr>
            <a:spLocks noGrp="1"/>
          </p:cNvSpPr>
          <p:nvPr>
            <p:ph idx="1"/>
          </p:nvPr>
        </p:nvSpPr>
        <p:spPr/>
        <p:txBody>
          <a:bodyPr/>
          <a:lstStyle/>
          <a:p>
            <a:r>
              <a:rPr lang="en-US" dirty="0" smtClean="0"/>
              <a:t>802 EC has to grant conditional approval</a:t>
            </a:r>
          </a:p>
          <a:p>
            <a:pPr lvl="1"/>
            <a:r>
              <a:rPr lang="en-US" dirty="0" smtClean="0"/>
              <a:t>Friday July 20th, the Chair of TGad, will seek Conditional approval since an additional </a:t>
            </a:r>
            <a:r>
              <a:rPr lang="en-US" dirty="0" err="1" smtClean="0"/>
              <a:t>recirc</a:t>
            </a:r>
            <a:r>
              <a:rPr lang="en-US" dirty="0" smtClean="0"/>
              <a:t> of 10-15 days can not be completed by the 20th.</a:t>
            </a:r>
          </a:p>
          <a:p>
            <a:pPr lvl="1"/>
            <a:r>
              <a:rPr lang="en-US" dirty="0" smtClean="0"/>
              <a:t>Conditional Approval requires that the group complete conditions as documented in the LMSC 802 OM:</a:t>
            </a:r>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22</a:t>
            </a:fld>
            <a:endParaRPr lang="en-US"/>
          </a:p>
        </p:txBody>
      </p:sp>
      <p:sp>
        <p:nvSpPr>
          <p:cNvPr id="6" name="Date Placeholder 5"/>
          <p:cNvSpPr>
            <a:spLocks noGrp="1"/>
          </p:cNvSpPr>
          <p:nvPr>
            <p:ph type="dt" sz="half" idx="2"/>
          </p:nvPr>
        </p:nvSpPr>
        <p:spPr>
          <a:xfrm>
            <a:off x="696913" y="332601"/>
            <a:ext cx="942566" cy="276999"/>
          </a:xfrm>
        </p:spPr>
        <p:txBody>
          <a:bodyPr/>
          <a:lstStyle/>
          <a:p>
            <a:pPr>
              <a:defRPr/>
            </a:pPr>
            <a:r>
              <a:rPr lang="en-US" dirty="0" smtClean="0"/>
              <a:t>July 2012</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for completion of TGad (3/4)</a:t>
            </a:r>
            <a:endParaRPr lang="en-US" dirty="0"/>
          </a:p>
        </p:txBody>
      </p:sp>
      <p:sp>
        <p:nvSpPr>
          <p:cNvPr id="3" name="Content Placeholder 2"/>
          <p:cNvSpPr>
            <a:spLocks noGrp="1"/>
          </p:cNvSpPr>
          <p:nvPr>
            <p:ph idx="1"/>
          </p:nvPr>
        </p:nvSpPr>
        <p:spPr/>
        <p:txBody>
          <a:bodyPr/>
          <a:lstStyle/>
          <a:p>
            <a:r>
              <a:rPr lang="en-US" dirty="0" smtClean="0"/>
              <a:t>Conditions:</a:t>
            </a:r>
          </a:p>
          <a:p>
            <a:pPr lvl="1"/>
            <a:r>
              <a:rPr lang="en-US" sz="1600" dirty="0" smtClean="0"/>
              <a:t>Recirculation ballot is completed. Generally, the recirculation ballot and resolution should occur in accordance with the schedule presented at the time of conditional approval. </a:t>
            </a:r>
          </a:p>
          <a:p>
            <a:pPr lvl="1"/>
            <a:r>
              <a:rPr lang="en-US" sz="1600" dirty="0" smtClean="0"/>
              <a:t>After resolution of the recirculation ballot is completed, the approval percentage is at least 75% and there are </a:t>
            </a:r>
            <a:r>
              <a:rPr lang="en-US" sz="1600" dirty="0" smtClean="0">
                <a:solidFill>
                  <a:srgbClr val="FF0000"/>
                </a:solidFill>
              </a:rPr>
              <a:t>no new valid DISAPPROVE votes</a:t>
            </a:r>
            <a:r>
              <a:rPr lang="en-US" sz="1600" dirty="0" smtClean="0"/>
              <a:t>. </a:t>
            </a:r>
          </a:p>
          <a:p>
            <a:pPr lvl="1"/>
            <a:r>
              <a:rPr lang="en-US" sz="1600" dirty="0" smtClean="0">
                <a:solidFill>
                  <a:srgbClr val="FF0000"/>
                </a:solidFill>
              </a:rPr>
              <a:t>No technical changes</a:t>
            </a:r>
            <a:r>
              <a:rPr lang="en-US" sz="1600" dirty="0" smtClean="0"/>
              <a:t>, as determined by the WG Chair, were made as a result of the recirculation ballot. </a:t>
            </a:r>
          </a:p>
          <a:p>
            <a:pPr lvl="1"/>
            <a:r>
              <a:rPr lang="en-US" sz="1600" dirty="0" smtClean="0">
                <a:solidFill>
                  <a:srgbClr val="FF0000"/>
                </a:solidFill>
              </a:rPr>
              <a:t>No new valid DISAPPROVE comments on new issues </a:t>
            </a:r>
            <a:r>
              <a:rPr lang="en-US" sz="1600" dirty="0" smtClean="0"/>
              <a:t>that are not resolved to the satisfaction of the submitter from existing DISAPPROVE voters. </a:t>
            </a:r>
          </a:p>
          <a:p>
            <a:pPr lvl="1"/>
            <a:r>
              <a:rPr lang="en-US" sz="1600" dirty="0" smtClean="0"/>
              <a:t>If the WG Chair determines that there is a new invalid DISAPPROVE comment or vote, the WG Chair shall promptly provide details to the Sponsor. </a:t>
            </a:r>
          </a:p>
          <a:p>
            <a:pPr lvl="1"/>
            <a:r>
              <a:rPr lang="en-US" sz="1600" dirty="0" smtClean="0"/>
              <a:t>The WG Chair shall immediately report the results of the ballot to the Sponsor including: the date the ballot closed, vote tally and comments associated with any remaining disapproves (valid and invalid), the WG responses and the rationale for ruling any vote invalid. </a:t>
            </a:r>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23</a:t>
            </a:fld>
            <a:endParaRPr lang="en-US"/>
          </a:p>
        </p:txBody>
      </p:sp>
      <p:sp>
        <p:nvSpPr>
          <p:cNvPr id="6" name="Date Placeholder 5"/>
          <p:cNvSpPr>
            <a:spLocks noGrp="1"/>
          </p:cNvSpPr>
          <p:nvPr>
            <p:ph type="dt" sz="half" idx="2"/>
          </p:nvPr>
        </p:nvSpPr>
        <p:spPr>
          <a:xfrm>
            <a:off x="696913" y="332601"/>
            <a:ext cx="942566" cy="276999"/>
          </a:xfrm>
        </p:spPr>
        <p:txBody>
          <a:bodyPr/>
          <a:lstStyle/>
          <a:p>
            <a:pPr>
              <a:defRPr/>
            </a:pPr>
            <a:r>
              <a:rPr lang="en-US" dirty="0" smtClean="0"/>
              <a:t>July 2012</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for completion of TGad (4/4)</a:t>
            </a:r>
            <a:endParaRPr lang="en-US" dirty="0"/>
          </a:p>
        </p:txBody>
      </p:sp>
      <p:sp>
        <p:nvSpPr>
          <p:cNvPr id="3" name="Content Placeholder 2"/>
          <p:cNvSpPr>
            <a:spLocks noGrp="1"/>
          </p:cNvSpPr>
          <p:nvPr>
            <p:ph idx="1"/>
          </p:nvPr>
        </p:nvSpPr>
        <p:spPr/>
        <p:txBody>
          <a:bodyPr/>
          <a:lstStyle/>
          <a:p>
            <a:r>
              <a:rPr lang="en-US" dirty="0" smtClean="0"/>
              <a:t>Posting to </a:t>
            </a:r>
            <a:r>
              <a:rPr lang="en-US" dirty="0" err="1" smtClean="0"/>
              <a:t>RevCom</a:t>
            </a:r>
            <a:r>
              <a:rPr lang="en-US" dirty="0" smtClean="0"/>
              <a:t> Agenda</a:t>
            </a:r>
          </a:p>
          <a:p>
            <a:pPr lvl="1"/>
            <a:r>
              <a:rPr lang="en-US" dirty="0" smtClean="0"/>
              <a:t>The deadline for </a:t>
            </a:r>
            <a:r>
              <a:rPr lang="en-US" dirty="0" err="1" smtClean="0"/>
              <a:t>RevCom</a:t>
            </a:r>
            <a:r>
              <a:rPr lang="en-US" dirty="0" smtClean="0"/>
              <a:t> Aug Meeting is July 20th (closing day of the Plenary)</a:t>
            </a:r>
          </a:p>
          <a:p>
            <a:pPr lvl="1"/>
            <a:r>
              <a:rPr lang="en-US" dirty="0" smtClean="0"/>
              <a:t>Deadline for Continuous Processing in Oct is most likely Aug 31</a:t>
            </a:r>
          </a:p>
          <a:p>
            <a:pPr lvl="1"/>
            <a:r>
              <a:rPr lang="en-US" dirty="0" smtClean="0"/>
              <a:t>Deadline for the December Meeting is Oct 15th.</a:t>
            </a:r>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24</a:t>
            </a:fld>
            <a:endParaRPr lang="en-US"/>
          </a:p>
        </p:txBody>
      </p:sp>
      <p:sp>
        <p:nvSpPr>
          <p:cNvPr id="6" name="Date Placeholder 5"/>
          <p:cNvSpPr>
            <a:spLocks noGrp="1"/>
          </p:cNvSpPr>
          <p:nvPr>
            <p:ph type="dt" sz="half" idx="2"/>
          </p:nvPr>
        </p:nvSpPr>
        <p:spPr>
          <a:xfrm>
            <a:off x="696913" y="332601"/>
            <a:ext cx="942566" cy="276999"/>
          </a:xfrm>
        </p:spPr>
        <p:txBody>
          <a:bodyPr/>
          <a:lstStyle/>
          <a:p>
            <a:pPr>
              <a:defRPr/>
            </a:pPr>
            <a:r>
              <a:rPr lang="en-US" dirty="0" smtClean="0"/>
              <a:t>July 2012</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Case Timeline</a:t>
            </a:r>
            <a:endParaRPr lang="en-US" dirty="0"/>
          </a:p>
        </p:txBody>
      </p:sp>
      <p:sp>
        <p:nvSpPr>
          <p:cNvPr id="3" name="Content Placeholder 2"/>
          <p:cNvSpPr>
            <a:spLocks noGrp="1"/>
          </p:cNvSpPr>
          <p:nvPr>
            <p:ph idx="1"/>
          </p:nvPr>
        </p:nvSpPr>
        <p:spPr/>
        <p:txBody>
          <a:bodyPr/>
          <a:lstStyle/>
          <a:p>
            <a:r>
              <a:rPr lang="en-US" dirty="0" smtClean="0"/>
              <a:t>Fourth </a:t>
            </a:r>
            <a:r>
              <a:rPr lang="en-US" dirty="0" err="1" smtClean="0"/>
              <a:t>Recirc</a:t>
            </a:r>
            <a:r>
              <a:rPr lang="en-US" dirty="0" smtClean="0"/>
              <a:t> of D9.0: July 13-28</a:t>
            </a:r>
          </a:p>
          <a:p>
            <a:r>
              <a:rPr lang="en-US" dirty="0" smtClean="0"/>
              <a:t>EC conditional approval for </a:t>
            </a:r>
            <a:r>
              <a:rPr lang="en-US" dirty="0" err="1" smtClean="0"/>
              <a:t>RevCom</a:t>
            </a:r>
            <a:r>
              <a:rPr lang="en-US" dirty="0" smtClean="0"/>
              <a:t>: July 20</a:t>
            </a:r>
          </a:p>
          <a:p>
            <a:r>
              <a:rPr lang="en-US" dirty="0" smtClean="0"/>
              <a:t>Fifth </a:t>
            </a:r>
            <a:r>
              <a:rPr lang="en-US" dirty="0" err="1" smtClean="0"/>
              <a:t>recirc</a:t>
            </a:r>
            <a:r>
              <a:rPr lang="en-US" dirty="0" smtClean="0"/>
              <a:t> on unchanged D9.0: Aug 10-20</a:t>
            </a:r>
          </a:p>
          <a:p>
            <a:r>
              <a:rPr lang="en-US" dirty="0" smtClean="0"/>
              <a:t>Report to EC on meeting conditions to proceed to </a:t>
            </a:r>
            <a:r>
              <a:rPr lang="en-US" dirty="0" err="1" smtClean="0"/>
              <a:t>RevCom</a:t>
            </a:r>
            <a:r>
              <a:rPr lang="en-US" dirty="0" smtClean="0"/>
              <a:t>: Aug 24</a:t>
            </a:r>
          </a:p>
          <a:p>
            <a:r>
              <a:rPr lang="en-US" dirty="0" smtClean="0"/>
              <a:t>Posting to </a:t>
            </a:r>
            <a:r>
              <a:rPr lang="en-US" dirty="0" err="1" smtClean="0"/>
              <a:t>RevCom</a:t>
            </a:r>
            <a:r>
              <a:rPr lang="en-US" dirty="0" smtClean="0"/>
              <a:t> Agenda: Aug 31</a:t>
            </a:r>
          </a:p>
          <a:p>
            <a:r>
              <a:rPr lang="en-US" dirty="0" err="1" smtClean="0"/>
              <a:t>RevCom</a:t>
            </a:r>
            <a:r>
              <a:rPr lang="en-US" dirty="0" smtClean="0"/>
              <a:t> continuous processing: Oct</a:t>
            </a:r>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25</a:t>
            </a:fld>
            <a:endParaRPr lang="en-US"/>
          </a:p>
        </p:txBody>
      </p:sp>
      <p:sp>
        <p:nvSpPr>
          <p:cNvPr id="6" name="Date Placeholder 5"/>
          <p:cNvSpPr>
            <a:spLocks noGrp="1"/>
          </p:cNvSpPr>
          <p:nvPr>
            <p:ph type="dt" sz="half" idx="2"/>
          </p:nvPr>
        </p:nvSpPr>
        <p:spPr>
          <a:xfrm>
            <a:off x="696913" y="332601"/>
            <a:ext cx="942566" cy="276999"/>
          </a:xfrm>
        </p:spPr>
        <p:txBody>
          <a:bodyPr/>
          <a:lstStyle/>
          <a:p>
            <a:pPr>
              <a:defRPr/>
            </a:pPr>
            <a:r>
              <a:rPr lang="en-US" dirty="0" smtClean="0"/>
              <a:t>July 2012</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w/ Additional Draft</a:t>
            </a:r>
            <a:endParaRPr lang="en-US" dirty="0"/>
          </a:p>
        </p:txBody>
      </p:sp>
      <p:sp>
        <p:nvSpPr>
          <p:cNvPr id="3" name="Content Placeholder 2"/>
          <p:cNvSpPr>
            <a:spLocks noGrp="1"/>
          </p:cNvSpPr>
          <p:nvPr>
            <p:ph idx="1"/>
          </p:nvPr>
        </p:nvSpPr>
        <p:spPr/>
        <p:txBody>
          <a:bodyPr/>
          <a:lstStyle/>
          <a:p>
            <a:r>
              <a:rPr lang="en-US" dirty="0" smtClean="0"/>
              <a:t>Fourth </a:t>
            </a:r>
            <a:r>
              <a:rPr lang="en-US" dirty="0" err="1" smtClean="0"/>
              <a:t>Recirc</a:t>
            </a:r>
            <a:r>
              <a:rPr lang="en-US" dirty="0" smtClean="0"/>
              <a:t> of D9.0: July </a:t>
            </a:r>
            <a:r>
              <a:rPr lang="en-US" dirty="0" smtClean="0"/>
              <a:t>13-28</a:t>
            </a:r>
            <a:endParaRPr lang="en-US" dirty="0" smtClean="0"/>
          </a:p>
          <a:p>
            <a:r>
              <a:rPr lang="en-US" dirty="0" smtClean="0"/>
              <a:t>EC conditional approval for </a:t>
            </a:r>
            <a:r>
              <a:rPr lang="en-US" dirty="0" err="1" smtClean="0"/>
              <a:t>RevCom</a:t>
            </a:r>
            <a:r>
              <a:rPr lang="en-US" dirty="0" smtClean="0"/>
              <a:t>: July 20</a:t>
            </a:r>
          </a:p>
          <a:p>
            <a:r>
              <a:rPr lang="en-US" dirty="0" smtClean="0"/>
              <a:t>Fifth </a:t>
            </a:r>
            <a:r>
              <a:rPr lang="en-US" dirty="0" err="1" smtClean="0"/>
              <a:t>recirc</a:t>
            </a:r>
            <a:r>
              <a:rPr lang="en-US" dirty="0" smtClean="0"/>
              <a:t> on D10.0: Aug 17-Sept 1</a:t>
            </a:r>
          </a:p>
          <a:p>
            <a:r>
              <a:rPr lang="en-US" dirty="0" smtClean="0"/>
              <a:t>Sixth </a:t>
            </a:r>
            <a:r>
              <a:rPr lang="en-US" dirty="0" err="1" smtClean="0"/>
              <a:t>recirc</a:t>
            </a:r>
            <a:r>
              <a:rPr lang="en-US" dirty="0" smtClean="0"/>
              <a:t> on unchanged D10.0: Sept </a:t>
            </a:r>
            <a:r>
              <a:rPr lang="en-US" dirty="0" smtClean="0"/>
              <a:t>14-24</a:t>
            </a:r>
            <a:endParaRPr lang="en-US" dirty="0" smtClean="0"/>
          </a:p>
          <a:p>
            <a:r>
              <a:rPr lang="en-US" dirty="0" smtClean="0"/>
              <a:t>EC approval for </a:t>
            </a:r>
            <a:r>
              <a:rPr lang="en-US" dirty="0" err="1" smtClean="0"/>
              <a:t>RevCom</a:t>
            </a:r>
            <a:r>
              <a:rPr lang="en-US" dirty="0" smtClean="0"/>
              <a:t>: </a:t>
            </a:r>
            <a:r>
              <a:rPr lang="en-US" dirty="0" smtClean="0"/>
              <a:t>10 day EC letter ballot</a:t>
            </a:r>
            <a:endParaRPr lang="en-US" dirty="0" smtClean="0"/>
          </a:p>
          <a:p>
            <a:r>
              <a:rPr lang="en-US" dirty="0" smtClean="0"/>
              <a:t>Posting to </a:t>
            </a:r>
            <a:r>
              <a:rPr lang="en-US" dirty="0" err="1" smtClean="0"/>
              <a:t>RevCom</a:t>
            </a:r>
            <a:r>
              <a:rPr lang="en-US" dirty="0" smtClean="0"/>
              <a:t> Agenda</a:t>
            </a:r>
            <a:r>
              <a:rPr lang="en-US" dirty="0" smtClean="0"/>
              <a:t>: Oct 15</a:t>
            </a:r>
            <a:endParaRPr lang="en-US" dirty="0" smtClean="0"/>
          </a:p>
          <a:p>
            <a:r>
              <a:rPr lang="en-US" dirty="0" err="1" smtClean="0"/>
              <a:t>RevCom</a:t>
            </a:r>
            <a:r>
              <a:rPr lang="en-US" dirty="0" smtClean="0"/>
              <a:t> meeting</a:t>
            </a:r>
            <a:r>
              <a:rPr lang="en-US" dirty="0" smtClean="0"/>
              <a:t>: Dec</a:t>
            </a:r>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26</a:t>
            </a:fld>
            <a:endParaRPr lang="en-US"/>
          </a:p>
        </p:txBody>
      </p:sp>
      <p:sp>
        <p:nvSpPr>
          <p:cNvPr id="6" name="Date Placeholder 5"/>
          <p:cNvSpPr>
            <a:spLocks noGrp="1"/>
          </p:cNvSpPr>
          <p:nvPr>
            <p:ph type="dt" sz="half" idx="2"/>
          </p:nvPr>
        </p:nvSpPr>
        <p:spPr>
          <a:xfrm>
            <a:off x="696913" y="332601"/>
            <a:ext cx="942566" cy="276999"/>
          </a:xfrm>
        </p:spPr>
        <p:txBody>
          <a:bodyPr/>
          <a:lstStyle/>
          <a:p>
            <a:pPr>
              <a:defRPr/>
            </a:pPr>
            <a:r>
              <a:rPr lang="en-US" dirty="0" smtClean="0"/>
              <a:t>July 2012</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Request for conditional approval from EC</a:t>
            </a:r>
            <a:endParaRPr lang="en-US" dirty="0"/>
          </a:p>
        </p:txBody>
      </p:sp>
      <p:sp>
        <p:nvSpPr>
          <p:cNvPr id="3" name="Content Placeholder 2"/>
          <p:cNvSpPr>
            <a:spLocks noGrp="1"/>
          </p:cNvSpPr>
          <p:nvPr>
            <p:ph idx="1"/>
          </p:nvPr>
        </p:nvSpPr>
        <p:spPr>
          <a:xfrm>
            <a:off x="685800" y="1828800"/>
            <a:ext cx="7772400" cy="4267200"/>
          </a:xfrm>
        </p:spPr>
        <p:txBody>
          <a:bodyPr/>
          <a:lstStyle/>
          <a:p>
            <a:r>
              <a:rPr lang="en-US" dirty="0" smtClean="0"/>
              <a:t>11-11-0885-00-00ad-conditional-revcom-request-to-ec.pptx</a:t>
            </a:r>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27</a:t>
            </a:fld>
            <a:endParaRPr lang="en-US"/>
          </a:p>
        </p:txBody>
      </p:sp>
      <p:sp>
        <p:nvSpPr>
          <p:cNvPr id="6" name="Date Placeholder 5"/>
          <p:cNvSpPr>
            <a:spLocks noGrp="1"/>
          </p:cNvSpPr>
          <p:nvPr>
            <p:ph type="dt" sz="half" idx="2"/>
          </p:nvPr>
        </p:nvSpPr>
        <p:spPr>
          <a:xfrm>
            <a:off x="696913" y="332601"/>
            <a:ext cx="942566" cy="276999"/>
          </a:xfrm>
        </p:spPr>
        <p:txBody>
          <a:bodyPr/>
          <a:lstStyle/>
          <a:p>
            <a:pPr>
              <a:defRPr/>
            </a:pPr>
            <a:r>
              <a:rPr lang="en-US" dirty="0" smtClean="0"/>
              <a:t>July 2012</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a:t>
            </a:r>
            <a:endParaRPr lang="en-US" dirty="0"/>
          </a:p>
        </p:txBody>
      </p:sp>
      <p:sp>
        <p:nvSpPr>
          <p:cNvPr id="3" name="Text Placeholder 2"/>
          <p:cNvSpPr>
            <a:spLocks noGrp="1"/>
          </p:cNvSpPr>
          <p:nvPr>
            <p:ph type="body" idx="1"/>
          </p:nvPr>
        </p:nvSpPr>
        <p:spPr/>
        <p:txBody>
          <a:bodyPr/>
          <a:lstStyle/>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93EFE6D4-15D6-44B7-889D-1EDC2778CCE8}" type="slidenum">
              <a:rPr lang="en-US" smtClean="0"/>
              <a:pPr>
                <a:defRPr/>
              </a:pPr>
              <a:t>28</a:t>
            </a:fld>
            <a:endParaRPr lang="en-US"/>
          </a:p>
        </p:txBody>
      </p:sp>
      <p:sp>
        <p:nvSpPr>
          <p:cNvPr id="6" name="Date Placeholder 5"/>
          <p:cNvSpPr>
            <a:spLocks noGrp="1"/>
          </p:cNvSpPr>
          <p:nvPr>
            <p:ph type="dt" sz="half" idx="2"/>
          </p:nvPr>
        </p:nvSpPr>
        <p:spPr>
          <a:xfrm>
            <a:off x="696913" y="332601"/>
            <a:ext cx="968214" cy="276999"/>
          </a:xfrm>
        </p:spPr>
        <p:txBody>
          <a:bodyPr/>
          <a:lstStyle/>
          <a:p>
            <a:pPr>
              <a:defRPr/>
            </a:pPr>
            <a:r>
              <a:rPr lang="en-US" dirty="0" smtClean="0"/>
              <a:t>July 2012</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September</a:t>
            </a:r>
            <a:endParaRPr lang="en-US" dirty="0"/>
          </a:p>
        </p:txBody>
      </p:sp>
      <p:sp>
        <p:nvSpPr>
          <p:cNvPr id="3" name="Content Placeholder 2"/>
          <p:cNvSpPr>
            <a:spLocks noGrp="1"/>
          </p:cNvSpPr>
          <p:nvPr>
            <p:ph idx="1"/>
          </p:nvPr>
        </p:nvSpPr>
        <p:spPr/>
        <p:txBody>
          <a:bodyPr/>
          <a:lstStyle/>
          <a:p>
            <a:r>
              <a:rPr lang="en-US" dirty="0" smtClean="0"/>
              <a:t>Comment resolution on recirculation sponsor ballot</a:t>
            </a:r>
          </a:p>
          <a:p>
            <a:r>
              <a:rPr lang="en-US" dirty="0" smtClean="0"/>
              <a:t>Prepare for </a:t>
            </a:r>
            <a:r>
              <a:rPr lang="en-US" dirty="0" err="1" smtClean="0"/>
              <a:t>RevCom</a:t>
            </a:r>
            <a:r>
              <a:rPr lang="en-US" dirty="0" smtClean="0"/>
              <a:t> approval</a:t>
            </a:r>
          </a:p>
          <a:p>
            <a:endParaRPr lang="en-US" dirty="0" smtClean="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29</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3</a:t>
            </a:fld>
            <a:endParaRPr lang="en-US"/>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Attendance</a:t>
            </a:r>
          </a:p>
        </p:txBody>
      </p:sp>
      <p:sp>
        <p:nvSpPr>
          <p:cNvPr id="6" name="Rectangle 3"/>
          <p:cNvSpPr txBox="1">
            <a:spLocks noChangeArrowheads="1"/>
          </p:cNvSpPr>
          <p:nvPr/>
        </p:nvSpPr>
        <p:spPr bwMode="auto">
          <a:xfrm>
            <a:off x="381000" y="1600200"/>
            <a:ext cx="8077200" cy="449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457200" marR="0" lvl="0" indent="-4572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hlinkClick r:id="rId2"/>
              </a:rPr>
              <a:t>https://murphy.events.ieee.org/imat/attendance/index</a:t>
            </a: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20000"/>
              </a:spcBef>
              <a:spcAft>
                <a:spcPct val="0"/>
              </a:spcAft>
              <a:buClrTx/>
              <a:buSzTx/>
              <a:buFontTx/>
              <a:buChar char="•"/>
              <a:tabLst/>
              <a:defRPr/>
            </a:pPr>
            <a:endParaRPr kumimoji="0" lang="en-US" sz="36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r>
              <a:rPr kumimoji="0" lang="en-US" sz="3600" b="1" i="0" u="none" strike="noStrike" kern="0" cap="none" spc="0" normalizeH="0" baseline="0" noProof="0" smtClean="0">
                <a:ln>
                  <a:noFill/>
                </a:ln>
                <a:solidFill>
                  <a:schemeClr val="tx1"/>
                </a:solidFill>
                <a:effectLst/>
                <a:uLnTx/>
                <a:uFillTx/>
                <a:latin typeface="+mn-lt"/>
                <a:ea typeface="+mn-ea"/>
                <a:cs typeface="+mn-cs"/>
              </a:rPr>
              <a:t>Register</a:t>
            </a: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r>
              <a:rPr kumimoji="0" lang="en-US" sz="3600" b="1" i="0" u="none" strike="noStrike" kern="0" cap="none" spc="0" normalizeH="0" baseline="0" noProof="0" smtClean="0">
                <a:ln>
                  <a:noFill/>
                </a:ln>
                <a:solidFill>
                  <a:schemeClr val="tx1"/>
                </a:solidFill>
                <a:effectLst/>
                <a:uLnTx/>
                <a:uFillTx/>
                <a:latin typeface="+mn-lt"/>
                <a:ea typeface="+mn-ea"/>
                <a:cs typeface="+mn-cs"/>
              </a:rPr>
              <a:t>Indicate attendance</a:t>
            </a: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endParaRPr kumimoji="0" lang="en-US" sz="36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0" cap="none" spc="0" normalizeH="0" baseline="0" noProof="0" smtClean="0">
                <a:ln>
                  <a:noFill/>
                </a:ln>
                <a:solidFill>
                  <a:schemeClr val="tx1"/>
                </a:solidFill>
                <a:effectLst/>
                <a:uLnTx/>
                <a:uFillTx/>
                <a:latin typeface="+mn-lt"/>
                <a:ea typeface="+mn-ea"/>
                <a:cs typeface="+mn-cs"/>
              </a:rPr>
              <a:t>See document 11-09-0517r0  for more details</a:t>
            </a:r>
            <a:r>
              <a:rPr kumimoji="0" lang="en-US" sz="3200" b="1" i="0" u="none" strike="noStrike" kern="0" cap="none" spc="0" normalizeH="0" baseline="0" noProof="0" smtClean="0">
                <a:ln>
                  <a:noFill/>
                </a:ln>
                <a:solidFill>
                  <a:schemeClr val="tx1"/>
                </a:solidFill>
                <a:effectLst/>
                <a:uLnTx/>
                <a:uFillTx/>
                <a:latin typeface="+mn-lt"/>
                <a:ea typeface="+mn-ea"/>
                <a:cs typeface="+mn-cs"/>
              </a:rPr>
              <a:t> </a:t>
            </a:r>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call times</a:t>
            </a:r>
            <a:endParaRPr lang="en-US" dirty="0"/>
          </a:p>
        </p:txBody>
      </p:sp>
      <p:sp>
        <p:nvSpPr>
          <p:cNvPr id="3" name="Content Placeholder 2"/>
          <p:cNvSpPr>
            <a:spLocks noGrp="1"/>
          </p:cNvSpPr>
          <p:nvPr>
            <p:ph sz="half" idx="1"/>
          </p:nvPr>
        </p:nvSpPr>
        <p:spPr/>
        <p:txBody>
          <a:bodyPr/>
          <a:lstStyle/>
          <a:p>
            <a:r>
              <a:rPr lang="en-US" dirty="0" smtClean="0"/>
              <a:t>Previously approved conference calls</a:t>
            </a:r>
          </a:p>
          <a:p>
            <a:pPr lvl="1"/>
            <a:r>
              <a:rPr lang="en-US" sz="1800" dirty="0" smtClean="0"/>
              <a:t>June 14, June 28, July 12, Aug 2</a:t>
            </a:r>
          </a:p>
          <a:p>
            <a:pPr lvl="2"/>
            <a:r>
              <a:rPr lang="en-US" sz="1600" dirty="0" smtClean="0"/>
              <a:t>10:00 – 12:00 ET</a:t>
            </a:r>
          </a:p>
          <a:p>
            <a:pPr lvl="1"/>
            <a:r>
              <a:rPr lang="en-US" sz="1800" dirty="0" smtClean="0"/>
              <a:t>June 21, July 5, July 26, Aug 9</a:t>
            </a:r>
          </a:p>
          <a:p>
            <a:pPr lvl="2"/>
            <a:r>
              <a:rPr lang="en-US" sz="1600" dirty="0" smtClean="0"/>
              <a:t>20:00-22:00 ET</a:t>
            </a:r>
            <a:endParaRPr lang="en-US" dirty="0" smtClean="0"/>
          </a:p>
        </p:txBody>
      </p:sp>
      <p:sp>
        <p:nvSpPr>
          <p:cNvPr id="4" name="Content Placeholder 3"/>
          <p:cNvSpPr>
            <a:spLocks noGrp="1"/>
          </p:cNvSpPr>
          <p:nvPr>
            <p:ph sz="half" idx="2"/>
          </p:nvPr>
        </p:nvSpPr>
        <p:spPr/>
        <p:txBody>
          <a:bodyPr/>
          <a:lstStyle/>
          <a:p>
            <a:r>
              <a:rPr lang="en-US" dirty="0" smtClean="0"/>
              <a:t>New conference calls</a:t>
            </a:r>
          </a:p>
          <a:p>
            <a:pPr lvl="1"/>
            <a:r>
              <a:rPr lang="en-US" sz="1800" dirty="0" smtClean="0"/>
              <a:t>Not overlap with TGac</a:t>
            </a:r>
          </a:p>
          <a:p>
            <a:pPr lvl="1"/>
            <a:r>
              <a:rPr lang="en-US" sz="1800" dirty="0" smtClean="0"/>
              <a:t>Aug 16, Aug 30, Sept 13, Oct 4</a:t>
            </a:r>
          </a:p>
          <a:p>
            <a:pPr lvl="2"/>
            <a:r>
              <a:rPr lang="en-US" sz="1600" dirty="0" smtClean="0"/>
              <a:t>10:00 – 12:00 ET</a:t>
            </a:r>
          </a:p>
          <a:p>
            <a:pPr lvl="1"/>
            <a:r>
              <a:rPr lang="en-US" sz="1800" dirty="0" smtClean="0"/>
              <a:t>Aug 23, Sept 6, Sept 27, Oct 11</a:t>
            </a:r>
          </a:p>
          <a:p>
            <a:pPr lvl="2"/>
            <a:r>
              <a:rPr lang="en-US" sz="1600" dirty="0" smtClean="0"/>
              <a:t>20:00-22:00 ET</a:t>
            </a:r>
            <a:endParaRPr lang="en-US" dirty="0" smtClean="0"/>
          </a:p>
          <a:p>
            <a:pPr lvl="1"/>
            <a:endParaRPr lang="en-US" dirty="0"/>
          </a:p>
        </p:txBody>
      </p:sp>
      <p:sp>
        <p:nvSpPr>
          <p:cNvPr id="6" name="Footer Placeholder 5"/>
          <p:cNvSpPr>
            <a:spLocks noGrp="1"/>
          </p:cNvSpPr>
          <p:nvPr>
            <p:ph type="ftr" sz="quarter" idx="11"/>
          </p:nvPr>
        </p:nvSpPr>
        <p:spPr/>
        <p:txBody>
          <a:bodyPr/>
          <a:lstStyle/>
          <a:p>
            <a:pPr>
              <a:defRPr/>
            </a:pPr>
            <a:r>
              <a:rPr lang="en-US" dirty="0" smtClean="0"/>
              <a:t>Eldad Perahia, Intel Corporation</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DD3B9A4B-4D42-4642-8694-CB378EB0C873}" type="slidenum">
              <a:rPr lang="en-US" smtClean="0"/>
              <a:pPr>
                <a:defRPr/>
              </a:pPr>
              <a:t>30</a:t>
            </a:fld>
            <a:endParaRPr lang="en-US"/>
          </a:p>
        </p:txBody>
      </p:sp>
      <p:sp>
        <p:nvSpPr>
          <p:cNvPr id="8"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Motion requesting for conditional approval from EC</a:t>
            </a:r>
            <a:endParaRPr lang="en-US" dirty="0"/>
          </a:p>
        </p:txBody>
      </p:sp>
      <p:sp>
        <p:nvSpPr>
          <p:cNvPr id="3" name="Content Placeholder 2"/>
          <p:cNvSpPr>
            <a:spLocks noGrp="1"/>
          </p:cNvSpPr>
          <p:nvPr>
            <p:ph idx="1"/>
          </p:nvPr>
        </p:nvSpPr>
        <p:spPr/>
        <p:txBody>
          <a:bodyPr/>
          <a:lstStyle/>
          <a:p>
            <a:pPr lvl="0"/>
            <a:r>
              <a:rPr lang="en-US" dirty="0" smtClean="0"/>
              <a:t>Approve document </a:t>
            </a:r>
            <a:r>
              <a:rPr lang="en-US" dirty="0" smtClean="0"/>
              <a:t>11-12/0885r0 </a:t>
            </a:r>
            <a:r>
              <a:rPr lang="en-US" dirty="0" smtClean="0"/>
              <a:t>as the report to the IEEE 802 Executive Committee on the requirements for conditional approval to forward P802.11ad D9.0 to </a:t>
            </a:r>
            <a:r>
              <a:rPr lang="en-US" dirty="0" err="1" smtClean="0"/>
              <a:t>RevCom</a:t>
            </a:r>
            <a:r>
              <a:rPr lang="en-US" dirty="0" smtClean="0"/>
              <a:t>, and</a:t>
            </a:r>
          </a:p>
          <a:p>
            <a:pPr lvl="0"/>
            <a:r>
              <a:rPr lang="en-US" dirty="0" smtClean="0"/>
              <a:t>Request the IEEE 802 Executive Committee to conditionally approve forwarding P802.11ad D9.0 to </a:t>
            </a:r>
            <a:r>
              <a:rPr lang="en-US" dirty="0" err="1" smtClean="0"/>
              <a:t>RevCom</a:t>
            </a:r>
            <a:r>
              <a:rPr lang="en-US" dirty="0" smtClean="0"/>
              <a:t>.</a:t>
            </a:r>
          </a:p>
          <a:p>
            <a:r>
              <a:rPr lang="en-US" dirty="0" smtClean="0"/>
              <a:t> </a:t>
            </a:r>
          </a:p>
          <a:p>
            <a:pPr lvl="0"/>
            <a:r>
              <a:rPr lang="en-GB" dirty="0" smtClean="0"/>
              <a:t>[Moved: &lt;name&gt;,  Seconded: &lt;name&gt;, Result: y-n-a]</a:t>
            </a:r>
            <a:endParaRPr lang="en-US" dirty="0" smtClean="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31</a:t>
            </a:fld>
            <a:endParaRPr lang="en-US"/>
          </a:p>
        </p:txBody>
      </p:sp>
      <p:sp>
        <p:nvSpPr>
          <p:cNvPr id="6" name="Date Placeholder 5"/>
          <p:cNvSpPr>
            <a:spLocks noGrp="1"/>
          </p:cNvSpPr>
          <p:nvPr>
            <p:ph type="dt" sz="half" idx="2"/>
          </p:nvPr>
        </p:nvSpPr>
        <p:spPr/>
        <p:txBody>
          <a:bodyPr/>
          <a:lstStyle/>
          <a:p>
            <a:pPr>
              <a:defRPr/>
            </a:pPr>
            <a:r>
              <a:rPr lang="en-US" dirty="0" smtClean="0"/>
              <a:t>July 2012</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Motion requesting for conditional approval from EC</a:t>
            </a:r>
            <a:endParaRPr lang="en-US" dirty="0"/>
          </a:p>
        </p:txBody>
      </p:sp>
      <p:sp>
        <p:nvSpPr>
          <p:cNvPr id="3" name="Content Placeholder 2"/>
          <p:cNvSpPr>
            <a:spLocks noGrp="1"/>
          </p:cNvSpPr>
          <p:nvPr>
            <p:ph idx="1"/>
          </p:nvPr>
        </p:nvSpPr>
        <p:spPr/>
        <p:txBody>
          <a:bodyPr/>
          <a:lstStyle/>
          <a:p>
            <a:pPr lvl="0"/>
            <a:r>
              <a:rPr lang="en-US" dirty="0" smtClean="0"/>
              <a:t>Approve </a:t>
            </a:r>
            <a:r>
              <a:rPr lang="en-US" dirty="0" smtClean="0"/>
              <a:t>document </a:t>
            </a:r>
            <a:r>
              <a:rPr lang="en-US" dirty="0" smtClean="0"/>
              <a:t>11-12/0885r0 </a:t>
            </a:r>
            <a:r>
              <a:rPr lang="en-US" dirty="0" smtClean="0"/>
              <a:t>as </a:t>
            </a:r>
            <a:r>
              <a:rPr lang="en-US" dirty="0" smtClean="0"/>
              <a:t>the report to the IEEE 802 Executive Committee on the requirements for conditional approval to forward P802.11ad D9.0 to </a:t>
            </a:r>
            <a:r>
              <a:rPr lang="en-US" dirty="0" err="1" smtClean="0"/>
              <a:t>RevCom</a:t>
            </a:r>
            <a:r>
              <a:rPr lang="en-US" dirty="0" smtClean="0"/>
              <a:t>, and</a:t>
            </a:r>
          </a:p>
          <a:p>
            <a:pPr lvl="0"/>
            <a:r>
              <a:rPr lang="en-US" dirty="0" smtClean="0"/>
              <a:t>Request the IEEE 802 Executive Committee to conditionally approve forwarding P802.11ad D9.0 to </a:t>
            </a:r>
            <a:r>
              <a:rPr lang="en-US" dirty="0" err="1" smtClean="0"/>
              <a:t>RevCom</a:t>
            </a:r>
            <a:r>
              <a:rPr lang="en-US" dirty="0" smtClean="0"/>
              <a:t>.</a:t>
            </a:r>
          </a:p>
          <a:p>
            <a:r>
              <a:rPr lang="en-US" dirty="0" smtClean="0"/>
              <a:t> </a:t>
            </a:r>
          </a:p>
          <a:p>
            <a:pPr lvl="0"/>
            <a:r>
              <a:rPr lang="en-GB" dirty="0" smtClean="0"/>
              <a:t>[Moved by &lt;name&gt; on behalf of &lt;group&gt;</a:t>
            </a:r>
            <a:endParaRPr lang="en-US" dirty="0" smtClean="0"/>
          </a:p>
          <a:p>
            <a:pPr lvl="0"/>
            <a:r>
              <a:rPr lang="en-GB" dirty="0" smtClean="0"/>
              <a:t>&lt;group&gt; vote: </a:t>
            </a:r>
            <a:endParaRPr lang="en-US" dirty="0" smtClean="0"/>
          </a:p>
          <a:p>
            <a:pPr lvl="0"/>
            <a:r>
              <a:rPr lang="en-GB" dirty="0" smtClean="0"/>
              <a:t>Moved: &lt;name&gt;,  Seconded: &lt;name&gt;, Result: y-n-a]</a:t>
            </a:r>
            <a:endParaRPr lang="en-US" dirty="0" smtClean="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32</a:t>
            </a:fld>
            <a:endParaRPr lang="en-US"/>
          </a:p>
        </p:txBody>
      </p:sp>
      <p:sp>
        <p:nvSpPr>
          <p:cNvPr id="6" name="Date Placeholder 5"/>
          <p:cNvSpPr>
            <a:spLocks noGrp="1"/>
          </p:cNvSpPr>
          <p:nvPr>
            <p:ph type="dt" sz="half" idx="2"/>
          </p:nvPr>
        </p:nvSpPr>
        <p:spPr/>
        <p:txBody>
          <a:bodyPr/>
          <a:lstStyle/>
          <a:p>
            <a:pPr>
              <a:defRPr/>
            </a:pPr>
            <a:r>
              <a:rPr lang="en-US" dirty="0" smtClean="0"/>
              <a:t>July 2012</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4</a:t>
            </a:fld>
            <a:endParaRPr lang="en-US"/>
          </a:p>
        </p:txBody>
      </p:sp>
      <p:sp>
        <p:nvSpPr>
          <p:cNvPr id="5" name="Rectangle 2"/>
          <p:cNvSpPr txBox="1">
            <a:spLocks noChangeArrowheads="1"/>
          </p:cNvSpPr>
          <p:nvPr/>
        </p:nvSpPr>
        <p:spPr bwMode="auto">
          <a:xfrm>
            <a:off x="6858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Attendance, Voting &amp; Document Status</a:t>
            </a:r>
          </a:p>
        </p:txBody>
      </p:sp>
      <p:sp>
        <p:nvSpPr>
          <p:cNvPr id="6" name="Rectangle 3"/>
          <p:cNvSpPr txBox="1">
            <a:spLocks noChangeArrowheads="1"/>
          </p:cNvSpPr>
          <p:nvPr/>
        </p:nvSpPr>
        <p:spPr bwMode="auto">
          <a:xfrm>
            <a:off x="304800" y="1371600"/>
            <a:ext cx="8686800" cy="4724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Make sure your badges are correct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If you plan to make a submission be sure it does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Questions on Voting status, Ballot pool, Access to Reflector, Documentation,  member’s area</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smtClean="0">
                <a:ln>
                  <a:noFill/>
                </a:ln>
                <a:solidFill>
                  <a:schemeClr val="tx1"/>
                </a:solidFill>
                <a:effectLst/>
                <a:uLnTx/>
                <a:uFillTx/>
                <a:latin typeface="+mn-lt"/>
              </a:rPr>
              <a:t>see Adrian Stephens –  adrian.p.stephens@intel.com</a:t>
            </a:r>
            <a:r>
              <a:rPr kumimoji="0" lang="en-US" sz="2000" b="0" i="0" u="none" strike="noStrike" kern="0" cap="none" spc="0" normalizeH="0" baseline="0" noProof="0" smtClean="0">
                <a:ln>
                  <a:noFill/>
                </a:ln>
                <a:solidFill>
                  <a:schemeClr val="tx1"/>
                </a:solidFill>
                <a:effectLst/>
                <a:uLnTx/>
                <a:uFillTx/>
                <a:latin typeface="+mn-lt"/>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smtClean="0">
              <a:ln>
                <a:noFill/>
              </a:ln>
              <a:solidFill>
                <a:schemeClr val="tx1"/>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Cell Phones Silent or Off</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smtClean="0">
              <a:ln>
                <a:noFill/>
              </a:ln>
              <a:solidFill>
                <a:schemeClr val="tx1"/>
              </a:solidFill>
              <a:effectLst/>
              <a:uLnTx/>
              <a:uFillTx/>
              <a:latin typeface="+mn-lt"/>
            </a:endParaRPr>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5</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Patent Policy</a:t>
            </a:r>
          </a:p>
        </p:txBody>
      </p:sp>
      <p:sp>
        <p:nvSpPr>
          <p:cNvPr id="6" name="Rectangle 3"/>
          <p:cNvSpPr txBox="1">
            <a:spLocks noChangeArrowheads="1"/>
          </p:cNvSpPr>
          <p:nvPr/>
        </p:nvSpPr>
        <p:spPr>
          <a:xfrm>
            <a:off x="685800" y="1981200"/>
            <a:ext cx="7772400" cy="4114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Following 5 slides</a:t>
            </a:r>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6</a:t>
            </a:fld>
            <a:endParaRPr lang="en-US"/>
          </a:p>
        </p:txBody>
      </p:sp>
      <p:sp>
        <p:nvSpPr>
          <p:cNvPr id="5" name="Rectangle 2"/>
          <p:cNvSpPr txBox="1">
            <a:spLocks noChangeArrowheads="1"/>
          </p:cNvSpPr>
          <p:nvPr/>
        </p:nvSpPr>
        <p:spPr>
          <a:xfrm>
            <a:off x="685800" y="685800"/>
            <a:ext cx="7772400" cy="381000"/>
          </a:xfrm>
          <a:prstGeom prst="rect">
            <a:avLst/>
          </a:prstGeom>
          <a:noFill/>
        </p:spPr>
        <p:txBody>
          <a:bodyPr lIns="90487" tIns="44450" rIns="90487" bIns="44450"/>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sng" strike="noStrike" kern="0" cap="none" spc="0" normalizeH="0" baseline="0" noProof="0" smtClean="0">
                <a:ln>
                  <a:noFill/>
                </a:ln>
                <a:solidFill>
                  <a:schemeClr val="tx2"/>
                </a:solidFill>
                <a:effectLst/>
                <a:uLnTx/>
                <a:uFillTx/>
                <a:latin typeface="+mj-lt"/>
                <a:ea typeface="+mj-ea"/>
                <a:cs typeface="+mj-cs"/>
              </a:rPr>
              <a:t>Instructions for the WG Chair</a:t>
            </a:r>
          </a:p>
        </p:txBody>
      </p:sp>
      <p:sp>
        <p:nvSpPr>
          <p:cNvPr id="6" name="Rectangle 3"/>
          <p:cNvSpPr txBox="1">
            <a:spLocks noChangeArrowheads="1"/>
          </p:cNvSpPr>
          <p:nvPr/>
        </p:nvSpPr>
        <p:spPr bwMode="auto">
          <a:xfrm>
            <a:off x="152400" y="1066800"/>
            <a:ext cx="8610600" cy="4876800"/>
          </a:xfrm>
          <a:prstGeom prst="rect">
            <a:avLst/>
          </a:prstGeom>
          <a:noFill/>
          <a:ln w="9525">
            <a:noFill/>
            <a:miter lim="800000"/>
            <a:headEnd/>
            <a:tailEnd/>
          </a:ln>
        </p:spPr>
        <p:txBody>
          <a:bodyPr vert="horz" wrap="square" lIns="90487" tIns="44450" rIns="90487" bIns="44450" numCol="1" anchor="t" anchorCtr="0" compatLnSpc="1">
            <a:prstTxWarp prst="textNoShape">
              <a:avLst/>
            </a:prstTxWarp>
          </a:bodyPr>
          <a:lstStyle/>
          <a:p>
            <a:pPr marL="342900" marR="0" lvl="0" indent="-342900" algn="l" defTabSz="914400" rtl="0" eaLnBrk="0" fontAlgn="base" latinLnBrk="0" hangingPunct="0">
              <a:lnSpc>
                <a:spcPct val="80000"/>
              </a:lnSpc>
              <a:spcBef>
                <a:spcPct val="20000"/>
              </a:spcBef>
              <a:spcAft>
                <a:spcPct val="30000"/>
              </a:spcAft>
              <a:buClrTx/>
              <a:buSzTx/>
              <a:buFontTx/>
              <a:buNone/>
              <a:tabLst/>
              <a:defRPr/>
            </a:pPr>
            <a:r>
              <a:rPr kumimoji="0" lang="en-US" sz="800" b="0" i="0" u="none" strike="noStrike" kern="0" cap="none" spc="0" normalizeH="0" baseline="0" noProof="0" smtClean="0">
                <a:ln>
                  <a:noFill/>
                </a:ln>
                <a:solidFill>
                  <a:schemeClr val="tx1"/>
                </a:solidFill>
                <a:effectLst/>
                <a:uLnTx/>
                <a:uFillTx/>
                <a:latin typeface="+mn-lt"/>
                <a:ea typeface="+mn-ea"/>
                <a:cs typeface="+mn-cs"/>
              </a:rPr>
              <a:t>	</a:t>
            </a:r>
            <a:r>
              <a:rPr kumimoji="0" lang="en-US" sz="1400" b="0" i="0" u="none" strike="noStrike" kern="0" cap="none" spc="0" normalizeH="0" baseline="0" noProof="0" smtClean="0">
                <a:ln>
                  <a:noFill/>
                </a:ln>
                <a:solidFill>
                  <a:schemeClr val="tx1"/>
                </a:solidFill>
                <a:effectLst/>
                <a:uLnTx/>
                <a:uFillTx/>
                <a:latin typeface="+mn-lt"/>
                <a:ea typeface="+mn-ea"/>
                <a:cs typeface="+mn-cs"/>
              </a:rPr>
              <a:t>The IEEE-SA strongly recommends that at each WG meeting the chair or a designee:</a:t>
            </a:r>
            <a:endParaRPr kumimoji="0" lang="en-US" sz="1400" b="1" i="0" u="none" strike="noStrike" kern="0" cap="none" spc="0" normalizeH="0" baseline="0" noProof="0" smtClean="0">
              <a:ln>
                <a:noFill/>
              </a:ln>
              <a:solidFill>
                <a:schemeClr val="tx1"/>
              </a:solidFill>
              <a:effectLst/>
              <a:uLnTx/>
              <a:uFillTx/>
              <a:latin typeface="+mn-lt"/>
              <a:ea typeface="+mn-ea"/>
              <a:cs typeface="+mn-cs"/>
            </a:endParaRP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Show slides #1 through #4 of this presentation</a:t>
            </a: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Advise the WG attendees that:</a:t>
            </a:r>
            <a:r>
              <a:rPr kumimoji="0" lang="en-US" sz="1400" b="0" i="0" u="none" strike="noStrike" kern="0" cap="none" spc="0" normalizeH="0" baseline="0" noProof="0" smtClean="0">
                <a:ln>
                  <a:noFill/>
                </a:ln>
                <a:solidFill>
                  <a:schemeClr val="tx1"/>
                </a:solidFill>
                <a:effectLst/>
                <a:uLnTx/>
                <a:uFillTx/>
                <a:latin typeface="+mn-lt"/>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 IEEE’s patent policy is consistent with the ANSI patent policy and is described in Clause 6 of the </a:t>
            </a:r>
            <a:r>
              <a:rPr kumimoji="0" lang="en-US" sz="1400" b="0" i="1" u="none" strike="noStrike" kern="0" cap="none" spc="0" normalizeH="0" baseline="0" noProof="0" smtClean="0">
                <a:ln>
                  <a:noFill/>
                </a:ln>
                <a:solidFill>
                  <a:schemeClr val="tx1"/>
                </a:solidFill>
                <a:effectLst/>
                <a:uLnTx/>
                <a:uFillTx/>
                <a:latin typeface="+mn-lt"/>
              </a:rPr>
              <a:t>IEEE-SA Standards Board Bylaws</a:t>
            </a:r>
            <a:r>
              <a:rPr kumimoji="0" lang="en-US" sz="1400" b="0" i="0" u="none" strike="noStrike" kern="0" cap="none" spc="0" normalizeH="0" baseline="0" noProof="0" smtClean="0">
                <a:ln>
                  <a:noFill/>
                </a:ln>
                <a:solidFill>
                  <a:schemeClr val="tx1"/>
                </a:solidFill>
                <a:effectLst/>
                <a:uLnTx/>
                <a:uFillTx/>
                <a:latin typeface="+mn-lt"/>
              </a:rPr>
              <a:t>;</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Early identification of patent claims which may be essential for the use of standards under development is strongly encouraged;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kumimoji="0" lang="en-US" sz="1400" b="0" i="0" u="none" strike="noStrike" kern="0" cap="none" spc="0" normalizeH="0" baseline="0" noProof="0" smtClean="0">
                <a:ln>
                  <a:noFill/>
                </a:ln>
                <a:solidFill>
                  <a:schemeClr val="tx1"/>
                </a:solidFill>
                <a:effectLst/>
                <a:uLnTx/>
                <a:uFillTx/>
                <a:latin typeface="+mn-lt"/>
              </a:rPr>
            </a:br>
            <a:endParaRPr kumimoji="0" lang="en-US" sz="14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2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Instruct the WG Secretary to record in the minutes of the relevant WG meeting:</a:t>
            </a:r>
            <a:r>
              <a:rPr kumimoji="0" lang="en-US" sz="700" b="0" i="0" u="none" strike="noStrike" kern="0" cap="none" spc="0" normalizeH="0" baseline="0" noProof="0" smtClean="0">
                <a:ln>
                  <a:noFill/>
                </a:ln>
                <a:solidFill>
                  <a:schemeClr val="tx1"/>
                </a:solidFill>
                <a:effectLst/>
                <a:uLnTx/>
                <a:uFillTx/>
                <a:latin typeface="+mn-lt"/>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That the foregoing information was provided and that slides 1 through 4 (and this slide 0, if applicable) were shown;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Any responses that were given, specifically the patent claim(s)/patent application claim(s) and/or the holder of the patent claim(s)/patent application claim(s) that were identified (if any) and by whom.</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endParaRPr kumimoji="0" lang="en-US" sz="7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 WG Chair shall ensure that a request is made to any identified holders of potential essential patent claim(s) to complete and submit a Letter of Assurance.</a:t>
            </a: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It is recommended that the WG chair review the guidance in </a:t>
            </a:r>
            <a:r>
              <a:rPr kumimoji="0" lang="en-US" sz="1400" b="0" i="1" u="none" strike="noStrike" kern="0" cap="none" spc="0" normalizeH="0" baseline="0" noProof="0" smtClean="0">
                <a:ln>
                  <a:noFill/>
                </a:ln>
                <a:solidFill>
                  <a:schemeClr val="tx1"/>
                </a:solidFill>
                <a:effectLst/>
                <a:uLnTx/>
                <a:uFillTx/>
                <a:latin typeface="+mn-lt"/>
              </a:rPr>
              <a:t>IEEE-SA Standards Board Operations Manual</a:t>
            </a:r>
            <a:r>
              <a:rPr kumimoji="0" lang="en-US" sz="1400" b="0" i="0" u="none" strike="noStrike" kern="0" cap="none" spc="0" normalizeH="0" baseline="0" noProof="0" smtClean="0">
                <a:ln>
                  <a:noFill/>
                </a:ln>
                <a:solidFill>
                  <a:schemeClr val="tx1"/>
                </a:solidFill>
                <a:effectLst/>
                <a:uLnTx/>
                <a:uFillTx/>
                <a:latin typeface="+mn-lt"/>
              </a:rPr>
              <a:t> 6.3.5 and in FAQs 12 and 12a on inclusion of potential Essential Patent Claims by incorporation or by reference.</a:t>
            </a:r>
            <a:r>
              <a:rPr kumimoji="0" lang="en-US" sz="1400" b="0" i="0" u="none" strike="noStrike" kern="0" cap="none" spc="0" normalizeH="0" baseline="0" noProof="0" smtClean="0">
                <a:ln>
                  <a:noFill/>
                </a:ln>
                <a:solidFill>
                  <a:srgbClr val="FF3300"/>
                </a:solidFill>
                <a:effectLst/>
                <a:uLnTx/>
                <a:uFillTx/>
                <a:latin typeface="+mn-lt"/>
              </a:rPr>
              <a:t> </a:t>
            </a:r>
          </a:p>
          <a:p>
            <a:pPr marL="742950" marR="0" lvl="1" indent="-285750" algn="l" defTabSz="914400" rtl="0" eaLnBrk="0" fontAlgn="base" latinLnBrk="0" hangingPunct="0">
              <a:lnSpc>
                <a:spcPct val="80000"/>
              </a:lnSpc>
              <a:spcBef>
                <a:spcPct val="5000"/>
              </a:spcBef>
              <a:spcAft>
                <a:spcPct val="0"/>
              </a:spcAft>
              <a:buClrTx/>
              <a:buSzTx/>
              <a:buFontTx/>
              <a:buNone/>
              <a:tabLst/>
              <a:defRPr/>
            </a:pPr>
            <a:endParaRPr kumimoji="0" lang="en-US" sz="12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80000"/>
              </a:lnSpc>
              <a:spcBef>
                <a:spcPct val="5000"/>
              </a:spcBef>
              <a:spcAft>
                <a:spcPct val="0"/>
              </a:spcAft>
              <a:buClrTx/>
              <a:buSzTx/>
              <a:buFontTx/>
              <a:buNone/>
              <a:tabLst/>
              <a:defRPr/>
            </a:pPr>
            <a:r>
              <a:rPr kumimoji="0" lang="en-US" sz="1200" b="0" i="0" u="none" strike="noStrike" kern="0" cap="none" spc="0" normalizeH="0" baseline="0" noProof="0" smtClean="0">
                <a:ln>
                  <a:noFill/>
                </a:ln>
                <a:solidFill>
                  <a:schemeClr val="tx1"/>
                </a:solidFill>
                <a:effectLst/>
                <a:uLnTx/>
                <a:uFillTx/>
                <a:latin typeface="+mn-lt"/>
              </a:rPr>
              <a:t>	Note: </a:t>
            </a:r>
            <a:r>
              <a:rPr kumimoji="0" lang="en-US" sz="1200" b="1" i="0" u="none" strike="noStrike" kern="0" cap="none" spc="0" normalizeH="0" baseline="0" noProof="0" smtClean="0">
                <a:ln>
                  <a:noFill/>
                </a:ln>
                <a:solidFill>
                  <a:schemeClr val="tx1"/>
                </a:solidFill>
                <a:effectLst/>
                <a:uLnTx/>
                <a:uFillTx/>
                <a:latin typeface="+mn-lt"/>
              </a:rPr>
              <a:t>WG</a:t>
            </a:r>
            <a:r>
              <a:rPr kumimoji="0" lang="en-US" sz="1200" b="0" i="0" u="none" strike="noStrike" kern="0" cap="none" spc="0" normalizeH="0" baseline="0" noProof="0" smtClean="0">
                <a:ln>
                  <a:noFill/>
                </a:ln>
                <a:solidFill>
                  <a:schemeClr val="tx1"/>
                </a:solidFill>
                <a:effectLst/>
                <a:uLnTx/>
                <a:uFillTx/>
                <a:latin typeface="+mn-lt"/>
              </a:rPr>
              <a:t> includes Working Groups, Task Groups, and other standards-developing committees with a PAR approved by the IEEE-SA Standards Board.</a:t>
            </a:r>
          </a:p>
        </p:txBody>
      </p:sp>
      <p:sp>
        <p:nvSpPr>
          <p:cNvPr id="7" name="Text Box 5"/>
          <p:cNvSpPr txBox="1">
            <a:spLocks noChangeArrowheads="1"/>
          </p:cNvSpPr>
          <p:nvPr/>
        </p:nvSpPr>
        <p:spPr bwMode="auto">
          <a:xfrm>
            <a:off x="0" y="6172200"/>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7</a:t>
            </a:fld>
            <a:endParaRPr lang="en-US"/>
          </a:p>
        </p:txBody>
      </p:sp>
      <p:sp>
        <p:nvSpPr>
          <p:cNvPr id="5" name="Rectangle 2"/>
          <p:cNvSpPr txBox="1">
            <a:spLocks noChangeArrowheads="1"/>
          </p:cNvSpPr>
          <p:nvPr/>
        </p:nvSpPr>
        <p:spPr>
          <a:xfrm>
            <a:off x="685800" y="685800"/>
            <a:ext cx="7772400" cy="381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0" cap="none" spc="0" normalizeH="0" baseline="0" noProof="0" smtClean="0">
                <a:ln>
                  <a:noFill/>
                </a:ln>
                <a:solidFill>
                  <a:schemeClr val="tx2"/>
                </a:solidFill>
                <a:effectLst/>
                <a:uLnTx/>
                <a:uFillTx/>
                <a:latin typeface="+mj-lt"/>
                <a:ea typeface="+mj-ea"/>
                <a:cs typeface="+mj-cs"/>
              </a:rPr>
              <a:t>Participants, Patents, and Duty to Inform</a:t>
            </a:r>
          </a:p>
        </p:txBody>
      </p:sp>
      <p:sp>
        <p:nvSpPr>
          <p:cNvPr id="6" name="Rectangle 4"/>
          <p:cNvSpPr>
            <a:spLocks noChangeArrowheads="1"/>
          </p:cNvSpPr>
          <p:nvPr/>
        </p:nvSpPr>
        <p:spPr bwMode="auto">
          <a:xfrm>
            <a:off x="533400" y="1143000"/>
            <a:ext cx="8229600" cy="4038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400" b="1" u="sng">
              <a:solidFill>
                <a:srgbClr val="FF0000"/>
              </a:solidFill>
            </a:endParaRPr>
          </a:p>
          <a:p>
            <a:pPr marL="230188" indent="-230188">
              <a:spcBef>
                <a:spcPct val="20000"/>
              </a:spcBef>
            </a:pPr>
            <a:r>
              <a:rPr lang="en-US"/>
              <a:t>	</a:t>
            </a:r>
            <a:r>
              <a:rPr lang="en-US" sz="1600"/>
              <a:t>All participants in this meeting have certain obligations under the IEEE-SA Patent Policy.  Participants: </a:t>
            </a:r>
          </a:p>
          <a:p>
            <a:pPr marL="630238" lvl="1" indent="-285750">
              <a:spcBef>
                <a:spcPct val="20000"/>
              </a:spcBef>
              <a:buFontTx/>
              <a:buChar char="–"/>
            </a:pPr>
            <a:r>
              <a:rPr lang="en-US" sz="1600" b="1"/>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a:t>“Personal awareness” means that the participant “is personally aware that the holder may have a potential Essential Patent Claim,” even if the participant is not personally aware of the specific patents or</a:t>
            </a:r>
            <a:r>
              <a:rPr lang="en-US" sz="1400" b="1">
                <a:solidFill>
                  <a:srgbClr val="FF3300"/>
                </a:solidFill>
              </a:rPr>
              <a:t> </a:t>
            </a:r>
            <a:r>
              <a:rPr lang="en-US" sz="1400" b="1"/>
              <a:t>patent claims</a:t>
            </a:r>
          </a:p>
          <a:p>
            <a:pPr marL="630238" lvl="1" indent="-285750">
              <a:spcBef>
                <a:spcPct val="20000"/>
              </a:spcBef>
              <a:buFontTx/>
              <a:buChar char="–"/>
            </a:pPr>
            <a:r>
              <a:rPr lang="en-US" sz="1600" b="1"/>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a:t>The above does not apply if the patent</a:t>
            </a:r>
            <a:r>
              <a:rPr lang="en-US" sz="1600" b="1">
                <a:solidFill>
                  <a:srgbClr val="FF3300"/>
                </a:solidFill>
              </a:rPr>
              <a:t> </a:t>
            </a:r>
            <a:r>
              <a:rPr lang="en-US" sz="1600" b="1"/>
              <a:t>claim is already the subject of an Accepted Letter of Assurance that applies to the proposed standard(s) under consideration by this group</a:t>
            </a:r>
          </a:p>
          <a:p>
            <a:pPr marL="230188" indent="-230188">
              <a:spcBef>
                <a:spcPct val="20000"/>
              </a:spcBef>
            </a:pPr>
            <a:r>
              <a:rPr lang="en-GB" sz="1600" b="1"/>
              <a:t>		Quoted text excerpted from IEEE-SA Standards Board Bylaws subclause 6.2</a:t>
            </a:r>
            <a:endParaRPr lang="en-US" sz="1600" b="1"/>
          </a:p>
          <a:p>
            <a:pPr marL="230188" indent="-230188">
              <a:spcBef>
                <a:spcPct val="20000"/>
              </a:spcBef>
              <a:buFontTx/>
              <a:buChar char="•"/>
            </a:pPr>
            <a:r>
              <a:rPr lang="en-US" sz="1600"/>
              <a:t>Early identification of holders of potential Essential Patent Claims is strongly encouraged</a:t>
            </a:r>
          </a:p>
          <a:p>
            <a:pPr marL="230188" indent="-230188">
              <a:spcBef>
                <a:spcPct val="20000"/>
              </a:spcBef>
              <a:buFontTx/>
              <a:buChar char="•"/>
            </a:pPr>
            <a:r>
              <a:rPr lang="en-US" sz="1600"/>
              <a:t>No duty to perform a patent search</a:t>
            </a:r>
            <a:endParaRPr lang="en-GB" sz="1600"/>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
        <p:nvSpPr>
          <p:cNvPr id="8"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8</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200" b="1" i="0" u="sng" strike="noStrike" kern="0" cap="none" spc="0" normalizeH="0" baseline="0" noProof="0" smtClean="0">
                <a:ln>
                  <a:noFill/>
                </a:ln>
                <a:solidFill>
                  <a:schemeClr val="tx2"/>
                </a:solidFill>
                <a:effectLst/>
                <a:uLnTx/>
                <a:uFillTx/>
                <a:latin typeface="+mj-lt"/>
                <a:ea typeface="+mj-ea"/>
                <a:cs typeface="+mj-cs"/>
              </a:rPr>
              <a:t>Patent Related Links</a:t>
            </a:r>
            <a:endParaRPr kumimoji="0" lang="en-US" sz="3200" b="1" i="0" u="sng" strike="noStrike" kern="0" cap="none" spc="0" normalizeH="0" baseline="0" noProof="0" smtClean="0">
              <a:ln>
                <a:noFill/>
              </a:ln>
              <a:solidFill>
                <a:schemeClr val="tx2"/>
              </a:solidFill>
              <a:effectLst/>
              <a:uLnTx/>
              <a:uFillTx/>
              <a:latin typeface="+mj-lt"/>
              <a:ea typeface="+mj-ea"/>
              <a:cs typeface="+mj-cs"/>
            </a:endParaRPr>
          </a:p>
        </p:txBody>
      </p:sp>
      <p:sp>
        <p:nvSpPr>
          <p:cNvPr id="6" name="Rectangle 3"/>
          <p:cNvSpPr txBox="1">
            <a:spLocks noChangeArrowheads="1"/>
          </p:cNvSpPr>
          <p:nvPr/>
        </p:nvSpPr>
        <p:spPr bwMode="auto">
          <a:xfrm>
            <a:off x="0" y="1676400"/>
            <a:ext cx="8991600" cy="3505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1800" b="0" i="0" u="none" strike="noStrike" kern="0" cap="none" spc="0" normalizeH="0" baseline="0" noProof="0" smtClean="0">
                <a:ln>
                  <a:noFill/>
                </a:ln>
                <a:solidFill>
                  <a:schemeClr val="tx1"/>
                </a:solidFill>
                <a:effectLst/>
                <a:uLnTx/>
                <a:uFillTx/>
                <a:latin typeface="+mn-lt"/>
                <a:cs typeface="Times New Roman" pitchFamily="18" charset="0"/>
              </a:rPr>
              <a:t>	</a:t>
            </a: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All participants should be familiar with their obligations under the IEEE-SA Policies &amp; Procedures for standards development.</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	Patent Policy is stated in these sources:</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GB" sz="2000" b="0" i="0" u="none" strike="noStrike" kern="0" cap="none" spc="0" normalizeH="0" baseline="0" noProof="0" smtClean="0">
                <a:ln>
                  <a:noFill/>
                </a:ln>
                <a:solidFill>
                  <a:schemeClr val="tx1"/>
                </a:solidFill>
                <a:effectLst/>
                <a:uLnTx/>
                <a:uFillTx/>
                <a:latin typeface="+mn-lt"/>
              </a:rPr>
              <a:t>		IEEE-SA Standards Boards Bylaws</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19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http://standards.ieee.org/guides/bylaws/sect6-7.html#6</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GB" sz="2000" b="0" i="0" u="none" strike="noStrike" kern="0" cap="none" spc="0" normalizeH="0" baseline="0" noProof="0" smtClean="0">
                <a:ln>
                  <a:noFill/>
                </a:ln>
                <a:solidFill>
                  <a:schemeClr val="tx1"/>
                </a:solidFill>
                <a:effectLst/>
                <a:uLnTx/>
                <a:uFillTx/>
                <a:latin typeface="+mn-lt"/>
              </a:rPr>
              <a:t>		IEEE-SA Standards Board Operations Manual</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http://standards.ieee.org/guides/opman/sect6.html#6.3</a:t>
            </a:r>
            <a:endParaRPr kumimoji="0" lang="en-US" sz="20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	Material about the patent policy is available at</a:t>
            </a:r>
            <a:r>
              <a:rPr kumimoji="0" lang="en-US" sz="2000" b="0" i="0" u="none" strike="noStrike" kern="0" cap="none" spc="0" normalizeH="0" baseline="0" noProof="0" smtClean="0">
                <a:ln>
                  <a:noFill/>
                </a:ln>
                <a:solidFill>
                  <a:schemeClr val="tx1"/>
                </a:solidFill>
                <a:effectLst/>
                <a:uLnTx/>
                <a:uFillTx/>
                <a:latin typeface="+mn-lt"/>
              </a:rPr>
              <a:t> </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http://standards.ieee.org/board/pat/pat-material.html</a:t>
            </a:r>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8"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
        <p:nvSpPr>
          <p:cNvPr id="9"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9</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Call for Potentially Essential Patents</a:t>
            </a:r>
          </a:p>
        </p:txBody>
      </p:sp>
      <p:sp>
        <p:nvSpPr>
          <p:cNvPr id="6" name="Rectangle 3"/>
          <p:cNvSpPr txBox="1">
            <a:spLocks noChangeArrowheads="1"/>
          </p:cNvSpPr>
          <p:nvPr/>
        </p:nvSpPr>
        <p:spPr bwMode="auto">
          <a:xfrm>
            <a:off x="7620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smtClean="0">
                <a:ln>
                  <a:noFill/>
                </a:ln>
                <a:solidFill>
                  <a:schemeClr val="tx1"/>
                </a:solidFill>
                <a:effectLst/>
                <a:uLnTx/>
                <a:uFillTx/>
                <a:latin typeface="+mn-lt"/>
                <a:ea typeface="+mn-ea"/>
                <a:cs typeface="+mn-cs"/>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Either speak up now or</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Provide the chair of this group with the identity of the holder(s) of any and all such claims as soon as possible or</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Cause an LOA to be submitted</a:t>
            </a:r>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#3</a:t>
            </a:r>
          </a:p>
        </p:txBody>
      </p:sp>
      <p:sp>
        <p:nvSpPr>
          <p:cNvPr id="8"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89515</TotalTime>
  <Words>1633</Words>
  <Application>Microsoft Office PowerPoint</Application>
  <PresentationFormat>On-screen Show (4:3)</PresentationFormat>
  <Paragraphs>330</Paragraphs>
  <Slides>32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802-11-Submission</vt:lpstr>
      <vt:lpstr>Document</vt:lpstr>
      <vt:lpstr>Slide 1</vt:lpstr>
      <vt:lpstr>Slide 2</vt:lpstr>
      <vt:lpstr>Slide 3</vt:lpstr>
      <vt:lpstr>Slide 4</vt:lpstr>
      <vt:lpstr>Slide 5</vt:lpstr>
      <vt:lpstr>Slide 6</vt:lpstr>
      <vt:lpstr>Slide 7</vt:lpstr>
      <vt:lpstr>Slide 8</vt:lpstr>
      <vt:lpstr>Slide 9</vt:lpstr>
      <vt:lpstr>Slide 10</vt:lpstr>
      <vt:lpstr>Agenda Items for the Week</vt:lpstr>
      <vt:lpstr>Submissions</vt:lpstr>
      <vt:lpstr>Tentative TGad Agenda for the Week</vt:lpstr>
      <vt:lpstr>Agenda for Monday July 16th, 13:30 – 15:30</vt:lpstr>
      <vt:lpstr>Notes for Monday July 16th, 13:30 – 15:30</vt:lpstr>
      <vt:lpstr>Review From Atlanta</vt:lpstr>
      <vt:lpstr>May Minutes</vt:lpstr>
      <vt:lpstr>Review since May (1/2)</vt:lpstr>
      <vt:lpstr>Review since May (2/2)</vt:lpstr>
      <vt:lpstr>Review of Conference Calls</vt:lpstr>
      <vt:lpstr>Planning for completion of TGad (1/4)</vt:lpstr>
      <vt:lpstr>Planning for completion of TGad (2/4)</vt:lpstr>
      <vt:lpstr>Planning for completion of TGad (3/4)</vt:lpstr>
      <vt:lpstr>Planning for completion of TGad (4/4)</vt:lpstr>
      <vt:lpstr>Best Case Timeline</vt:lpstr>
      <vt:lpstr>Timeline w/ Additional Draft</vt:lpstr>
      <vt:lpstr>Request for conditional approval from EC</vt:lpstr>
      <vt:lpstr>Backup</vt:lpstr>
      <vt:lpstr>Goals for September</vt:lpstr>
      <vt:lpstr>Conference call times</vt:lpstr>
      <vt:lpstr>TG Motion requesting for conditional approval from EC</vt:lpstr>
      <vt:lpstr>WG Motion requesting for conditional approval from EC</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TGad May 2011 Report</dc:title>
  <dc:creator>Eldad Perahia</dc:creator>
  <cp:keywords>July 2011</cp:keywords>
  <cp:lastModifiedBy>Eldad Perahia</cp:lastModifiedBy>
  <cp:revision>3006</cp:revision>
  <cp:lastPrinted>1998-02-10T13:28:06Z</cp:lastPrinted>
  <dcterms:created xsi:type="dcterms:W3CDTF">2007-04-17T18:10:23Z</dcterms:created>
  <dcterms:modified xsi:type="dcterms:W3CDTF">2012-07-16T18:48:45Z</dcterms:modified>
</cp:coreProperties>
</file>