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9"/>
  </p:notesMasterIdLst>
  <p:handoutMasterIdLst>
    <p:handoutMasterId r:id="rId30"/>
  </p:handoutMasterIdLst>
  <p:sldIdLst>
    <p:sldId id="269" r:id="rId2"/>
    <p:sldId id="257" r:id="rId3"/>
    <p:sldId id="296" r:id="rId4"/>
    <p:sldId id="297" r:id="rId5"/>
    <p:sldId id="298" r:id="rId6"/>
    <p:sldId id="323" r:id="rId7"/>
    <p:sldId id="314" r:id="rId8"/>
    <p:sldId id="335" r:id="rId9"/>
    <p:sldId id="336" r:id="rId10"/>
    <p:sldId id="337" r:id="rId11"/>
    <p:sldId id="400" r:id="rId12"/>
    <p:sldId id="401" r:id="rId13"/>
    <p:sldId id="340" r:id="rId14"/>
    <p:sldId id="341" r:id="rId15"/>
    <p:sldId id="399" r:id="rId16"/>
    <p:sldId id="342" r:id="rId17"/>
    <p:sldId id="343" r:id="rId18"/>
    <p:sldId id="303" r:id="rId19"/>
    <p:sldId id="272" r:id="rId20"/>
    <p:sldId id="273" r:id="rId21"/>
    <p:sldId id="274" r:id="rId22"/>
    <p:sldId id="275" r:id="rId23"/>
    <p:sldId id="276" r:id="rId24"/>
    <p:sldId id="305" r:id="rId25"/>
    <p:sldId id="322" r:id="rId26"/>
    <p:sldId id="293" r:id="rId27"/>
    <p:sldId id="398"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howGuides="1">
      <p:cViewPr>
        <p:scale>
          <a:sx n="90" d="100"/>
          <a:sy n="90" d="100"/>
        </p:scale>
        <p:origin x="-1312" y="-344"/>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200" d="100"/>
        <a:sy n="200" d="100"/>
      </p:scale>
      <p:origin x="0" y="7216"/>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commentAuthors" Target="commentAuthor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p:cNvSpPr>
          <p:nvPr>
            <p:ph type="sldImg"/>
          </p:nvPr>
        </p:nvSpPr>
        <p:spPr>
          <a:xfrm>
            <a:off x="1154113" y="701675"/>
            <a:ext cx="4625975" cy="3468688"/>
          </a:xfrm>
          <a:ln/>
        </p:spPr>
      </p:sp>
      <p:sp>
        <p:nvSpPr>
          <p:cNvPr id="3993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994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994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994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994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551D2D5-C733-234C-8C73-22FDFB4E822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p:cNvSpPr>
          <p:nvPr>
            <p:ph type="sldImg"/>
          </p:nvPr>
        </p:nvSpPr>
        <p:spPr>
          <a:xfrm>
            <a:off x="1154113" y="701675"/>
            <a:ext cx="4625975" cy="3468688"/>
          </a:xfrm>
          <a:ln/>
        </p:spPr>
      </p:sp>
      <p:sp>
        <p:nvSpPr>
          <p:cNvPr id="48131"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813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813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813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813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DA08D87-AA66-7644-8BCB-E37A80F9AEC4}"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xfrm>
            <a:off x="3659188" y="8985250"/>
            <a:ext cx="76200" cy="184150"/>
          </a:xfrm>
          <a:noFill/>
        </p:spPr>
        <p:txBody>
          <a:bodyPr/>
          <a:lstStyle/>
          <a:p>
            <a:fld id="{B797BF1C-CD09-F44A-8F08-E643D8281DD0}" type="slidenum">
              <a:rPr lang="en-US" altLang="ja-JP">
                <a:latin typeface="Times New Roman" pitchFamily="-84" charset="0"/>
                <a:cs typeface="ＭＳ Ｐゴシック" pitchFamily="-84" charset="-128"/>
              </a:rPr>
              <a:pPr/>
              <a:t>20</a:t>
            </a:fld>
            <a:endParaRPr lang="en-US" altLang="ja-JP">
              <a:latin typeface="Times New Roman" pitchFamily="-84" charset="0"/>
              <a:cs typeface="ＭＳ Ｐゴシック" pitchFamily="-84" charset="-128"/>
            </a:endParaRPr>
          </a:p>
        </p:txBody>
      </p:sp>
      <p:sp>
        <p:nvSpPr>
          <p:cNvPr id="52227" name="Rectangle 2"/>
          <p:cNvSpPr>
            <a:spLocks noGrp="1" noRot="1" noChangeAspect="1" noChangeArrowheads="1" noTextEdit="1"/>
          </p:cNvSpPr>
          <p:nvPr>
            <p:ph type="sldImg"/>
          </p:nvPr>
        </p:nvSpPr>
        <p:spPr>
          <a:xfrm>
            <a:off x="1154113" y="701675"/>
            <a:ext cx="4625975" cy="3468688"/>
          </a:xfrm>
          <a:ln/>
        </p:spPr>
      </p:sp>
      <p:sp>
        <p:nvSpPr>
          <p:cNvPr id="52228"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xfrm>
            <a:off x="3659188" y="8985250"/>
            <a:ext cx="76200" cy="184150"/>
          </a:xfrm>
          <a:noFill/>
        </p:spPr>
        <p:txBody>
          <a:bodyPr/>
          <a:lstStyle/>
          <a:p>
            <a:fld id="{15D476DC-CBED-3447-9E7C-D1593A06807C}" type="slidenum">
              <a:rPr lang="en-US" altLang="ja-JP">
                <a:latin typeface="Times New Roman" pitchFamily="-84" charset="0"/>
                <a:cs typeface="ＭＳ Ｐゴシック" pitchFamily="-84" charset="-128"/>
              </a:rPr>
              <a:pPr/>
              <a:t>23</a:t>
            </a:fld>
            <a:endParaRPr lang="en-US" altLang="ja-JP">
              <a:latin typeface="Times New Roman" pitchFamily="-84" charset="0"/>
              <a:cs typeface="ＭＳ Ｐゴシック" pitchFamily="-84" charset="-128"/>
            </a:endParaRP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27</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7813" y="95250"/>
            <a:ext cx="2193925" cy="215900"/>
          </a:xfrm>
          <a:noFill/>
        </p:spPr>
        <p:txBody>
          <a:bodyPr/>
          <a:lstStyle/>
          <a:p>
            <a:r>
              <a:rPr lang="en-US" altLang="ja-JP">
                <a:latin typeface="Times New Roman" pitchFamily="-84" charset="0"/>
                <a:cs typeface="ＭＳ Ｐゴシック" pitchFamily="-84" charset="-128"/>
              </a:rPr>
              <a:t>doc.: IEEE 802.11-09/xxxxr0</a:t>
            </a:r>
          </a:p>
        </p:txBody>
      </p:sp>
      <p:sp>
        <p:nvSpPr>
          <p:cNvPr id="23555" name="Rectangle 3"/>
          <p:cNvSpPr>
            <a:spLocks noGrp="1" noChangeArrowheads="1"/>
          </p:cNvSpPr>
          <p:nvPr>
            <p:ph type="dt" sz="quarter" idx="1"/>
          </p:nvPr>
        </p:nvSpPr>
        <p:spPr>
          <a:xfrm>
            <a:off x="654050" y="95250"/>
            <a:ext cx="752475" cy="215900"/>
          </a:xfrm>
          <a:noFill/>
        </p:spPr>
        <p:txBody>
          <a:bodyPr/>
          <a:lstStyle/>
          <a:p>
            <a:r>
              <a:rPr lang="en-US" altLang="ja-JP">
                <a:latin typeface="Times New Roman" pitchFamily="-84" charset="0"/>
                <a:cs typeface="ＭＳ Ｐゴシック" pitchFamily="-84" charset="-128"/>
              </a:rPr>
              <a:t>May 2008</a:t>
            </a:r>
          </a:p>
        </p:txBody>
      </p:sp>
      <p:sp>
        <p:nvSpPr>
          <p:cNvPr id="23556" name="Rectangle 6"/>
          <p:cNvSpPr>
            <a:spLocks noGrp="1" noChangeArrowheads="1"/>
          </p:cNvSpPr>
          <p:nvPr>
            <p:ph type="ftr" sz="quarter" idx="4"/>
          </p:nvPr>
        </p:nvSpPr>
        <p:spPr>
          <a:xfrm>
            <a:off x="4710113" y="8985250"/>
            <a:ext cx="1571625" cy="184150"/>
          </a:xfrm>
          <a:noFill/>
        </p:spPr>
        <p:txBody>
          <a:bodyPr/>
          <a:lstStyle/>
          <a:p>
            <a:pPr lvl="4"/>
            <a:r>
              <a:rPr lang="en-US" altLang="ja-JP">
                <a:latin typeface="Times New Roman" pitchFamily="-84" charset="0"/>
                <a:cs typeface="ＭＳ Ｐゴシック" pitchFamily="-84" charset="-128"/>
              </a:rPr>
              <a:t>Bruce Kraemer (Marvell)</a:t>
            </a:r>
          </a:p>
        </p:txBody>
      </p:sp>
      <p:sp>
        <p:nvSpPr>
          <p:cNvPr id="23557" name="Rectangle 7"/>
          <p:cNvSpPr>
            <a:spLocks noGrp="1" noChangeArrowheads="1"/>
          </p:cNvSpPr>
          <p:nvPr>
            <p:ph type="sldNum" sz="quarter" idx="5"/>
          </p:nvPr>
        </p:nvSpPr>
        <p:spPr>
          <a:xfrm>
            <a:off x="3321050" y="8985250"/>
            <a:ext cx="414338" cy="184150"/>
          </a:xfrm>
          <a:noFill/>
        </p:spPr>
        <p:txBody>
          <a:bodyPr/>
          <a:lstStyle/>
          <a:p>
            <a:r>
              <a:rPr lang="en-US" altLang="ja-JP">
                <a:latin typeface="Times New Roman" pitchFamily="-84" charset="0"/>
                <a:cs typeface="ＭＳ Ｐゴシック" pitchFamily="-84" charset="-128"/>
              </a:rPr>
              <a:t>Page </a:t>
            </a:r>
            <a:fld id="{DBF8C663-4688-A141-AE34-2B81B71B3282}"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8" name="Rectangle 2"/>
          <p:cNvSpPr>
            <a:spLocks noGrp="1" noRot="1" noChangeAspect="1" noChangeArrowheads="1" noTextEdit="1"/>
          </p:cNvSpPr>
          <p:nvPr>
            <p:ph type="sldImg"/>
          </p:nvPr>
        </p:nvSpPr>
        <p:spPr>
          <a:xfrm>
            <a:off x="1147763" y="696913"/>
            <a:ext cx="4638675" cy="3479800"/>
          </a:xfrm>
          <a:ln/>
        </p:spPr>
      </p:sp>
      <p:sp>
        <p:nvSpPr>
          <p:cNvPr id="23559" name="Rectangle 3"/>
          <p:cNvSpPr>
            <a:spLocks noGrp="1" noChangeArrowheads="1"/>
          </p:cNvSpPr>
          <p:nvPr>
            <p:ph type="body" idx="1"/>
          </p:nvPr>
        </p:nvSpPr>
        <p:spPr>
          <a:xfrm>
            <a:off x="692150" y="4406900"/>
            <a:ext cx="5549900" cy="4176713"/>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r>
              <a:rPr lang="en-US" altLang="ja-JP" dirty="0"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dirty="0"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dirty="0"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dirty="0" smtClean="0">
                <a:latin typeface="Times New Roman" pitchFamily="-84" charset="0"/>
                <a:ea typeface="ＭＳ Ｐゴシック" pitchFamily="-84" charset="-128"/>
                <a:cs typeface="ＭＳ Ｐゴシック" pitchFamily="-84" charset="-128"/>
              </a:rPr>
              <a:t>However it is not same to ignore the schedule</a:t>
            </a:r>
          </a:p>
          <a:p>
            <a:r>
              <a:rPr lang="en-US" altLang="ja-JP" dirty="0"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dirty="0"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dirty="0"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r>
              <a:rPr lang="en-US" altLang="ja-JP"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smtClean="0">
                <a:latin typeface="Times New Roman" pitchFamily="-84" charset="0"/>
                <a:ea typeface="ＭＳ Ｐゴシック" pitchFamily="-84" charset="-128"/>
                <a:cs typeface="ＭＳ Ｐゴシック" pitchFamily="-84" charset="-128"/>
              </a:rPr>
              <a:t>However it is not same to ignore the schedule</a:t>
            </a:r>
          </a:p>
          <a:p>
            <a:r>
              <a:rPr lang="en-US" altLang="ja-JP"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802.11-12-</a:t>
            </a:r>
            <a:r>
              <a:rPr lang="en-US" altLang="ja-JP" sz="1800" b="1" dirty="0" smtClean="0"/>
              <a:t>0876r4</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mentor.ieee.org/802.11/dcn/12/11-12-0798-00-00ai-tgai-submission-list-for-san-diego.xl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mentor.ieee.org/802.11/dcn/12/11-12-0798-00-00ai-tgai-submission-list-for-san-diego.xl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mentor.ieee.org/802.11/dcn/12/11-12-0798-00-00ai-tgai-submission-list-for-san-diego.xl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mentor.ieee.org/802.11/dcn/12/11-12-0798-00-00ai-tgai-submission-list-for-san-diego.xl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mentor.ieee.org/802.11/dcn/12/11-12-0798-00-00ai-tgai-submission-list-for-san-diego.xl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mentor.ieee.org/802.11/dcn/12/11-12-0798-00-00ai-tgai-submission-list-for-san-diego.xl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700-01-00ai-may-2012-atlanta-session-minutes.doc"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729-03-00ai-may-july-teleconference-minutes.do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grouper.ieee.org/groups/802/11/SponsorBallo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0700-01-00ai-may-2012-atlanta-session-minutes.doc" TargetMode="External"/><Relationship Id="rId4" Type="http://schemas.openxmlformats.org/officeDocument/2006/relationships/hyperlink" Target="https://mentor.ieee.org/802.11/dcn/12/11-12-0729-03-00ai-may-july-teleconference-minutes.doc" TargetMode="External"/><Relationship Id="rId5" Type="http://schemas.openxmlformats.org/officeDocument/2006/relationships/hyperlink" Target="https://mentor.ieee.org/802.11/dcn/12/11-12-0798-00-00ai-tgai-submission-list-for-san-diego.xls" TargetMode="External"/><Relationship Id="rId6" Type="http://schemas.openxmlformats.org/officeDocument/2006/relationships/hyperlink" Target="https://mentor.ieee.org/802.11/dcn/12/11-12-0805-00-00ai-presentation-to-wfa-on-802-11ai.pptx"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2/11-12-0798-00-00ai-tgai-submission-list-for-san-diego.xl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 2012 San Diego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1295400"/>
            <a:ext cx="7772400" cy="9144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July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br>
              <a:rPr lang="en-US" altLang="ja-JP" dirty="0" smtClean="0">
                <a:ea typeface="ＭＳ Ｐゴシック" pitchFamily="-84" charset="-128"/>
                <a:cs typeface="ＭＳ Ｐゴシック" pitchFamily="-84" charset="-128"/>
              </a:rPr>
            </a:b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(AP/Network Discovery)</a:t>
            </a:r>
            <a:br>
              <a:rPr lang="en-US" altLang="ja-JP"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2771" name="Content Placeholder 2"/>
          <p:cNvSpPr>
            <a:spLocks noGrp="1"/>
          </p:cNvSpPr>
          <p:nvPr>
            <p:ph idx="1"/>
          </p:nvPr>
        </p:nvSpPr>
        <p:spPr>
          <a:xfrm>
            <a:off x="685800" y="2667000"/>
            <a:ext cx="7924800" cy="3505200"/>
          </a:xfrm>
        </p:spPr>
        <p:txBody>
          <a:bodyPr>
            <a:normAutofit fontScale="92500" lnSpcReduction="20000"/>
          </a:bodyPr>
          <a:lstStyle/>
          <a:p>
            <a:pPr>
              <a:defRPr/>
            </a:pPr>
            <a:r>
              <a:rPr lang="en-US" altLang="ja-JP" dirty="0" err="1" smtClean="0"/>
              <a:t>Adhoc</a:t>
            </a:r>
            <a:r>
              <a:rPr lang="en-US" altLang="ja-JP" dirty="0" smtClean="0"/>
              <a:t> Chair :Marc</a:t>
            </a:r>
          </a:p>
          <a:p>
            <a:pPr>
              <a:defRPr/>
            </a:pPr>
            <a:r>
              <a:rPr lang="en-US" altLang="ja-JP" dirty="0" smtClean="0"/>
              <a:t>Room: Elizabeth C</a:t>
            </a:r>
          </a:p>
          <a:p>
            <a:pPr>
              <a:defRPr/>
            </a:pPr>
            <a:r>
              <a:rPr lang="en-US" altLang="ja-JP" dirty="0" smtClean="0"/>
              <a:t>Goal :</a:t>
            </a:r>
          </a:p>
          <a:p>
            <a:pPr lvl="1">
              <a:defRPr/>
            </a:pPr>
            <a:r>
              <a:rPr lang="en-US" altLang="ja-JP" dirty="0" smtClean="0"/>
              <a:t>Goal for scanning is to determine which contribution is  to be considered by entire group in regular slot. </a:t>
            </a:r>
          </a:p>
          <a:p>
            <a:pPr>
              <a:defRPr/>
            </a:pPr>
            <a:r>
              <a:rPr lang="en-US" altLang="ja-JP" dirty="0" err="1" smtClean="0"/>
              <a:t>Adhoc</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lvl="1">
              <a:defRPr/>
            </a:pPr>
            <a:r>
              <a:rPr lang="en-US" altLang="ja-JP" dirty="0" smtClean="0"/>
              <a:t>Harmonization of </a:t>
            </a:r>
            <a:r>
              <a:rPr lang="en-US" altLang="ja-JP" dirty="0" smtClean="0">
                <a:ea typeface="ＭＳ Ｐゴシック" pitchFamily="-84" charset="-128"/>
                <a:cs typeface="ＭＳ Ｐゴシック" pitchFamily="-84" charset="-128"/>
              </a:rPr>
              <a:t>AP/Network Discovery aspect</a:t>
            </a:r>
            <a:endParaRPr lang="en-US" altLang="ja-JP" dirty="0" smtClean="0"/>
          </a:p>
          <a:p>
            <a:pPr>
              <a:defRPr/>
            </a:pP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meeting Adjourn</a:t>
            </a:r>
          </a:p>
        </p:txBody>
      </p:sp>
      <p:sp>
        <p:nvSpPr>
          <p:cNvPr id="32772"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3277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3277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5A3FD85B-20FD-7746-8F3E-EB44FB9F2215}" type="slidenum">
              <a:rPr lang="en-US" altLang="ja-JP" smtClean="0">
                <a:latin typeface="Times New Roman" pitchFamily="-84" charset="0"/>
              </a:rPr>
              <a:pPr/>
              <a:t>10</a:t>
            </a:fld>
            <a:endParaRPr lang="en-US" altLang="ja-JP" smtClean="0">
              <a:latin typeface="Times New Roman" pitchFamily="-84" charset="0"/>
            </a:endParaRPr>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 July 18th,  2012 – 13:30-15:30</a:t>
            </a:r>
            <a:br>
              <a:rPr lang="en-US" altLang="ja-JP" dirty="0" smtClean="0"/>
            </a:br>
            <a:r>
              <a:rPr lang="en-US" altLang="ja-JP" dirty="0" err="1" smtClean="0"/>
              <a:t>Adhoc</a:t>
            </a:r>
            <a:r>
              <a:rPr lang="en-US" altLang="ja-JP" dirty="0" smtClean="0"/>
              <a:t> meeting (Security &amp; Upper Layer setup)</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:Gabor</a:t>
            </a:r>
          </a:p>
          <a:p>
            <a:r>
              <a:rPr lang="en-US" altLang="ja-JP" dirty="0" smtClean="0"/>
              <a:t>Room: </a:t>
            </a:r>
            <a:r>
              <a:rPr lang="en-US" altLang="ja-JP" dirty="0" err="1" smtClean="0"/>
              <a:t>Madelaine</a:t>
            </a:r>
            <a:r>
              <a:rPr lang="en-US" altLang="ja-JP" dirty="0" smtClean="0"/>
              <a:t> CD</a:t>
            </a:r>
          </a:p>
          <a:p>
            <a:r>
              <a:rPr lang="en-US" altLang="ja-JP" dirty="0" smtClean="0"/>
              <a:t>Goal :</a:t>
            </a:r>
          </a:p>
          <a:p>
            <a:pPr lvl="1"/>
            <a:r>
              <a:rPr lang="en-US" altLang="ja-JP" dirty="0" smtClean="0"/>
              <a:t>Goal for this </a:t>
            </a:r>
            <a:r>
              <a:rPr lang="en-US" altLang="ja-JP" dirty="0" err="1" smtClean="0"/>
              <a:t>adhoc</a:t>
            </a:r>
            <a:r>
              <a:rPr lang="en-US" altLang="ja-JP" dirty="0" smtClean="0"/>
              <a:t> is to create </a:t>
            </a:r>
            <a:r>
              <a:rPr lang="ja-JP" altLang="en-US" dirty="0" smtClean="0"/>
              <a:t>harmoni</a:t>
            </a:r>
            <a:r>
              <a:rPr lang="en-US" altLang="ja-JP" dirty="0" err="1" smtClean="0"/>
              <a:t>zation</a:t>
            </a:r>
            <a:r>
              <a:rPr lang="en-US" altLang="ja-JP" dirty="0" smtClean="0"/>
              <a:t> </a:t>
            </a:r>
            <a:r>
              <a:rPr lang="ja-JP" altLang="en-US" dirty="0" smtClean="0"/>
              <a:t> of </a:t>
            </a:r>
            <a:r>
              <a:rPr lang="en-US" altLang="ja-JP" dirty="0" smtClean="0"/>
              <a:t>security and Upper Layer setup aspect .</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Security &amp; Upper Layer setup aspect</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July 2012</a:t>
            </a:r>
            <a:endParaRPr lang="en-US" altLang="ja-JP" smtClean="0"/>
          </a:p>
        </p:txBody>
      </p:sp>
      <p:sp>
        <p:nvSpPr>
          <p:cNvPr id="32773" name="Footer Placeholder 5"/>
          <p:cNvSpPr>
            <a:spLocks noGrp="1"/>
          </p:cNvSpPr>
          <p:nvPr>
            <p:ph type="ftr" sz="quarter" idx="11"/>
          </p:nvPr>
        </p:nvSpPr>
        <p:spPr/>
        <p:txBody>
          <a:bodyPr/>
          <a:lstStyle/>
          <a:p>
            <a:r>
              <a:rPr lang="en-US" altLang="ja-JP" smtClean="0"/>
              <a:t>Hiroshi Mano (ATRD, Root, Lab)</a:t>
            </a:r>
            <a:endParaRPr lang="en-US" altLang="ja-JP" smtClean="0"/>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11</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685800"/>
            <a:ext cx="8915400" cy="1600200"/>
          </a:xfrm>
        </p:spPr>
        <p:txBody>
          <a:bodyPr/>
          <a:lstStyle/>
          <a:p>
            <a:r>
              <a:rPr lang="en-US" altLang="ja-JP" sz="2800" dirty="0" err="1" smtClean="0">
                <a:ea typeface="ＭＳ Ｐゴシック" pitchFamily="-84" charset="-128"/>
                <a:cs typeface="ＭＳ Ｐゴシック" pitchFamily="-84" charset="-128"/>
              </a:rPr>
              <a:t>TGai</a:t>
            </a:r>
            <a:r>
              <a:rPr lang="en-US" altLang="ja-JP" sz="2800" dirty="0" smtClean="0">
                <a:ea typeface="ＭＳ Ｐゴシック" pitchFamily="-84" charset="-128"/>
                <a:cs typeface="ＭＳ Ｐゴシック" pitchFamily="-84" charset="-128"/>
              </a:rPr>
              <a:t> Agenda for</a:t>
            </a:r>
            <a:br>
              <a:rPr lang="en-US" altLang="ja-JP" sz="2800" dirty="0" smtClean="0">
                <a:ea typeface="ＭＳ Ｐゴシック" pitchFamily="-84" charset="-128"/>
                <a:cs typeface="ＭＳ Ｐゴシック" pitchFamily="-84" charset="-128"/>
              </a:rPr>
            </a:br>
            <a:r>
              <a:rPr lang="en-US" altLang="ja-JP" sz="2800" dirty="0" smtClean="0">
                <a:ea typeface="ＭＳ Ｐゴシック" pitchFamily="-84" charset="-128"/>
                <a:cs typeface="ＭＳ Ｐゴシック" pitchFamily="-84" charset="-128"/>
              </a:rPr>
              <a:t>Tuesday, July 18</a:t>
            </a:r>
            <a:r>
              <a:rPr lang="en-US" altLang="ja-JP" sz="2800" baseline="30000" dirty="0" smtClean="0">
                <a:ea typeface="ＭＳ Ｐゴシック" pitchFamily="-84" charset="-128"/>
                <a:cs typeface="ＭＳ Ｐゴシック" pitchFamily="-84" charset="-128"/>
              </a:rPr>
              <a:t>th</a:t>
            </a:r>
            <a:r>
              <a:rPr lang="en-US" altLang="ja-JP" sz="2800" dirty="0" smtClean="0">
                <a:ea typeface="ＭＳ Ｐゴシック" pitchFamily="-84" charset="-128"/>
                <a:cs typeface="ＭＳ Ｐゴシック" pitchFamily="-84" charset="-128"/>
              </a:rPr>
              <a:t>,  2012 – </a:t>
            </a:r>
            <a:r>
              <a:rPr lang="en-US" altLang="ja-JP" sz="2800" dirty="0" smtClean="0">
                <a:ea typeface="ＭＳ Ｐゴシック" pitchFamily="-84" charset="-128"/>
                <a:cs typeface="ＭＳ Ｐゴシック" pitchFamily="-84" charset="-128"/>
              </a:rPr>
              <a:t>16:</a:t>
            </a:r>
            <a:r>
              <a:rPr lang="en-US" altLang="ja-JP" sz="2800" dirty="0" smtClean="0">
                <a:ea typeface="ＭＳ Ｐゴシック" pitchFamily="-84" charset="-128"/>
                <a:cs typeface="ＭＳ Ｐゴシック" pitchFamily="-84" charset="-128"/>
              </a:rPr>
              <a:t>0</a:t>
            </a:r>
            <a:r>
              <a:rPr lang="en-US" altLang="ja-JP" sz="2800" dirty="0" smtClean="0">
                <a:ea typeface="ＭＳ Ｐゴシック" pitchFamily="-84" charset="-128"/>
                <a:cs typeface="ＭＳ Ｐゴシック" pitchFamily="-84" charset="-128"/>
              </a:rPr>
              <a:t>0</a:t>
            </a:r>
            <a:r>
              <a:rPr lang="en-US" altLang="ja-JP" sz="2800" dirty="0" smtClean="0">
                <a:ea typeface="ＭＳ Ｐゴシック" pitchFamily="-84" charset="-128"/>
                <a:cs typeface="ＭＳ Ｐゴシック" pitchFamily="-84" charset="-128"/>
              </a:rPr>
              <a:t>-</a:t>
            </a:r>
            <a:r>
              <a:rPr lang="en-US" altLang="ja-JP" sz="2800" dirty="0" smtClean="0">
                <a:ea typeface="ＭＳ Ｐゴシック" pitchFamily="-84" charset="-128"/>
                <a:cs typeface="ＭＳ Ｐゴシック" pitchFamily="-84" charset="-128"/>
              </a:rPr>
              <a:t>18:00</a:t>
            </a:r>
            <a:r>
              <a:rPr lang="ja-JP" altLang="en-US" dirty="0" smtClean="0">
                <a:ea typeface="ＭＳ Ｐゴシック" pitchFamily="-84" charset="-128"/>
                <a:cs typeface="ＭＳ Ｐゴシック" pitchFamily="-84" charset="-128"/>
              </a:rPr>
              <a:t/>
            </a:r>
            <a:br>
              <a:rPr lang="ja-JP" altLang="en-US"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0723" name="Content Placeholder 2"/>
          <p:cNvSpPr>
            <a:spLocks noGrp="1"/>
          </p:cNvSpPr>
          <p:nvPr>
            <p:ph idx="1"/>
          </p:nvPr>
        </p:nvSpPr>
        <p:spPr>
          <a:xfrm>
            <a:off x="685800" y="2057400"/>
            <a:ext cx="7924800" cy="4114800"/>
          </a:xfrm>
        </p:spPr>
        <p:txBody>
          <a:bodyPr>
            <a:normAutofit lnSpcReduction="10000"/>
          </a:bodyPr>
          <a:lstStyle/>
          <a:p>
            <a:pPr>
              <a:defRPr/>
            </a:pPr>
            <a:r>
              <a:rPr lang="en-US" altLang="ja-JP" sz="2000" dirty="0" err="1" smtClean="0"/>
              <a:t>TGai</a:t>
            </a:r>
            <a:r>
              <a:rPr lang="en-US" altLang="ja-JP" sz="2000" dirty="0" smtClean="0"/>
              <a:t> MEETING CALLED TO ORDER</a:t>
            </a:r>
          </a:p>
          <a:p>
            <a:pPr>
              <a:defRPr/>
            </a:pPr>
            <a:r>
              <a:rPr lang="en-US" altLang="ja-JP" sz="2000" dirty="0" smtClean="0"/>
              <a:t>CALL FOR ESSENTIAL PATENTS AND POLICIES &amp; PROCEDURES REMINDER</a:t>
            </a:r>
          </a:p>
          <a:p>
            <a:pPr>
              <a:defRPr/>
            </a:pPr>
            <a:r>
              <a:rPr lang="en-US" altLang="ja-JP" sz="2000" dirty="0" smtClean="0"/>
              <a:t>Modify and/or Approve </a:t>
            </a:r>
            <a:r>
              <a:rPr lang="en-US" altLang="ja-JP" sz="2000" dirty="0" smtClean="0"/>
              <a:t>Agenda</a:t>
            </a:r>
          </a:p>
          <a:p>
            <a:pPr>
              <a:defRPr/>
            </a:pPr>
            <a:r>
              <a:rPr lang="en-US" altLang="ja-JP" sz="2000" dirty="0" err="1" smtClean="0"/>
              <a:t>Adhoc</a:t>
            </a:r>
            <a:r>
              <a:rPr lang="en-US" altLang="ja-JP" sz="2000" dirty="0" smtClean="0"/>
              <a:t> Report</a:t>
            </a:r>
          </a:p>
          <a:p>
            <a:pPr lvl="1">
              <a:lnSpc>
                <a:spcPct val="90000"/>
              </a:lnSpc>
            </a:pPr>
            <a:r>
              <a:rPr lang="en-US" altLang="ja-JP" sz="1600" dirty="0" smtClean="0"/>
              <a:t>AP/Network discovery		</a:t>
            </a:r>
            <a:r>
              <a:rPr kumimoji="0" lang="en-US" altLang="ja-JP" sz="1600" dirty="0" smtClean="0"/>
              <a:t>Marc </a:t>
            </a:r>
            <a:r>
              <a:rPr kumimoji="0" lang="en-US" altLang="ja-JP" sz="1600" dirty="0" err="1" smtClean="0"/>
              <a:t>Emmelman</a:t>
            </a:r>
            <a:r>
              <a:rPr kumimoji="0" lang="en-US" altLang="ja-JP" sz="1600" dirty="0" smtClean="0"/>
              <a:t> (</a:t>
            </a:r>
            <a:r>
              <a:rPr kumimoji="0" lang="en-US" altLang="ja-JP" sz="1600" dirty="0" err="1" smtClean="0"/>
              <a:t>Fokus</a:t>
            </a:r>
            <a:r>
              <a:rPr kumimoji="0" lang="en-US" altLang="ja-JP" sz="1600" dirty="0" smtClean="0"/>
              <a:t>)</a:t>
            </a:r>
            <a:endParaRPr kumimoji="0" lang="en-US" altLang="ja-JP" sz="1600" dirty="0" smtClean="0"/>
          </a:p>
          <a:p>
            <a:pPr lvl="1">
              <a:defRPr/>
            </a:pPr>
            <a:r>
              <a:rPr lang="en-US" altLang="ja-JP" sz="1600" dirty="0" smtClean="0"/>
              <a:t>Security &amp; Upper layer setup	</a:t>
            </a:r>
            <a:r>
              <a:rPr kumimoji="0" lang="en-US" altLang="ja-JP" sz="1600" dirty="0" smtClean="0"/>
              <a:t>Gabor </a:t>
            </a:r>
            <a:r>
              <a:rPr kumimoji="0" lang="en-US" altLang="ja-JP" sz="1600" dirty="0" err="1" smtClean="0"/>
              <a:t>Bajko</a:t>
            </a:r>
            <a:r>
              <a:rPr kumimoji="0" lang="en-US" altLang="ja-JP" sz="1600" dirty="0" smtClean="0"/>
              <a:t> (Nokia)</a:t>
            </a:r>
            <a:r>
              <a:rPr lang="en-US" altLang="ja-JP" sz="1600" dirty="0" smtClean="0"/>
              <a:t>	</a:t>
            </a:r>
          </a:p>
          <a:p>
            <a:r>
              <a:rPr lang="en-US" altLang="ja-JP" sz="2000" dirty="0" smtClean="0">
                <a:ea typeface="ＭＳ Ｐゴシック" pitchFamily="-84" charset="-128"/>
                <a:cs typeface="ＭＳ Ｐゴシック" pitchFamily="-84" charset="-128"/>
              </a:rPr>
              <a:t>Presentation of submissions</a:t>
            </a:r>
            <a:r>
              <a:rPr lang="en-US" altLang="ja-JP" dirty="0" smtClean="0"/>
              <a:t> </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t>https://mentor.ieee.org/802.11/dcn/12/11-12-0798-</a:t>
            </a:r>
            <a:r>
              <a:rPr lang="en-US" altLang="ja-JP" dirty="0" smtClean="0"/>
              <a:t>02-</a:t>
            </a:r>
            <a:r>
              <a:rPr lang="en-US" altLang="ja-JP" dirty="0" smtClean="0"/>
              <a:t>00ai-tgai-submission-list-for-san-</a:t>
            </a:r>
            <a:r>
              <a:rPr lang="en-US" altLang="ja-JP" dirty="0" smtClean="0"/>
              <a:t>diego.xls</a:t>
            </a:r>
            <a:endParaRPr lang="en-US" altLang="ja-JP" sz="1800" dirty="0" smtClean="0"/>
          </a:p>
          <a:p>
            <a:pPr>
              <a:defRPr/>
            </a:pPr>
            <a:r>
              <a:rPr lang="en-US" altLang="ja-JP" sz="1800" dirty="0" smtClean="0"/>
              <a:t>Recess until Wednesday AM1</a:t>
            </a:r>
            <a:r>
              <a:rPr lang="en-US" altLang="ja-JP" sz="1800" dirty="0" smtClean="0"/>
              <a:t> </a:t>
            </a:r>
            <a:endParaRPr lang="en-US" altLang="ja-JP" sz="1800" dirty="0" smtClean="0"/>
          </a:p>
        </p:txBody>
      </p:sp>
      <p:sp>
        <p:nvSpPr>
          <p:cNvPr id="30724"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3072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3072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37A9B74C-BFDE-5B49-AE3B-0A3E57A33EDE}"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38915" name="Content Placeholder 2"/>
          <p:cNvSpPr>
            <a:spLocks noGrp="1"/>
          </p:cNvSpPr>
          <p:nvPr>
            <p:ph idx="1"/>
          </p:nvPr>
        </p:nvSpPr>
        <p:spPr>
          <a:xfrm>
            <a:off x="685800" y="19812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r>
              <a:rPr lang="en-US" altLang="ja-JP" dirty="0" smtClean="0">
                <a:ea typeface="ＭＳ Ｐゴシック" pitchFamily="-84" charset="-128"/>
                <a:cs typeface="ＭＳ Ｐゴシック" pitchFamily="-84" charset="-128"/>
              </a:rPr>
              <a:t>Recess until  PM1</a:t>
            </a:r>
          </a:p>
        </p:txBody>
      </p:sp>
      <p:sp>
        <p:nvSpPr>
          <p:cNvPr id="38916"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38917"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38918"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0220EBBB-5290-D640-B3C0-6098E5B846C6}"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p>
        </p:txBody>
      </p:sp>
      <p:sp>
        <p:nvSpPr>
          <p:cNvPr id="40963"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r>
              <a:rPr lang="en-US" altLang="ja-JP" dirty="0" smtClean="0">
                <a:ea typeface="ＭＳ Ｐゴシック" pitchFamily="-84" charset="-128"/>
                <a:cs typeface="ＭＳ Ｐゴシック" pitchFamily="-84" charset="-128"/>
              </a:rPr>
              <a:t>Recess until PM2</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p>
        </p:txBody>
      </p:sp>
      <p:sp>
        <p:nvSpPr>
          <p:cNvPr id="40963"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r>
              <a:rPr lang="en-US" altLang="ja-JP" dirty="0" smtClean="0">
                <a:ea typeface="ＭＳ Ｐゴシック" pitchFamily="-84" charset="-128"/>
                <a:cs typeface="ＭＳ Ｐゴシック" pitchFamily="-84" charset="-128"/>
              </a:rPr>
              <a:t>Recess until Thursday AM1</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43011"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 PM1</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13:30-15:00</a:t>
            </a:r>
          </a:p>
        </p:txBody>
      </p:sp>
      <p:sp>
        <p:nvSpPr>
          <p:cNvPr id="45059" name="Content Placeholder 2"/>
          <p:cNvSpPr>
            <a:spLocks noGrp="1"/>
          </p:cNvSpPr>
          <p:nvPr>
            <p:ph idx="1"/>
          </p:nvPr>
        </p:nvSpPr>
        <p:spPr>
          <a:xfrm>
            <a:off x="685800" y="1981200"/>
            <a:ext cx="7924800" cy="4648200"/>
          </a:xfrm>
        </p:spPr>
        <p:txBody>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 PM2</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 July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endParaRPr lang="ja-JP" altLang="en-US" dirty="0" smtClean="0">
              <a:ea typeface="ＭＳ Ｐゴシック" pitchFamily="-84" charset="-128"/>
              <a:cs typeface="ＭＳ Ｐゴシック" pitchFamily="-84" charset="-128"/>
            </a:endParaRPr>
          </a:p>
        </p:txBody>
      </p:sp>
      <p:sp>
        <p:nvSpPr>
          <p:cNvPr id="34819" name="コンテンツ プレースホルダ 2"/>
          <p:cNvSpPr>
            <a:spLocks noGrp="1"/>
          </p:cNvSpPr>
          <p:nvPr>
            <p:ph idx="1"/>
          </p:nvPr>
        </p:nvSpPr>
        <p:spPr>
          <a:xfrm>
            <a:off x="685800" y="1981200"/>
            <a:ext cx="7848600" cy="4648200"/>
          </a:xfrm>
        </p:spPr>
        <p:txBody>
          <a:bodyPr>
            <a:normAutofit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TIME line of task group</a:t>
            </a:r>
          </a:p>
          <a:p>
            <a:pPr>
              <a:defRPr/>
            </a:pPr>
            <a:r>
              <a:rPr lang="en-US" altLang="ja-JP" dirty="0" smtClean="0"/>
              <a:t>Plan for Teleconference </a:t>
            </a:r>
          </a:p>
          <a:p>
            <a:pPr>
              <a:defRPr/>
            </a:pPr>
            <a:r>
              <a:rPr lang="en-US" altLang="ja-JP" dirty="0" smtClean="0"/>
              <a:t>Plan for Sep</a:t>
            </a:r>
          </a:p>
          <a:p>
            <a:pPr>
              <a:defRPr/>
            </a:pPr>
            <a:r>
              <a:rPr lang="en-US" altLang="ja-JP" dirty="0" smtClean="0"/>
              <a:t>Adjourn</a:t>
            </a:r>
            <a:endParaRPr lang="ja-JP" altLang="en-US" dirty="0" smtClean="0"/>
          </a:p>
        </p:txBody>
      </p:sp>
      <p:sp>
        <p:nvSpPr>
          <p:cNvPr id="47108"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710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4711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9D6C51A6-7D9E-1F45-9A86-CFB5424DA776}" type="slidenum">
              <a:rPr lang="en-US" altLang="ja-JP" smtClean="0">
                <a:latin typeface="Times New Roman" pitchFamily="-84" charset="0"/>
              </a:rPr>
              <a:pPr/>
              <a:t>18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19</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2012,  San Diego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5120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1204"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51205" name="Date Placeholder 4"/>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1206" name="Slide Number Placeholder 5"/>
          <p:cNvSpPr>
            <a:spLocks noGrp="1"/>
          </p:cNvSpPr>
          <p:nvPr>
            <p:ph type="sldNum" sz="quarter" idx="12"/>
          </p:nvPr>
        </p:nvSpPr>
        <p:spPr>
          <a:noFill/>
        </p:spPr>
        <p:txBody>
          <a:bodyPr/>
          <a:lstStyle/>
          <a:p>
            <a:r>
              <a:rPr lang="en-US" altLang="ja-JP">
                <a:latin typeface="Times New Roman" pitchFamily="-84" charset="0"/>
              </a:rPr>
              <a:t>Slide </a:t>
            </a:r>
            <a:fld id="{5DD9CD57-B4BF-BC47-8A86-909BCBB453B0}" type="slidenum">
              <a:rPr lang="en-US" altLang="ja-JP">
                <a:latin typeface="Times New Roman" pitchFamily="-84" charset="0"/>
              </a:rPr>
              <a:pPr/>
              <a:t>20</a:t>
            </a:fld>
            <a:endParaRPr lang="en-US" altLang="ja-JP">
              <a:latin typeface="Times New Roman" pitchFamily="-84" charset="0"/>
            </a:endParaRPr>
          </a:p>
        </p:txBody>
      </p:sp>
      <p:sp>
        <p:nvSpPr>
          <p:cNvPr id="51207"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53251"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53252"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53253" name="Date Placeholder 4"/>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3254" name="Slide Number Placeholder 5"/>
          <p:cNvSpPr>
            <a:spLocks noGrp="1"/>
          </p:cNvSpPr>
          <p:nvPr>
            <p:ph type="sldNum" sz="quarter" idx="12"/>
          </p:nvPr>
        </p:nvSpPr>
        <p:spPr>
          <a:noFill/>
        </p:spPr>
        <p:txBody>
          <a:bodyPr/>
          <a:lstStyle/>
          <a:p>
            <a:r>
              <a:rPr lang="en-US" altLang="ja-JP">
                <a:latin typeface="Times New Roman" pitchFamily="-84" charset="0"/>
              </a:rPr>
              <a:t>Slide </a:t>
            </a:r>
            <a:fld id="{252E56DB-7BB8-5940-9B2C-751F51D4409E}" type="slidenum">
              <a:rPr lang="en-US" altLang="ja-JP">
                <a:latin typeface="Times New Roman" pitchFamily="-84" charset="0"/>
              </a:rPr>
              <a:pPr/>
              <a:t>21</a:t>
            </a:fld>
            <a:endParaRPr lang="en-US" altLang="ja-JP">
              <a:latin typeface="Times New Roman" pitchFamily="-84" charset="0"/>
            </a:endParaRPr>
          </a:p>
        </p:txBody>
      </p:sp>
      <p:sp>
        <p:nvSpPr>
          <p:cNvPr id="53255"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54275"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54276"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4277" name="Slide Number Placeholder 4"/>
          <p:cNvSpPr>
            <a:spLocks noGrp="1"/>
          </p:cNvSpPr>
          <p:nvPr>
            <p:ph type="sldNum" sz="quarter" idx="12"/>
          </p:nvPr>
        </p:nvSpPr>
        <p:spPr>
          <a:noFill/>
        </p:spPr>
        <p:txBody>
          <a:bodyPr/>
          <a:lstStyle/>
          <a:p>
            <a:r>
              <a:rPr lang="en-US" altLang="ja-JP">
                <a:latin typeface="Times New Roman" pitchFamily="-84" charset="0"/>
              </a:rPr>
              <a:t>Slide </a:t>
            </a:r>
            <a:fld id="{59B118C4-F7D2-814C-8709-337112B6ED08}" type="slidenum">
              <a:rPr lang="en-US" altLang="ja-JP">
                <a:latin typeface="Times New Roman" pitchFamily="-84" charset="0"/>
              </a:rPr>
              <a:pPr/>
              <a:t>22</a:t>
            </a:fld>
            <a:endParaRPr lang="en-US" altLang="ja-JP">
              <a:latin typeface="Times New Roman" pitchFamily="-84" charset="0"/>
            </a:endParaRPr>
          </a:p>
        </p:txBody>
      </p:sp>
      <p:sp>
        <p:nvSpPr>
          <p:cNvPr id="5427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55299"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5300"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55301" name="Date Placeholder 4"/>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5302" name="Slide Number Placeholder 5"/>
          <p:cNvSpPr>
            <a:spLocks noGrp="1"/>
          </p:cNvSpPr>
          <p:nvPr>
            <p:ph type="sldNum" sz="quarter" idx="12"/>
          </p:nvPr>
        </p:nvSpPr>
        <p:spPr>
          <a:noFill/>
        </p:spPr>
        <p:txBody>
          <a:bodyPr/>
          <a:lstStyle/>
          <a:p>
            <a:r>
              <a:rPr lang="en-US" altLang="ja-JP">
                <a:latin typeface="Times New Roman" pitchFamily="-84" charset="0"/>
              </a:rPr>
              <a:t>Slide </a:t>
            </a:r>
            <a:fld id="{D74A012D-4BCF-8E4F-8A14-9436DEB7AD4E}" type="slidenum">
              <a:rPr lang="en-US" altLang="ja-JP">
                <a:latin typeface="Times New Roman" pitchFamily="-84" charset="0"/>
              </a:rPr>
              <a:pPr/>
              <a:t>23</a:t>
            </a:fld>
            <a:endParaRPr lang="en-US" altLang="ja-JP">
              <a:latin typeface="Times New Roman" pitchFamily="-84" charset="0"/>
            </a:endParaRPr>
          </a:p>
        </p:txBody>
      </p:sp>
      <p:sp>
        <p:nvSpPr>
          <p:cNvPr id="55303"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err="1" smtClean="0"/>
              <a:t>Atltanta</a:t>
            </a:r>
            <a:r>
              <a:rPr lang="en-US" altLang="ja-JP" dirty="0" smtClean="0"/>
              <a:t>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2012 Plenary</a:t>
            </a:r>
            <a:r>
              <a:rPr lang="en-GB" altLang="ja-JP" dirty="0" smtClean="0">
                <a:ea typeface="ＭＳ Ｐゴシック" pitchFamily="-84" charset="-128"/>
                <a:cs typeface="ＭＳ Ｐゴシック" pitchFamily="-84" charset="-128"/>
              </a:rPr>
              <a:t> :   </a:t>
            </a:r>
          </a:p>
          <a:p>
            <a:pPr lvl="1">
              <a:defRPr/>
            </a:pPr>
            <a:r>
              <a:rPr lang="en-US" altLang="ja-JP" dirty="0" smtClean="0"/>
              <a:t>May  2012 Atlanta Session Minutes</a:t>
            </a:r>
          </a:p>
          <a:p>
            <a:pPr lvl="2">
              <a:defRPr/>
            </a:pPr>
            <a:r>
              <a:rPr lang="en-US" altLang="ja-JP" dirty="0" smtClean="0">
                <a:hlinkClick r:id="rId2"/>
              </a:rPr>
              <a:t>https://mentor.ieee.org/802.11/dcn/12/11-12-0700-01-00ai-may-2012-atlanta-session-minutes.doc</a:t>
            </a: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Atlanta to San Diego meeting. </a:t>
            </a:r>
          </a:p>
        </p:txBody>
      </p:sp>
      <p:sp>
        <p:nvSpPr>
          <p:cNvPr id="58371"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Atlanta to San Diego meeting.</a:t>
            </a:r>
            <a:endParaRPr lang="en-GB" altLang="ja-JP" dirty="0" smtClean="0">
              <a:ea typeface="ＭＳ Ｐゴシック" pitchFamily="-84" charset="-128"/>
              <a:cs typeface="ＭＳ Ｐゴシック" pitchFamily="-84" charset="-128"/>
            </a:endParaRPr>
          </a:p>
          <a:p>
            <a:pPr lvl="1">
              <a:defRPr/>
            </a:pPr>
            <a:r>
              <a:rPr lang="en-US" altLang="ja-JP" dirty="0" smtClean="0"/>
              <a:t>May-July Teleconference Minutes</a:t>
            </a:r>
          </a:p>
          <a:p>
            <a:pPr lvl="2">
              <a:defRPr/>
            </a:pPr>
            <a:r>
              <a:rPr lang="en-US" altLang="ja-JP" dirty="0" smtClean="0">
                <a:hlinkClick r:id="rId2"/>
              </a:rPr>
              <a:t>https://mentor.ieee.org/802.11/dcn/12/11-12-0729-03-00ai-may-july-teleconference-minutes.doc</a:t>
            </a: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92500" lnSpcReduction="1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18:00 ET continue from 31 July 2012  until 25</a:t>
            </a:r>
            <a:r>
              <a:rPr lang="en-US" altLang="ja-JP" baseline="30000" dirty="0" smtClean="0"/>
              <a:t>th</a:t>
            </a:r>
            <a:r>
              <a:rPr lang="en-US" altLang="ja-JP" dirty="0" smtClean="0"/>
              <a:t> Sep 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    ,  Seconded:</a:t>
            </a:r>
            <a:endParaRPr lang="ja-JP" altLang="en-US"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pic>
        <p:nvPicPr>
          <p:cNvPr id="9" name="図 8" descr="スクリーンショット 2012-07-16 9.32.30.png"/>
          <p:cNvPicPr>
            <a:picLocks noChangeAspect="1"/>
          </p:cNvPicPr>
          <p:nvPr/>
        </p:nvPicPr>
        <p:blipFill>
          <a:blip r:embed="rId2"/>
          <a:stretch>
            <a:fillRect/>
          </a:stretch>
        </p:blipFill>
        <p:spPr>
          <a:xfrm>
            <a:off x="5981700" y="3276600"/>
            <a:ext cx="2602417" cy="31877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a:t>
            </a:r>
            <a:r>
              <a:rPr lang="en-US" altLang="ja-JP" smtClean="0"/>
              <a:t>08</a:t>
            </a:r>
          </a:p>
          <a:p>
            <a:pPr lvl="1"/>
            <a:r>
              <a:rPr lang="en-US" altLang="ja-JP" smtClean="0"/>
              <a:t>WG </a:t>
            </a:r>
            <a:r>
              <a:rPr lang="en-US" altLang="ja-JP" dirty="0" smtClean="0"/>
              <a:t>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July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27</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lIns="91440" tIns="45720" rIns="91440" bIns="45720"/>
          <a:lstStyle/>
          <a:p>
            <a:r>
              <a:rPr lang="en-US" altLang="ja-JP" dirty="0" smtClean="0">
                <a:ea typeface="ＭＳ Ｐゴシック" pitchFamily="-84" charset="-128"/>
                <a:cs typeface="ＭＳ Ｐゴシック" pitchFamily="-84" charset="-128"/>
              </a:rPr>
              <a:t>Plan for this week</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2012, San Diego</a:t>
            </a:r>
          </a:p>
        </p:txBody>
      </p:sp>
      <p:sp>
        <p:nvSpPr>
          <p:cNvPr id="22531" name="Content Placeholder 2"/>
          <p:cNvSpPr>
            <a:spLocks noGrp="1"/>
          </p:cNvSpPr>
          <p:nvPr>
            <p:ph idx="1"/>
          </p:nvPr>
        </p:nvSpPr>
        <p:spPr>
          <a:xfrm>
            <a:off x="685800" y="1981200"/>
            <a:ext cx="8153400" cy="4495800"/>
          </a:xfrm>
        </p:spPr>
        <p:txBody>
          <a:bodyPr lIns="91440" tIns="45720" rIns="91440" bIns="45720">
            <a:normAutofit fontScale="92500" lnSpcReduction="20000"/>
          </a:bodyPr>
          <a:lstStyle/>
          <a:p>
            <a:pPr>
              <a:defRPr/>
            </a:pPr>
            <a:r>
              <a:rPr lang="en-US" altLang="ja-JP" dirty="0" smtClean="0"/>
              <a:t>Official time slot </a:t>
            </a:r>
          </a:p>
          <a:p>
            <a:pPr lvl="1">
              <a:defRPr/>
            </a:pPr>
            <a:r>
              <a:rPr lang="en-US" altLang="ja-JP" dirty="0" smtClean="0"/>
              <a:t>Monday PM1,PM2</a:t>
            </a:r>
          </a:p>
          <a:p>
            <a:pPr lvl="1">
              <a:defRPr/>
            </a:pPr>
            <a:r>
              <a:rPr lang="en-US" altLang="ja-JP" dirty="0" smtClean="0"/>
              <a:t>Tuesday AM2,PM1 (</a:t>
            </a:r>
            <a:r>
              <a:rPr lang="en-US" altLang="ja-JP" dirty="0" err="1" smtClean="0"/>
              <a:t>adhoc</a:t>
            </a:r>
            <a:r>
              <a:rPr lang="en-US" altLang="ja-JP" dirty="0" smtClean="0"/>
              <a:t>)</a:t>
            </a:r>
          </a:p>
          <a:p>
            <a:pPr lvl="1">
              <a:defRPr/>
            </a:pPr>
            <a:r>
              <a:rPr lang="en-US" altLang="ja-JP" dirty="0" smtClean="0"/>
              <a:t>Wednesday AM1,PM1,PM2</a:t>
            </a:r>
          </a:p>
          <a:p>
            <a:pPr lvl="1">
              <a:defRPr/>
            </a:pPr>
            <a:r>
              <a:rPr lang="en-US" altLang="ja-JP" dirty="0" smtClean="0"/>
              <a:t>Thursday AM1,AM2,PM2</a:t>
            </a:r>
          </a:p>
          <a:p>
            <a:pPr lvl="1">
              <a:defRPr/>
            </a:pPr>
            <a:endParaRPr lang="ja-JP" altLang="en-US" dirty="0" smtClean="0">
              <a:ea typeface="ＭＳ Ｐゴシック" pitchFamily="-65" charset="-128"/>
            </a:endParaRPr>
          </a:p>
          <a:p>
            <a:pPr>
              <a:defRPr/>
            </a:pPr>
            <a:r>
              <a:rPr lang="en-US" altLang="ja-JP" dirty="0" smtClean="0">
                <a:ea typeface="ＭＳ Ｐゴシック" pitchFamily="-84" charset="-128"/>
                <a:cs typeface="ＭＳ Ｐゴシック" pitchFamily="-84" charset="-128"/>
              </a:rPr>
              <a:t>Goals for the  Meeting:</a:t>
            </a:r>
          </a:p>
          <a:p>
            <a:pPr lvl="1"/>
            <a:r>
              <a:rPr lang="en-US" altLang="ja-JP" dirty="0" smtClean="0"/>
              <a:t>Approve minutes of past meeting and teleconference</a:t>
            </a:r>
          </a:p>
          <a:p>
            <a:pPr lvl="1"/>
            <a:r>
              <a:rPr lang="en-US" altLang="ja-JP" dirty="0" smtClean="0"/>
              <a:t>Continue work on Spec framework documentation</a:t>
            </a:r>
          </a:p>
          <a:p>
            <a:pPr lvl="1"/>
            <a:r>
              <a:rPr lang="en-US" altLang="ja-JP" dirty="0" smtClean="0"/>
              <a:t> Finish and approve the 1st release of the Spec framework documentation</a:t>
            </a:r>
          </a:p>
          <a:p>
            <a:pPr lvl="1"/>
            <a:r>
              <a:rPr lang="en-US" altLang="ja-JP" dirty="0" smtClean="0"/>
              <a:t>Call for draft amending text for Spec text</a:t>
            </a:r>
          </a:p>
          <a:p>
            <a:pPr lvl="1"/>
            <a:r>
              <a:rPr lang="en-US" altLang="ja-JP" dirty="0" smtClean="0"/>
              <a:t>Approve Timeline</a:t>
            </a:r>
          </a:p>
          <a:p>
            <a:pPr lvl="1">
              <a:defRPr/>
            </a:pPr>
            <a:r>
              <a:rPr lang="en-US" altLang="ja-JP" dirty="0" smtClean="0"/>
              <a:t>Approve Teleconference schedule</a:t>
            </a:r>
          </a:p>
          <a:p>
            <a:pPr lvl="1">
              <a:defRPr/>
            </a:pPr>
            <a:r>
              <a:rPr lang="en-US" altLang="ja-JP" dirty="0" smtClean="0"/>
              <a:t>Approve Plan for September</a:t>
            </a:r>
          </a:p>
          <a:p>
            <a:pPr lvl="1"/>
            <a:endParaRPr lang="en-US" altLang="ja-JP" dirty="0" smtClean="0"/>
          </a:p>
          <a:p>
            <a:pPr lvl="1">
              <a:defRPr/>
            </a:pPr>
            <a:endParaRPr lang="en-US" altLang="ja-JP" dirty="0" smtClean="0"/>
          </a:p>
        </p:txBody>
      </p:sp>
      <p:sp>
        <p:nvSpPr>
          <p:cNvPr id="22532" name="Date Placeholder 1"/>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22533"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2534" name="Slide Number Placeholder 3"/>
          <p:cNvSpPr>
            <a:spLocks noGrp="1"/>
          </p:cNvSpPr>
          <p:nvPr>
            <p:ph type="sldNum" sz="quarter" idx="12"/>
          </p:nvPr>
        </p:nvSpPr>
        <p:spPr>
          <a:noFill/>
        </p:spPr>
        <p:txBody>
          <a:bodyPr/>
          <a:lstStyle/>
          <a:p>
            <a:r>
              <a:rPr lang="en-US" altLang="ja-JP">
                <a:latin typeface="Times New Roman" pitchFamily="-84" charset="0"/>
              </a:rPr>
              <a:t>Slide </a:t>
            </a:r>
            <a:fld id="{431C0665-32F0-7F46-81CF-C1AE943508C7}" type="slidenum">
              <a:rPr lang="en-US" altLang="ja-JP">
                <a:latin typeface="Times New Roman" pitchFamily="-84" charset="0"/>
              </a:rPr>
              <a:pPr/>
              <a:t>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4579" name="Content Placeholder 2"/>
          <p:cNvSpPr>
            <a:spLocks noGrp="1"/>
          </p:cNvSpPr>
          <p:nvPr>
            <p:ph idx="1"/>
          </p:nvPr>
        </p:nvSpPr>
        <p:spPr>
          <a:xfrm>
            <a:off x="228600" y="1600200"/>
            <a:ext cx="8915400" cy="5257800"/>
          </a:xfrm>
        </p:spPr>
        <p:txBody>
          <a:bodyPr>
            <a:normAutofit fontScale="70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Atlanta and Teleconference  meeting minutes.</a:t>
            </a:r>
          </a:p>
          <a:p>
            <a:pPr lvl="1">
              <a:defRPr/>
            </a:pPr>
            <a:r>
              <a:rPr lang="en-US" altLang="ja-JP" dirty="0" smtClean="0"/>
              <a:t>May  2012 Atlanta Session Minutes</a:t>
            </a:r>
          </a:p>
          <a:p>
            <a:pPr lvl="2">
              <a:defRPr/>
            </a:pPr>
            <a:r>
              <a:rPr lang="en-US" altLang="ja-JP" dirty="0" smtClean="0">
                <a:hlinkClick r:id="rId3"/>
              </a:rPr>
              <a:t>https://mentor.ieee.org/802.11/dcn/12/11-12-0700-01-00ai-may-2012-atlanta-session-minutes.doc</a:t>
            </a:r>
            <a:endParaRPr lang="en-US" altLang="ja-JP" dirty="0" smtClean="0"/>
          </a:p>
          <a:p>
            <a:pPr lvl="1">
              <a:defRPr/>
            </a:pPr>
            <a:r>
              <a:rPr lang="en-US" altLang="ja-JP" dirty="0" smtClean="0"/>
              <a:t>May-July Teleconference Minutes</a:t>
            </a:r>
          </a:p>
          <a:p>
            <a:pPr lvl="2">
              <a:defRPr/>
            </a:pPr>
            <a:r>
              <a:rPr lang="en-US" altLang="ja-JP" dirty="0" smtClean="0">
                <a:hlinkClick r:id="rId4"/>
              </a:rPr>
              <a:t>https://mentor.ieee.org/802.11/dcn/12/11-12-0729-03-00ai-may-july-teleconference-minutes.doc</a:t>
            </a:r>
            <a:endParaRPr lang="en-US" altLang="ja-JP" dirty="0" smtClean="0"/>
          </a:p>
          <a:p>
            <a:pPr>
              <a:defRPr/>
            </a:pPr>
            <a:r>
              <a:rPr lang="en-US" altLang="ja-JP" dirty="0" smtClean="0"/>
              <a:t>Plan for week</a:t>
            </a:r>
            <a:endParaRPr lang="ja-JP" altLang="en-US" dirty="0" smtClean="0"/>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5"/>
              </a:rPr>
              <a:t>https://mentor.ieee.org/802.11/dcn/12/11-12-0798-00-00ai-tgai-submission-list-for-san-diego.xls</a:t>
            </a:r>
            <a:endParaRPr lang="en-US" altLang="ja-JP" dirty="0" smtClean="0"/>
          </a:p>
          <a:p>
            <a:pPr lvl="1">
              <a:defRPr/>
            </a:pPr>
            <a:r>
              <a:rPr lang="en-US" altLang="ja-JP" dirty="0" smtClean="0"/>
              <a:t>General topics </a:t>
            </a:r>
          </a:p>
          <a:p>
            <a:pPr lvl="1">
              <a:defRPr/>
            </a:pPr>
            <a:r>
              <a:rPr lang="en-US" altLang="ja-JP" dirty="0" smtClean="0"/>
              <a:t>Security topics</a:t>
            </a:r>
          </a:p>
          <a:p>
            <a:pPr lvl="1">
              <a:defRPr/>
            </a:pPr>
            <a:r>
              <a:rPr lang="en-US" altLang="ja-JP" dirty="0" smtClean="0"/>
              <a:t>AP/Network Discovery topics </a:t>
            </a:r>
            <a:endParaRPr lang="ja-JP" altLang="en-US" dirty="0" smtClean="0"/>
          </a:p>
          <a:p>
            <a:r>
              <a:rPr lang="en-US" altLang="ja-JP" dirty="0" smtClean="0">
                <a:ea typeface="ＭＳ Ｐゴシック" pitchFamily="-84" charset="-128"/>
                <a:cs typeface="ＭＳ Ｐゴシック" pitchFamily="-84" charset="-128"/>
              </a:rPr>
              <a:t>General Presentation</a:t>
            </a:r>
          </a:p>
          <a:p>
            <a:pPr lvl="1"/>
            <a:r>
              <a:rPr lang="en-US" altLang="ja-JP" dirty="0" smtClean="0"/>
              <a:t>Presentation_to_WFA_on_802-11ai / Tom </a:t>
            </a:r>
            <a:r>
              <a:rPr lang="en-US" altLang="ja-JP" dirty="0" err="1" smtClean="0"/>
              <a:t>Siep</a:t>
            </a:r>
            <a:r>
              <a:rPr lang="en-US" altLang="ja-JP" dirty="0" smtClean="0"/>
              <a:t> (CSR)</a:t>
            </a:r>
          </a:p>
          <a:p>
            <a:pPr lvl="1"/>
            <a:r>
              <a:rPr lang="en-US" altLang="ja-JP" dirty="0" smtClean="0">
                <a:ea typeface="ＭＳ Ｐゴシック" pitchFamily="-84" charset="-128"/>
                <a:cs typeface="ＭＳ Ｐゴシック" pitchFamily="-84" charset="-128"/>
                <a:hlinkClick r:id="rId6"/>
              </a:rPr>
              <a:t>https://mentor.ieee.org/802.11/dcn/12/11-12-0805-00-00ai-presentation-to-wfa-on-802-11ai.pptx</a:t>
            </a:r>
            <a:endParaRPr lang="en-US" altLang="ja-JP" dirty="0" smtClean="0">
              <a:ea typeface="ＭＳ Ｐゴシック" pitchFamily="-84" charset="-128"/>
              <a:cs typeface="ＭＳ Ｐゴシック" pitchFamily="-84" charset="-128"/>
            </a:endParaRPr>
          </a:p>
          <a:p>
            <a:pPr>
              <a:defRPr/>
            </a:pPr>
            <a:r>
              <a:rPr lang="en-US" altLang="ja-JP" dirty="0" smtClean="0"/>
              <a:t>Presentation of Submissions</a:t>
            </a:r>
          </a:p>
          <a:p>
            <a:pPr lvl="1">
              <a:defRPr/>
            </a:pPr>
            <a:r>
              <a:rPr lang="en-US" altLang="ja-JP" dirty="0" smtClean="0">
                <a:hlinkClick r:id="rId5"/>
              </a:rPr>
              <a:t>https://mentor.ieee.org/802.11/dcn/12/11-12-0798-00-00ai-tgai-submission-list-for-san-diego.xls</a:t>
            </a:r>
            <a:endParaRPr lang="en-US" altLang="ja-JP" dirty="0" smtClean="0"/>
          </a:p>
          <a:p>
            <a:pPr>
              <a:defRPr/>
            </a:pPr>
            <a:r>
              <a:rPr lang="en-US" altLang="ja-JP" dirty="0" smtClean="0"/>
              <a:t>Recess until PM2</a:t>
            </a:r>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458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smtClean="0"/>
              <a:t>Submissions-list-for-</a:t>
            </a:r>
            <a:r>
              <a:rPr lang="en-US" altLang="ja-JP" dirty="0" err="1" smtClean="0"/>
              <a:t>SanDiego</a:t>
            </a:r>
            <a:endParaRPr lang="en-US" altLang="ja-JP" dirty="0" smtClean="0"/>
          </a:p>
          <a:p>
            <a:pPr lvl="1">
              <a:defRPr/>
            </a:pPr>
            <a:r>
              <a:rPr lang="en-US" altLang="ja-JP" dirty="0" smtClean="0">
                <a:hlinkClick r:id="rId3"/>
              </a:rPr>
              <a:t>https://mentor.ieee.org/802.11/dcn/12/11-12-0798-00-00ai-tgai-submission-list-for-san-diego.xls</a:t>
            </a:r>
            <a:endParaRPr lang="en-US" altLang="ja-JP" dirty="0" smtClean="0"/>
          </a:p>
          <a:p>
            <a:pPr>
              <a:defRPr/>
            </a:pPr>
            <a:r>
              <a:rPr lang="en-US" altLang="ja-JP" dirty="0" smtClean="0"/>
              <a:t>Recess until Tuesday AM2</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685800"/>
            <a:ext cx="8915400" cy="1600200"/>
          </a:xfrm>
        </p:spPr>
        <p:txBody>
          <a:bodyPr/>
          <a:lstStyle/>
          <a:p>
            <a:r>
              <a:rPr lang="en-US" altLang="ja-JP" sz="2800" dirty="0" err="1" smtClean="0">
                <a:ea typeface="ＭＳ Ｐゴシック" pitchFamily="-84" charset="-128"/>
                <a:cs typeface="ＭＳ Ｐゴシック" pitchFamily="-84" charset="-128"/>
              </a:rPr>
              <a:t>TGai</a:t>
            </a:r>
            <a:r>
              <a:rPr lang="en-US" altLang="ja-JP" sz="2800" dirty="0" smtClean="0">
                <a:ea typeface="ＭＳ Ｐゴシック" pitchFamily="-84" charset="-128"/>
                <a:cs typeface="ＭＳ Ｐゴシック" pitchFamily="-84" charset="-128"/>
              </a:rPr>
              <a:t> Agenda for</a:t>
            </a:r>
            <a:br>
              <a:rPr lang="en-US" altLang="ja-JP" sz="2800" dirty="0" smtClean="0">
                <a:ea typeface="ＭＳ Ｐゴシック" pitchFamily="-84" charset="-128"/>
                <a:cs typeface="ＭＳ Ｐゴシック" pitchFamily="-84" charset="-128"/>
              </a:rPr>
            </a:br>
            <a:r>
              <a:rPr lang="en-US" altLang="ja-JP" sz="2800" dirty="0" smtClean="0">
                <a:ea typeface="ＭＳ Ｐゴシック" pitchFamily="-84" charset="-128"/>
                <a:cs typeface="ＭＳ Ｐゴシック" pitchFamily="-84" charset="-128"/>
              </a:rPr>
              <a:t>Tuesday, July 18</a:t>
            </a:r>
            <a:r>
              <a:rPr lang="en-US" altLang="ja-JP" sz="2800" baseline="30000" dirty="0" smtClean="0">
                <a:ea typeface="ＭＳ Ｐゴシック" pitchFamily="-84" charset="-128"/>
                <a:cs typeface="ＭＳ Ｐゴシック" pitchFamily="-84" charset="-128"/>
              </a:rPr>
              <a:t>th</a:t>
            </a:r>
            <a:r>
              <a:rPr lang="en-US" altLang="ja-JP" sz="2800" dirty="0" smtClean="0">
                <a:ea typeface="ＭＳ Ｐゴシック" pitchFamily="-84" charset="-128"/>
                <a:cs typeface="ＭＳ Ｐゴシック" pitchFamily="-84" charset="-128"/>
              </a:rPr>
              <a:t>,  2012 – 10:30-12:30</a:t>
            </a:r>
            <a:r>
              <a:rPr lang="ja-JP" altLang="en-US" dirty="0" smtClean="0">
                <a:ea typeface="ＭＳ Ｐゴシック" pitchFamily="-84" charset="-128"/>
                <a:cs typeface="ＭＳ Ｐゴシック" pitchFamily="-84" charset="-128"/>
              </a:rPr>
              <a:t/>
            </a:r>
            <a:br>
              <a:rPr lang="ja-JP" altLang="en-US" dirty="0" smtClean="0">
                <a:ea typeface="ＭＳ Ｐゴシック" pitchFamily="-84" charset="-128"/>
                <a:cs typeface="ＭＳ Ｐゴシック" pitchFamily="-84" charset="-128"/>
              </a:rPr>
            </a:br>
            <a:endParaRPr lang="en-US" altLang="ja-JP" dirty="0" smtClean="0">
              <a:ea typeface="ＭＳ Ｐゴシック" pitchFamily="-84" charset="-128"/>
              <a:cs typeface="ＭＳ Ｐゴシック" pitchFamily="-84" charset="-128"/>
            </a:endParaRPr>
          </a:p>
        </p:txBody>
      </p:sp>
      <p:sp>
        <p:nvSpPr>
          <p:cNvPr id="30723" name="Content Placeholder 2"/>
          <p:cNvSpPr>
            <a:spLocks noGrp="1"/>
          </p:cNvSpPr>
          <p:nvPr>
            <p:ph idx="1"/>
          </p:nvPr>
        </p:nvSpPr>
        <p:spPr>
          <a:xfrm>
            <a:off x="685800" y="2057400"/>
            <a:ext cx="7924800" cy="4114800"/>
          </a:xfrm>
        </p:spPr>
        <p:txBody>
          <a:bodyPr/>
          <a:lstStyle/>
          <a:p>
            <a:pPr>
              <a:defRPr/>
            </a:pPr>
            <a:r>
              <a:rPr lang="en-US" altLang="ja-JP" sz="2000" dirty="0" err="1" smtClean="0"/>
              <a:t>TGai</a:t>
            </a:r>
            <a:r>
              <a:rPr lang="en-US" altLang="ja-JP" sz="2000" dirty="0" smtClean="0"/>
              <a:t> MEETING CALLED TO ORDER</a:t>
            </a:r>
          </a:p>
          <a:p>
            <a:pPr>
              <a:defRPr/>
            </a:pPr>
            <a:r>
              <a:rPr lang="en-US" altLang="ja-JP" sz="2000" dirty="0" smtClean="0"/>
              <a:t>CALL FOR ESSENTIAL PATENTS AND POLICIES &amp; PROCEDURES REMINDER</a:t>
            </a:r>
          </a:p>
          <a:p>
            <a:pPr>
              <a:defRPr/>
            </a:pPr>
            <a:r>
              <a:rPr lang="en-US" altLang="ja-JP" sz="2000" dirty="0" smtClean="0"/>
              <a:t>Modify and/or Approve Agenda</a:t>
            </a:r>
          </a:p>
          <a:p>
            <a:r>
              <a:rPr lang="en-US" altLang="ja-JP" sz="2000" dirty="0" smtClean="0">
                <a:ea typeface="ＭＳ Ｐゴシック" pitchFamily="-84" charset="-128"/>
                <a:cs typeface="ＭＳ Ｐゴシック" pitchFamily="-84" charset="-128"/>
              </a:rPr>
              <a:t>Presentation of submissions</a:t>
            </a:r>
            <a:r>
              <a:rPr lang="en-US" altLang="ja-JP" dirty="0" smtClean="0"/>
              <a:t> (12-11/0798r2)</a:t>
            </a:r>
          </a:p>
          <a:p>
            <a:pPr lvl="2">
              <a:defRPr/>
            </a:pPr>
            <a:endParaRPr lang="en-US" altLang="ja-JP" dirty="0" smtClean="0"/>
          </a:p>
          <a:p>
            <a:pPr>
              <a:defRPr/>
            </a:pPr>
            <a:endParaRPr lang="en-US" altLang="ja-JP" sz="1800" dirty="0" smtClean="0"/>
          </a:p>
          <a:p>
            <a:pPr>
              <a:defRPr/>
            </a:pPr>
            <a:endParaRPr lang="en-US" altLang="ja-JP" sz="1800" dirty="0"/>
          </a:p>
          <a:p>
            <a:pPr>
              <a:defRPr/>
            </a:pPr>
            <a:endParaRPr lang="en-US" altLang="ja-JP" sz="1800" dirty="0" smtClean="0"/>
          </a:p>
          <a:p>
            <a:pPr>
              <a:defRPr/>
            </a:pPr>
            <a:endParaRPr lang="en-US" altLang="ja-JP" sz="1800" dirty="0" smtClean="0"/>
          </a:p>
          <a:p>
            <a:pPr>
              <a:defRPr/>
            </a:pPr>
            <a:r>
              <a:rPr lang="en-US" altLang="ja-JP" sz="1800" dirty="0" smtClean="0"/>
              <a:t>Recess until Wednesday AM1 </a:t>
            </a:r>
          </a:p>
          <a:p>
            <a:pPr lvl="1">
              <a:defRPr/>
            </a:pPr>
            <a:r>
              <a:rPr lang="en-US" altLang="ja-JP" sz="1600" dirty="0" smtClean="0"/>
              <a:t>(Tue PM1 is an </a:t>
            </a:r>
            <a:r>
              <a:rPr lang="en-US" altLang="ja-JP" sz="1600" dirty="0" err="1" smtClean="0"/>
              <a:t>Adhoc</a:t>
            </a:r>
            <a:r>
              <a:rPr lang="en-US" altLang="ja-JP" sz="1600" dirty="0" smtClean="0"/>
              <a:t> meeting)</a:t>
            </a:r>
          </a:p>
        </p:txBody>
      </p:sp>
      <p:sp>
        <p:nvSpPr>
          <p:cNvPr id="30724" name="Date Placeholder 3"/>
          <p:cNvSpPr>
            <a:spLocks noGrp="1"/>
          </p:cNvSpPr>
          <p:nvPr>
            <p:ph type="dt" sz="quarter" idx="10"/>
          </p:nvPr>
        </p:nvSpPr>
        <p:spPr>
          <a:noFill/>
        </p:spPr>
        <p:txBody>
          <a:bodyPr/>
          <a:lstStyle/>
          <a:p>
            <a:r>
              <a:rPr lang="en-US" altLang="ja-JP" smtClean="0">
                <a:latin typeface="Times New Roman" pitchFamily="-84" charset="0"/>
              </a:rPr>
              <a:t>July 2012</a:t>
            </a:r>
            <a:endParaRPr lang="en-US" altLang="ja-JP" smtClean="0">
              <a:latin typeface="Times New Roman" pitchFamily="-84" charset="0"/>
            </a:endParaRPr>
          </a:p>
        </p:txBody>
      </p:sp>
      <p:sp>
        <p:nvSpPr>
          <p:cNvPr id="3072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3072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37A9B74C-BFDE-5B49-AE3B-0A3E57A33EDE}" type="slidenum">
              <a:rPr lang="en-US" altLang="ja-JP" smtClean="0">
                <a:latin typeface="Times New Roman" pitchFamily="-84" charset="0"/>
              </a:rPr>
              <a:pPr/>
              <a:t>9</a:t>
            </a:fld>
            <a:endParaRPr lang="en-US" altLang="ja-JP" smtClean="0">
              <a:latin typeface="Times New Roman" pitchFamily="-84" charset="0"/>
            </a:endParaRPr>
          </a:p>
        </p:txBody>
      </p:sp>
      <p:graphicFrame>
        <p:nvGraphicFramePr>
          <p:cNvPr id="2" name="Table 1"/>
          <p:cNvGraphicFramePr>
            <a:graphicFrameLocks noGrp="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531902007"/>
              </p:ext>
            </p:extLst>
          </p:nvPr>
        </p:nvGraphicFramePr>
        <p:xfrm>
          <a:off x="1143000" y="3886200"/>
          <a:ext cx="7010401" cy="1235055"/>
        </p:xfrm>
        <a:graphic>
          <a:graphicData uri="http://schemas.openxmlformats.org/drawingml/2006/table">
            <a:tbl>
              <a:tblPr>
                <a:tableStyleId>{5C22544A-7EE6-4342-B048-85BDC9FD1C3A}</a:tableStyleId>
              </a:tblPr>
              <a:tblGrid>
                <a:gridCol w="1683927"/>
                <a:gridCol w="1195510"/>
                <a:gridCol w="3053321"/>
                <a:gridCol w="1077643"/>
              </a:tblGrid>
              <a:tr h="296661">
                <a:tc>
                  <a:txBody>
                    <a:bodyPr/>
                    <a:lstStyle/>
                    <a:p>
                      <a:pPr algn="l" fontAlgn="b"/>
                      <a:r>
                        <a:rPr lang="en-US" sz="1000" u="none" strike="noStrike" dirty="0">
                          <a:effectLst/>
                        </a:rPr>
                        <a:t>George Cherian </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a:effectLst/>
                        </a:rPr>
                        <a:t>Qualcomm Inc</a:t>
                      </a:r>
                      <a:endParaRPr lang="en-US" sz="1000" b="0" i="0" u="none" strike="noStrike">
                        <a:solidFill>
                          <a:srgbClr val="000000"/>
                        </a:solidFill>
                        <a:effectLst/>
                        <a:latin typeface="Arial"/>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Fast Authentication in </a:t>
                      </a:r>
                      <a:r>
                        <a:rPr lang="en-US" sz="1000" u="none" strike="noStrike" dirty="0" err="1" smtClean="0">
                          <a:effectLst/>
                        </a:rPr>
                        <a:t>TGai</a:t>
                      </a:r>
                      <a:r>
                        <a:rPr lang="en-US" sz="1000" u="none" strike="noStrike" dirty="0" smtClean="0">
                          <a:effectLst/>
                        </a:rPr>
                        <a:t> - Updates to EAP-RP</a:t>
                      </a:r>
                      <a:endParaRPr lang="en-US" sz="1000" b="0" i="0" u="none" strike="noStrike" dirty="0" smtClean="0">
                        <a:solidFill>
                          <a:srgbClr val="000000"/>
                        </a:solidFill>
                        <a:effectLst/>
                        <a:latin typeface="Arial"/>
                      </a:endParaRPr>
                    </a:p>
                    <a:p>
                      <a:pPr algn="l" fontAlgn="b"/>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smtClean="0">
                          <a:effectLst/>
                        </a:rPr>
                        <a:t>11-0789r2</a:t>
                      </a:r>
                      <a:endParaRPr lang="en-US" sz="1000" b="0" i="0" u="none" strike="noStrike" dirty="0">
                        <a:solidFill>
                          <a:srgbClr val="000000"/>
                        </a:solidFill>
                        <a:effectLst/>
                        <a:latin typeface="Arial"/>
                      </a:endParaRPr>
                    </a:p>
                  </a:txBody>
                  <a:tcPr marL="9525" marR="9525" marT="9525" marB="0" anchor="b"/>
                </a:tc>
              </a:tr>
              <a:tr h="292080">
                <a:tc>
                  <a:txBody>
                    <a:bodyPr/>
                    <a:lstStyle/>
                    <a:p>
                      <a:pPr algn="l" fontAlgn="b"/>
                      <a:r>
                        <a:rPr lang="en-US" sz="1000" u="none" strike="noStrike" dirty="0">
                          <a:effectLst/>
                        </a:rPr>
                        <a:t>Ping Fang</a:t>
                      </a:r>
                      <a:endParaRPr lang="en-US" sz="1000" b="0" i="0" u="none" strike="noStrike" dirty="0">
                        <a:solidFill>
                          <a:srgbClr val="000000"/>
                        </a:solidFill>
                        <a:effectLst/>
                        <a:latin typeface="ＭＳ Ｐゴシック"/>
                      </a:endParaRPr>
                    </a:p>
                  </a:txBody>
                  <a:tcPr marL="9525" marR="9525" marT="9525" marB="0" anchor="b"/>
                </a:tc>
                <a:tc>
                  <a:txBody>
                    <a:bodyPr/>
                    <a:lstStyle/>
                    <a:p>
                      <a:pPr algn="l" fontAlgn="b"/>
                      <a:r>
                        <a:rPr lang="en-US" sz="1000" u="none" strike="noStrike">
                          <a:effectLst/>
                        </a:rPr>
                        <a:t>Huawei</a:t>
                      </a:r>
                      <a:endParaRPr lang="en-US" sz="1000" b="0" i="0" u="none" strike="noStrike">
                        <a:solidFill>
                          <a:srgbClr val="000000"/>
                        </a:solidFill>
                        <a:effectLst/>
                        <a:latin typeface="Arial"/>
                      </a:endParaRPr>
                    </a:p>
                  </a:txBody>
                  <a:tcPr marL="9525" marR="9525" marT="9525" marB="0" anchor="b"/>
                </a:tc>
                <a:tc>
                  <a:txBody>
                    <a:bodyPr/>
                    <a:lstStyle/>
                    <a:p>
                      <a:pPr algn="l" fontAlgn="b"/>
                      <a:r>
                        <a:rPr lang="en-US" sz="1000" u="none" strike="noStrike">
                          <a:effectLst/>
                        </a:rPr>
                        <a:t>TGai EAP based Message Flow Optimization for FILS</a:t>
                      </a:r>
                      <a:endParaRPr lang="en-US" sz="1000" b="0" i="0" u="none" strike="noStrike">
                        <a:effectLst/>
                        <a:latin typeface="Courier"/>
                      </a:endParaRPr>
                    </a:p>
                  </a:txBody>
                  <a:tcPr marL="9525" marR="9525" marT="9525" marB="0" anchor="b"/>
                </a:tc>
                <a:tc>
                  <a:txBody>
                    <a:bodyPr/>
                    <a:lstStyle/>
                    <a:p>
                      <a:pPr algn="l" fontAlgn="b"/>
                      <a:r>
                        <a:rPr lang="en-US" sz="1000" u="none" strike="noStrike" dirty="0" smtClean="0">
                          <a:effectLst/>
                        </a:rPr>
                        <a:t>12-0780r1</a:t>
                      </a:r>
                      <a:endParaRPr lang="en-US" sz="1000" b="0" i="0" u="none" strike="noStrike" dirty="0">
                        <a:solidFill>
                          <a:srgbClr val="000000"/>
                        </a:solidFill>
                        <a:effectLst/>
                        <a:latin typeface="Arial"/>
                      </a:endParaRPr>
                    </a:p>
                  </a:txBody>
                  <a:tcPr marL="9525" marR="9525" marT="9525" marB="0" anchor="b"/>
                </a:tc>
              </a:tr>
              <a:tr h="292080">
                <a:tc>
                  <a:txBody>
                    <a:bodyPr/>
                    <a:lstStyle/>
                    <a:p>
                      <a:pPr algn="l" fontAlgn="b"/>
                      <a:r>
                        <a:rPr lang="en-US" sz="1000" u="none" strike="noStrike">
                          <a:effectLst/>
                        </a:rPr>
                        <a:t>George Cherian </a:t>
                      </a:r>
                      <a:endParaRPr lang="en-US" sz="1000" b="0" i="0" u="none" strike="noStrike">
                        <a:solidFill>
                          <a:srgbClr val="000000"/>
                        </a:solidFill>
                        <a:effectLst/>
                        <a:latin typeface="Arial"/>
                      </a:endParaRPr>
                    </a:p>
                  </a:txBody>
                  <a:tcPr marL="9525" marR="9525" marT="9525" marB="0" anchor="b"/>
                </a:tc>
                <a:tc>
                  <a:txBody>
                    <a:bodyPr/>
                    <a:lstStyle/>
                    <a:p>
                      <a:pPr algn="l" fontAlgn="b"/>
                      <a:r>
                        <a:rPr lang="en-US" sz="1000" u="none" strike="noStrike">
                          <a:effectLst/>
                        </a:rPr>
                        <a:t>Qualcomm Inc</a:t>
                      </a:r>
                      <a:endParaRPr lang="en-US" sz="1000" b="0" i="0" u="none" strike="noStrike">
                        <a:solidFill>
                          <a:srgbClr val="000000"/>
                        </a:solidFill>
                        <a:effectLst/>
                        <a:latin typeface="Arial"/>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00" u="none" strike="noStrike" dirty="0" smtClean="0">
                          <a:effectLst/>
                        </a:rPr>
                        <a:t>Fast Re-authentication</a:t>
                      </a:r>
                      <a:endParaRPr lang="en-US" sz="1000" b="0" i="0" u="none" strike="noStrike" dirty="0" smtClean="0">
                        <a:solidFill>
                          <a:srgbClr val="000000"/>
                        </a:solidFill>
                        <a:effectLst/>
                        <a:latin typeface="Arial"/>
                      </a:endParaRPr>
                    </a:p>
                    <a:p>
                      <a:pPr algn="l" fontAlgn="b"/>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b="0" i="0" u="none" strike="noStrike" dirty="0" smtClean="0">
                          <a:solidFill>
                            <a:srgbClr val="000000"/>
                          </a:solidFill>
                          <a:effectLst/>
                          <a:latin typeface="Arial"/>
                        </a:rPr>
                        <a:t>12-1160r10</a:t>
                      </a:r>
                      <a:endParaRPr lang="en-US" sz="1000" b="0" i="0" u="none" strike="noStrike" dirty="0">
                        <a:solidFill>
                          <a:srgbClr val="000000"/>
                        </a:solidFill>
                        <a:effectLst/>
                        <a:latin typeface="Arial"/>
                      </a:endParaRPr>
                    </a:p>
                  </a:txBody>
                  <a:tcPr marL="9525" marR="9525" marT="9525" marB="0" anchor="b"/>
                </a:tc>
              </a:tr>
              <a:tr h="292080">
                <a:tc>
                  <a:txBody>
                    <a:bodyPr/>
                    <a:lstStyle/>
                    <a:p>
                      <a:pPr algn="l" fontAlgn="b"/>
                      <a:r>
                        <a:rPr lang="en-US" sz="1000" u="none" strike="noStrike" dirty="0">
                          <a:effectLst/>
                        </a:rPr>
                        <a:t>Rene Struik</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a:effectLst/>
                        </a:rPr>
                        <a:t>Struik Security Consultancy</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a:effectLst/>
                        </a:rPr>
                        <a:t>FILS-Authentication-with-Local-Authentication-and-Optional-Remote-Authorization</a:t>
                      </a:r>
                      <a:endParaRPr lang="en-US" sz="1000" b="0" i="0" u="none" strike="noStrike" dirty="0">
                        <a:solidFill>
                          <a:srgbClr val="000000"/>
                        </a:solidFill>
                        <a:effectLst/>
                        <a:latin typeface="Arial"/>
                      </a:endParaRPr>
                    </a:p>
                  </a:txBody>
                  <a:tcPr marL="9525" marR="9525" marT="9525" marB="0" anchor="b"/>
                </a:tc>
                <a:tc>
                  <a:txBody>
                    <a:bodyPr/>
                    <a:lstStyle/>
                    <a:p>
                      <a:pPr algn="l" fontAlgn="b"/>
                      <a:r>
                        <a:rPr lang="en-US" sz="1000" u="none" strike="noStrike" dirty="0" smtClean="0">
                          <a:effectLst/>
                        </a:rPr>
                        <a:t>12-0794r2</a:t>
                      </a:r>
                      <a:endParaRPr lang="en-US" sz="1000" b="0" i="0" u="none" strike="noStrike" dirty="0">
                        <a:solidFill>
                          <a:srgbClr val="000000"/>
                        </a:solidFill>
                        <a:effectLst/>
                        <a:latin typeface="Arial"/>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21304</TotalTime>
  <Words>3627</Words>
  <Application>Microsoft Macintosh PowerPoint</Application>
  <PresentationFormat>画面に合わせる (4:3)</PresentationFormat>
  <Paragraphs>444</Paragraphs>
  <Slides>27</Slides>
  <Notes>19</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27</vt:i4>
      </vt:variant>
    </vt:vector>
  </HeadingPairs>
  <TitlesOfParts>
    <vt:vector size="28" baseType="lpstr">
      <vt:lpstr>802-11-Submission</vt:lpstr>
      <vt:lpstr>IEEE 802.11ai Fast Initial Link Setup  Agenda for July 2012 San Diego</vt:lpstr>
      <vt:lpstr>Abstract</vt:lpstr>
      <vt:lpstr>Meeting Protocol</vt:lpstr>
      <vt:lpstr>Attendance</vt:lpstr>
      <vt:lpstr>Attendance, Voting &amp; Document Status</vt:lpstr>
      <vt:lpstr>Plan for this week July 2012, San Diego</vt:lpstr>
      <vt:lpstr>Agenda Monday, July 17th ,  2012 – 13:30-15:30</vt:lpstr>
      <vt:lpstr>Agenda Monday, July 17th ,  2012 – 16:00-18:00</vt:lpstr>
      <vt:lpstr>TGai Agenda for Tuesday, July 18th,  2012 – 10:30-12:30 </vt:lpstr>
      <vt:lpstr>Agenda  Tuesday, July 18th,  2012 – 13:30-15:30 Adhoc meeting (AP/Network Discovery) </vt:lpstr>
      <vt:lpstr>Agenda  Tuesday, July 18th,  2012 – 13:30-15:30 Adhoc meeting (Security &amp; Upper Layer setup) </vt:lpstr>
      <vt:lpstr>TGai Agenda for Tuesday, July 18th,  2012 – 16:00-18:00 </vt:lpstr>
      <vt:lpstr>Agenda  Wednesday, July 19th,  2012 – 08:00-10:00</vt:lpstr>
      <vt:lpstr>Agenda  Wednesday, July 19th,  2012 – 13:30-15:30</vt:lpstr>
      <vt:lpstr>Agenda  Wednesday, July 19th,  2012 – 16:00-18:00</vt:lpstr>
      <vt:lpstr>Agenda  Thursday, July 20th,  2012 – 08:00-10:00</vt:lpstr>
      <vt:lpstr>Agenda  Thursday, July 20th,  2012 – 13:30-15:00</vt:lpstr>
      <vt:lpstr>Agenda Thursday , July 20th,  2012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Atltanta face-to-face meeting. </vt:lpstr>
      <vt:lpstr>Approve TGai teleconference meeting minutes of Atlanta to San Diego meeting. </vt:lpstr>
      <vt:lpstr>Teleconference Schedule </vt:lpstr>
      <vt:lpstr>Time line of TGai</vt:lpstr>
    </vt:vector>
  </TitlesOfParts>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creator>Hiroshi Mano</dc:creator>
  <cp:lastModifiedBy>真野 浩</cp:lastModifiedBy>
  <cp:revision>419</cp:revision>
  <cp:lastPrinted>1998-02-10T13:28:06Z</cp:lastPrinted>
  <dcterms:created xsi:type="dcterms:W3CDTF">2012-07-17T23:04:03Z</dcterms:created>
  <dcterms:modified xsi:type="dcterms:W3CDTF">2012-07-17T23:09:24Z</dcterms:modified>
</cp:coreProperties>
</file>