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95" r:id="rId2"/>
    <p:sldId id="303" r:id="rId3"/>
    <p:sldId id="322" r:id="rId4"/>
    <p:sldId id="351" r:id="rId5"/>
    <p:sldId id="352" r:id="rId6"/>
    <p:sldId id="355" r:id="rId7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050"/>
    <a:srgbClr val="FF0000"/>
    <a:srgbClr val="0000CC"/>
    <a:srgbClr val="92D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385" autoAdjust="0"/>
    <p:restoredTop sz="94676" autoAdjust="0"/>
  </p:normalViewPr>
  <p:slideViewPr>
    <p:cSldViewPr>
      <p:cViewPr>
        <p:scale>
          <a:sx n="90" d="100"/>
          <a:sy n="90" d="100"/>
        </p:scale>
        <p:origin x="-810" y="-72"/>
      </p:cViewPr>
      <p:guideLst>
        <p:guide orient="horz" pos="2160"/>
        <p:guide pos="2880"/>
      </p:guideLst>
    </p:cSldViewPr>
  </p:slideViewPr>
  <p:outlineViewPr>
    <p:cViewPr>
      <p:scale>
        <a:sx n="25" d="100"/>
        <a:sy n="25" d="100"/>
      </p:scale>
      <p:origin x="0" y="618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notesViewPr>
    <p:cSldViewPr>
      <p:cViewPr>
        <p:scale>
          <a:sx n="100" d="100"/>
          <a:sy n="100" d="100"/>
        </p:scale>
        <p:origin x="-2568" y="-78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5081"/>
            <a:ext cx="7325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691063" y="8982075"/>
            <a:ext cx="1627187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Peter Ecclesine (Cisco Systems)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A2AEFAE9-F16A-44B0-9614-A9CC926917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094361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706"/>
            <a:ext cx="7325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460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197350" y="8985250"/>
            <a:ext cx="2084388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>
                <a:latin typeface="Times New Roman" pitchFamily="18" charset="0"/>
              </a:defRPr>
            </a:lvl5pPr>
          </a:lstStyle>
          <a:p>
            <a:pPr lvl="4">
              <a:defRPr/>
            </a:pPr>
            <a:r>
              <a:rPr lang="en-US"/>
              <a:t>Peter Ecclesine (Cisco Systems)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BCEF1741-1A40-4514-953E-00C57A8BD1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8304903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March 2012</a:t>
            </a:r>
          </a:p>
        </p:txBody>
      </p:sp>
      <p:sp>
        <p:nvSpPr>
          <p:cNvPr id="47107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July 2007</a:t>
            </a:r>
          </a:p>
        </p:txBody>
      </p:sp>
      <p:sp>
        <p:nvSpPr>
          <p:cNvPr id="47108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357813" y="8985250"/>
            <a:ext cx="923925" cy="182563"/>
          </a:xfrm>
          <a:noFill/>
        </p:spPr>
        <p:txBody>
          <a:bodyPr/>
          <a:lstStyle/>
          <a:p>
            <a:pPr lvl="4"/>
            <a:r>
              <a:rPr lang="en-US" smtClean="0"/>
              <a:t>Peter Ecclesine (Cisco Systems)</a:t>
            </a:r>
          </a:p>
        </p:txBody>
      </p:sp>
      <p:sp>
        <p:nvSpPr>
          <p:cNvPr id="471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3554447F-A678-4ED9-8E54-D24F45F2B035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471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71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March 2012</a:t>
            </a:r>
          </a:p>
        </p:txBody>
      </p:sp>
      <p:sp>
        <p:nvSpPr>
          <p:cNvPr id="51203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July 2007</a:t>
            </a:r>
          </a:p>
        </p:txBody>
      </p:sp>
      <p:sp>
        <p:nvSpPr>
          <p:cNvPr id="51204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357813" y="8985250"/>
            <a:ext cx="923925" cy="182563"/>
          </a:xfrm>
          <a:noFill/>
        </p:spPr>
        <p:txBody>
          <a:bodyPr/>
          <a:lstStyle/>
          <a:p>
            <a:pPr lvl="4"/>
            <a:r>
              <a:rPr lang="en-US" smtClean="0"/>
              <a:t>Peter Ecclesine (Cisco Systems)</a:t>
            </a:r>
          </a:p>
        </p:txBody>
      </p:sp>
      <p:sp>
        <p:nvSpPr>
          <p:cNvPr id="5120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2A966BB1-2648-428D-89B2-DEE69CF444F7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512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12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March 2012</a:t>
            </a:r>
          </a:p>
        </p:txBody>
      </p:sp>
      <p:sp>
        <p:nvSpPr>
          <p:cNvPr id="59395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9396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  <p:sp>
        <p:nvSpPr>
          <p:cNvPr id="59397" name="Date Placeholder 3"/>
          <p:cNvSpPr txBox="1">
            <a:spLocks noGrp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July 2007</a:t>
            </a:r>
          </a:p>
        </p:txBody>
      </p:sp>
      <p:sp>
        <p:nvSpPr>
          <p:cNvPr id="59398" name="Footer Placeholder 4"/>
          <p:cNvSpPr>
            <a:spLocks noGrp="1"/>
          </p:cNvSpPr>
          <p:nvPr>
            <p:ph type="ftr" sz="quarter" idx="4"/>
          </p:nvPr>
        </p:nvSpPr>
        <p:spPr>
          <a:xfrm>
            <a:off x="5357813" y="8985250"/>
            <a:ext cx="923925" cy="182563"/>
          </a:xfrm>
          <a:noFill/>
        </p:spPr>
        <p:txBody>
          <a:bodyPr/>
          <a:lstStyle/>
          <a:p>
            <a:pPr lvl="4"/>
            <a:r>
              <a:rPr lang="en-US" smtClean="0"/>
              <a:t>Peter Ecclesine (Cisco Systems)</a:t>
            </a:r>
          </a:p>
        </p:txBody>
      </p:sp>
      <p:sp>
        <p:nvSpPr>
          <p:cNvPr id="59399" name="Slide Number Placeholder 5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617E4734-E93D-4119-AD53-64F2B1E3BFF1}" type="slidenum">
              <a:rPr lang="en-US" smtClean="0"/>
              <a:pPr/>
              <a:t>5</a:t>
            </a:fld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1552575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July 2009</a:t>
            </a:r>
          </a:p>
        </p:txBody>
      </p:sp>
      <p:sp>
        <p:nvSpPr>
          <p:cNvPr id="61443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0088"/>
            <a:ext cx="4627562" cy="3470275"/>
          </a:xfrm>
          <a:ln/>
        </p:spPr>
      </p:sp>
      <p:sp>
        <p:nvSpPr>
          <p:cNvPr id="61444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 lIns="93646" tIns="46030" rIns="93646" bIns="46030"/>
          <a:lstStyle/>
          <a:p>
            <a:endParaRPr lang="en-GB" smtClean="0"/>
          </a:p>
        </p:txBody>
      </p:sp>
      <p:sp>
        <p:nvSpPr>
          <p:cNvPr id="61445" name="Date Placeholder 3"/>
          <p:cNvSpPr txBox="1">
            <a:spLocks noGrp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July 2007</a:t>
            </a:r>
          </a:p>
        </p:txBody>
      </p:sp>
      <p:sp>
        <p:nvSpPr>
          <p:cNvPr id="61446" name="Footer Placeholder 4"/>
          <p:cNvSpPr txBox="1">
            <a:spLocks noGrp="1"/>
          </p:cNvSpPr>
          <p:nvPr/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marL="457200" lvl="4" algn="r" defTabSz="933450"/>
            <a:r>
              <a:rPr lang="en-US"/>
              <a:t>Peter Ecclesine (Cisco Systems)</a:t>
            </a:r>
          </a:p>
        </p:txBody>
      </p:sp>
      <p:sp>
        <p:nvSpPr>
          <p:cNvPr id="61447" name="Slide Number Placeholder 5"/>
          <p:cNvSpPr txBox="1">
            <a:spLocks noGrp="1"/>
          </p:cNvSpPr>
          <p:nvPr/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 defTabSz="933450"/>
            <a:r>
              <a:rPr lang="en-US"/>
              <a:t>Page </a:t>
            </a:r>
            <a:fld id="{21B25F91-49BD-4174-ABE5-DAB1B1B7A3E6}" type="slidenum">
              <a:rPr lang="en-US"/>
              <a:pPr algn="r" defTabSz="933450"/>
              <a:t>6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5776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8DA8A4D-514D-4F10-8470-E7DBD1F4BE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A7AC36D-AB09-4F67-BEBE-3C34A62A31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AD41E83-5642-4D1B-BE59-0E57F43E6E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DC4EEAD-D47F-49AB-A4FD-EAD18A4F25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2BD51C0-984A-42EB-B1D1-D00F04D390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5776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284E455-25C1-4B8F-B461-78E9C8FDBA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AD8484D-9D52-4005-BFCF-78AC5E78CF7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8C3F39C-AE37-421C-B73C-6601D762A6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42EEB20-A790-4875-9B11-1760A2C9DD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221A0AF-1F4B-40A9-9FD3-C0B5836ED4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5776"/>
            <a:ext cx="1340110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C852EAA-55A2-42ED-A7D0-B44537ACD1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C5AFE51-6B43-4F27-864D-DB62B645A2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D375DA1-01C6-437F-9DBD-60D51F5D1C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5776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102475" y="6475413"/>
            <a:ext cx="144145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0AD8484D-9D52-4005-BFCF-78AC5E78CF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5" name="Rectangle 11"/>
          <p:cNvSpPr>
            <a:spLocks noChangeArrowheads="1"/>
          </p:cNvSpPr>
          <p:nvPr/>
        </p:nvSpPr>
        <p:spPr bwMode="auto">
          <a:xfrm>
            <a:off x="5181600" y="335776"/>
            <a:ext cx="32639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802.11-12/</a:t>
            </a:r>
            <a:r>
              <a:rPr lang="en-US" sz="1800" b="1" dirty="0" err="1" smtClean="0"/>
              <a:t>0870r2</a:t>
            </a:r>
            <a:endParaRPr lang="en-US" sz="1800" b="1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328" r:id="rId1"/>
    <p:sldLayoutId id="2147485329" r:id="rId2"/>
    <p:sldLayoutId id="2147485341" r:id="rId3"/>
    <p:sldLayoutId id="2147485330" r:id="rId4"/>
    <p:sldLayoutId id="2147485331" r:id="rId5"/>
    <p:sldLayoutId id="2147485332" r:id="rId6"/>
    <p:sldLayoutId id="2147485334" r:id="rId7"/>
    <p:sldLayoutId id="2147485335" r:id="rId8"/>
    <p:sldLayoutId id="2147485336" r:id="rId9"/>
    <p:sldLayoutId id="2147485337" r:id="rId10"/>
    <p:sldLayoutId id="2147485338" r:id="rId11"/>
    <p:sldLayoutId id="2147485339" r:id="rId12"/>
    <p:sldLayoutId id="2147485340" r:id="rId13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mailto:tom.siep@csr.com" TargetMode="External"/><Relationship Id="rId3" Type="http://schemas.openxmlformats.org/officeDocument/2006/relationships/hyperlink" Target="mailto:adrian.p.stephens@intel.com" TargetMode="External"/><Relationship Id="rId7" Type="http://schemas.openxmlformats.org/officeDocument/2006/relationships/hyperlink" Target="mailto:minyoung.park@intel.com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pecclesi@cisco.com" TargetMode="External"/><Relationship Id="rId5" Type="http://schemas.openxmlformats.org/officeDocument/2006/relationships/hyperlink" Target="mailto:carlos.cordeiro@intel.com" TargetMode="External"/><Relationship Id="rId10" Type="http://schemas.openxmlformats.org/officeDocument/2006/relationships/hyperlink" Target="mailto:henry@LOGOUT.COM" TargetMode="External"/><Relationship Id="rId4" Type="http://schemas.openxmlformats.org/officeDocument/2006/relationships/hyperlink" Target="mailto:rstacey@apple.com" TargetMode="External"/><Relationship Id="rId9" Type="http://schemas.openxmlformats.org/officeDocument/2006/relationships/hyperlink" Target="mailto:alex.ashley@hotmail.co.uk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development.standards.ieee.org/myproject/Public/mytools/draft/styleman.pdf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grouper.ieee.org/groups/802/11/Reports/802.11_Timelines.htm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E645108C-F4BD-42F7-A73B-AA473E24AA03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914400"/>
          </a:xfrm>
          <a:noFill/>
        </p:spPr>
        <p:txBody>
          <a:bodyPr/>
          <a:lstStyle/>
          <a:p>
            <a:r>
              <a:rPr lang="en-US" dirty="0" smtClean="0"/>
              <a:t>802.11 </a:t>
            </a:r>
            <a:r>
              <a:rPr lang="en-US" dirty="0" err="1" smtClean="0"/>
              <a:t>WG</a:t>
            </a:r>
            <a:r>
              <a:rPr lang="en-US" dirty="0" smtClean="0"/>
              <a:t> Editor’s Meeting (July ‘12)</a:t>
            </a:r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03388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2011-07-17</a:t>
            </a:r>
          </a:p>
        </p:txBody>
      </p:sp>
      <p:graphicFrame>
        <p:nvGraphicFramePr>
          <p:cNvPr id="1026" name="Object 4"/>
          <p:cNvGraphicFramePr>
            <a:graphicFrameLocks noChangeAspect="1"/>
          </p:cNvGraphicFramePr>
          <p:nvPr/>
        </p:nvGraphicFramePr>
        <p:xfrm>
          <a:off x="531813" y="2511425"/>
          <a:ext cx="7997825" cy="2592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5" name="Document" r:id="rId4" imgW="8596788" imgH="2803492" progId="Word.Document.8">
                  <p:embed/>
                </p:oleObj>
              </mc:Choice>
              <mc:Fallback>
                <p:oleObj name="Document" r:id="rId4" imgW="8596788" imgH="2803492" progId="Word.Document.8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1813" y="2511425"/>
                        <a:ext cx="7997825" cy="25923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0" name="Rectangle 5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  <p:sp>
        <p:nvSpPr>
          <p:cNvPr id="1031" name="Footer Placeholder 7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Date Placeholder 3"/>
          <p:cNvSpPr txBox="1">
            <a:spLocks noGrp="1"/>
          </p:cNvSpPr>
          <p:nvPr/>
        </p:nvSpPr>
        <p:spPr bwMode="auto">
          <a:xfrm>
            <a:off x="696913" y="336550"/>
            <a:ext cx="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endParaRPr lang="en-GB" sz="1800" b="1"/>
          </a:p>
        </p:txBody>
      </p:sp>
      <p:sp>
        <p:nvSpPr>
          <p:cNvPr id="1945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5788" y="6475413"/>
            <a:ext cx="428625" cy="182562"/>
          </a:xfrm>
          <a:noFill/>
        </p:spPr>
        <p:txBody>
          <a:bodyPr/>
          <a:lstStyle/>
          <a:p>
            <a:r>
              <a:rPr lang="en-US" smtClean="0"/>
              <a:t>Slide </a:t>
            </a:r>
            <a:fld id="{AF256CC3-709F-4B73-B483-640656AD6A99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1946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US" smtClean="0"/>
              <a:t>Volunteer Editor Contacts</a:t>
            </a:r>
          </a:p>
        </p:txBody>
      </p:sp>
      <p:sp>
        <p:nvSpPr>
          <p:cNvPr id="1946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95400"/>
            <a:ext cx="7772400" cy="5181600"/>
          </a:xfrm>
          <a:noFill/>
        </p:spPr>
        <p:txBody>
          <a:bodyPr/>
          <a:lstStyle/>
          <a:p>
            <a:r>
              <a:rPr lang="en-US" sz="1600" dirty="0" err="1" smtClean="0"/>
              <a:t>TGmb</a:t>
            </a:r>
            <a:r>
              <a:rPr lang="en-US" sz="1600" dirty="0" smtClean="0"/>
              <a:t> – Adrian Stephens </a:t>
            </a:r>
            <a:r>
              <a:rPr lang="en-US" sz="1600" b="0" dirty="0" smtClean="0"/>
              <a:t>– </a:t>
            </a:r>
            <a:r>
              <a:rPr lang="en-US" sz="1600" b="0" dirty="0" smtClean="0">
                <a:hlinkClick r:id="rId3"/>
              </a:rPr>
              <a:t>adrian.p.stephens@intel.com</a:t>
            </a:r>
            <a:endParaRPr lang="en-US" sz="1600" b="0" dirty="0" smtClean="0"/>
          </a:p>
          <a:p>
            <a:r>
              <a:rPr lang="en-US" sz="1600" dirty="0" err="1" smtClean="0"/>
              <a:t>TGac</a:t>
            </a:r>
            <a:r>
              <a:rPr lang="en-US" sz="1600" dirty="0" smtClean="0"/>
              <a:t> – Robert Stacey – </a:t>
            </a:r>
            <a:r>
              <a:rPr lang="en-US" sz="1600" b="0" dirty="0" smtClean="0">
                <a:hlinkClick r:id="rId4"/>
              </a:rPr>
              <a:t>rstacey@apple.com</a:t>
            </a:r>
            <a:r>
              <a:rPr lang="en-US" sz="1600" b="0" dirty="0" smtClean="0"/>
              <a:t>  </a:t>
            </a:r>
          </a:p>
          <a:p>
            <a:r>
              <a:rPr lang="en-US" sz="1600" dirty="0" err="1" smtClean="0"/>
              <a:t>TGad</a:t>
            </a:r>
            <a:r>
              <a:rPr lang="en-US" sz="1600" dirty="0" smtClean="0"/>
              <a:t> – Carlos </a:t>
            </a:r>
            <a:r>
              <a:rPr lang="en-US" sz="1600" dirty="0" err="1" smtClean="0"/>
              <a:t>Cordeiro</a:t>
            </a:r>
            <a:r>
              <a:rPr lang="en-US" sz="1600" dirty="0" smtClean="0"/>
              <a:t> </a:t>
            </a:r>
            <a:r>
              <a:rPr lang="en-US" sz="1600" b="0" dirty="0" smtClean="0"/>
              <a:t>– </a:t>
            </a:r>
            <a:r>
              <a:rPr lang="en-US" sz="1600" b="0" dirty="0" smtClean="0">
                <a:hlinkClick r:id="rId5"/>
              </a:rPr>
              <a:t>carlos.cordeiro@intel.com</a:t>
            </a:r>
            <a:r>
              <a:rPr lang="en-US" sz="1600" b="0" dirty="0" smtClean="0"/>
              <a:t> </a:t>
            </a:r>
          </a:p>
          <a:p>
            <a:r>
              <a:rPr lang="en-US" sz="1600" dirty="0" err="1" smtClean="0"/>
              <a:t>TGaf</a:t>
            </a:r>
            <a:r>
              <a:rPr lang="en-US" sz="1600" dirty="0" smtClean="0"/>
              <a:t> – Peter Ecclesine – </a:t>
            </a:r>
            <a:r>
              <a:rPr lang="en-US" sz="1600" b="0" dirty="0" smtClean="0">
                <a:hlinkClick r:id="rId6"/>
              </a:rPr>
              <a:t>pecclesi@cisco.com</a:t>
            </a:r>
            <a:r>
              <a:rPr lang="en-US" sz="1600" b="0" dirty="0" smtClean="0"/>
              <a:t> </a:t>
            </a:r>
          </a:p>
          <a:p>
            <a:r>
              <a:rPr lang="en-US" sz="1600" dirty="0" err="1" smtClean="0"/>
              <a:t>TGah</a:t>
            </a:r>
            <a:r>
              <a:rPr lang="en-US" sz="1600" dirty="0" smtClean="0"/>
              <a:t> – </a:t>
            </a:r>
            <a:r>
              <a:rPr lang="en-US" sz="1600" dirty="0" err="1" smtClean="0"/>
              <a:t>Minyoung</a:t>
            </a:r>
            <a:r>
              <a:rPr lang="en-US" sz="1600" dirty="0" smtClean="0"/>
              <a:t> Park </a:t>
            </a:r>
            <a:r>
              <a:rPr lang="en-US" sz="1600" b="0" dirty="0" smtClean="0"/>
              <a:t>– </a:t>
            </a:r>
            <a:r>
              <a:rPr lang="en-US" sz="1600" b="0" dirty="0" smtClean="0">
                <a:hlinkClick r:id="rId7"/>
              </a:rPr>
              <a:t>minyoung.park@intel.com</a:t>
            </a:r>
            <a:endParaRPr lang="en-US" sz="1600" b="0" dirty="0" smtClean="0"/>
          </a:p>
          <a:p>
            <a:r>
              <a:rPr lang="en-US" sz="1600" dirty="0" err="1" smtClean="0"/>
              <a:t>TGai</a:t>
            </a:r>
            <a:r>
              <a:rPr lang="en-US" sz="1600" dirty="0" smtClean="0"/>
              <a:t> – Tom </a:t>
            </a:r>
            <a:r>
              <a:rPr lang="en-US" sz="1600" dirty="0" err="1" smtClean="0"/>
              <a:t>Siep</a:t>
            </a:r>
            <a:r>
              <a:rPr lang="en-US" sz="1600" dirty="0" smtClean="0"/>
              <a:t> – </a:t>
            </a:r>
            <a:r>
              <a:rPr lang="en-US" sz="1600" b="0" dirty="0" smtClean="0">
                <a:hlinkClick r:id="rId8"/>
              </a:rPr>
              <a:t>tom.siep@csr.com</a:t>
            </a:r>
            <a:r>
              <a:rPr lang="en-US" sz="1600" b="0" dirty="0" smtClean="0"/>
              <a:t>  </a:t>
            </a:r>
          </a:p>
          <a:p>
            <a:pPr marL="0" indent="0">
              <a:buNone/>
            </a:pPr>
            <a:endParaRPr lang="en-US" sz="1600" dirty="0" smtClean="0"/>
          </a:p>
          <a:p>
            <a:r>
              <a:rPr lang="en-US" sz="1600" dirty="0" smtClean="0"/>
              <a:t>Editors Emeritus:</a:t>
            </a:r>
          </a:p>
          <a:p>
            <a:pPr lvl="1"/>
            <a:r>
              <a:rPr lang="en-US" sz="1600" dirty="0" err="1"/>
              <a:t>TGaa</a:t>
            </a:r>
            <a:r>
              <a:rPr lang="en-US" sz="1600" dirty="0"/>
              <a:t> – Alex Ashley – </a:t>
            </a:r>
            <a:r>
              <a:rPr lang="en-US" sz="1600" dirty="0">
                <a:hlinkClick r:id="rId9"/>
              </a:rPr>
              <a:t>alex.ashley@hotmail.co.uk</a:t>
            </a:r>
            <a:r>
              <a:rPr lang="en-US" sz="1600" dirty="0"/>
              <a:t> </a:t>
            </a:r>
          </a:p>
          <a:p>
            <a:pPr lvl="1"/>
            <a:r>
              <a:rPr lang="en-US" sz="1600" dirty="0" err="1" smtClean="0"/>
              <a:t>TGae</a:t>
            </a:r>
            <a:r>
              <a:rPr lang="en-US" sz="1600" dirty="0" smtClean="0"/>
              <a:t> – Henry </a:t>
            </a:r>
            <a:r>
              <a:rPr lang="en-US" sz="1600" dirty="0" err="1" smtClean="0"/>
              <a:t>Ptasinski</a:t>
            </a:r>
            <a:r>
              <a:rPr lang="en-US" sz="1600" dirty="0" smtClean="0"/>
              <a:t> – </a:t>
            </a:r>
            <a:r>
              <a:rPr lang="en-US" sz="1600" dirty="0" smtClean="0">
                <a:hlinkClick r:id="rId10"/>
              </a:rPr>
              <a:t>henry@LOGOUT.COM</a:t>
            </a:r>
            <a:r>
              <a:rPr lang="en-US" sz="1600" dirty="0" smtClean="0"/>
              <a:t> </a:t>
            </a:r>
          </a:p>
          <a:p>
            <a:pPr lvl="1"/>
            <a:endParaRPr lang="en-US" sz="1600" dirty="0" smtClean="0"/>
          </a:p>
          <a:p>
            <a:endParaRPr lang="en-US" sz="1600" dirty="0" smtClean="0"/>
          </a:p>
        </p:txBody>
      </p:sp>
      <p:sp>
        <p:nvSpPr>
          <p:cNvPr id="19462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19463" name="Date Placeholder 6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July 2012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Round table status report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648200"/>
          </a:xfrm>
        </p:spPr>
        <p:txBody>
          <a:bodyPr/>
          <a:lstStyle/>
          <a:p>
            <a:r>
              <a:rPr lang="en-GB" sz="2000" dirty="0" err="1" smtClean="0"/>
              <a:t>REVmb</a:t>
            </a:r>
            <a:r>
              <a:rPr lang="en-GB" sz="2000" dirty="0" smtClean="0"/>
              <a:t> – Published, celebration in July </a:t>
            </a:r>
          </a:p>
          <a:p>
            <a:r>
              <a:rPr lang="en-GB" sz="2000" dirty="0" err="1" smtClean="0"/>
              <a:t>11aa</a:t>
            </a:r>
            <a:r>
              <a:rPr lang="en-GB" sz="2000" dirty="0" smtClean="0"/>
              <a:t> –  Published, celebration in July</a:t>
            </a:r>
          </a:p>
          <a:p>
            <a:r>
              <a:rPr lang="en-GB" sz="2000" dirty="0" err="1" smtClean="0"/>
              <a:t>11ac</a:t>
            </a:r>
            <a:r>
              <a:rPr lang="en-GB" sz="2000" dirty="0" smtClean="0"/>
              <a:t> – Expect to </a:t>
            </a:r>
            <a:r>
              <a:rPr lang="en-GB" sz="2000" dirty="0" err="1" smtClean="0"/>
              <a:t>recirc</a:t>
            </a:r>
            <a:r>
              <a:rPr lang="en-GB" sz="2000" dirty="0" smtClean="0"/>
              <a:t> </a:t>
            </a:r>
            <a:r>
              <a:rPr lang="en-GB" sz="2000" dirty="0" err="1" smtClean="0"/>
              <a:t>D4.0</a:t>
            </a:r>
            <a:r>
              <a:rPr lang="en-GB" sz="2000" dirty="0" smtClean="0"/>
              <a:t> in September</a:t>
            </a:r>
          </a:p>
          <a:p>
            <a:r>
              <a:rPr lang="en-GB" sz="2000" dirty="0" err="1" smtClean="0"/>
              <a:t>11ad</a:t>
            </a:r>
            <a:r>
              <a:rPr lang="en-GB" sz="2000" dirty="0" smtClean="0"/>
              <a:t> – Requesting CA on </a:t>
            </a:r>
            <a:r>
              <a:rPr lang="en-GB" sz="2000" dirty="0" err="1" smtClean="0"/>
              <a:t>D9.0</a:t>
            </a:r>
            <a:r>
              <a:rPr lang="en-GB" sz="2000" dirty="0" smtClean="0"/>
              <a:t>, in </a:t>
            </a:r>
            <a:r>
              <a:rPr lang="en-GB" sz="2000" dirty="0" err="1" smtClean="0"/>
              <a:t>recirc</a:t>
            </a:r>
            <a:r>
              <a:rPr lang="en-GB" sz="2000" dirty="0" smtClean="0"/>
              <a:t> now</a:t>
            </a:r>
          </a:p>
          <a:p>
            <a:r>
              <a:rPr lang="en-GB" sz="2000" dirty="0" err="1" smtClean="0"/>
              <a:t>11ae</a:t>
            </a:r>
            <a:r>
              <a:rPr lang="en-GB" sz="2000" dirty="0" smtClean="0"/>
              <a:t> –  Published, celebration in July</a:t>
            </a:r>
          </a:p>
          <a:p>
            <a:r>
              <a:rPr lang="en-GB" sz="2000" dirty="0" err="1" smtClean="0"/>
              <a:t>11af</a:t>
            </a:r>
            <a:r>
              <a:rPr lang="en-GB" sz="2000" dirty="0" smtClean="0"/>
              <a:t> – Hope to </a:t>
            </a:r>
            <a:r>
              <a:rPr lang="en-GB" sz="2000" dirty="0" smtClean="0"/>
              <a:t>go to </a:t>
            </a:r>
            <a:r>
              <a:rPr lang="en-GB" sz="2000" dirty="0" err="1" smtClean="0"/>
              <a:t>WG</a:t>
            </a:r>
            <a:r>
              <a:rPr lang="en-GB" sz="2000" dirty="0" smtClean="0"/>
              <a:t> </a:t>
            </a:r>
            <a:r>
              <a:rPr lang="en-GB" sz="2000" dirty="0" err="1" smtClean="0"/>
              <a:t>LB</a:t>
            </a:r>
            <a:r>
              <a:rPr lang="en-GB" sz="2000" dirty="0" smtClean="0"/>
              <a:t> </a:t>
            </a:r>
            <a:r>
              <a:rPr lang="en-GB" sz="2000" dirty="0" smtClean="0"/>
              <a:t>Friday</a:t>
            </a:r>
          </a:p>
          <a:p>
            <a:r>
              <a:rPr lang="en-GB" sz="2000" dirty="0" err="1" smtClean="0"/>
              <a:t>11ah</a:t>
            </a:r>
            <a:r>
              <a:rPr lang="en-GB" sz="2000" dirty="0" smtClean="0"/>
              <a:t> – working on spec framework </a:t>
            </a:r>
            <a:r>
              <a:rPr lang="en-GB" sz="2000" dirty="0" smtClean="0"/>
              <a:t>doc</a:t>
            </a:r>
            <a:endParaRPr lang="en-GB" sz="2000" dirty="0" smtClean="0"/>
          </a:p>
          <a:p>
            <a:r>
              <a:rPr lang="en-GB" sz="2000" dirty="0" err="1" smtClean="0"/>
              <a:t>11ai</a:t>
            </a:r>
            <a:r>
              <a:rPr lang="en-GB" sz="2000" dirty="0" smtClean="0"/>
              <a:t> – will close spec framework doc this week</a:t>
            </a:r>
          </a:p>
        </p:txBody>
      </p:sp>
      <p:sp>
        <p:nvSpPr>
          <p:cNvPr id="2048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CBFB0970-0318-4E35-AEDF-341F41E712EB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20485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20486" name="Date Placeholder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July 2012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802.11 Style Guide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572000"/>
          </a:xfrm>
        </p:spPr>
        <p:txBody>
          <a:bodyPr/>
          <a:lstStyle/>
          <a:p>
            <a:r>
              <a:rPr lang="en-GB" dirty="0" smtClean="0"/>
              <a:t>See 11-09-1034-05-0000-wg11-style-guide.doc</a:t>
            </a:r>
          </a:p>
          <a:p>
            <a:pPr lvl="1"/>
            <a:r>
              <a:rPr lang="en-US" dirty="0" smtClean="0"/>
              <a:t>We updated 802.11 </a:t>
            </a:r>
            <a:r>
              <a:rPr lang="en-US" dirty="0" err="1" smtClean="0"/>
              <a:t>WG</a:t>
            </a:r>
            <a:r>
              <a:rPr lang="en-US" dirty="0" smtClean="0"/>
              <a:t> Style Guide based on 2012 IEEE Standards Style Manual and consistency changes in final publication of the 802.11 standard</a:t>
            </a:r>
            <a:endParaRPr lang="en-GB" dirty="0" smtClean="0"/>
          </a:p>
          <a:p>
            <a:r>
              <a:rPr lang="en-US" b="0" dirty="0" smtClean="0"/>
              <a:t>Editor’s responsibility includes checking the </a:t>
            </a:r>
            <a:r>
              <a:rPr lang="en-US" dirty="0" smtClean="0"/>
              <a:t>2012 IEEE Standards Style Manual </a:t>
            </a:r>
            <a:r>
              <a:rPr lang="en-US" b="0" dirty="0" smtClean="0"/>
              <a:t>when creating or updating drafts. </a:t>
            </a:r>
            <a:r>
              <a:rPr lang="en-GB" u="sng" dirty="0" smtClean="0">
                <a:hlinkClick r:id="rId3"/>
              </a:rPr>
              <a:t>https://development.standards.ieee.org/myproject/Public/mytools/draft/styleman.pdf</a:t>
            </a:r>
            <a:endParaRPr lang="en-US" b="0" dirty="0" smtClean="0"/>
          </a:p>
          <a:p>
            <a:r>
              <a:rPr lang="en-US" b="0" dirty="0" smtClean="0"/>
              <a:t>Submissions with draft text should conform to both the </a:t>
            </a:r>
            <a:r>
              <a:rPr lang="en-US" b="0" dirty="0" err="1" smtClean="0"/>
              <a:t>WG11</a:t>
            </a:r>
            <a:r>
              <a:rPr lang="en-US" b="0" dirty="0" smtClean="0"/>
              <a:t> Style Guide and IEEE Standards Style Manual</a:t>
            </a:r>
          </a:p>
          <a:p>
            <a:r>
              <a:rPr lang="en-US" b="0" dirty="0" smtClean="0"/>
              <a:t>Note that the Style Guide evolves with our practice</a:t>
            </a:r>
          </a:p>
          <a:p>
            <a:pPr>
              <a:buFontTx/>
              <a:buNone/>
            </a:pPr>
            <a:endParaRPr lang="en-GB" dirty="0" smtClean="0"/>
          </a:p>
        </p:txBody>
      </p:sp>
      <p:sp>
        <p:nvSpPr>
          <p:cNvPr id="2867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47D261DD-C19A-4D33-B792-98F42174A4BE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28677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28678" name="Date Placeholder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July 2012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</p:spPr>
        <p:txBody>
          <a:bodyPr/>
          <a:lstStyle/>
          <a:p>
            <a:r>
              <a:rPr lang="en-US" smtClean="0"/>
              <a:t>Slide </a:t>
            </a:r>
            <a:fld id="{267CEDAE-0893-43B3-92C5-6D110BF9235A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29699" name="Rectangle 4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smtClean="0"/>
              <a:t>Editor Amendment Ordering</a:t>
            </a:r>
          </a:p>
        </p:txBody>
      </p:sp>
      <p:graphicFrame>
        <p:nvGraphicFramePr>
          <p:cNvPr id="14461" name="Group 12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38998909"/>
              </p:ext>
            </p:extLst>
          </p:nvPr>
        </p:nvGraphicFramePr>
        <p:xfrm>
          <a:off x="685800" y="1828800"/>
          <a:ext cx="7772400" cy="2566035"/>
        </p:xfrm>
        <a:graphic>
          <a:graphicData uri="http://schemas.openxmlformats.org/drawingml/2006/table">
            <a:tbl>
              <a:tblPr/>
              <a:tblGrid>
                <a:gridCol w="2894013"/>
                <a:gridCol w="2284412"/>
                <a:gridCol w="2593975"/>
              </a:tblGrid>
              <a:tr h="3349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Amendment Number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Task Group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REVCOM Date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802.11-2011 Amendment 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TGae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 2012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802.11-2011 Amendment 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TGaa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Jun 2012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802.11-2011 Amendment 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TGad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Dec 2012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802.11-2011 Amendment 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TGac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Dec 2013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802.11-2011 Amendment 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TGaf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 2014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802.11-2011 Amendment 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TGah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 2015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802.11-2011 Amendment 7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TGai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Sept 2014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9754" name="Rectangle 65"/>
          <p:cNvSpPr>
            <a:spLocks noChangeArrowheads="1"/>
          </p:cNvSpPr>
          <p:nvPr/>
        </p:nvSpPr>
        <p:spPr bwMode="auto">
          <a:xfrm>
            <a:off x="533400" y="1219200"/>
            <a:ext cx="7924800" cy="835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400" b="1" dirty="0"/>
              <a:t>Data as of </a:t>
            </a:r>
            <a:r>
              <a:rPr lang="en-US" sz="1400" b="1" dirty="0" smtClean="0">
                <a:solidFill>
                  <a:srgbClr val="FF0000"/>
                </a:solidFill>
              </a:rPr>
              <a:t>July 2012</a:t>
            </a:r>
            <a:endParaRPr lang="en-US" sz="1400" b="1" dirty="0"/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400" dirty="0"/>
              <a:t>See </a:t>
            </a:r>
            <a:r>
              <a:rPr lang="en-US" sz="1400" dirty="0">
                <a:hlinkClick r:id="rId3"/>
              </a:rPr>
              <a:t>http://grouper.ieee.org/groups/802/11/Reports/802.11_Timelines.htm</a:t>
            </a:r>
            <a:r>
              <a:rPr lang="en-US" sz="1400" dirty="0"/>
              <a:t> </a:t>
            </a:r>
          </a:p>
        </p:txBody>
      </p:sp>
      <p:sp>
        <p:nvSpPr>
          <p:cNvPr id="29755" name="Text Box 66"/>
          <p:cNvSpPr txBox="1">
            <a:spLocks noChangeArrowheads="1"/>
          </p:cNvSpPr>
          <p:nvPr/>
        </p:nvSpPr>
        <p:spPr bwMode="auto">
          <a:xfrm>
            <a:off x="6705600" y="609600"/>
            <a:ext cx="1981200" cy="8223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</a:rPr>
              <a:t>Amendment numbering is editorial! No need to make ballot comments on these dynamic numbers!</a:t>
            </a:r>
          </a:p>
        </p:txBody>
      </p:sp>
      <p:sp>
        <p:nvSpPr>
          <p:cNvPr id="29756" name="Footer Placeholder 7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29757" name="Date Placeholder 7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July 2012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ext Box 116"/>
          <p:cNvSpPr txBox="1">
            <a:spLocks noChangeArrowheads="1"/>
          </p:cNvSpPr>
          <p:nvPr/>
        </p:nvSpPr>
        <p:spPr bwMode="auto">
          <a:xfrm>
            <a:off x="7543800" y="762000"/>
            <a:ext cx="1295400" cy="457200"/>
          </a:xfrm>
          <a:prstGeom prst="rect">
            <a:avLst/>
          </a:prstGeom>
          <a:solidFill>
            <a:srgbClr val="92D050"/>
          </a:solidFill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/>
            <a:r>
              <a:rPr lang="en-US"/>
              <a:t>Most current doc shaded green.</a:t>
            </a:r>
            <a:endParaRPr lang="en-US" b="1"/>
          </a:p>
        </p:txBody>
      </p:sp>
      <p:graphicFrame>
        <p:nvGraphicFramePr>
          <p:cNvPr id="79875" name="Group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1466393"/>
              </p:ext>
            </p:extLst>
          </p:nvPr>
        </p:nvGraphicFramePr>
        <p:xfrm>
          <a:off x="457200" y="1219200"/>
          <a:ext cx="6892754" cy="3002280"/>
        </p:xfrm>
        <a:graphic>
          <a:graphicData uri="http://schemas.openxmlformats.org/drawingml/2006/table">
            <a:tbl>
              <a:tblPr/>
              <a:tblGrid>
                <a:gridCol w="325603"/>
                <a:gridCol w="402976"/>
                <a:gridCol w="338221"/>
                <a:gridCol w="347579"/>
                <a:gridCol w="381000"/>
                <a:gridCol w="381000"/>
                <a:gridCol w="304800"/>
                <a:gridCol w="389689"/>
                <a:gridCol w="364289"/>
                <a:gridCol w="643021"/>
                <a:gridCol w="537408"/>
                <a:gridCol w="582863"/>
                <a:gridCol w="1092868"/>
                <a:gridCol w="801437"/>
              </a:tblGrid>
              <a:tr h="261938"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8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Published </a:t>
                      </a: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or </a:t>
                      </a: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Draft</a:t>
                      </a: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Baseline Documents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Source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MEC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Style Guide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Editor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Snapshot Date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21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Published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ad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ac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af</a:t>
                      </a: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ah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ai</a:t>
                      </a: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814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ad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9.0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Word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Yes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Carlos Cordero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14-Jul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ac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7.0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3.0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Frame 10.0</a:t>
                      </a: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itchFamily="18" charset="0"/>
                        </a:rPr>
                        <a:t>No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2009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Robert Stacey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13-Mar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28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af</a:t>
                      </a: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9.0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3.0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1.08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Frame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10.0</a:t>
                      </a: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Peter Ecclesine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16-Jul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ah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5.0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2.0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1.0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1.0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2009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Minyoung Park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20-Jan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908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ai</a:t>
                      </a: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7.0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2.2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1.07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1.0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0.0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Frame 10.0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Tom </a:t>
                      </a:r>
                      <a:r>
                        <a:rPr kumimoji="0" lang="en-US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Siep</a:t>
                      </a: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15-Jul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956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solidFill>
                          <a:srgbClr val="FF0000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solidFill>
                          <a:srgbClr val="FF0000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solidFill>
                          <a:srgbClr val="FF0000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92D05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1970" name="Text Box 116"/>
          <p:cNvSpPr txBox="1">
            <a:spLocks noChangeArrowheads="1"/>
          </p:cNvSpPr>
          <p:nvPr/>
        </p:nvSpPr>
        <p:spPr bwMode="auto">
          <a:xfrm>
            <a:off x="152400" y="838200"/>
            <a:ext cx="16764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Changes from  last report shown in </a:t>
            </a:r>
            <a:r>
              <a:rPr lang="en-US" b="1">
                <a:solidFill>
                  <a:srgbClr val="FF0000"/>
                </a:solidFill>
              </a:rPr>
              <a:t>red.</a:t>
            </a:r>
          </a:p>
        </p:txBody>
      </p:sp>
      <p:sp>
        <p:nvSpPr>
          <p:cNvPr id="31971" name="Date Placeholder 3"/>
          <p:cNvSpPr txBox="1">
            <a:spLocks noGrp="1"/>
          </p:cNvSpPr>
          <p:nvPr/>
        </p:nvSpPr>
        <p:spPr bwMode="auto">
          <a:xfrm>
            <a:off x="696913" y="336550"/>
            <a:ext cx="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endParaRPr lang="en-GB" sz="1800" b="1"/>
          </a:p>
        </p:txBody>
      </p:sp>
      <p:sp>
        <p:nvSpPr>
          <p:cNvPr id="31972" name="Slide Number Placeholder 8"/>
          <p:cNvSpPr txBox="1">
            <a:spLocks noGrp="1"/>
          </p:cNvSpPr>
          <p:nvPr/>
        </p:nvSpPr>
        <p:spPr bwMode="auto">
          <a:xfrm>
            <a:off x="4357688" y="6475413"/>
            <a:ext cx="5048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/>
              <a:t>Slide </a:t>
            </a:r>
            <a:fld id="{3CC2130E-942E-44E1-91AF-4824D5157D33}" type="slidenum">
              <a:rPr lang="en-US"/>
              <a:pPr algn="ctr"/>
              <a:t>6</a:t>
            </a:fld>
            <a:endParaRPr lang="en-US"/>
          </a:p>
        </p:txBody>
      </p:sp>
      <p:sp>
        <p:nvSpPr>
          <p:cNvPr id="31973" name="Text Box 231"/>
          <p:cNvSpPr txBox="1">
            <a:spLocks noChangeArrowheads="1"/>
          </p:cNvSpPr>
          <p:nvPr/>
        </p:nvSpPr>
        <p:spPr bwMode="auto">
          <a:xfrm>
            <a:off x="152400" y="609600"/>
            <a:ext cx="12192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1800" dirty="0" smtClean="0">
                <a:latin typeface="Arial" charset="0"/>
              </a:rPr>
              <a:t>July 2012</a:t>
            </a:r>
            <a:endParaRPr lang="en-US" sz="1800" dirty="0">
              <a:latin typeface="Arial" charset="0"/>
            </a:endParaRPr>
          </a:p>
        </p:txBody>
      </p:sp>
      <p:sp>
        <p:nvSpPr>
          <p:cNvPr id="31974" name="Rectangle 23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685800"/>
            <a:ext cx="7772400" cy="457200"/>
          </a:xfrm>
        </p:spPr>
        <p:txBody>
          <a:bodyPr/>
          <a:lstStyle/>
          <a:p>
            <a:r>
              <a:rPr lang="en-US" sz="2800" dirty="0" smtClean="0"/>
              <a:t>Draft Development Snapshot</a:t>
            </a:r>
            <a:endParaRPr lang="en-GB" sz="2800" dirty="0" smtClean="0"/>
          </a:p>
        </p:txBody>
      </p:sp>
      <p:sp>
        <p:nvSpPr>
          <p:cNvPr id="31975" name="Slide Number Placeholder 9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795EAAF8-1103-4F9A-8384-029AC986883C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31976" name="Footer Placeholder 10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31977" name="Date Placeholder 10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July 2012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12092</TotalTime>
  <Words>490</Words>
  <Application>Microsoft Office PowerPoint</Application>
  <PresentationFormat>On-screen Show (4:3)</PresentationFormat>
  <Paragraphs>162</Paragraphs>
  <Slides>6</Slides>
  <Notes>6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Default Design</vt:lpstr>
      <vt:lpstr>Document</vt:lpstr>
      <vt:lpstr>802.11 WG Editor’s Meeting (July ‘12)</vt:lpstr>
      <vt:lpstr>Volunteer Editor Contacts</vt:lpstr>
      <vt:lpstr>Round table status report</vt:lpstr>
      <vt:lpstr>802.11 Style Guide</vt:lpstr>
      <vt:lpstr>Editor Amendment Ordering</vt:lpstr>
      <vt:lpstr>Draft Development Snapshot</vt:lpstr>
    </vt:vector>
  </TitlesOfParts>
  <Company>Intel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WG Editor's Meeting</dc:title>
  <dc:creator>Peter Ecclesine</dc:creator>
  <cp:lastModifiedBy>pecclesi</cp:lastModifiedBy>
  <cp:revision>566</cp:revision>
  <cp:lastPrinted>1998-02-10T13:28:06Z</cp:lastPrinted>
  <dcterms:created xsi:type="dcterms:W3CDTF">1998-02-10T13:07:52Z</dcterms:created>
  <dcterms:modified xsi:type="dcterms:W3CDTF">2012-07-20T00:02:51Z</dcterms:modified>
</cp:coreProperties>
</file>