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5" r:id="rId2"/>
    <p:sldId id="321" r:id="rId3"/>
    <p:sldId id="287" r:id="rId4"/>
    <p:sldId id="302" r:id="rId5"/>
    <p:sldId id="303" r:id="rId6"/>
    <p:sldId id="322" r:id="rId7"/>
    <p:sldId id="304" r:id="rId8"/>
    <p:sldId id="306" r:id="rId9"/>
    <p:sldId id="314" r:id="rId10"/>
    <p:sldId id="311" r:id="rId11"/>
    <p:sldId id="354" r:id="rId12"/>
    <p:sldId id="317" r:id="rId13"/>
    <p:sldId id="336" r:id="rId14"/>
    <p:sldId id="351" r:id="rId15"/>
    <p:sldId id="352" r:id="rId16"/>
    <p:sldId id="310" r:id="rId17"/>
    <p:sldId id="355" r:id="rId18"/>
    <p:sldId id="332" r:id="rId19"/>
    <p:sldId id="335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FF0000"/>
    <a:srgbClr val="0000CC"/>
    <a:srgbClr val="92D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85" autoAdjust="0"/>
    <p:restoredTop sz="94676" autoAdjust="0"/>
  </p:normalViewPr>
  <p:slideViewPr>
    <p:cSldViewPr>
      <p:cViewPr>
        <p:scale>
          <a:sx n="90" d="100"/>
          <a:sy n="90" d="100"/>
        </p:scale>
        <p:origin x="-810" y="-72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61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100" d="100"/>
          <a:sy n="100" d="100"/>
        </p:scale>
        <p:origin x="-2568" y="-7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691063" y="8982075"/>
            <a:ext cx="1627187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2AEFAE9-F16A-44B0-9614-A9CC926917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9436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 smtClean="0"/>
              <a:t>July 2012</a:t>
            </a:r>
            <a:endParaRPr lang="en-US" dirty="0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197350" y="8985250"/>
            <a:ext cx="2084388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Peter Ecclesine (Cisco Systems)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BCEF1741-1A40-4514-953E-00C57A8BD1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304903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710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710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71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3554447F-A678-4ED9-8E54-D24F45F2B035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71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71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939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939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9397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9398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9399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17E4734-E93D-4119-AD53-64F2B1E3BFF1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6041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September 2007</a:t>
            </a:r>
          </a:p>
        </p:txBody>
      </p:sp>
      <p:sp>
        <p:nvSpPr>
          <p:cNvPr id="6042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604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9C44FAB-61B8-4A66-BBA1-94E6BB943BF4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604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04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1552575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2009</a:t>
            </a:r>
          </a:p>
        </p:txBody>
      </p:sp>
      <p:sp>
        <p:nvSpPr>
          <p:cNvPr id="6144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0088"/>
            <a:ext cx="4627562" cy="3470275"/>
          </a:xfrm>
          <a:ln/>
        </p:spPr>
      </p:sp>
      <p:sp>
        <p:nvSpPr>
          <p:cNvPr id="6144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3646" tIns="46030" rIns="93646" bIns="46030"/>
          <a:lstStyle/>
          <a:p>
            <a:endParaRPr lang="en-GB" smtClean="0"/>
          </a:p>
        </p:txBody>
      </p:sp>
      <p:sp>
        <p:nvSpPr>
          <p:cNvPr id="61445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61446" name="Footer Placeholder 4"/>
          <p:cNvSpPr txBox="1">
            <a:spLocks noGrp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/>
              <a:t>Peter Ecclesine (Cisco Systems)</a:t>
            </a:r>
          </a:p>
        </p:txBody>
      </p:sp>
      <p:sp>
        <p:nvSpPr>
          <p:cNvPr id="61447" name="Slide Number Placeholder 5"/>
          <p:cNvSpPr txBox="1">
            <a:spLocks noGrp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/>
              <a:t>Page </a:t>
            </a:r>
            <a:fld id="{21B25F91-49BD-4174-ABE5-DAB1B1B7A3E6}" type="slidenum">
              <a:rPr lang="en-US"/>
              <a:pPr algn="r" defTabSz="933450"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0179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01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01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2D12055-9FED-41AC-BC41-66DDF4A95F6E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501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01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120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2A966BB1-2648-428D-89B2-DEE69CF444F7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325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325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  <p:sp>
        <p:nvSpPr>
          <p:cNvPr id="53253" name="Date Placeholder 3"/>
          <p:cNvSpPr txBox="1">
            <a:spLocks noGrp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3255" name="Slide Number Placeholder 5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17C76FB5-D21E-4856-9A2E-583C467B7A54}" type="slidenum">
              <a:rPr lang="en-US" smtClean="0"/>
              <a:pPr/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4275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sz="1400" b="1"/>
              <a:t>July 2007</a:t>
            </a:r>
          </a:p>
        </p:txBody>
      </p:sp>
      <p:sp>
        <p:nvSpPr>
          <p:cNvPr id="542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57813" y="8985250"/>
            <a:ext cx="923925" cy="182563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5427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8E69B3AA-26FE-4019-9278-A38067FC49B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42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42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March 2012</a:t>
            </a: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8DA8A4D-514D-4F10-8470-E7DBD1F4B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7AC36D-AB09-4F67-BEBE-3C34A62A31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D41E83-5642-4D1B-BE59-0E57F43E6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C4EEAD-D47F-49AB-A4FD-EAD18A4F2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BD51C0-984A-42EB-B1D1-D00F04D39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284E455-25C1-4B8F-B461-78E9C8FDBA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AD8484D-9D52-4005-BFCF-78AC5E78CF7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8C3F39C-AE37-421C-B73C-6601D762A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42EEB20-A790-4875-9B11-1760A2C9DD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21A0AF-1F4B-40A9-9FD3-C0B5836ED4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5776"/>
            <a:ext cx="134011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C852EAA-55A2-42ED-A7D0-B44537ACD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C5AFE51-6B43-4F27-864D-DB62B645A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D375DA1-01C6-437F-9DBD-60D51F5D1C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5776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02475" y="6475413"/>
            <a:ext cx="14414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Peter Ecclesine (Cisco Systems)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0AD8484D-9D52-4005-BFCF-78AC5E78CF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5181600" y="335776"/>
            <a:ext cx="32639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802.11-12/</a:t>
            </a:r>
            <a:r>
              <a:rPr lang="en-US" sz="1800" b="1" dirty="0" err="1" smtClean="0"/>
              <a:t>0870r1</a:t>
            </a:r>
            <a:endParaRPr 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328" r:id="rId1"/>
    <p:sldLayoutId id="2147485329" r:id="rId2"/>
    <p:sldLayoutId id="2147485341" r:id="rId3"/>
    <p:sldLayoutId id="2147485330" r:id="rId4"/>
    <p:sldLayoutId id="2147485331" r:id="rId5"/>
    <p:sldLayoutId id="2147485332" r:id="rId6"/>
    <p:sldLayoutId id="2147485334" r:id="rId7"/>
    <p:sldLayoutId id="2147485335" r:id="rId8"/>
    <p:sldLayoutId id="2147485336" r:id="rId9"/>
    <p:sldLayoutId id="2147485337" r:id="rId10"/>
    <p:sldLayoutId id="2147485338" r:id="rId11"/>
    <p:sldLayoutId id="2147485339" r:id="rId12"/>
    <p:sldLayoutId id="2147485340" r:id="rId1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5/dcn/12/15-12-0368-00-0000-central-desktop-gm.ppt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editor_resources.html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ment.standards.ieee.org/myproject/Public/mytools/draft/styleman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er.ieee.org/groups/802/11/Reports/802.11_Timelines.htm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mailto:t.gerdon@ieee.org" TargetMode="External"/><Relationship Id="rId3" Type="http://schemas.openxmlformats.org/officeDocument/2006/relationships/hyperlink" Target="mailto:berger.cathrine@ieee.org" TargetMode="External"/><Relationship Id="rId7" Type="http://schemas.openxmlformats.org/officeDocument/2006/relationships/hyperlink" Target="mailto:drago.f@ieee.or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.turner@ieee.org" TargetMode="External"/><Relationship Id="rId5" Type="http://schemas.openxmlformats.org/officeDocument/2006/relationships/hyperlink" Target="mailto:l.perry@ieee.org" TargetMode="External"/><Relationship Id="rId4" Type="http://schemas.openxmlformats.org/officeDocument/2006/relationships/hyperlink" Target="mailto:k.bennett@ieee.org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mailto:tom.siep@csr.com" TargetMode="External"/><Relationship Id="rId3" Type="http://schemas.openxmlformats.org/officeDocument/2006/relationships/hyperlink" Target="mailto:adrian.p.stephens@intel.com" TargetMode="External"/><Relationship Id="rId7" Type="http://schemas.openxmlformats.org/officeDocument/2006/relationships/hyperlink" Target="mailto:minyoung.park@intel.co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pecclesi@cisco.com" TargetMode="External"/><Relationship Id="rId5" Type="http://schemas.openxmlformats.org/officeDocument/2006/relationships/hyperlink" Target="mailto:carlos.cordeiro@intel.com" TargetMode="External"/><Relationship Id="rId10" Type="http://schemas.openxmlformats.org/officeDocument/2006/relationships/hyperlink" Target="mailto:henry@LOGOUT.COM" TargetMode="External"/><Relationship Id="rId4" Type="http://schemas.openxmlformats.org/officeDocument/2006/relationships/hyperlink" Target="mailto:rstacey@apple.com" TargetMode="External"/><Relationship Id="rId9" Type="http://schemas.openxmlformats.org/officeDocument/2006/relationships/hyperlink" Target="mailto:alex.ashley@hotmail.co.uk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E645108C-F4BD-42F7-A73B-AA473E24AA0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14400"/>
          </a:xfrm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WG</a:t>
            </a:r>
            <a:r>
              <a:rPr lang="en-US" dirty="0" smtClean="0"/>
              <a:t> Editor’s Meeting (July ‘12)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03388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2011-07-17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531813" y="2511425"/>
          <a:ext cx="7997825" cy="2592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3" name="Document" r:id="rId4" imgW="8596788" imgH="2803492" progId="Word.Document.8">
                  <p:embed/>
                </p:oleObj>
              </mc:Choice>
              <mc:Fallback>
                <p:oleObj name="Document" r:id="rId4" imgW="8596788" imgH="2803492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2511425"/>
                        <a:ext cx="7997825" cy="25923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0" name="Rectangle 5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sp>
        <p:nvSpPr>
          <p:cNvPr id="1031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Amendment &amp; other ordering notes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mtClean="0"/>
              <a:t>Editors define publication order independent of working group public timelines:</a:t>
            </a:r>
          </a:p>
          <a:p>
            <a:pPr lvl="1"/>
            <a:r>
              <a:rPr lang="en-US" smtClean="0"/>
              <a:t>Since official timeline is volatile and moves around</a:t>
            </a:r>
          </a:p>
          <a:p>
            <a:pPr lvl="1"/>
            <a:r>
              <a:rPr lang="en-US" smtClean="0"/>
              <a:t>Publication order helps provide stability in amendment numbering, figures, clauses and other numbering assignments</a:t>
            </a:r>
          </a:p>
          <a:p>
            <a:pPr lvl="1"/>
            <a:r>
              <a:rPr lang="en-US" smtClean="0"/>
              <a:t>Editors are committed to maintain a rational publication order</a:t>
            </a:r>
          </a:p>
          <a:p>
            <a:r>
              <a:rPr lang="en-US" smtClean="0"/>
              <a:t>Numbering spreadsheet 11/1149:</a:t>
            </a:r>
          </a:p>
          <a:p>
            <a:pPr lvl="1"/>
            <a:r>
              <a:rPr lang="en-US" smtClean="0"/>
              <a:t>Succeeding amendments to do their respective updates</a:t>
            </a:r>
          </a:p>
          <a:p>
            <a:pPr lvl="1"/>
            <a:r>
              <a:rPr lang="en-US" smtClean="0"/>
              <a:t>Must match the official timeline after plenaries</a:t>
            </a:r>
          </a:p>
          <a:p>
            <a:endParaRPr lang="en-US" smtClean="0"/>
          </a:p>
        </p:txBody>
      </p:sp>
      <p:sp>
        <p:nvSpPr>
          <p:cNvPr id="24580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458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CE635F6-8864-4BBD-8832-5B292A43C38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458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458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Discussion with IEEE Publications staff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Embedded fonts issue for </a:t>
            </a:r>
            <a:r>
              <a:rPr lang="en-US" dirty="0" err="1" smtClean="0"/>
              <a:t>TGac</a:t>
            </a:r>
            <a:r>
              <a:rPr lang="en-US" dirty="0" smtClean="0"/>
              <a:t> draft </a:t>
            </a:r>
            <a:r>
              <a:rPr lang="en-US" dirty="0" smtClean="0"/>
              <a:t>publication</a:t>
            </a:r>
          </a:p>
          <a:p>
            <a:r>
              <a:rPr lang="en-US" dirty="0" smtClean="0"/>
              <a:t>Central Desktop discussion</a:t>
            </a:r>
          </a:p>
          <a:p>
            <a:pPr lvl="1"/>
            <a:r>
              <a:rPr lang="en-GB" u="sng" dirty="0">
                <a:hlinkClick r:id="rId2"/>
              </a:rPr>
              <a:t>https://mentor.ieee.org/802.15/dcn/12/15-12-0368-00-0000-central-desktop-gm.ppt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2560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  <p:sp>
        <p:nvSpPr>
          <p:cNvPr id="2560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56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A8A8573-1176-460B-A1C8-1C59BECAEEF0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MDR Status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r>
              <a:rPr lang="en-US" smtClean="0"/>
              <a:t>802.11 Working Group MDR</a:t>
            </a:r>
          </a:p>
          <a:p>
            <a:pPr lvl="1">
              <a:buFontTx/>
              <a:buNone/>
            </a:pPr>
            <a:r>
              <a:rPr lang="en-US" sz="1600" smtClean="0"/>
              <a:t>11-11/615r4 documents the process</a:t>
            </a:r>
          </a:p>
          <a:p>
            <a:pPr lvl="1">
              <a:buFontTx/>
              <a:buNone/>
            </a:pPr>
            <a:r>
              <a:rPr lang="en-US" sz="1600" smtClean="0"/>
              <a:t>MDR now in the 802.11 Operating Manual 11-09/0002r8</a:t>
            </a:r>
          </a:p>
          <a:p>
            <a:pPr lvl="1">
              <a:buFontTx/>
              <a:buNone/>
            </a:pPr>
            <a:endParaRPr lang="en-US" sz="1600" smtClean="0"/>
          </a:p>
          <a:p>
            <a:r>
              <a:rPr lang="en-US" smtClean="0"/>
              <a:t>P802.11aa D5.0 went through Working Group Mandatory Editorial Coordination before July 2011</a:t>
            </a:r>
          </a:p>
          <a:p>
            <a:r>
              <a:rPr lang="en-US" smtClean="0"/>
              <a:t>P802.11ad D4.0 went through Working Group Mandatory Editorial Coordination before July 2011</a:t>
            </a:r>
          </a:p>
          <a:p>
            <a:r>
              <a:rPr lang="en-US" smtClean="0"/>
              <a:t>P802.11ae D4.0 went through Working Group Mandatory Editorial Coordination before July 2011</a:t>
            </a:r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2F44440-AD43-43F2-939F-6A909DC803D7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662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663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Editors page</a:t>
            </a:r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>
                <a:hlinkClick r:id="rId2"/>
              </a:rPr>
              <a:t>http://www.ieee802.org/11/editor_resources.html</a:t>
            </a:r>
            <a:endParaRPr lang="en-US" u="sng" dirty="0" smtClean="0"/>
          </a:p>
          <a:p>
            <a:r>
              <a:rPr lang="en-US" b="0" dirty="0" smtClean="0"/>
              <a:t>Comments or changes</a:t>
            </a:r>
            <a:r>
              <a:rPr lang="en-US" b="0" dirty="0" smtClean="0"/>
              <a:t>? Perhaps an online wiki?</a:t>
            </a:r>
            <a:endParaRPr lang="en-US" b="0" dirty="0" smtClean="0"/>
          </a:p>
          <a:p>
            <a:r>
              <a:rPr lang="en-US" b="0" dirty="0" smtClean="0"/>
              <a:t>Volunteers sought to improve this state.</a:t>
            </a:r>
          </a:p>
        </p:txBody>
      </p:sp>
      <p:sp>
        <p:nvSpPr>
          <p:cNvPr id="2765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  <p:sp>
        <p:nvSpPr>
          <p:cNvPr id="2765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76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A7343D4-A490-4C6E-ADC9-8805142B12B2}" type="slidenum">
              <a:rPr lang="en-US" smtClean="0"/>
              <a:pPr/>
              <a:t>13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802.11 Style Guide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GB" dirty="0" smtClean="0"/>
              <a:t>See 11-09-1034-05-0000-wg11-style-guide.doc</a:t>
            </a:r>
          </a:p>
          <a:p>
            <a:pPr lvl="1"/>
            <a:r>
              <a:rPr lang="en-US" dirty="0" smtClean="0"/>
              <a:t>We updated 802.11 </a:t>
            </a:r>
            <a:r>
              <a:rPr lang="en-US" dirty="0" err="1" smtClean="0"/>
              <a:t>WG</a:t>
            </a:r>
            <a:r>
              <a:rPr lang="en-US" dirty="0" smtClean="0"/>
              <a:t> Style Guide based on 2012 IEEE Standards Style Manual and consistency changes in final publication of the 802.11 standard</a:t>
            </a:r>
            <a:endParaRPr lang="en-GB" dirty="0" smtClean="0"/>
          </a:p>
          <a:p>
            <a:r>
              <a:rPr lang="en-US" b="0" dirty="0" smtClean="0"/>
              <a:t>Editor’s responsibility includes checking the </a:t>
            </a:r>
            <a:r>
              <a:rPr lang="en-US" dirty="0" smtClean="0"/>
              <a:t>2012 IEEE Standards Style Manual </a:t>
            </a:r>
            <a:r>
              <a:rPr lang="en-US" b="0" dirty="0" smtClean="0"/>
              <a:t>when creating or updating drafts. </a:t>
            </a:r>
            <a:r>
              <a:rPr lang="en-GB" u="sng" dirty="0" smtClean="0">
                <a:hlinkClick r:id="rId3"/>
              </a:rPr>
              <a:t>https://development.standards.ieee.org/myproject/Public/mytools/draft/styleman.pdf</a:t>
            </a:r>
            <a:endParaRPr lang="en-US" b="0" dirty="0" smtClean="0"/>
          </a:p>
          <a:p>
            <a:r>
              <a:rPr lang="en-US" b="0" dirty="0" smtClean="0"/>
              <a:t>Submissions with draft text should conform to both the </a:t>
            </a:r>
            <a:r>
              <a:rPr lang="en-US" b="0" dirty="0" err="1" smtClean="0"/>
              <a:t>WG11</a:t>
            </a:r>
            <a:r>
              <a:rPr lang="en-US" b="0" dirty="0" smtClean="0"/>
              <a:t> Style Guide and IEEE Standards Style Manual</a:t>
            </a:r>
          </a:p>
          <a:p>
            <a:r>
              <a:rPr lang="en-US" b="0" dirty="0" smtClean="0"/>
              <a:t>Note that the Style Guide evolves with our practice</a:t>
            </a:r>
          </a:p>
          <a:p>
            <a:pPr>
              <a:buFontTx/>
              <a:buNone/>
            </a:pPr>
            <a:endParaRPr lang="en-GB" dirty="0" smtClean="0"/>
          </a:p>
        </p:txBody>
      </p:sp>
      <p:sp>
        <p:nvSpPr>
          <p:cNvPr id="2867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7D261DD-C19A-4D33-B792-98F42174A4BE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8677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8678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67CEDAE-0893-43B3-92C5-6D110BF9235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29699" name="Rectangle 4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Editor Amendment Ordering</a:t>
            </a:r>
          </a:p>
        </p:txBody>
      </p:sp>
      <p:graphicFrame>
        <p:nvGraphicFramePr>
          <p:cNvPr id="14461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8998909"/>
              </p:ext>
            </p:extLst>
          </p:nvPr>
        </p:nvGraphicFramePr>
        <p:xfrm>
          <a:off x="685800" y="1828800"/>
          <a:ext cx="7772400" cy="2566035"/>
        </p:xfrm>
        <a:graphic>
          <a:graphicData uri="http://schemas.openxmlformats.org/drawingml/2006/table">
            <a:tbl>
              <a:tblPr/>
              <a:tblGrid>
                <a:gridCol w="2894013"/>
                <a:gridCol w="2284412"/>
                <a:gridCol w="2593975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Amendment Number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 Group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REVCOM Date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TGae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TGaa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Jun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4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Dec 2013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5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TGaf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TGah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2015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43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802.11-2011 Amendment 7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TGai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2014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54" name="Rectangle 65"/>
          <p:cNvSpPr>
            <a:spLocks noChangeArrowheads="1"/>
          </p:cNvSpPr>
          <p:nvPr/>
        </p:nvSpPr>
        <p:spPr bwMode="auto">
          <a:xfrm>
            <a:off x="533400" y="1219200"/>
            <a:ext cx="7924800" cy="83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b="1" dirty="0"/>
              <a:t>Data as of </a:t>
            </a:r>
            <a:r>
              <a:rPr lang="en-US" sz="1400" b="1" dirty="0" smtClean="0">
                <a:solidFill>
                  <a:srgbClr val="FF0000"/>
                </a:solidFill>
              </a:rPr>
              <a:t>July 2012</a:t>
            </a:r>
            <a:endParaRPr lang="en-US" sz="1400" b="1" dirty="0"/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1400" dirty="0"/>
              <a:t>See </a:t>
            </a:r>
            <a:r>
              <a:rPr lang="en-US" sz="1400" dirty="0">
                <a:hlinkClick r:id="rId3"/>
              </a:rPr>
              <a:t>http://grouper.ieee.org/groups/802/11/Reports/802.11_Timelines.htm</a:t>
            </a:r>
            <a:r>
              <a:rPr lang="en-US" sz="1400" dirty="0"/>
              <a:t> </a:t>
            </a:r>
          </a:p>
        </p:txBody>
      </p:sp>
      <p:sp>
        <p:nvSpPr>
          <p:cNvPr id="29755" name="Text Box 66"/>
          <p:cNvSpPr txBox="1">
            <a:spLocks noChangeArrowheads="1"/>
          </p:cNvSpPr>
          <p:nvPr/>
        </p:nvSpPr>
        <p:spPr bwMode="auto">
          <a:xfrm>
            <a:off x="6705600" y="609600"/>
            <a:ext cx="1981200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Amendment numbering is editorial! No need to make ballot comments on these dynamic numbers!</a:t>
            </a:r>
          </a:p>
        </p:txBody>
      </p:sp>
      <p:sp>
        <p:nvSpPr>
          <p:cNvPr id="29756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9757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530BA4BB-2CC5-42D0-8747-56B48B57AB9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Email Your Draft Status Updates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Each editor, please send update for next page via the editor’s reflector </a:t>
            </a:r>
            <a:r>
              <a:rPr lang="en-US" smtClean="0">
                <a:solidFill>
                  <a:srgbClr val="FF0000"/>
                </a:solidFill>
              </a:rPr>
              <a:t>no later than Thursday am2 to update table on next page</a:t>
            </a:r>
            <a:r>
              <a:rPr lang="en-US" smtClean="0"/>
              <a:t>!</a:t>
            </a:r>
          </a:p>
        </p:txBody>
      </p:sp>
      <p:sp>
        <p:nvSpPr>
          <p:cNvPr id="30725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0726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0727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16"/>
          <p:cNvSpPr txBox="1">
            <a:spLocks noChangeArrowheads="1"/>
          </p:cNvSpPr>
          <p:nvPr/>
        </p:nvSpPr>
        <p:spPr bwMode="auto">
          <a:xfrm>
            <a:off x="7543800" y="762000"/>
            <a:ext cx="1295400" cy="457200"/>
          </a:xfrm>
          <a:prstGeom prst="rect">
            <a:avLst/>
          </a:prstGeom>
          <a:solidFill>
            <a:srgbClr val="92D050"/>
          </a:solidFill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/>
              <a:t>Most current doc shaded green.</a:t>
            </a:r>
            <a:endParaRPr lang="en-US" b="1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466393"/>
              </p:ext>
            </p:extLst>
          </p:nvPr>
        </p:nvGraphicFramePr>
        <p:xfrm>
          <a:off x="457200" y="1219200"/>
          <a:ext cx="6892754" cy="3002280"/>
        </p:xfrm>
        <a:graphic>
          <a:graphicData uri="http://schemas.openxmlformats.org/drawingml/2006/table">
            <a:tbl>
              <a:tblPr/>
              <a:tblGrid>
                <a:gridCol w="325603"/>
                <a:gridCol w="402976"/>
                <a:gridCol w="338221"/>
                <a:gridCol w="347579"/>
                <a:gridCol w="381000"/>
                <a:gridCol w="381000"/>
                <a:gridCol w="304800"/>
                <a:gridCol w="389689"/>
                <a:gridCol w="364289"/>
                <a:gridCol w="643021"/>
                <a:gridCol w="537408"/>
                <a:gridCol w="582863"/>
                <a:gridCol w="1092868"/>
                <a:gridCol w="801437"/>
              </a:tblGrid>
              <a:tr h="2619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or 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Draft</a:t>
                      </a: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Baseline Documents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Source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Style Guide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Editor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Snapshot Date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Published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814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Word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Yes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Cordero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14-Jul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Frame 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13-Mar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9.0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3.0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1.08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10.0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16-Jul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folHlink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5.0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2.0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2009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 Park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20-Jan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itchFamily="18" charset="0"/>
                        </a:rPr>
                        <a:t>Y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7.0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2.2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1.07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1.0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latin typeface="Times New Roman" pitchFamily="18" charset="0"/>
                        </a:rPr>
                        <a:t>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Frame 10.0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</a:t>
                      </a: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</a:t>
                      </a:r>
                      <a:r>
                        <a:rPr kumimoji="0" lang="en-US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Siep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15-Jul</a:t>
                      </a: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56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solidFill>
                          <a:srgbClr val="FF0000"/>
                        </a:solidFill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folHlink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2D05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R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970" name="Text Box 116"/>
          <p:cNvSpPr txBox="1">
            <a:spLocks noChangeArrowheads="1"/>
          </p:cNvSpPr>
          <p:nvPr/>
        </p:nvSpPr>
        <p:spPr bwMode="auto">
          <a:xfrm>
            <a:off x="152400" y="838200"/>
            <a:ext cx="16764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Changes from  last report shown in </a:t>
            </a:r>
            <a:r>
              <a:rPr lang="en-US" b="1">
                <a:solidFill>
                  <a:srgbClr val="FF0000"/>
                </a:solidFill>
              </a:rPr>
              <a:t>red.</a:t>
            </a:r>
          </a:p>
        </p:txBody>
      </p:sp>
      <p:sp>
        <p:nvSpPr>
          <p:cNvPr id="31971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31972" name="Slide Number Placeholder 8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3CC2130E-942E-44E1-91AF-4824D5157D33}" type="slidenum">
              <a:rPr lang="en-US"/>
              <a:pPr algn="ctr"/>
              <a:t>17</a:t>
            </a:fld>
            <a:endParaRPr lang="en-US"/>
          </a:p>
        </p:txBody>
      </p:sp>
      <p:sp>
        <p:nvSpPr>
          <p:cNvPr id="31973" name="Text Box 231"/>
          <p:cNvSpPr txBox="1">
            <a:spLocks noChangeArrowheads="1"/>
          </p:cNvSpPr>
          <p:nvPr/>
        </p:nvSpPr>
        <p:spPr bwMode="auto">
          <a:xfrm>
            <a:off x="152400" y="609600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1800" dirty="0" smtClean="0">
                <a:latin typeface="Arial" charset="0"/>
              </a:rPr>
              <a:t>July 2012</a:t>
            </a:r>
            <a:endParaRPr lang="en-US" sz="1800" dirty="0">
              <a:latin typeface="Arial" charset="0"/>
            </a:endParaRPr>
          </a:p>
        </p:txBody>
      </p:sp>
      <p:sp>
        <p:nvSpPr>
          <p:cNvPr id="31974" name="Rectangle 23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sz="2800" dirty="0" smtClean="0"/>
              <a:t>Draft Development Snapshot</a:t>
            </a:r>
            <a:endParaRPr lang="en-GB" sz="2800" dirty="0" smtClean="0"/>
          </a:p>
        </p:txBody>
      </p:sp>
      <p:sp>
        <p:nvSpPr>
          <p:cNvPr id="31975" name="Slide Number Placeholder 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5EAAF8-1103-4F9A-8384-029AC986883C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976" name="Footer Placeholder 10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1977" name="Date Placeholder 10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MIB style, Visio and Frame practices</a:t>
            </a:r>
            <a:br>
              <a:rPr lang="en-US" smtClean="0"/>
            </a:br>
            <a:endParaRPr lang="en-US" smtClean="0"/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GB" dirty="0" smtClean="0"/>
              <a:t>I’m going to suggest going forward we use a single style with appropriately set tabs,  and use leading</a:t>
            </a:r>
            <a:r>
              <a:rPr lang="en-US" dirty="0" smtClean="0"/>
              <a:t> </a:t>
            </a:r>
            <a:r>
              <a:rPr lang="en-GB" dirty="0" smtClean="0"/>
              <a:t>Tabs to distinguish the syntax and description parts. (Adrian Stephens Feb 9, 2010)</a:t>
            </a:r>
          </a:p>
          <a:p>
            <a:r>
              <a:rPr lang="en-GB" dirty="0" smtClean="0"/>
              <a:t> Keep embedded figures using </a:t>
            </a:r>
            <a:r>
              <a:rPr lang="en-GB" dirty="0" err="1" smtClean="0"/>
              <a:t>visio</a:t>
            </a:r>
            <a:r>
              <a:rPr lang="en-GB" dirty="0" smtClean="0"/>
              <a:t> as long as possible</a:t>
            </a:r>
            <a:endParaRPr lang="en-US" dirty="0" smtClean="0"/>
          </a:p>
          <a:p>
            <a:pPr lvl="1"/>
            <a:r>
              <a:rPr lang="en-GB" dirty="0" smtClean="0"/>
              <a:t>Near the end of sponsor ballot,  turn these all into .</a:t>
            </a:r>
            <a:r>
              <a:rPr lang="en-GB" dirty="0" err="1" smtClean="0"/>
              <a:t>wmf</a:t>
            </a:r>
            <a:r>
              <a:rPr lang="en-GB" dirty="0" smtClean="0"/>
              <a:t> (windows meta file) format files (you can do this from </a:t>
            </a:r>
            <a:r>
              <a:rPr lang="en-GB" dirty="0" err="1" smtClean="0"/>
              <a:t>visio</a:t>
            </a:r>
            <a:r>
              <a:rPr lang="en-GB" dirty="0" smtClean="0"/>
              <a:t> using “save as”).   Keep separate files for the .</a:t>
            </a:r>
            <a:r>
              <a:rPr lang="en-GB" dirty="0" err="1" smtClean="0"/>
              <a:t>vsd</a:t>
            </a:r>
            <a:r>
              <a:rPr lang="en-GB" dirty="0" smtClean="0"/>
              <a:t> source and the .</a:t>
            </a:r>
            <a:r>
              <a:rPr lang="en-GB" dirty="0" err="1" smtClean="0"/>
              <a:t>wmf</a:t>
            </a:r>
            <a:r>
              <a:rPr lang="en-GB" dirty="0" smtClean="0"/>
              <a:t> file that is linked to from frame.</a:t>
            </a:r>
          </a:p>
          <a:p>
            <a:r>
              <a:rPr lang="en-GB" dirty="0" smtClean="0"/>
              <a:t>Frame templates for </a:t>
            </a:r>
            <a:r>
              <a:rPr lang="en-GB" dirty="0" err="1" smtClean="0"/>
              <a:t>11aa</a:t>
            </a:r>
            <a:r>
              <a:rPr lang="en-GB" dirty="0" smtClean="0"/>
              <a:t>, </a:t>
            </a:r>
            <a:r>
              <a:rPr lang="en-GB" dirty="0" err="1" smtClean="0"/>
              <a:t>11ac</a:t>
            </a:r>
            <a:r>
              <a:rPr lang="en-GB" dirty="0" smtClean="0"/>
              <a:t>, </a:t>
            </a:r>
            <a:r>
              <a:rPr lang="en-GB" dirty="0" err="1" smtClean="0"/>
              <a:t>11af</a:t>
            </a:r>
            <a:r>
              <a:rPr lang="en-GB" dirty="0" smtClean="0"/>
              <a:t> </a:t>
            </a:r>
          </a:p>
          <a:p>
            <a:r>
              <a:rPr lang="en-GB" dirty="0" smtClean="0"/>
              <a:t>Text version of </a:t>
            </a:r>
            <a:r>
              <a:rPr lang="en-GB" dirty="0" err="1" smtClean="0"/>
              <a:t>MIB</a:t>
            </a:r>
            <a:r>
              <a:rPr lang="en-GB" dirty="0" smtClean="0"/>
              <a:t> is available (</a:t>
            </a:r>
            <a:r>
              <a:rPr lang="en-GB" dirty="0" err="1" smtClean="0"/>
              <a:t>mbD12</a:t>
            </a:r>
            <a:r>
              <a:rPr lang="en-GB" dirty="0" smtClean="0"/>
              <a:t>, </a:t>
            </a:r>
            <a:r>
              <a:rPr lang="en-GB" dirty="0" err="1" smtClean="0"/>
              <a:t>aeD7</a:t>
            </a:r>
            <a:r>
              <a:rPr lang="en-GB" dirty="0" smtClean="0"/>
              <a:t>, </a:t>
            </a:r>
            <a:r>
              <a:rPr lang="en-GB" smtClean="0"/>
              <a:t>aaD8</a:t>
            </a:r>
            <a:r>
              <a:rPr lang="en-GB" dirty="0" smtClean="0"/>
              <a:t>)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3277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  <p:sp>
        <p:nvSpPr>
          <p:cNvPr id="3277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27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B6A5EF2C-B352-4DCD-8AF4-06278E96712B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Two Technical Editors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Peter Ecclesine will run the face to face meetings</a:t>
            </a:r>
          </a:p>
          <a:p>
            <a:r>
              <a:rPr lang="en-US" smtClean="0"/>
              <a:t>Adrian Stephens will run the publication process</a:t>
            </a:r>
          </a:p>
          <a:p>
            <a:r>
              <a:rPr lang="en-US" smtClean="0"/>
              <a:t>Adrian Stephens is the ANA administrator</a:t>
            </a:r>
          </a:p>
          <a:p>
            <a:r>
              <a:rPr lang="en-US" smtClean="0"/>
              <a:t>All are on the Editor’s email list.</a:t>
            </a:r>
          </a:p>
        </p:txBody>
      </p:sp>
      <p:sp>
        <p:nvSpPr>
          <p:cNvPr id="3482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  <p:sp>
        <p:nvSpPr>
          <p:cNvPr id="3482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348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58554DE-B085-48F8-9ABE-F6BC00DD07E3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smtClean="0"/>
              <a:t>Abstract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US" b="0" smtClean="0"/>
              <a:t>This document contains agenda/minutes/actions/status as prepared/recorded at the IEEE 802.11 Editors’ Meeting</a:t>
            </a:r>
          </a:p>
          <a:p>
            <a:pPr algn="ctr">
              <a:buFontTx/>
              <a:buNone/>
            </a:pPr>
            <a:endParaRPr lang="en-US" b="0" smtClean="0"/>
          </a:p>
        </p:txBody>
      </p:sp>
      <p:sp>
        <p:nvSpPr>
          <p:cNvPr id="1638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A891F8A2-1EAC-473B-AEDB-2822547FCA8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6389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6390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2012-07-17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r>
              <a:rPr lang="en-US" dirty="0" smtClean="0"/>
              <a:t>Roll Call / Contacts / Reflector</a:t>
            </a:r>
          </a:p>
          <a:p>
            <a:r>
              <a:rPr lang="en-US" dirty="0" smtClean="0"/>
              <a:t>Go round table and get brief status report</a:t>
            </a:r>
          </a:p>
          <a:p>
            <a:r>
              <a:rPr lang="en-US" dirty="0" smtClean="0"/>
              <a:t>ANA Status / Process / What is administered</a:t>
            </a:r>
          </a:p>
          <a:p>
            <a:r>
              <a:rPr lang="en-US" dirty="0" smtClean="0"/>
              <a:t>Discussion with IEEE Publications staff</a:t>
            </a:r>
          </a:p>
          <a:p>
            <a:r>
              <a:rPr lang="en-US" dirty="0" smtClean="0"/>
              <a:t>802.11 Mandatory Draft Coordination before SB</a:t>
            </a:r>
          </a:p>
          <a:p>
            <a:r>
              <a:rPr lang="en-US" dirty="0" smtClean="0"/>
              <a:t>Numbering Alignment process / Spreadsheet</a:t>
            </a:r>
          </a:p>
          <a:p>
            <a:r>
              <a:rPr lang="en-US" dirty="0" smtClean="0"/>
              <a:t>Amendment Ordering / Draft Snapshots</a:t>
            </a:r>
          </a:p>
          <a:p>
            <a:r>
              <a:rPr lang="en-US" dirty="0" smtClean="0"/>
              <a:t>Style Guide for 802.11</a:t>
            </a:r>
          </a:p>
          <a:p>
            <a:r>
              <a:rPr lang="en-US" dirty="0" smtClean="0"/>
              <a:t>Central Desktop discussion</a:t>
            </a:r>
          </a:p>
          <a:p>
            <a:r>
              <a:rPr lang="en-US" dirty="0" smtClean="0"/>
              <a:t>Editor backup practices</a:t>
            </a:r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7E796F5-5253-41EA-82B0-28826C32853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dirty="0" smtClean="0"/>
              <a:t>Roll Call – 2012-07-17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1400" dirty="0" smtClean="0"/>
              <a:t>802.11 Editor’s Present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smtClean="0"/>
              <a:t>802.11-2012 – Adrian Stephens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P802.11ac</a:t>
            </a:r>
            <a:r>
              <a:rPr lang="en-US" sz="1400" dirty="0"/>
              <a:t> Amendment (</a:t>
            </a:r>
            <a:r>
              <a:rPr lang="en-US" sz="1400" dirty="0" err="1"/>
              <a:t>VHT</a:t>
            </a:r>
            <a:r>
              <a:rPr lang="en-US" sz="1400" dirty="0"/>
              <a:t> </a:t>
            </a:r>
            <a:r>
              <a:rPr lang="en-US" sz="1400" dirty="0" err="1"/>
              <a:t>L6</a:t>
            </a:r>
            <a:r>
              <a:rPr lang="en-US" sz="1400" dirty="0"/>
              <a:t>) – Robert </a:t>
            </a:r>
            <a:r>
              <a:rPr lang="en-US" sz="1400" dirty="0" smtClean="0"/>
              <a:t>Stacey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P802.11ad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VHT60</a:t>
            </a:r>
            <a:r>
              <a:rPr lang="en-US" sz="1400" dirty="0" smtClean="0"/>
              <a:t>) – Carlos Cordeiro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P802.11af</a:t>
            </a:r>
            <a:r>
              <a:rPr lang="en-US" sz="1400" dirty="0" smtClean="0"/>
              <a:t> Amendment (TVWS) – Peter Ecclesine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 smtClean="0"/>
              <a:t>P802.11ah</a:t>
            </a:r>
            <a:r>
              <a:rPr lang="en-US" sz="1400" dirty="0" smtClean="0"/>
              <a:t> Amendment (</a:t>
            </a:r>
            <a:r>
              <a:rPr lang="en-US" sz="1400" dirty="0" err="1" smtClean="0"/>
              <a:t>S1G</a:t>
            </a:r>
            <a:r>
              <a:rPr lang="en-US" sz="1400" dirty="0" smtClean="0"/>
              <a:t>) – Minyoung </a:t>
            </a:r>
            <a:r>
              <a:rPr lang="en-US" sz="1400" dirty="0" smtClean="0"/>
              <a:t>Park</a:t>
            </a:r>
          </a:p>
          <a:p>
            <a:pPr lvl="1">
              <a:lnSpc>
                <a:spcPct val="80000"/>
              </a:lnSpc>
              <a:buFontTx/>
              <a:buChar char="•"/>
              <a:defRPr/>
            </a:pPr>
            <a:r>
              <a:rPr lang="en-US" sz="1400" dirty="0" err="1"/>
              <a:t>P802.11ai</a:t>
            </a:r>
            <a:r>
              <a:rPr lang="en-US" sz="1400" dirty="0"/>
              <a:t> Amendment (</a:t>
            </a:r>
            <a:r>
              <a:rPr lang="en-US" sz="1400" dirty="0" err="1"/>
              <a:t>FILS</a:t>
            </a:r>
            <a:r>
              <a:rPr lang="en-US" sz="1400" dirty="0"/>
              <a:t>) – Tom </a:t>
            </a:r>
            <a:r>
              <a:rPr lang="en-US" sz="1400" dirty="0" err="1"/>
              <a:t>Siep</a:t>
            </a:r>
            <a:endParaRPr lang="en-US" sz="1400" dirty="0"/>
          </a:p>
          <a:p>
            <a:pPr lvl="1">
              <a:lnSpc>
                <a:spcPct val="80000"/>
              </a:lnSpc>
              <a:buFontTx/>
              <a:buChar char="•"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buFontTx/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802.11 Editors not </a:t>
            </a:r>
            <a:r>
              <a:rPr lang="en-US" sz="1000" dirty="0" smtClean="0"/>
              <a:t>present</a:t>
            </a:r>
          </a:p>
          <a:p>
            <a:pPr>
              <a:lnSpc>
                <a:spcPct val="80000"/>
              </a:lnSpc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000" dirty="0" smtClean="0"/>
              <a:t>Also present: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Mark Hamilton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Al </a:t>
            </a:r>
            <a:r>
              <a:rPr lang="en-US" sz="1400" dirty="0" err="1" smtClean="0"/>
              <a:t>Petrick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Henry </a:t>
            </a:r>
            <a:r>
              <a:rPr lang="en-US" sz="1400" dirty="0" err="1" smtClean="0"/>
              <a:t>Ptasinski</a:t>
            </a:r>
            <a:endParaRPr lang="en-US" sz="1400" dirty="0" smtClean="0"/>
          </a:p>
          <a:p>
            <a:pPr lvl="1">
              <a:lnSpc>
                <a:spcPct val="80000"/>
              </a:lnSpc>
              <a:defRPr/>
            </a:pPr>
            <a:r>
              <a:rPr lang="en-US" sz="1400" dirty="0" smtClean="0"/>
              <a:t>Jon Rosdahl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smtClean="0"/>
              <a:t>Charles Cook</a:t>
            </a:r>
            <a:endParaRPr lang="en-US" sz="1400" dirty="0" smtClean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/>
              <a:t>IEEE Staff </a:t>
            </a:r>
            <a:r>
              <a:rPr lang="en-US" sz="1200" dirty="0" smtClean="0"/>
              <a:t>present </a:t>
            </a:r>
            <a:r>
              <a:rPr lang="en-US" sz="1200" dirty="0"/>
              <a:t>and always welcome!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err="1" smtClean="0"/>
              <a:t>Cathrine</a:t>
            </a:r>
            <a:r>
              <a:rPr lang="en-US" sz="1000" dirty="0" smtClean="0"/>
              <a:t> Berger- staff editor, </a:t>
            </a:r>
            <a:r>
              <a:rPr lang="en-US" sz="1000" dirty="0" smtClean="0">
                <a:hlinkClick r:id="rId3"/>
              </a:rPr>
              <a:t>berger.cathrine@ieee.org</a:t>
            </a:r>
            <a:r>
              <a:rPr lang="en-US" sz="1000" dirty="0" smtClean="0"/>
              <a:t> </a:t>
            </a:r>
            <a:endParaRPr lang="en-US" sz="1000" dirty="0"/>
          </a:p>
          <a:p>
            <a:pPr lvl="1">
              <a:lnSpc>
                <a:spcPct val="80000"/>
              </a:lnSpc>
              <a:defRPr/>
            </a:pPr>
            <a:r>
              <a:rPr lang="en-US" sz="1000" dirty="0"/>
              <a:t>K</a:t>
            </a:r>
            <a:r>
              <a:rPr lang="en-US" sz="1000" dirty="0" smtClean="0"/>
              <a:t>athryn Bennett– </a:t>
            </a:r>
            <a:r>
              <a:rPr lang="en-US" sz="1000" dirty="0"/>
              <a:t>our staff liaison, </a:t>
            </a:r>
            <a:r>
              <a:rPr lang="en-US" sz="1000" dirty="0" smtClean="0">
                <a:hlinkClick r:id="rId4"/>
              </a:rPr>
              <a:t>k.bennett@ieee.org</a:t>
            </a:r>
            <a:r>
              <a:rPr lang="en-US" sz="1000" dirty="0" smtClean="0"/>
              <a:t>  </a:t>
            </a:r>
            <a:endParaRPr lang="en-US" sz="1000" dirty="0"/>
          </a:p>
          <a:p>
            <a:pPr lvl="1">
              <a:lnSpc>
                <a:spcPct val="80000"/>
              </a:lnSpc>
              <a:defRPr/>
            </a:pPr>
            <a:r>
              <a:rPr lang="en-US" sz="1000" dirty="0"/>
              <a:t>Lisa Perry – Staff liaison </a:t>
            </a:r>
            <a:r>
              <a:rPr lang="en-US" sz="1000" dirty="0">
                <a:hlinkClick r:id="rId5"/>
              </a:rPr>
              <a:t>l.perry@ieee.org</a:t>
            </a:r>
            <a:r>
              <a:rPr lang="en-US" sz="10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/>
              <a:t>Michelle Turner – staff editor for 802, </a:t>
            </a:r>
            <a:r>
              <a:rPr lang="en-US" sz="1000" dirty="0">
                <a:hlinkClick r:id="rId6"/>
              </a:rPr>
              <a:t>m.turner@ieee.org</a:t>
            </a:r>
            <a:endParaRPr lang="en-US" sz="1000" dirty="0"/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IEEE Staff not present and always welcome!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Francisco </a:t>
            </a:r>
            <a:r>
              <a:rPr lang="en-US" sz="1000" dirty="0" err="1" smtClean="0"/>
              <a:t>Drago</a:t>
            </a:r>
            <a:r>
              <a:rPr lang="en-US" sz="1000" dirty="0" smtClean="0"/>
              <a:t> – staff editor, </a:t>
            </a:r>
            <a:r>
              <a:rPr lang="en-US" sz="1000" dirty="0" smtClean="0">
                <a:hlinkClick r:id="rId7"/>
              </a:rPr>
              <a:t>drago.f@ieee.org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000" dirty="0" smtClean="0"/>
              <a:t>Tricia </a:t>
            </a:r>
            <a:r>
              <a:rPr lang="en-US" sz="1000" dirty="0" err="1" smtClean="0"/>
              <a:t>Gerdon</a:t>
            </a:r>
            <a:r>
              <a:rPr lang="en-US" sz="1000" dirty="0" smtClean="0"/>
              <a:t> – our staff liaison, </a:t>
            </a:r>
            <a:r>
              <a:rPr lang="en-US" sz="1000" dirty="0" smtClean="0">
                <a:hlinkClick r:id="rId8"/>
              </a:rPr>
              <a:t>p.gerdon@ieee.org</a:t>
            </a:r>
            <a:r>
              <a:rPr lang="en-US" sz="1000" dirty="0" smtClean="0"/>
              <a:t> </a:t>
            </a:r>
          </a:p>
          <a:p>
            <a:pPr lvl="1">
              <a:lnSpc>
                <a:spcPct val="80000"/>
              </a:lnSpc>
              <a:buNone/>
              <a:defRPr/>
            </a:pPr>
            <a:endParaRPr lang="en-US" sz="10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endParaRPr lang="en-US" sz="10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endParaRPr lang="en-US" sz="1200" dirty="0" smtClean="0"/>
          </a:p>
          <a:p>
            <a:pPr>
              <a:lnSpc>
                <a:spcPct val="80000"/>
              </a:lnSpc>
              <a:defRPr/>
            </a:pPr>
            <a:r>
              <a:rPr lang="en-US" sz="1200" dirty="0" smtClean="0"/>
              <a:t>Note: editors request that an IEEE staff member should be present at least during Plenary meetings</a:t>
            </a:r>
          </a:p>
          <a:p>
            <a:pPr lvl="1">
              <a:lnSpc>
                <a:spcPct val="80000"/>
              </a:lnSpc>
              <a:defRPr/>
            </a:pPr>
            <a:endParaRPr lang="en-US" sz="900" dirty="0" smtClean="0"/>
          </a:p>
          <a:p>
            <a:pPr lvl="1">
              <a:lnSpc>
                <a:spcPct val="80000"/>
              </a:lnSpc>
              <a:defRPr/>
            </a:pPr>
            <a:endParaRPr lang="en-US" sz="1000" dirty="0" smtClean="0"/>
          </a:p>
        </p:txBody>
      </p:sp>
      <p:sp>
        <p:nvSpPr>
          <p:cNvPr id="18437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8438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8439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F256CC3-709F-4B73-B483-640656AD6A9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smtClean="0"/>
              <a:t>Volunteer Editor Contacts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5181600"/>
          </a:xfrm>
          <a:noFill/>
        </p:spPr>
        <p:txBody>
          <a:bodyPr/>
          <a:lstStyle/>
          <a:p>
            <a:r>
              <a:rPr lang="en-US" sz="1600" dirty="0" err="1" smtClean="0"/>
              <a:t>TGmb</a:t>
            </a:r>
            <a:r>
              <a:rPr lang="en-US" sz="1600" dirty="0" smtClean="0"/>
              <a:t> – Adrian Stephens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3"/>
              </a:rPr>
              <a:t>adrian.p.stephens@intel.com</a:t>
            </a:r>
            <a:endParaRPr lang="en-US" sz="1600" b="0" dirty="0" smtClean="0"/>
          </a:p>
          <a:p>
            <a:r>
              <a:rPr lang="en-US" sz="1600" dirty="0" err="1" smtClean="0"/>
              <a:t>TGac</a:t>
            </a:r>
            <a:r>
              <a:rPr lang="en-US" sz="1600" dirty="0" smtClean="0"/>
              <a:t> – Robert Stacey – </a:t>
            </a:r>
            <a:r>
              <a:rPr lang="en-US" sz="1600" b="0" dirty="0" smtClean="0">
                <a:hlinkClick r:id="rId4"/>
              </a:rPr>
              <a:t>rstacey@apple.com</a:t>
            </a:r>
            <a:r>
              <a:rPr lang="en-US" sz="1600" b="0" dirty="0" smtClean="0"/>
              <a:t>  </a:t>
            </a:r>
          </a:p>
          <a:p>
            <a:r>
              <a:rPr lang="en-US" sz="1600" dirty="0" err="1" smtClean="0"/>
              <a:t>TGad</a:t>
            </a:r>
            <a:r>
              <a:rPr lang="en-US" sz="1600" dirty="0" smtClean="0"/>
              <a:t> – Carlos </a:t>
            </a:r>
            <a:r>
              <a:rPr lang="en-US" sz="1600" dirty="0" err="1" smtClean="0"/>
              <a:t>Cordeiro</a:t>
            </a:r>
            <a:r>
              <a:rPr lang="en-US" sz="1600" dirty="0" smtClean="0"/>
              <a:t>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5"/>
              </a:rPr>
              <a:t>carlos.cordeiro@intel.com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TGaf</a:t>
            </a:r>
            <a:r>
              <a:rPr lang="en-US" sz="1600" dirty="0" smtClean="0"/>
              <a:t> – Peter Ecclesine – </a:t>
            </a:r>
            <a:r>
              <a:rPr lang="en-US" sz="1600" b="0" dirty="0" smtClean="0">
                <a:hlinkClick r:id="rId6"/>
              </a:rPr>
              <a:t>pecclesi@cisco.com</a:t>
            </a:r>
            <a:r>
              <a:rPr lang="en-US" sz="1600" b="0" dirty="0" smtClean="0"/>
              <a:t> </a:t>
            </a:r>
          </a:p>
          <a:p>
            <a:r>
              <a:rPr lang="en-US" sz="1600" dirty="0" err="1" smtClean="0"/>
              <a:t>TGah</a:t>
            </a:r>
            <a:r>
              <a:rPr lang="en-US" sz="1600" dirty="0" smtClean="0"/>
              <a:t> – </a:t>
            </a:r>
            <a:r>
              <a:rPr lang="en-US" sz="1600" dirty="0" err="1" smtClean="0"/>
              <a:t>Minyoung</a:t>
            </a:r>
            <a:r>
              <a:rPr lang="en-US" sz="1600" dirty="0" smtClean="0"/>
              <a:t> Park </a:t>
            </a:r>
            <a:r>
              <a:rPr lang="en-US" sz="1600" b="0" dirty="0" smtClean="0"/>
              <a:t>– </a:t>
            </a:r>
            <a:r>
              <a:rPr lang="en-US" sz="1600" b="0" dirty="0" smtClean="0">
                <a:hlinkClick r:id="rId7"/>
              </a:rPr>
              <a:t>minyoung.park@intel.com</a:t>
            </a:r>
            <a:endParaRPr lang="en-US" sz="1600" b="0" dirty="0" smtClean="0"/>
          </a:p>
          <a:p>
            <a:r>
              <a:rPr lang="en-US" sz="1600" dirty="0" err="1" smtClean="0"/>
              <a:t>TGai</a:t>
            </a:r>
            <a:r>
              <a:rPr lang="en-US" sz="1600" dirty="0" smtClean="0"/>
              <a:t> – Tom </a:t>
            </a:r>
            <a:r>
              <a:rPr lang="en-US" sz="1600" dirty="0" err="1" smtClean="0"/>
              <a:t>Siep</a:t>
            </a:r>
            <a:r>
              <a:rPr lang="en-US" sz="1600" dirty="0" smtClean="0"/>
              <a:t> – </a:t>
            </a:r>
            <a:r>
              <a:rPr lang="en-US" sz="1600" b="0" dirty="0" smtClean="0">
                <a:hlinkClick r:id="rId8"/>
              </a:rPr>
              <a:t>tom.siep@csr.com</a:t>
            </a:r>
            <a:r>
              <a:rPr lang="en-US" sz="1600" b="0" dirty="0" smtClean="0"/>
              <a:t>  </a:t>
            </a:r>
            <a:endParaRPr lang="en-US" sz="1600" b="0" dirty="0" smtClean="0"/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Editors Emeritus:</a:t>
            </a:r>
          </a:p>
          <a:p>
            <a:pPr lvl="1"/>
            <a:r>
              <a:rPr lang="en-US" sz="1600" dirty="0" err="1"/>
              <a:t>TGaa</a:t>
            </a:r>
            <a:r>
              <a:rPr lang="en-US" sz="1600" dirty="0"/>
              <a:t> – Alex Ashley – </a:t>
            </a:r>
            <a:r>
              <a:rPr lang="en-US" sz="1600" dirty="0">
                <a:hlinkClick r:id="rId9"/>
              </a:rPr>
              <a:t>alex.ashley@hotmail.co.uk</a:t>
            </a:r>
            <a:r>
              <a:rPr lang="en-US" sz="1600" dirty="0"/>
              <a:t> </a:t>
            </a:r>
          </a:p>
          <a:p>
            <a:pPr lvl="1"/>
            <a:r>
              <a:rPr lang="en-US" sz="1600" dirty="0" err="1" smtClean="0"/>
              <a:t>TGae</a:t>
            </a:r>
            <a:r>
              <a:rPr lang="en-US" sz="1600" dirty="0" smtClean="0"/>
              <a:t> – Henry </a:t>
            </a:r>
            <a:r>
              <a:rPr lang="en-US" sz="1600" dirty="0" err="1" smtClean="0"/>
              <a:t>Ptasinski</a:t>
            </a:r>
            <a:r>
              <a:rPr lang="en-US" sz="1600" dirty="0" smtClean="0"/>
              <a:t> – </a:t>
            </a:r>
            <a:r>
              <a:rPr lang="en-US" sz="1600" dirty="0" smtClean="0">
                <a:hlinkClick r:id="rId10"/>
              </a:rPr>
              <a:t>henry@LOGOUT.COM</a:t>
            </a:r>
            <a:r>
              <a:rPr lang="en-US" sz="1600" dirty="0" smtClean="0"/>
              <a:t> </a:t>
            </a:r>
          </a:p>
          <a:p>
            <a:pPr lvl="1"/>
            <a:endParaRPr lang="en-US" sz="1600" dirty="0" smtClean="0"/>
          </a:p>
          <a:p>
            <a:endParaRPr lang="en-US" sz="1600" dirty="0" smtClean="0"/>
          </a:p>
        </p:txBody>
      </p:sp>
      <p:sp>
        <p:nvSpPr>
          <p:cNvPr id="19462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19463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Round table status report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GB" sz="2000" dirty="0" err="1" smtClean="0"/>
              <a:t>REVmb</a:t>
            </a:r>
            <a:r>
              <a:rPr lang="en-GB" sz="2000" dirty="0" smtClean="0"/>
              <a:t> – Published, celebration in July </a:t>
            </a:r>
          </a:p>
          <a:p>
            <a:r>
              <a:rPr lang="en-GB" sz="2000" dirty="0" err="1" smtClean="0"/>
              <a:t>11aa</a:t>
            </a:r>
            <a:r>
              <a:rPr lang="en-GB" sz="2000" dirty="0" smtClean="0"/>
              <a:t> –  Published, celebration in July</a:t>
            </a:r>
          </a:p>
          <a:p>
            <a:r>
              <a:rPr lang="en-GB" sz="2000" dirty="0" err="1" smtClean="0"/>
              <a:t>11ac</a:t>
            </a:r>
            <a:r>
              <a:rPr lang="en-GB" sz="2000" dirty="0" smtClean="0"/>
              <a:t> </a:t>
            </a:r>
            <a:r>
              <a:rPr lang="en-GB" sz="2000" dirty="0" smtClean="0"/>
              <a:t>– Expect to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</a:t>
            </a:r>
            <a:r>
              <a:rPr lang="en-GB" sz="2000" dirty="0" err="1" smtClean="0"/>
              <a:t>D4.0</a:t>
            </a:r>
            <a:r>
              <a:rPr lang="en-GB" sz="2000" dirty="0" smtClean="0"/>
              <a:t> in September</a:t>
            </a:r>
            <a:endParaRPr lang="en-GB" sz="2000" dirty="0" smtClean="0"/>
          </a:p>
          <a:p>
            <a:r>
              <a:rPr lang="en-GB" sz="2000" dirty="0" err="1" smtClean="0"/>
              <a:t>11ad</a:t>
            </a:r>
            <a:r>
              <a:rPr lang="en-GB" sz="2000" dirty="0" smtClean="0"/>
              <a:t> </a:t>
            </a:r>
            <a:r>
              <a:rPr lang="en-GB" sz="2000" dirty="0" smtClean="0"/>
              <a:t>– Requesting CA on </a:t>
            </a:r>
            <a:r>
              <a:rPr lang="en-GB" sz="2000" dirty="0" err="1" smtClean="0"/>
              <a:t>D9.0</a:t>
            </a:r>
            <a:r>
              <a:rPr lang="en-GB" sz="2000" dirty="0" smtClean="0"/>
              <a:t>, in </a:t>
            </a:r>
            <a:r>
              <a:rPr lang="en-GB" sz="2000" dirty="0" err="1" smtClean="0"/>
              <a:t>recirc</a:t>
            </a:r>
            <a:r>
              <a:rPr lang="en-GB" sz="2000" dirty="0" smtClean="0"/>
              <a:t> now</a:t>
            </a:r>
            <a:endParaRPr lang="en-GB" sz="2000" dirty="0" smtClean="0"/>
          </a:p>
          <a:p>
            <a:r>
              <a:rPr lang="en-GB" sz="2000" dirty="0" err="1" smtClean="0"/>
              <a:t>11ae</a:t>
            </a:r>
            <a:r>
              <a:rPr lang="en-GB" sz="2000" dirty="0" smtClean="0"/>
              <a:t> –  Published, celebration in July</a:t>
            </a:r>
          </a:p>
          <a:p>
            <a:r>
              <a:rPr lang="en-GB" sz="2000" dirty="0" err="1" smtClean="0"/>
              <a:t>11af</a:t>
            </a:r>
            <a:r>
              <a:rPr lang="en-GB" sz="2000" dirty="0" smtClean="0"/>
              <a:t> </a:t>
            </a:r>
            <a:r>
              <a:rPr lang="en-GB" sz="2000" dirty="0" smtClean="0"/>
              <a:t>– Hope to </a:t>
            </a:r>
            <a:r>
              <a:rPr lang="en-GB" sz="2000" dirty="0" err="1" smtClean="0"/>
              <a:t>WGLB</a:t>
            </a:r>
            <a:r>
              <a:rPr lang="en-GB" sz="2000" dirty="0" smtClean="0"/>
              <a:t> Friday</a:t>
            </a:r>
            <a:endParaRPr lang="en-GB" sz="2000" dirty="0" smtClean="0"/>
          </a:p>
          <a:p>
            <a:r>
              <a:rPr lang="en-GB" sz="2000" dirty="0" err="1" smtClean="0"/>
              <a:t>11ah</a:t>
            </a:r>
            <a:r>
              <a:rPr lang="en-GB" sz="2000" dirty="0" smtClean="0"/>
              <a:t> </a:t>
            </a:r>
            <a:r>
              <a:rPr lang="en-GB" sz="2000" dirty="0" smtClean="0"/>
              <a:t>– working on spec framework doc. </a:t>
            </a:r>
            <a:endParaRPr lang="en-GB" sz="2000" dirty="0" smtClean="0"/>
          </a:p>
          <a:p>
            <a:r>
              <a:rPr lang="en-GB" sz="2000" dirty="0" err="1" smtClean="0"/>
              <a:t>11ai</a:t>
            </a:r>
            <a:r>
              <a:rPr lang="en-GB" sz="2000" dirty="0" smtClean="0"/>
              <a:t> – </a:t>
            </a:r>
            <a:r>
              <a:rPr lang="en-GB" sz="2000" dirty="0" smtClean="0"/>
              <a:t>will close spec framework doc this week</a:t>
            </a:r>
            <a:endParaRPr lang="en-GB" sz="2000" dirty="0" smtClean="0"/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CBFB0970-0318-4E35-AEDF-341F41E712EB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0485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0486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Reflector Updates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Each editor is expected to be on the reflector and current.</a:t>
            </a:r>
          </a:p>
          <a:p>
            <a:r>
              <a:rPr lang="en-US" smtClean="0"/>
              <a:t>If you didn’t receive the meeting notice from the reflector, please send email to adrian.p.stephens@intel.com</a:t>
            </a:r>
          </a:p>
          <a:p>
            <a:r>
              <a:rPr lang="en-US" smtClean="0"/>
              <a:t>To be updated:</a:t>
            </a:r>
          </a:p>
          <a:p>
            <a:pPr lvl="1"/>
            <a:r>
              <a:rPr lang="en-US" smtClean="0"/>
              <a:t>None</a:t>
            </a:r>
          </a:p>
          <a:p>
            <a:endParaRPr lang="en-US" smtClean="0"/>
          </a:p>
        </p:txBody>
      </p:sp>
      <p:sp>
        <p:nvSpPr>
          <p:cNvPr id="21508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150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482AA55E-C9C8-4875-84FE-144AC503476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1510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1511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3"/>
          <p:cNvSpPr txBox="1">
            <a:spLocks noGrp="1"/>
          </p:cNvSpPr>
          <p:nvPr/>
        </p:nvSpPr>
        <p:spPr bwMode="auto">
          <a:xfrm>
            <a:off x="685800" y="30480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253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CC8EBD44-B100-43B4-BD40-43258D2B7579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IEEE Publication Status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648200"/>
          </a:xfrm>
        </p:spPr>
        <p:txBody>
          <a:bodyPr/>
          <a:lstStyle/>
          <a:p>
            <a:r>
              <a:rPr lang="en-US" dirty="0" smtClean="0"/>
              <a:t>Publication completed for 802.11-2012 March  30,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11ae</a:t>
            </a:r>
            <a:r>
              <a:rPr lang="en-US" dirty="0" smtClean="0"/>
              <a:t> announced April 10, 2012</a:t>
            </a:r>
          </a:p>
          <a:p>
            <a:r>
              <a:rPr lang="en-US" dirty="0" smtClean="0"/>
              <a:t>Publication of </a:t>
            </a:r>
            <a:r>
              <a:rPr lang="en-US" dirty="0" err="1" smtClean="0"/>
              <a:t>11aa</a:t>
            </a:r>
            <a:r>
              <a:rPr lang="en-US" dirty="0" smtClean="0"/>
              <a:t> announced June 5, 2012</a:t>
            </a:r>
          </a:p>
          <a:p>
            <a:pPr>
              <a:buNone/>
            </a:pPr>
            <a:endParaRPr lang="en-US" baseline="30000" dirty="0" smtClean="0"/>
          </a:p>
          <a:p>
            <a:endParaRPr lang="en-US" baseline="30000" dirty="0" smtClean="0"/>
          </a:p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22534" name="Footer Placeholder 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2535" name="Date Placeholder 6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Numbering Alignment Process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Update from all published standards. Posted as 11-11/</a:t>
            </a:r>
            <a:r>
              <a:rPr lang="en-US" dirty="0" err="1" smtClean="0"/>
              <a:t>1149r19</a:t>
            </a:r>
            <a:r>
              <a:rPr lang="en-US" dirty="0" smtClean="0"/>
              <a:t> (2012 May 17)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802.11-2012 is numbering baseline. </a:t>
            </a:r>
            <a:r>
              <a:rPr lang="en-US" dirty="0" err="1" smtClean="0"/>
              <a:t>11ad</a:t>
            </a:r>
            <a:r>
              <a:rPr lang="en-US" dirty="0" smtClean="0"/>
              <a:t> goes first, then </a:t>
            </a:r>
            <a:r>
              <a:rPr lang="en-US" dirty="0" err="1" smtClean="0"/>
              <a:t>11ac</a:t>
            </a:r>
            <a:r>
              <a:rPr lang="en-US" dirty="0" smtClean="0"/>
              <a:t>, </a:t>
            </a:r>
            <a:r>
              <a:rPr lang="en-US" dirty="0" err="1" smtClean="0"/>
              <a:t>11af</a:t>
            </a:r>
            <a:r>
              <a:rPr lang="en-US" dirty="0" smtClean="0"/>
              <a:t>, </a:t>
            </a:r>
            <a:r>
              <a:rPr lang="en-US" dirty="0" err="1" smtClean="0"/>
              <a:t>11ah</a:t>
            </a:r>
            <a:r>
              <a:rPr lang="en-US" dirty="0" smtClean="0"/>
              <a:t>, </a:t>
            </a:r>
            <a:r>
              <a:rPr lang="en-US" dirty="0" err="1" smtClean="0"/>
              <a:t>11ai</a:t>
            </a:r>
            <a:r>
              <a:rPr lang="en-US" dirty="0" smtClean="0"/>
              <a:t>.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TG editor will be responsible for ensuring their column represents their latest draft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WG</a:t>
            </a:r>
            <a:r>
              <a:rPr lang="en-US" dirty="0" smtClean="0"/>
              <a:t> editor will update any “changes pending” columns and summarize status to editors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dirty="0" smtClean="0"/>
          </a:p>
        </p:txBody>
      </p:sp>
      <p:sp>
        <p:nvSpPr>
          <p:cNvPr id="23556" name="Date Placeholder 3"/>
          <p:cNvSpPr txBox="1">
            <a:spLocks noGrp="1"/>
          </p:cNvSpPr>
          <p:nvPr/>
        </p:nvSpPr>
        <p:spPr bwMode="auto">
          <a:xfrm>
            <a:off x="696913" y="336550"/>
            <a:ext cx="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endParaRPr lang="en-GB" sz="1800" b="1"/>
          </a:p>
        </p:txBody>
      </p:sp>
      <p:sp>
        <p:nvSpPr>
          <p:cNvPr id="23557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/>
              <a:t>Slide </a:t>
            </a:r>
            <a:fld id="{D0006E87-4113-42BD-87CE-4B7F5CBEF5D3}" type="slidenum">
              <a:rPr lang="en-US"/>
              <a:pPr algn="ctr"/>
              <a:t>9</a:t>
            </a:fld>
            <a:endParaRPr lang="en-US"/>
          </a:p>
        </p:txBody>
      </p:sp>
      <p:sp>
        <p:nvSpPr>
          <p:cNvPr id="2355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2DDA43E0-4135-4613-BA84-1D30358DDE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3559" name="Footer Placeholder 7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Peter Ecclesine (Cisco Systems)</a:t>
            </a:r>
          </a:p>
        </p:txBody>
      </p:sp>
      <p:sp>
        <p:nvSpPr>
          <p:cNvPr id="23560" name="Date Placeholder 7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12085</TotalTime>
  <Words>1275</Words>
  <Application>Microsoft Office PowerPoint</Application>
  <PresentationFormat>On-screen Show (4:3)</PresentationFormat>
  <Paragraphs>327</Paragraphs>
  <Slides>19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802.11 WG Editor’s Meeting (July ‘12)</vt:lpstr>
      <vt:lpstr>Abstract</vt:lpstr>
      <vt:lpstr>Agenda for 2012-07-17</vt:lpstr>
      <vt:lpstr>Roll Call – 2012-07-17</vt:lpstr>
      <vt:lpstr>Volunteer Editor Contacts</vt:lpstr>
      <vt:lpstr>Round table status report</vt:lpstr>
      <vt:lpstr>Reflector Updates</vt:lpstr>
      <vt:lpstr>IEEE Publication Status</vt:lpstr>
      <vt:lpstr>Numbering Alignment Process</vt:lpstr>
      <vt:lpstr>Amendment &amp; other ordering notes</vt:lpstr>
      <vt:lpstr>Discussion with IEEE Publications staff</vt:lpstr>
      <vt:lpstr>MDR Status</vt:lpstr>
      <vt:lpstr>Editors page</vt:lpstr>
      <vt:lpstr>802.11 Style Guide</vt:lpstr>
      <vt:lpstr>Editor Amendment Ordering</vt:lpstr>
      <vt:lpstr>Email Your Draft Status Updates</vt:lpstr>
      <vt:lpstr>Draft Development Snapshot</vt:lpstr>
      <vt:lpstr>MIB style, Visio and Frame practices </vt:lpstr>
      <vt:lpstr>Two Technical Editors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WG Editor's Meeting</dc:title>
  <dc:creator>Peter Ecclesine</dc:creator>
  <cp:lastModifiedBy>pecclesi</cp:lastModifiedBy>
  <cp:revision>565</cp:revision>
  <cp:lastPrinted>1998-02-10T13:28:06Z</cp:lastPrinted>
  <dcterms:created xsi:type="dcterms:W3CDTF">1998-02-10T13:07:52Z</dcterms:created>
  <dcterms:modified xsi:type="dcterms:W3CDTF">2012-07-17T14:36:33Z</dcterms:modified>
</cp:coreProperties>
</file>