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375" r:id="rId3"/>
    <p:sldId id="374" r:id="rId4"/>
    <p:sldId id="338" r:id="rId5"/>
    <p:sldId id="363" r:id="rId6"/>
    <p:sldId id="368" r:id="rId7"/>
    <p:sldId id="279" r:id="rId8"/>
    <p:sldId id="340" r:id="rId9"/>
    <p:sldId id="303" r:id="rId10"/>
    <p:sldId id="373" r:id="rId11"/>
    <p:sldId id="369" r:id="rId12"/>
    <p:sldId id="353" r:id="rId13"/>
    <p:sldId id="370" r:id="rId14"/>
    <p:sldId id="371" r:id="rId15"/>
    <p:sldId id="37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6" autoAdjust="0"/>
    <p:restoredTop sz="86864" autoAdjust="0"/>
  </p:normalViewPr>
  <p:slideViewPr>
    <p:cSldViewPr>
      <p:cViewPr>
        <p:scale>
          <a:sx n="80" d="100"/>
          <a:sy n="80" d="100"/>
        </p:scale>
        <p:origin x="-456" y="2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62"/>
    </p:cViewPr>
  </p:sorterViewPr>
  <p:notesViewPr>
    <p:cSldViewPr>
      <p:cViewPr varScale="1">
        <p:scale>
          <a:sx n="63" d="100"/>
          <a:sy n="63" d="100"/>
        </p:scale>
        <p:origin x="-2059"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2660" y="175081"/>
            <a:ext cx="20962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dirty="0" smtClean="0"/>
              <a:t>doc.: IEEE 802.11-12/xxxr1</a:t>
            </a:r>
            <a:endParaRPr lang="en-US" dirty="0"/>
          </a:p>
        </p:txBody>
      </p:sp>
      <p:sp>
        <p:nvSpPr>
          <p:cNvPr id="3075" name="Rectangle 3"/>
          <p:cNvSpPr>
            <a:spLocks noGrp="1" noChangeArrowheads="1"/>
          </p:cNvSpPr>
          <p:nvPr>
            <p:ph type="dt" sz="quarter" idx="1"/>
          </p:nvPr>
        </p:nvSpPr>
        <p:spPr bwMode="auto">
          <a:xfrm>
            <a:off x="695325" y="175081"/>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dirty="0" smtClean="0"/>
              <a:t>May 2012</a:t>
            </a:r>
            <a:endParaRPr lang="en-US" dirty="0"/>
          </a:p>
        </p:txBody>
      </p:sp>
      <p:sp>
        <p:nvSpPr>
          <p:cNvPr id="3076" name="Rectangle 4"/>
          <p:cNvSpPr>
            <a:spLocks noGrp="1" noChangeArrowheads="1"/>
          </p:cNvSpPr>
          <p:nvPr>
            <p:ph type="ftr" sz="quarter" idx="2"/>
          </p:nvPr>
        </p:nvSpPr>
        <p:spPr bwMode="auto">
          <a:xfrm>
            <a:off x="5006994" y="8982075"/>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Jae </a:t>
            </a:r>
            <a:r>
              <a:rPr lang="en-US" dirty="0" err="1" smtClean="0"/>
              <a:t>Seung</a:t>
            </a:r>
            <a:r>
              <a:rPr lang="en-US" dirty="0" smtClean="0"/>
              <a:t> Lee, ETRI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092C86F7-A631-9742-A3F5-1936D26B841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2884931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508817" y="8985250"/>
            <a:ext cx="17729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smtClean="0"/>
              <a:t>Jae </a:t>
            </a:r>
            <a:r>
              <a:rPr lang="en-US" dirty="0" err="1" smtClean="0"/>
              <a:t>Seung</a:t>
            </a:r>
            <a:r>
              <a:rPr lang="en-US" dirty="0" smtClean="0"/>
              <a:t> Lee, ETRI</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D4BB338F-19F4-FA4C-A4D9-F99FF1D68099}"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5908369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5640388" y="98425"/>
            <a:ext cx="641350" cy="212725"/>
          </a:xfrm>
          <a:prstGeom prst="rect">
            <a:avLst/>
          </a:prstGeom>
          <a:noFill/>
        </p:spPr>
        <p:txBody>
          <a:bodyPr/>
          <a:lstStyle/>
          <a:p>
            <a:endParaRPr lang="en-US" dirty="0"/>
          </a:p>
        </p:txBody>
      </p:sp>
      <p:sp>
        <p:nvSpPr>
          <p:cNvPr id="16387" name="Rectangle 3"/>
          <p:cNvSpPr>
            <a:spLocks noGrp="1" noChangeArrowheads="1"/>
          </p:cNvSpPr>
          <p:nvPr>
            <p:ph type="dt" sz="quarter" idx="1"/>
          </p:nvPr>
        </p:nvSpPr>
        <p:spPr>
          <a:xfrm>
            <a:off x="654050" y="98425"/>
            <a:ext cx="827088" cy="212725"/>
          </a:xfrm>
          <a:prstGeom prst="rect">
            <a:avLst/>
          </a:prstGeom>
          <a:noFill/>
        </p:spPr>
        <p:txBody>
          <a:bodyPr/>
          <a:lstStyle/>
          <a:p>
            <a:r>
              <a:rPr lang="de-DE" dirty="0" smtClean="0"/>
              <a:t>December 2011</a:t>
            </a:r>
            <a:endParaRPr lang="en-US" dirty="0"/>
          </a:p>
        </p:txBody>
      </p:sp>
      <p:sp>
        <p:nvSpPr>
          <p:cNvPr id="16388" name="Rectangle 6"/>
          <p:cNvSpPr>
            <a:spLocks noGrp="1" noChangeArrowheads="1"/>
          </p:cNvSpPr>
          <p:nvPr>
            <p:ph type="ftr" sz="quarter" idx="4"/>
          </p:nvPr>
        </p:nvSpPr>
        <p:spPr>
          <a:noFill/>
        </p:spPr>
        <p:txBody>
          <a:bodyPr/>
          <a:lstStyle/>
          <a:p>
            <a:pPr lvl="4">
              <a:defRPr/>
            </a:pPr>
            <a:r>
              <a:rPr lang="de-DE" altLang="ko-KR" dirty="0"/>
              <a:t>Jae Seung Lee, ETRI</a:t>
            </a:r>
            <a:endParaRPr lang="en-US" altLang="ko-KR" dirty="0"/>
          </a:p>
        </p:txBody>
      </p:sp>
      <p:sp>
        <p:nvSpPr>
          <p:cNvPr id="16389" name="Rectangle 7"/>
          <p:cNvSpPr>
            <a:spLocks noGrp="1" noChangeArrowheads="1"/>
          </p:cNvSpPr>
          <p:nvPr>
            <p:ph type="sldNum" sz="quarter" idx="5"/>
          </p:nvPr>
        </p:nvSpPr>
        <p:spPr>
          <a:noFill/>
        </p:spPr>
        <p:txBody>
          <a:bodyPr/>
          <a:lstStyle/>
          <a:p>
            <a:r>
              <a:rPr lang="en-US"/>
              <a:t>Page </a:t>
            </a:r>
            <a:fld id="{ABC7EC48-FD2F-024E-B5BD-645C5E8E3B65}"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4</a:t>
            </a:fld>
            <a:endParaRPr lang="en-US"/>
          </a:p>
        </p:txBody>
      </p:sp>
    </p:spTree>
    <p:extLst>
      <p:ext uri="{BB962C8B-B14F-4D97-AF65-F5344CB8AC3E}">
        <p14:creationId xmlns:p14="http://schemas.microsoft.com/office/powerpoint/2010/main" val="4093471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7</a:t>
            </a:fld>
            <a:endParaRPr lang="en-US"/>
          </a:p>
        </p:txBody>
      </p:sp>
    </p:spTree>
    <p:extLst>
      <p:ext uri="{BB962C8B-B14F-4D97-AF65-F5344CB8AC3E}">
        <p14:creationId xmlns:p14="http://schemas.microsoft.com/office/powerpoint/2010/main" val="320285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r>
              <a:rPr lang="ko-KR" altLang="en-US" dirty="0" smtClean="0"/>
              <a:t>삭제</a:t>
            </a:r>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9</a:t>
            </a:fld>
            <a:endParaRPr lang="en-US"/>
          </a:p>
        </p:txBody>
      </p:sp>
    </p:spTree>
    <p:extLst>
      <p:ext uri="{BB962C8B-B14F-4D97-AF65-F5344CB8AC3E}">
        <p14:creationId xmlns:p14="http://schemas.microsoft.com/office/powerpoint/2010/main" val="1600650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889227-7690-9443-A71D-D6AEB97BA45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45743F-F980-0C4F-874E-7FB126A3E73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CB54B2B-057B-B745-95CD-13AABCB675D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B44F08-1720-5A43-9A02-16738D6080B6}" type="slidenum">
              <a:rPr lang="en-US"/>
              <a:pPr>
                <a:defRPr/>
              </a:pPr>
              <a:t>‹#›</a:t>
            </a:fld>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dirty="0" smtClean="0"/>
              <a:t>May 2012</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de-DE" dirty="0" smtClean="0"/>
              <a:t>January 2012</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61C5AC-7288-DF4E-B3A7-9F31E9EDEA0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D6510-46FE-344C-B970-D595D67B5F7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DE51C8-E5FB-AE40-9E37-99F2FE25B4C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06CC07E-E79B-F442-82B3-26D265A200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EFDA945-0F86-6545-9375-934CD2C0C1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56A2BC-7DFB-4541-BB4A-D3A86E5327F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0F92505-38EE-1248-8358-3FA23EE065CC}"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dirty="0" smtClean="0"/>
              <a:t>July 2012</a:t>
            </a:r>
            <a:endParaRPr lang="en-US" dirty="0"/>
          </a:p>
        </p:txBody>
      </p:sp>
      <p:sp>
        <p:nvSpPr>
          <p:cNvPr id="1029" name="Rectangle 5"/>
          <p:cNvSpPr>
            <a:spLocks noGrp="1" noChangeArrowheads="1"/>
          </p:cNvSpPr>
          <p:nvPr>
            <p:ph type="ftr" sz="quarter" idx="3"/>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dirty="0" smtClean="0"/>
              <a:t>Jae Seung Lee,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233D4934-E486-E243-9A1A-6801639CF21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a:t>
            </a:r>
            <a:r>
              <a:rPr lang="en-US" sz="1800" b="1" dirty="0" smtClean="0"/>
              <a:t>802.11-12/0869r0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ußzeilenplatzhalter 4"/>
          <p:cNvSpPr>
            <a:spLocks noGrp="1"/>
          </p:cNvSpPr>
          <p:nvPr>
            <p:ph type="ftr" sz="quarter" idx="4294967295"/>
          </p:nvPr>
        </p:nvSpPr>
        <p:spPr>
          <a:xfrm>
            <a:off x="7232669" y="6475413"/>
            <a:ext cx="1311256" cy="184666"/>
          </a:xfrm>
          <a:noFill/>
        </p:spPr>
        <p:txBody>
          <a:bodyPr/>
          <a:lstStyle/>
          <a:p>
            <a:r>
              <a:rPr lang="en-US" dirty="0" smtClean="0"/>
              <a:t>Jae </a:t>
            </a:r>
            <a:r>
              <a:rPr lang="en-US" dirty="0" err="1" smtClean="0"/>
              <a:t>Seung</a:t>
            </a:r>
            <a:r>
              <a:rPr lang="en-US" dirty="0" smtClean="0"/>
              <a:t> Lee, ETRI</a:t>
            </a:r>
            <a:endParaRPr lang="en-US" dirty="0"/>
          </a:p>
        </p:txBody>
      </p:sp>
      <p:sp>
        <p:nvSpPr>
          <p:cNvPr id="15365" name="Foliennummernplatzhalter 5"/>
          <p:cNvSpPr>
            <a:spLocks noGrp="1"/>
          </p:cNvSpPr>
          <p:nvPr>
            <p:ph type="sldNum" sz="quarter" idx="12"/>
          </p:nvPr>
        </p:nvSpPr>
        <p:spPr>
          <a:noFill/>
        </p:spPr>
        <p:txBody>
          <a:bodyPr/>
          <a:lstStyle/>
          <a:p>
            <a:r>
              <a:rPr lang="en-US" dirty="0" smtClean="0"/>
              <a:t>Slide </a:t>
            </a:r>
            <a:fld id="{2DBE7069-5AB7-BF49-BE5C-1250CA92399F}" type="slidenum">
              <a:rPr lang="en-US" smtClean="0"/>
              <a:pPr/>
              <a:t>1</a:t>
            </a:fld>
            <a:endParaRPr lang="en-US" dirty="0" smtClean="0"/>
          </a:p>
        </p:txBody>
      </p:sp>
      <p:sp>
        <p:nvSpPr>
          <p:cNvPr id="15366" name="Rectangle 2"/>
          <p:cNvSpPr>
            <a:spLocks noGrp="1" noChangeArrowheads="1"/>
          </p:cNvSpPr>
          <p:nvPr>
            <p:ph type="title"/>
          </p:nvPr>
        </p:nvSpPr>
        <p:spPr>
          <a:noFill/>
        </p:spPr>
        <p:txBody>
          <a:bodyPr/>
          <a:lstStyle/>
          <a:p>
            <a:r>
              <a:rPr lang="en-US" dirty="0" smtClean="0"/>
              <a:t>Active Scanning for 11ah</a:t>
            </a:r>
            <a:endParaRPr lang="en-US" dirty="0"/>
          </a:p>
        </p:txBody>
      </p:sp>
      <p:sp>
        <p:nvSpPr>
          <p:cNvPr id="15367" name="Rectangle 6"/>
          <p:cNvSpPr>
            <a:spLocks noGrp="1" noChangeArrowheads="1"/>
          </p:cNvSpPr>
          <p:nvPr>
            <p:ph type="body" idx="1"/>
          </p:nvPr>
        </p:nvSpPr>
        <p:spPr>
          <a:xfrm>
            <a:off x="685800" y="1828800"/>
            <a:ext cx="7772400" cy="381000"/>
          </a:xfrm>
          <a:noFill/>
        </p:spPr>
        <p:txBody>
          <a:bodyPr/>
          <a:lstStyle/>
          <a:p>
            <a:pPr algn="ctr">
              <a:buFontTx/>
              <a:buNone/>
            </a:pPr>
            <a:r>
              <a:rPr lang="en-US" sz="2000" dirty="0"/>
              <a:t>Date:</a:t>
            </a:r>
            <a:r>
              <a:rPr lang="en-US" sz="2000" b="0" dirty="0" smtClean="0"/>
              <a:t> 2012-07-13</a:t>
            </a:r>
            <a:endParaRPr lang="en-US" sz="2000" b="0" dirty="0"/>
          </a:p>
        </p:txBody>
      </p:sp>
      <p:sp>
        <p:nvSpPr>
          <p:cNvPr id="7"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Rectangle 4"/>
          <p:cNvSpPr>
            <a:spLocks noChangeArrowheads="1"/>
          </p:cNvSpPr>
          <p:nvPr/>
        </p:nvSpPr>
        <p:spPr bwMode="auto">
          <a:xfrm>
            <a:off x="533400" y="2057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graphicFrame>
        <p:nvGraphicFramePr>
          <p:cNvPr id="10" name="Table 11"/>
          <p:cNvGraphicFramePr>
            <a:graphicFrameLocks noGrp="1"/>
          </p:cNvGraphicFramePr>
          <p:nvPr>
            <p:extLst>
              <p:ext uri="{D42A27DB-BD31-4B8C-83A1-F6EECF244321}">
                <p14:modId xmlns:p14="http://schemas.microsoft.com/office/powerpoint/2010/main" val="823182629"/>
              </p:ext>
            </p:extLst>
          </p:nvPr>
        </p:nvGraphicFramePr>
        <p:xfrm>
          <a:off x="680560" y="2438400"/>
          <a:ext cx="8158640" cy="3947160"/>
        </p:xfrm>
        <a:graphic>
          <a:graphicData uri="http://schemas.openxmlformats.org/drawingml/2006/table">
            <a:tbl>
              <a:tblPr/>
              <a:tblGrid>
                <a:gridCol w="1713316"/>
                <a:gridCol w="1631726"/>
                <a:gridCol w="1543003"/>
                <a:gridCol w="1289395"/>
                <a:gridCol w="1981200"/>
              </a:tblGrid>
              <a:tr h="76810">
                <a:tc>
                  <a:txBody>
                    <a:bodyPr/>
                    <a:lstStyle/>
                    <a:p>
                      <a:pPr marL="0" marR="0" algn="ctr">
                        <a:lnSpc>
                          <a:spcPct val="100000"/>
                        </a:lnSpc>
                        <a:spcBef>
                          <a:spcPts val="600"/>
                        </a:spcBef>
                        <a:spcAft>
                          <a:spcPts val="0"/>
                        </a:spcAft>
                      </a:pPr>
                      <a:r>
                        <a:rPr lang="en-US" sz="1200" b="1" kern="0" dirty="0">
                          <a:latin typeface="+mj-lt"/>
                          <a:ea typeface="Batang"/>
                        </a:rPr>
                        <a:t>Name</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Phone</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altLang="ko-KR" sz="1200" kern="1200" dirty="0" smtClean="0">
                          <a:solidFill>
                            <a:schemeClr val="tx1"/>
                          </a:solidFill>
                          <a:latin typeface="+mn-lt"/>
                          <a:ea typeface="Malgun Gothic"/>
                          <a:cs typeface="+mn-cs"/>
                        </a:rPr>
                        <a:t>Jae </a:t>
                      </a:r>
                      <a:r>
                        <a:rPr lang="en-US" altLang="ko-KR" sz="1200" kern="1200" dirty="0" err="1" smtClean="0">
                          <a:solidFill>
                            <a:schemeClr val="tx1"/>
                          </a:solidFill>
                          <a:latin typeface="+mn-lt"/>
                          <a:ea typeface="Malgun Gothic"/>
                          <a:cs typeface="+mn-cs"/>
                        </a:rPr>
                        <a:t>Seung</a:t>
                      </a:r>
                      <a:r>
                        <a:rPr lang="en-US" altLang="ko-KR" sz="1200" kern="1200" dirty="0" smtClean="0">
                          <a:solidFill>
                            <a:schemeClr val="tx1"/>
                          </a:solidFill>
                          <a:latin typeface="+mn-lt"/>
                          <a:ea typeface="Malgun Gothic"/>
                          <a:cs typeface="+mn-cs"/>
                        </a:rPr>
                        <a:t> Lee</a:t>
                      </a:r>
                      <a:endParaRPr lang="en-US" altLang="ko-KR"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ETRI</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161 </a:t>
                      </a:r>
                      <a:r>
                        <a:rPr kumimoji="0" lang="en-US" altLang="ko-KR" sz="1200" b="0" i="0" u="none" strike="noStrike" kern="1200" cap="none" normalizeH="0" baseline="0" dirty="0" err="1" smtClean="0">
                          <a:ln>
                            <a:noFill/>
                          </a:ln>
                          <a:solidFill>
                            <a:srgbClr val="000000"/>
                          </a:solidFill>
                          <a:effectLst/>
                          <a:latin typeface="+mn-lt"/>
                          <a:ea typeface="+mn-ea"/>
                          <a:cs typeface="Times New Roman" pitchFamily="18" charset="0"/>
                        </a:rPr>
                        <a:t>Gajeong</a:t>
                      </a: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-dong, </a:t>
                      </a:r>
                      <a:r>
                        <a:rPr kumimoji="0" lang="en-US" altLang="ko-KR" sz="1200" b="0" i="0" u="none" strike="noStrike" kern="1200" cap="none" normalizeH="0" baseline="0" dirty="0" err="1" smtClean="0">
                          <a:ln>
                            <a:noFill/>
                          </a:ln>
                          <a:solidFill>
                            <a:srgbClr val="000000"/>
                          </a:solidFill>
                          <a:effectLst/>
                          <a:latin typeface="+mn-lt"/>
                          <a:ea typeface="+mn-ea"/>
                          <a:cs typeface="Times New Roman" pitchFamily="18" charset="0"/>
                        </a:rPr>
                        <a:t>Yuseong-Gu</a:t>
                      </a: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mn-lt"/>
                          <a:ea typeface="+mn-ea"/>
                          <a:cs typeface="Times New Roman" pitchFamily="18" charset="0"/>
                        </a:rPr>
                        <a:t>Daejoen</a:t>
                      </a: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 Korea</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+82 42 860 1326</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jasonlee@etri.re.kr</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kern="1200" dirty="0" smtClean="0">
                          <a:solidFill>
                            <a:schemeClr val="tx1"/>
                          </a:solidFill>
                          <a:latin typeface="+mn-lt"/>
                          <a:ea typeface="Malgun Gothic"/>
                          <a:cs typeface="+mn-cs"/>
                        </a:rPr>
                        <a:t>Minho Cheong</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ETRI</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+82 42 860 5635</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minho@etri.re.kr</a:t>
                      </a:r>
                      <a:endParaRPr kumimoji="0" lang="en-US" altLang="ko-KR" sz="1200" b="0" i="0" u="none" strike="noStrike" kern="1200" cap="none" normalizeH="0" baseline="0" dirty="0" smtClean="0">
                        <a:ln>
                          <a:noFill/>
                        </a:ln>
                        <a:solidFill>
                          <a:schemeClr val="tx1"/>
                        </a:solidFill>
                        <a:effectLst/>
                        <a:latin typeface="+mn-lt"/>
                        <a:ea typeface="+mn-ea"/>
                        <a:cs typeface="Arial" charset="0"/>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kern="1200" dirty="0" err="1">
                          <a:solidFill>
                            <a:schemeClr val="tx1"/>
                          </a:solidFill>
                          <a:latin typeface="+mn-lt"/>
                          <a:ea typeface="Malgun Gothic"/>
                          <a:cs typeface="+mn-cs"/>
                        </a:rPr>
                        <a:t>Hyoungjin Kwon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ETRI</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+82 42 860 1698</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kwonjin@etri.re.kr</a:t>
                      </a:r>
                      <a:endParaRPr kumimoji="0" lang="en-US" altLang="ko-KR" sz="1200" b="0" i="0" u="none" strike="noStrike" kern="1200" cap="none" normalizeH="0" baseline="0" dirty="0" smtClean="0">
                        <a:ln>
                          <a:noFill/>
                        </a:ln>
                        <a:solidFill>
                          <a:schemeClr val="tx1"/>
                        </a:solidFill>
                        <a:effectLst/>
                        <a:latin typeface="+mn-lt"/>
                        <a:ea typeface="+mn-ea"/>
                        <a:cs typeface="Arial" charset="0"/>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kern="1200" dirty="0" err="1">
                          <a:solidFill>
                            <a:schemeClr val="tx1"/>
                          </a:solidFill>
                          <a:latin typeface="+mn-lt"/>
                          <a:ea typeface="Malgun Gothic"/>
                          <a:cs typeface="+mn-cs"/>
                        </a:rPr>
                        <a:t>Heejung</a:t>
                      </a:r>
                      <a:r>
                        <a:rPr lang="en-US" sz="1200" kern="1200" dirty="0">
                          <a:solidFill>
                            <a:schemeClr val="tx1"/>
                          </a:solidFill>
                          <a:latin typeface="+mn-lt"/>
                          <a:ea typeface="Malgun Gothic"/>
                          <a:cs typeface="+mn-cs"/>
                        </a:rPr>
                        <a:t> Yu</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ETRI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+82 42 860 6204</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altLang="ko-KR" sz="1200" kern="1200" dirty="0" smtClean="0">
                          <a:solidFill>
                            <a:schemeClr val="tx1"/>
                          </a:solidFill>
                          <a:effectLst/>
                          <a:latin typeface="+mn-lt"/>
                          <a:ea typeface="+mn-ea"/>
                          <a:cs typeface="+mn-cs"/>
                        </a:rPr>
                        <a:t>heejung@etri.re.kr</a:t>
                      </a:r>
                      <a:endParaRPr lang="en-US" sz="1200" dirty="0">
                        <a:solidFill>
                          <a:srgbClr val="393939"/>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kern="1200" dirty="0" err="1" smtClean="0">
                          <a:solidFill>
                            <a:schemeClr val="tx1"/>
                          </a:solidFill>
                          <a:latin typeface="+mn-lt"/>
                          <a:ea typeface="Malgun Gothic"/>
                          <a:cs typeface="+mn-cs"/>
                        </a:rPr>
                        <a:t>Jaewoo</a:t>
                      </a:r>
                      <a:r>
                        <a:rPr lang="en-US" sz="1200" kern="1200" dirty="0" smtClean="0">
                          <a:solidFill>
                            <a:schemeClr val="tx1"/>
                          </a:solidFill>
                          <a:latin typeface="+mn-lt"/>
                          <a:ea typeface="Malgun Gothic"/>
                          <a:cs typeface="+mn-cs"/>
                        </a:rPr>
                        <a:t> Park</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ETRI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ko-KR" sz="1200" dirty="0" smtClean="0">
                          <a:solidFill>
                            <a:srgbClr val="393939"/>
                          </a:solidFill>
                          <a:latin typeface="+mn-lt"/>
                          <a:ea typeface="Malgun Gothic"/>
                          <a:cs typeface="Times New Roman"/>
                        </a:rPr>
                        <a:t>parkjw@etri.re.kr</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kern="1200" dirty="0" err="1">
                          <a:solidFill>
                            <a:schemeClr val="tx1"/>
                          </a:solidFill>
                          <a:latin typeface="+mn-lt"/>
                          <a:ea typeface="Malgun Gothic"/>
                          <a:cs typeface="+mn-cs"/>
                        </a:rPr>
                        <a:t>Sok-kyu</a:t>
                      </a:r>
                      <a:r>
                        <a:rPr lang="en-US" sz="1200" kern="1200" dirty="0">
                          <a:solidFill>
                            <a:schemeClr val="tx1"/>
                          </a:solidFill>
                          <a:latin typeface="+mn-lt"/>
                          <a:ea typeface="Malgun Gothic"/>
                          <a:cs typeface="+mn-cs"/>
                        </a:rPr>
                        <a:t> Lee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ETRI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mn-lt"/>
                          <a:ea typeface="+mn-ea"/>
                          <a:cs typeface="Times New Roman" pitchFamily="18" charset="0"/>
                        </a:rPr>
                        <a:t>+82 42 860 5919</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sk-lee@etri.re.kr</a:t>
                      </a:r>
                      <a:endParaRPr kumimoji="0" lang="en-US" altLang="ko-KR" sz="1200" b="0" i="0" u="none" strike="noStrike" kern="1200" cap="none" normalizeH="0" baseline="0" dirty="0" smtClean="0">
                        <a:ln>
                          <a:noFill/>
                        </a:ln>
                        <a:solidFill>
                          <a:schemeClr val="tx1"/>
                        </a:solidFill>
                        <a:effectLst/>
                        <a:latin typeface="+mn-lt"/>
                        <a:ea typeface="+mn-ea"/>
                        <a:cs typeface="Arial" charset="0"/>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7">
                <a:tc>
                  <a:txBody>
                    <a:bodyPr/>
                    <a:lstStyle/>
                    <a:p>
                      <a:pPr marL="0" marR="0">
                        <a:lnSpc>
                          <a:spcPct val="100000"/>
                        </a:lnSpc>
                        <a:spcBef>
                          <a:spcPts val="600"/>
                        </a:spcBef>
                        <a:spcAft>
                          <a:spcPts val="0"/>
                        </a:spcAft>
                      </a:pPr>
                      <a:r>
                        <a:rPr lang="en-US" sz="1200" dirty="0" smtClean="0">
                          <a:latin typeface="+mj-lt"/>
                          <a:ea typeface="Malgun Gothic"/>
                        </a:rPr>
                        <a:t>Eric Wong </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Broadcom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100" dirty="0" smtClean="0">
                          <a:latin typeface="+mj-lt"/>
                          <a:ea typeface="Malgun Gothic"/>
                        </a:rPr>
                        <a:t>190 </a:t>
                      </a:r>
                      <a:r>
                        <a:rPr lang="en-US" sz="1100" dirty="0" err="1" smtClean="0">
                          <a:latin typeface="+mj-lt"/>
                          <a:ea typeface="Malgun Gothic"/>
                        </a:rPr>
                        <a:t>Mathilda</a:t>
                      </a:r>
                      <a:r>
                        <a:rPr lang="en-US" sz="1100" dirty="0" smtClean="0">
                          <a:latin typeface="+mj-lt"/>
                          <a:ea typeface="Malgun Gothic"/>
                        </a:rPr>
                        <a:t> Place,</a:t>
                      </a:r>
                      <a:r>
                        <a:rPr lang="en-US" sz="1100" baseline="0" dirty="0" smtClean="0">
                          <a:latin typeface="+mj-lt"/>
                          <a:ea typeface="Malgun Gothic"/>
                        </a:rPr>
                        <a:t> </a:t>
                      </a:r>
                      <a:r>
                        <a:rPr lang="en-US" sz="1100" dirty="0" smtClean="0">
                          <a:latin typeface="+mj-lt"/>
                          <a:ea typeface="Malgun Gothic"/>
                        </a:rPr>
                        <a:t>Sunnyvale, CA</a:t>
                      </a: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+1 408 922 6672</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ewong@broadcom.com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200" dirty="0" smtClean="0">
                          <a:latin typeface="+mj-lt"/>
                          <a:ea typeface="Malgun Gothic"/>
                        </a:rPr>
                        <a:t>Matthew Fischer </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Broadcom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mfischer@broadcom.com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Minyoung Park</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100" dirty="0" smtClean="0">
                          <a:latin typeface="+mj-lt"/>
                          <a:ea typeface="Malgun Gothic"/>
                        </a:rPr>
                        <a:t>Hillsboro, OR</a:t>
                      </a: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+1 503</a:t>
                      </a:r>
                      <a:r>
                        <a:rPr lang="en-US" sz="1200" baseline="0" dirty="0" smtClean="0">
                          <a:latin typeface="+mj-lt"/>
                          <a:ea typeface="Malgun Gothic"/>
                        </a:rPr>
                        <a:t> 712 4705</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minyoung.park@intel.com</a:t>
                      </a: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Tom Tetzlaff</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thomas.a.tetzlaff@intel.com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Emily Qi</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emily.h.qi@intel.com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Thomas Kenney</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smtClean="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Yongho Seok</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100" dirty="0" smtClean="0">
                          <a:latin typeface="+mj-lt"/>
                          <a:ea typeface="Malgun Gothic"/>
                        </a:rPr>
                        <a:t>LG R&amp;D Complex Anyang-Shi, </a:t>
                      </a:r>
                      <a:r>
                        <a:rPr lang="en-US" sz="1100" dirty="0" err="1" smtClean="0">
                          <a:latin typeface="+mj-lt"/>
                          <a:ea typeface="Malgun Gothic"/>
                        </a:rPr>
                        <a:t>Kyungki</a:t>
                      </a:r>
                      <a:r>
                        <a:rPr lang="en-US" sz="1100" dirty="0" smtClean="0">
                          <a:latin typeface="+mj-lt"/>
                          <a:ea typeface="Malgun Gothic"/>
                        </a:rPr>
                        <a:t>-Do, Korea</a:t>
                      </a: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+82-31-450-1947</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yongho.seok@lge.com</a:t>
                      </a: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32">
                <a:tc>
                  <a:txBody>
                    <a:bodyPr/>
                    <a:lstStyle/>
                    <a:p>
                      <a:pPr marL="0" marR="0">
                        <a:lnSpc>
                          <a:spcPct val="100000"/>
                        </a:lnSpc>
                        <a:spcBef>
                          <a:spcPts val="600"/>
                        </a:spcBef>
                        <a:spcAft>
                          <a:spcPts val="0"/>
                        </a:spcAft>
                      </a:pPr>
                      <a:r>
                        <a:rPr lang="en-US" sz="1200" dirty="0" err="1">
                          <a:latin typeface="+mj-lt"/>
                          <a:ea typeface="Malgun Gothic"/>
                        </a:rPr>
                        <a:t>Jinsoo</a:t>
                      </a:r>
                      <a:r>
                        <a:rPr lang="en-US" sz="1200" dirty="0">
                          <a:latin typeface="+mj-lt"/>
                          <a:ea typeface="Malgun Gothic"/>
                        </a:rPr>
                        <a:t> </a:t>
                      </a:r>
                      <a:r>
                        <a:rPr lang="en-US" sz="1200" dirty="0" err="1">
                          <a:latin typeface="+mj-lt"/>
                          <a:ea typeface="Malgun Gothic"/>
                        </a:rPr>
                        <a:t>Choi</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2">
                <a:tc>
                  <a:txBody>
                    <a:bodyPr/>
                    <a:lstStyle/>
                    <a:p>
                      <a:pPr marL="0" marR="0">
                        <a:lnSpc>
                          <a:spcPct val="100000"/>
                        </a:lnSpc>
                        <a:spcBef>
                          <a:spcPts val="600"/>
                        </a:spcBef>
                        <a:spcAft>
                          <a:spcPts val="0"/>
                        </a:spcAft>
                      </a:pPr>
                      <a:r>
                        <a:rPr lang="en-US" sz="1200" dirty="0" err="1">
                          <a:latin typeface="+mj-lt"/>
                          <a:ea typeface="Malgun Gothic"/>
                        </a:rPr>
                        <a:t>Jeongki</a:t>
                      </a:r>
                      <a:r>
                        <a:rPr lang="en-US" sz="1200" dirty="0">
                          <a:latin typeface="+mj-lt"/>
                          <a:ea typeface="Malgun Gothic"/>
                        </a:rPr>
                        <a:t> Kim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422">
                <a:tc>
                  <a:txBody>
                    <a:bodyPr/>
                    <a:lstStyle/>
                    <a:p>
                      <a:pPr marL="0" marR="0">
                        <a:lnSpc>
                          <a:spcPct val="100000"/>
                        </a:lnSpc>
                        <a:spcBef>
                          <a:spcPts val="600"/>
                        </a:spcBef>
                        <a:spcAft>
                          <a:spcPts val="0"/>
                        </a:spcAft>
                      </a:pPr>
                      <a:r>
                        <a:rPr lang="en-US" sz="1200" dirty="0">
                          <a:latin typeface="+mj-lt"/>
                          <a:ea typeface="Malgun Gothic"/>
                        </a:rPr>
                        <a:t>Jin Sam </a:t>
                      </a:r>
                      <a:r>
                        <a:rPr lang="en-US" sz="1200" dirty="0" err="1">
                          <a:latin typeface="+mj-lt"/>
                          <a:ea typeface="Malgun Gothic"/>
                        </a:rPr>
                        <a:t>Kwak</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685799" y="1524000"/>
            <a:ext cx="7856537"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r>
              <a:rPr lang="en-US" altLang="ko-KR" sz="2000" dirty="0" smtClean="0"/>
              <a:t>Subfields </a:t>
            </a:r>
            <a:r>
              <a:rPr lang="en-US" altLang="ko-KR" sz="2000" dirty="0"/>
              <a:t>of the Probe Response Option</a:t>
            </a:r>
          </a:p>
          <a:p>
            <a:pPr marL="179388" indent="-179388" eaLnBrk="1" hangingPunct="1">
              <a:buFont typeface="Arial" pitchFamily="34" charset="0"/>
              <a:buChar char="•"/>
            </a:pPr>
            <a:endParaRPr lang="en-US" altLang="ko-KR" sz="1600" dirty="0" smtClean="0"/>
          </a:p>
          <a:p>
            <a:pPr marL="179388" indent="-179388" eaLnBrk="1" hangingPunct="1">
              <a:buFont typeface="Arial" pitchFamily="34" charset="0"/>
              <a:buChar char="•"/>
            </a:pPr>
            <a:endParaRPr lang="en-US" altLang="ko-KR" sz="400" dirty="0"/>
          </a:p>
          <a:p>
            <a:pPr marL="0" indent="0" eaLnBrk="1" hangingPunct="1">
              <a:buNone/>
            </a:pPr>
            <a:endParaRPr lang="en-US" altLang="ko-KR" sz="1000" dirty="0"/>
          </a:p>
          <a:p>
            <a:pPr lvl="1"/>
            <a:endParaRPr lang="en-US" altLang="ko-KR" sz="400" dirty="0" smtClean="0"/>
          </a:p>
          <a:p>
            <a:pPr lvl="1"/>
            <a:endParaRPr lang="en-US" altLang="ko-KR" sz="1600" dirty="0" smtClean="0"/>
          </a:p>
          <a:p>
            <a:pPr lvl="1"/>
            <a:r>
              <a:rPr lang="en-US" altLang="ko-KR" sz="1800" dirty="0" smtClean="0"/>
              <a:t>Request </a:t>
            </a:r>
            <a:r>
              <a:rPr lang="en-US" altLang="ko-KR" sz="1800" dirty="0"/>
              <a:t>full SSID: If it is set to 1, full SSID is included in the Short Probe Response frame. Otherwise, compressed SSID is included</a:t>
            </a:r>
          </a:p>
          <a:p>
            <a:pPr lvl="1"/>
            <a:r>
              <a:rPr lang="en-US" altLang="ko-KR" sz="1800" dirty="0"/>
              <a:t>Other requests for TBD optional information to be included in the Probe Response can be included in the Probe Response Option in the Probe Request frame </a:t>
            </a:r>
          </a:p>
          <a:p>
            <a:pPr lvl="2"/>
            <a:r>
              <a:rPr lang="en-US" altLang="ko-KR" sz="1600" dirty="0"/>
              <a:t>For example: Request Capability Info, Request country IE , Request Power Constraint IE, Request RSN IE, Request interworking IE, Request Roaming Consortium, Request 11ah capabilities, etc…</a:t>
            </a:r>
          </a:p>
          <a:p>
            <a:pPr marL="179388" indent="-179388" eaLnBrk="1" hangingPunct="1">
              <a:buFont typeface="Arial" pitchFamily="34" charset="0"/>
              <a:buChar char="•"/>
            </a:pPr>
            <a:endParaRPr lang="en-US" altLang="ko-KR" sz="1400" dirty="0"/>
          </a:p>
          <a:p>
            <a:pPr marL="0" indent="0" eaLnBrk="1" hangingPunct="1">
              <a:buNone/>
            </a:pPr>
            <a:endParaRPr lang="en-US" altLang="ko-KR" sz="1600" dirty="0" smtClean="0"/>
          </a:p>
          <a:p>
            <a:pPr lvl="2"/>
            <a:endParaRPr lang="en-US" altLang="ko-KR" sz="1600" dirty="0"/>
          </a:p>
          <a:p>
            <a:pPr marL="179388" indent="-179388" eaLnBrk="1" hangingPunct="1">
              <a:buFont typeface="Arial" pitchFamily="34" charset="0"/>
              <a:buChar char="•"/>
            </a:pPr>
            <a:endParaRPr lang="en-US" altLang="ko-KR" dirty="0">
              <a:ea typeface="MS PGothic" pitchFamily="34" charset="-128"/>
              <a:sym typeface="Wingdings" pitchFamily="2" charset="2"/>
            </a:endParaRPr>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a:p>
            <a:pPr marL="0" indent="0" eaLnBrk="1" hangingPunct="1">
              <a:buNone/>
            </a:pPr>
            <a:endParaRPr lang="ko-KR" altLang="ko-KR" dirty="0"/>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7" name="슬라이드 번호 개체 틀 5"/>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10</a:t>
            </a:fld>
            <a:endParaRPr lang="en-US"/>
          </a:p>
        </p:txBody>
      </p:sp>
      <p:sp>
        <p:nvSpPr>
          <p:cNvPr id="8" name="Title 1"/>
          <p:cNvSpPr>
            <a:spLocks noGrp="1"/>
          </p:cNvSpPr>
          <p:nvPr>
            <p:ph type="title"/>
          </p:nvPr>
        </p:nvSpPr>
        <p:spPr>
          <a:xfrm>
            <a:off x="685800" y="685800"/>
            <a:ext cx="8229600" cy="1066800"/>
          </a:xfrm>
        </p:spPr>
        <p:txBody>
          <a:bodyPr/>
          <a:lstStyle/>
          <a:p>
            <a:r>
              <a:rPr lang="en-US" altLang="ko-KR" dirty="0" smtClean="0"/>
              <a:t>Probe Response Option (2/2)</a:t>
            </a:r>
            <a:endParaRPr lang="en-US" dirty="0"/>
          </a:p>
        </p:txBody>
      </p:sp>
      <p:sp>
        <p:nvSpPr>
          <p:cNvPr id="9"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0"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10</a:t>
            </a:fld>
            <a:endParaRPr lang="en-US"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3972053513"/>
              </p:ext>
            </p:extLst>
          </p:nvPr>
        </p:nvGraphicFramePr>
        <p:xfrm>
          <a:off x="1447799" y="2092643"/>
          <a:ext cx="5257801" cy="498157"/>
        </p:xfrm>
        <a:graphic>
          <a:graphicData uri="http://schemas.openxmlformats.org/drawingml/2006/table">
            <a:tbl>
              <a:tblPr firstRow="1" bandRow="1">
                <a:tableStyleId>{5C22544A-7EE6-4342-B048-85BDC9FD1C3A}</a:tableStyleId>
              </a:tblPr>
              <a:tblGrid>
                <a:gridCol w="848034"/>
                <a:gridCol w="4409767"/>
              </a:tblGrid>
              <a:tr h="498157">
                <a:tc>
                  <a:txBody>
                    <a:bodyPr/>
                    <a:lstStyle/>
                    <a:p>
                      <a:pPr latinLnBrk="1"/>
                      <a:r>
                        <a:rPr lang="en-US" altLang="ko-KR" sz="1200" dirty="0" smtClean="0"/>
                        <a:t>Request</a:t>
                      </a:r>
                      <a:r>
                        <a:rPr lang="en-US" altLang="ko-KR" sz="1200" baseline="0" dirty="0" smtClean="0"/>
                        <a:t> full SSID</a:t>
                      </a:r>
                      <a:endParaRPr lang="ko-KR" altLang="en-US" sz="1200" dirty="0"/>
                    </a:p>
                  </a:txBody>
                  <a:tcPr/>
                </a:tc>
                <a:tc>
                  <a:txBody>
                    <a:bodyPr/>
                    <a:lstStyle/>
                    <a:p>
                      <a:pPr latinLnBrk="1"/>
                      <a:r>
                        <a:rPr lang="en-US" altLang="ko-KR" sz="1200" dirty="0" smtClean="0"/>
                        <a:t>Other</a:t>
                      </a:r>
                      <a:r>
                        <a:rPr lang="en-US" altLang="ko-KR" sz="1200" baseline="0" dirty="0" smtClean="0"/>
                        <a:t> O</a:t>
                      </a:r>
                      <a:r>
                        <a:rPr lang="en-US" altLang="ko-KR" sz="1200" dirty="0" smtClean="0"/>
                        <a:t>ptional</a:t>
                      </a:r>
                      <a:r>
                        <a:rPr lang="en-US" altLang="ko-KR" sz="1200" baseline="0" dirty="0" smtClean="0"/>
                        <a:t> information to be included in the Probe Responses (TBD)</a:t>
                      </a:r>
                      <a:endParaRPr lang="ko-KR" altLang="en-US" sz="1200" dirty="0"/>
                    </a:p>
                  </a:txBody>
                  <a:tcPr/>
                </a:tc>
              </a:tr>
            </a:tbl>
          </a:graphicData>
        </a:graphic>
      </p:graphicFrame>
      <p:sp>
        <p:nvSpPr>
          <p:cNvPr id="13" name="TextBox 12"/>
          <p:cNvSpPr txBox="1"/>
          <p:nvPr/>
        </p:nvSpPr>
        <p:spPr>
          <a:xfrm>
            <a:off x="779722" y="2542401"/>
            <a:ext cx="5011478" cy="276999"/>
          </a:xfrm>
          <a:prstGeom prst="rect">
            <a:avLst/>
          </a:prstGeom>
          <a:noFill/>
        </p:spPr>
        <p:txBody>
          <a:bodyPr wrap="square" rtlCol="0">
            <a:spAutoFit/>
          </a:bodyPr>
          <a:lstStyle/>
          <a:p>
            <a:r>
              <a:rPr lang="en-US" altLang="ko-KR" dirty="0" smtClean="0"/>
              <a:t>Bits:                    1                                              TBD</a:t>
            </a:r>
          </a:p>
        </p:txBody>
      </p:sp>
    </p:spTree>
    <p:extLst>
      <p:ext uri="{BB962C8B-B14F-4D97-AF65-F5344CB8AC3E}">
        <p14:creationId xmlns:p14="http://schemas.microsoft.com/office/powerpoint/2010/main" val="626106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685800" y="1676400"/>
            <a:ext cx="80010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sz="2000" b="1" dirty="0" smtClean="0"/>
              <a:t>Short </a:t>
            </a:r>
            <a:r>
              <a:rPr lang="en-US" altLang="ko-KR" sz="2000" b="1" dirty="0"/>
              <a:t>Probe Response frame</a:t>
            </a:r>
          </a:p>
          <a:p>
            <a:pPr marL="685800" lvl="2" indent="-342900"/>
            <a:r>
              <a:rPr lang="en-US" altLang="ko-KR" sz="1600" dirty="0"/>
              <a:t>Includes only minimum information that is required by the STA for association</a:t>
            </a:r>
          </a:p>
          <a:p>
            <a:pPr marL="1028700" lvl="3" indent="-342900"/>
            <a:r>
              <a:rPr lang="en-US" altLang="ko-KR" dirty="0"/>
              <a:t>STA can request which optional information to be included in the Probe Response</a:t>
            </a:r>
          </a:p>
          <a:p>
            <a:pPr marL="685800" lvl="2" indent="-342900"/>
            <a:r>
              <a:rPr lang="en-US" altLang="ko-KR" sz="1600" dirty="0"/>
              <a:t>Full SSID is included in the short Probe Response if it is requested by the STA </a:t>
            </a:r>
          </a:p>
          <a:p>
            <a:pPr marL="1028700" lvl="3" indent="-342900"/>
            <a:r>
              <a:rPr lang="en-US" altLang="ko-KR" dirty="0"/>
              <a:t>If the STA has prior knowledge of the full SSID, then it may not request inclusion of full SSID (Compressed SSID is included instead)</a:t>
            </a:r>
          </a:p>
          <a:p>
            <a:r>
              <a:rPr lang="en-US" altLang="ko-KR" sz="2000" dirty="0"/>
              <a:t>STA can associate immediately after it receives short Probe Response since it contains information required for the STA’s association</a:t>
            </a:r>
          </a:p>
          <a:p>
            <a:pPr lvl="1"/>
            <a:r>
              <a:rPr lang="en-US" altLang="ko-KR" sz="1600" dirty="0"/>
              <a:t>No need to wait for full Beacon for association if it receives the short Probe Response with the requested information</a:t>
            </a:r>
          </a:p>
          <a:p>
            <a:pPr lvl="1"/>
            <a:r>
              <a:rPr lang="en-US" altLang="ko-KR" sz="1600" dirty="0"/>
              <a:t>If additional information on BSS is necessary besides association, the STA may use information included in the next full Beacon</a:t>
            </a:r>
          </a:p>
          <a:p>
            <a:pPr lvl="2"/>
            <a:r>
              <a:rPr lang="en-US" altLang="ko-KR" sz="1600" dirty="0"/>
              <a:t>Duration to the Next Full Beacon can be included in the short Probe Response </a:t>
            </a:r>
            <a:endParaRPr lang="en-US" altLang="ko-KR" sz="1600" dirty="0">
              <a:sym typeface="Wingdings" pitchFamily="2" charset="2"/>
            </a:endParaRPr>
          </a:p>
          <a:p>
            <a:pPr marL="342900" lvl="1" indent="-342900">
              <a:buFontTx/>
              <a:buChar char="•"/>
            </a:pPr>
            <a:r>
              <a:rPr lang="en-US" altLang="ko-KR" b="1" dirty="0">
                <a:sym typeface="Wingdings" pitchFamily="2" charset="2"/>
              </a:rPr>
              <a:t>Useful if full beacon is not transmitted frequently or only short beacon is used</a:t>
            </a:r>
          </a:p>
          <a:p>
            <a:endParaRPr lang="ko-KR" altLang="ko-KR" dirty="0"/>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7" name="슬라이드 번호 개체 틀 5"/>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11</a:t>
            </a:fld>
            <a:endParaRPr lang="en-US"/>
          </a:p>
        </p:txBody>
      </p:sp>
      <p:sp>
        <p:nvSpPr>
          <p:cNvPr id="9" name="Title 1"/>
          <p:cNvSpPr>
            <a:spLocks noGrp="1"/>
          </p:cNvSpPr>
          <p:nvPr>
            <p:ph type="title"/>
          </p:nvPr>
        </p:nvSpPr>
        <p:spPr>
          <a:xfrm>
            <a:off x="685799" y="685800"/>
            <a:ext cx="7856537" cy="1066800"/>
          </a:xfrm>
        </p:spPr>
        <p:txBody>
          <a:bodyPr/>
          <a:lstStyle/>
          <a:p>
            <a:r>
              <a:rPr lang="en-US" altLang="ko-KR" dirty="0" smtClean="0"/>
              <a:t>Scanning with Short Probe Response</a:t>
            </a:r>
            <a:endParaRPr lang="en-US" dirty="0"/>
          </a:p>
        </p:txBody>
      </p:sp>
      <p:sp>
        <p:nvSpPr>
          <p:cNvPr id="12"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3"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11</a:t>
            </a:fld>
            <a:endParaRPr lang="en-US" smtClean="0"/>
          </a:p>
        </p:txBody>
      </p:sp>
      <p:sp>
        <p:nvSpPr>
          <p:cNvPr id="1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891912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Summary</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We </a:t>
            </a:r>
            <a:r>
              <a:rPr lang="en-US" altLang="ko-KR" dirty="0"/>
              <a:t>proposed active scanning using Short Probe Response frame </a:t>
            </a:r>
          </a:p>
          <a:p>
            <a:pPr marL="342900" lvl="1" indent="-342900">
              <a:buFontTx/>
              <a:buChar char="•"/>
            </a:pPr>
            <a:r>
              <a:rPr lang="en-US" altLang="ko-KR" sz="2400" b="1" dirty="0"/>
              <a:t>Reduced association delay of passive scanning using short beacon</a:t>
            </a:r>
          </a:p>
          <a:p>
            <a:pPr marL="342900" lvl="1" indent="-342900">
              <a:buFontTx/>
              <a:buChar char="•"/>
            </a:pPr>
            <a:r>
              <a:rPr lang="en-US" altLang="ko-KR" sz="2400" b="1" dirty="0"/>
              <a:t>Reduced traffic caused by legacy Probe Response frame in active scanning</a:t>
            </a:r>
            <a:endParaRPr lang="en-US" altLang="ko-KR" sz="2400" dirty="0"/>
          </a:p>
          <a:p>
            <a:r>
              <a:rPr lang="en-US" altLang="ko-KR" dirty="0"/>
              <a:t>STA can associate immediately after it receives Short Probe Response</a:t>
            </a:r>
          </a:p>
          <a:p>
            <a:pPr marL="342900" lvl="1" indent="-342900">
              <a:buFontTx/>
              <a:buChar char="•"/>
            </a:pPr>
            <a:r>
              <a:rPr lang="en-US" altLang="ko-KR" sz="2400" b="1" dirty="0">
                <a:sym typeface="Wingdings" pitchFamily="2" charset="2"/>
              </a:rPr>
              <a:t>Useful if full beacon is not transmitted frequently or only short beacon is used</a:t>
            </a:r>
          </a:p>
          <a:p>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12</a:t>
            </a:fld>
            <a:endParaRPr lang="en-US"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230289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Straw Poll 1</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lvl="0" latinLnBrk="1"/>
            <a:r>
              <a:rPr lang="en-US" altLang="ko-KR" dirty="0" smtClean="0">
                <a:sym typeface="Wingdings" pitchFamily="2" charset="2"/>
              </a:rPr>
              <a:t>Do </a:t>
            </a:r>
            <a:r>
              <a:rPr lang="en-US" altLang="ko-KR" dirty="0">
                <a:sym typeface="Wingdings" pitchFamily="2" charset="2"/>
              </a:rPr>
              <a:t>you support to </a:t>
            </a:r>
            <a:r>
              <a:rPr lang="en-US" altLang="ko-KR" dirty="0" smtClean="0">
                <a:sym typeface="Wingdings" pitchFamily="2" charset="2"/>
              </a:rPr>
              <a:t>include</a:t>
            </a:r>
            <a:r>
              <a:rPr lang="en-US" altLang="ko-KR" dirty="0" smtClean="0"/>
              <a:t> </a:t>
            </a:r>
            <a:r>
              <a:rPr lang="en-US" altLang="ko-KR" dirty="0"/>
              <a:t>the following to the spec framework document?</a:t>
            </a:r>
            <a:endParaRPr lang="ko-KR" altLang="ko-KR" dirty="0"/>
          </a:p>
          <a:p>
            <a:pPr lvl="1" latinLnBrk="1"/>
            <a:r>
              <a:rPr lang="en-US" altLang="ko-KR" dirty="0"/>
              <a:t>11ah STA may use short Probe Response frame for active scanning which is a shortened version of Probe Response frame</a:t>
            </a:r>
            <a:endParaRPr lang="ko-KR" altLang="ko-KR" dirty="0"/>
          </a:p>
          <a:p>
            <a:pPr marL="0" indent="0">
              <a:buNone/>
            </a:pPr>
            <a:endParaRPr lang="en-US" altLang="ko-KR" dirty="0">
              <a:sym typeface="Wingdings" pitchFamily="2" charset="2"/>
            </a:endParaRPr>
          </a:p>
          <a:p>
            <a:pPr marL="0" indent="0">
              <a:buNone/>
            </a:pPr>
            <a:endParaRPr lang="en-US" altLang="ko-KR" dirty="0">
              <a:sym typeface="Wingdings" pitchFamily="2" charset="2"/>
            </a:endParaRPr>
          </a:p>
          <a:p>
            <a:pPr marL="0" indent="0">
              <a:buNone/>
            </a:pPr>
            <a:endParaRPr lang="en-US" altLang="ko-KR" dirty="0">
              <a:sym typeface="Wingdings" pitchFamily="2" charset="2"/>
            </a:endParaRPr>
          </a:p>
          <a:p>
            <a:r>
              <a:rPr lang="en-US" altLang="ko-KR" sz="2000" dirty="0"/>
              <a:t>Yes:      </a:t>
            </a:r>
          </a:p>
          <a:p>
            <a:r>
              <a:rPr lang="en-US" altLang="ko-KR" sz="2000" dirty="0"/>
              <a:t>No:        </a:t>
            </a:r>
          </a:p>
          <a:p>
            <a:r>
              <a:rPr lang="en-US" altLang="ko-KR" sz="2000" dirty="0"/>
              <a:t>Abstain: </a:t>
            </a:r>
          </a:p>
          <a:p>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13</a:t>
            </a:fld>
            <a:endParaRPr lang="en-US"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54151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Straw Poll 2</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lvl="0" latinLnBrk="1"/>
            <a:r>
              <a:rPr lang="en-US" altLang="ko-KR" dirty="0" smtClean="0">
                <a:sym typeface="Wingdings" pitchFamily="2" charset="2"/>
              </a:rPr>
              <a:t>Do </a:t>
            </a:r>
            <a:r>
              <a:rPr lang="en-US" altLang="ko-KR" dirty="0">
                <a:sym typeface="Wingdings" pitchFamily="2" charset="2"/>
              </a:rPr>
              <a:t>you support to </a:t>
            </a:r>
            <a:r>
              <a:rPr lang="en-US" altLang="ko-KR" dirty="0" smtClean="0">
                <a:sym typeface="Wingdings" pitchFamily="2" charset="2"/>
              </a:rPr>
              <a:t>include</a:t>
            </a:r>
            <a:r>
              <a:rPr lang="en-US" altLang="ko-KR" dirty="0" smtClean="0"/>
              <a:t> </a:t>
            </a:r>
            <a:r>
              <a:rPr lang="en-US" altLang="ko-KR" dirty="0"/>
              <a:t>the following to the spec framework document?</a:t>
            </a:r>
            <a:endParaRPr lang="ko-KR" altLang="ko-KR" dirty="0"/>
          </a:p>
          <a:p>
            <a:pPr lvl="1" latinLnBrk="1"/>
            <a:r>
              <a:rPr lang="en-US" altLang="ko-KR" sz="1800" dirty="0"/>
              <a:t>Short Probe Response frame contains Timestamp, either Compressed SSID or full SSID, optional Duration to Next Full Beacon, other TBD optional fields and optional IEs</a:t>
            </a:r>
          </a:p>
          <a:p>
            <a:pPr lvl="1" latinLnBrk="1"/>
            <a:r>
              <a:rPr lang="en-US" altLang="ko-KR" sz="1800" dirty="0"/>
              <a:t>Frame control field of Short Probe Response frame contains Next Full Beacon present field, Full SSID Present field which indicates whether Full SSID or Compressed SSID should be included, BSS Bandwidth field and Security field, and other TBD Presence of optional fields</a:t>
            </a:r>
          </a:p>
          <a:p>
            <a:pPr marL="0" indent="0">
              <a:buNone/>
            </a:pPr>
            <a:endParaRPr lang="en-US" altLang="ko-KR" sz="1400" dirty="0"/>
          </a:p>
          <a:p>
            <a:endParaRPr lang="en-US" altLang="ko-KR" sz="2000" dirty="0"/>
          </a:p>
          <a:p>
            <a:r>
              <a:rPr lang="en-US" altLang="ko-KR" sz="2000" dirty="0"/>
              <a:t>Yes:   </a:t>
            </a:r>
          </a:p>
          <a:p>
            <a:r>
              <a:rPr lang="en-US" altLang="ko-KR" sz="2000" dirty="0"/>
              <a:t>No:    </a:t>
            </a:r>
          </a:p>
          <a:p>
            <a:r>
              <a:rPr lang="en-US" altLang="ko-KR" sz="2000" dirty="0"/>
              <a:t>Abstain:  </a:t>
            </a:r>
          </a:p>
          <a:p>
            <a:pPr lvl="0" latinLnBrk="1"/>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14</a:t>
            </a:fld>
            <a:endParaRPr lang="en-US"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368615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Straw Poll 3</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lvl="0" latinLnBrk="1"/>
            <a:r>
              <a:rPr lang="en-US" altLang="ko-KR" dirty="0" smtClean="0">
                <a:sym typeface="Wingdings" pitchFamily="2" charset="2"/>
              </a:rPr>
              <a:t>Do </a:t>
            </a:r>
            <a:r>
              <a:rPr lang="en-US" altLang="ko-KR" dirty="0">
                <a:sym typeface="Wingdings" pitchFamily="2" charset="2"/>
              </a:rPr>
              <a:t>you support to </a:t>
            </a:r>
            <a:r>
              <a:rPr lang="en-US" altLang="ko-KR" dirty="0" smtClean="0">
                <a:sym typeface="Wingdings" pitchFamily="2" charset="2"/>
              </a:rPr>
              <a:t>include</a:t>
            </a:r>
            <a:r>
              <a:rPr lang="en-US" altLang="ko-KR" dirty="0" smtClean="0"/>
              <a:t> </a:t>
            </a:r>
            <a:r>
              <a:rPr lang="en-US" altLang="ko-KR" dirty="0"/>
              <a:t>the following to the spec framework document?</a:t>
            </a:r>
          </a:p>
          <a:p>
            <a:pPr lvl="1" latinLnBrk="1"/>
            <a:r>
              <a:rPr lang="en-US" altLang="ko-KR" dirty="0"/>
              <a:t>STA may indicate in the Probe Request which optional information to be included in the short Probe Response </a:t>
            </a:r>
            <a:r>
              <a:rPr lang="en-US" altLang="ko-KR" dirty="0" smtClean="0"/>
              <a:t>frame in optimized way</a:t>
            </a:r>
            <a:endParaRPr lang="en-US" altLang="ko-KR" dirty="0"/>
          </a:p>
          <a:p>
            <a:pPr lvl="1" latinLnBrk="1"/>
            <a:endParaRPr lang="en-US" altLang="ko-KR" dirty="0"/>
          </a:p>
          <a:p>
            <a:pPr lvl="1" latinLnBrk="1"/>
            <a:endParaRPr lang="en-US" altLang="ko-KR" dirty="0"/>
          </a:p>
          <a:p>
            <a:pPr lvl="1" latinLnBrk="1"/>
            <a:endParaRPr lang="en-US" altLang="ko-KR" dirty="0"/>
          </a:p>
          <a:p>
            <a:pPr marL="457200" lvl="1" indent="0" latinLnBrk="1">
              <a:buNone/>
            </a:pPr>
            <a:endParaRPr lang="en-US" altLang="ko-KR" dirty="0"/>
          </a:p>
          <a:p>
            <a:r>
              <a:rPr lang="en-US" altLang="ko-KR" sz="2000" dirty="0"/>
              <a:t>Yes:    </a:t>
            </a:r>
          </a:p>
          <a:p>
            <a:r>
              <a:rPr lang="en-US" altLang="ko-KR" sz="2000" dirty="0"/>
              <a:t>No:   </a:t>
            </a:r>
          </a:p>
          <a:p>
            <a:r>
              <a:rPr lang="en-US" altLang="ko-KR" sz="2000" dirty="0"/>
              <a:t>Abstain:  </a:t>
            </a:r>
          </a:p>
          <a:p>
            <a:pPr lvl="0" latinLnBrk="1"/>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15</a:t>
            </a:fld>
            <a:endParaRPr lang="en-US"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115146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85800" y="762000"/>
            <a:ext cx="7770813" cy="608013"/>
          </a:xfrm>
        </p:spPr>
        <p:txBody>
          <a:bodyPr/>
          <a:lstStyle/>
          <a:p>
            <a:pPr algn="l"/>
            <a:r>
              <a:rPr lang="en-US" sz="2000" dirty="0" smtClean="0"/>
              <a:t>Authors:</a:t>
            </a:r>
            <a:r>
              <a:rPr lang="en-US" dirty="0" smtClean="0"/>
              <a:t> </a:t>
            </a:r>
            <a:endParaRPr lang="en-US"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dirty="0" smtClean="0"/>
              <a:t>Slide </a:t>
            </a:r>
            <a:fld id="{2DBE7069-5AB7-BF49-BE5C-1250CA92399F}" type="slidenum">
              <a:rPr lang="en-US" smtClean="0"/>
              <a:pPr/>
              <a:t>2</a:t>
            </a:fld>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567112729"/>
              </p:ext>
            </p:extLst>
          </p:nvPr>
        </p:nvGraphicFramePr>
        <p:xfrm>
          <a:off x="685800" y="1325880"/>
          <a:ext cx="7851235" cy="4922520"/>
        </p:xfrm>
        <a:graphic>
          <a:graphicData uri="http://schemas.openxmlformats.org/drawingml/2006/table">
            <a:tbl>
              <a:tblPr/>
              <a:tblGrid>
                <a:gridCol w="1621845"/>
                <a:gridCol w="1573542"/>
                <a:gridCol w="1491782"/>
                <a:gridCol w="1309890"/>
                <a:gridCol w="1854176"/>
              </a:tblGrid>
              <a:tr h="178068">
                <a:tc>
                  <a:txBody>
                    <a:bodyPr/>
                    <a:lstStyle/>
                    <a:p>
                      <a:pPr marL="0" marR="0" algn="ctr">
                        <a:spcBef>
                          <a:spcPts val="0"/>
                        </a:spcBef>
                        <a:spcAft>
                          <a:spcPts val="0"/>
                        </a:spcAft>
                      </a:pPr>
                      <a:r>
                        <a:rPr lang="en-US" sz="1200" b="1" kern="0" dirty="0">
                          <a:latin typeface="+mn-lt"/>
                          <a:ea typeface="SimSun"/>
                          <a:cs typeface="Times New Roman"/>
                        </a:rPr>
                        <a:t>Name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Malgun Gothic"/>
                          <a:cs typeface="Times New Roman"/>
                        </a:rPr>
                        <a:t>Affiliations</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Malgun Gothic"/>
                          <a:cs typeface="Times New Roman"/>
                        </a:rPr>
                        <a:t>Address</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latin typeface="+mn-lt"/>
                          <a:ea typeface="Malgun Gothic"/>
                          <a:cs typeface="Times New Roman"/>
                        </a:rPr>
                        <a:t>Phone</a:t>
                      </a: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Malgun Gothic"/>
                          <a:cs typeface="Times New Roman"/>
                        </a:rPr>
                        <a:t>Email</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gn="l" defTabSz="914400" rtl="0" eaLnBrk="1" latinLnBrk="0" hangingPunct="1">
                        <a:lnSpc>
                          <a:spcPct val="100000"/>
                        </a:lnSpc>
                        <a:spcBef>
                          <a:spcPts val="600"/>
                        </a:spcBef>
                        <a:spcAft>
                          <a:spcPts val="0"/>
                        </a:spcAft>
                      </a:pPr>
                      <a:r>
                        <a:rPr lang="en-US" sz="1200" kern="1200" dirty="0">
                          <a:solidFill>
                            <a:schemeClr val="tx1"/>
                          </a:solidFill>
                          <a:latin typeface="+mj-lt"/>
                          <a:ea typeface="Malgun Gothic"/>
                          <a:cs typeface="+mn-cs"/>
                        </a:rPr>
                        <a:t>Huai-Rong Shao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600"/>
                        </a:spcBef>
                        <a:spcAft>
                          <a:spcPts val="0"/>
                        </a:spcAft>
                      </a:pPr>
                      <a:r>
                        <a:rPr lang="en-US" sz="1200" kern="1200" dirty="0" smtClean="0">
                          <a:solidFill>
                            <a:schemeClr val="tx1"/>
                          </a:solidFill>
                          <a:latin typeface="+mj-lt"/>
                          <a:ea typeface="Malgun Gothic"/>
                          <a:cs typeface="+mn-cs"/>
                        </a:rPr>
                        <a:t>Samsung Electronics</a:t>
                      </a:r>
                      <a:endParaRPr lang="en-US" sz="1200" kern="1200" dirty="0">
                        <a:solidFill>
                          <a:schemeClr val="tx1"/>
                        </a:solidFill>
                        <a:latin typeface="+mj-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hrshao@samsung.com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gn="l" defTabSz="914400" rtl="0" eaLnBrk="1" latinLnBrk="0" hangingPunct="1">
                        <a:lnSpc>
                          <a:spcPct val="100000"/>
                        </a:lnSpc>
                        <a:spcBef>
                          <a:spcPts val="600"/>
                        </a:spcBef>
                        <a:spcAft>
                          <a:spcPts val="0"/>
                        </a:spcAft>
                      </a:pPr>
                      <a:r>
                        <a:rPr lang="en-US" sz="1200" kern="1200" dirty="0">
                          <a:solidFill>
                            <a:schemeClr val="tx1"/>
                          </a:solidFill>
                          <a:latin typeface="+mj-lt"/>
                          <a:ea typeface="Malgun Gothic"/>
                          <a:cs typeface="+mn-cs"/>
                        </a:rPr>
                        <a:t>Chiu Ngo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sz="1200" kern="1200" dirty="0" smtClean="0">
                          <a:solidFill>
                            <a:schemeClr val="tx1"/>
                          </a:solidFill>
                          <a:latin typeface="+mj-lt"/>
                          <a:ea typeface="Malgun Gothic"/>
                          <a:cs typeface="+mn-cs"/>
                        </a:rPr>
                        <a:t>Samsung Electronics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Chiu.ngo@samsung.com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7">
                <a:tc>
                  <a:txBody>
                    <a:bodyPr/>
                    <a:lstStyle/>
                    <a:p>
                      <a:pPr marL="0" marR="0">
                        <a:lnSpc>
                          <a:spcPts val="1455"/>
                        </a:lnSpc>
                        <a:spcBef>
                          <a:spcPts val="0"/>
                        </a:spcBef>
                        <a:spcAft>
                          <a:spcPts val="0"/>
                        </a:spcAft>
                      </a:pPr>
                      <a:r>
                        <a:rPr lang="en-US" sz="1200" kern="1200" dirty="0">
                          <a:solidFill>
                            <a:schemeClr val="tx1"/>
                          </a:solidFill>
                          <a:latin typeface="+mn-lt"/>
                          <a:ea typeface="Malgun Gothic"/>
                          <a:cs typeface="+mn-cs"/>
                        </a:rPr>
                        <a:t>Yong Liu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455"/>
                        </a:lnSpc>
                        <a:spcBef>
                          <a:spcPts val="0"/>
                        </a:spcBef>
                        <a:spcAft>
                          <a:spcPts val="0"/>
                        </a:spcAft>
                      </a:pPr>
                      <a:r>
                        <a:rPr lang="en-US" sz="1200" kern="1200" dirty="0">
                          <a:solidFill>
                            <a:schemeClr val="tx1"/>
                          </a:solidFill>
                          <a:latin typeface="+mn-lt"/>
                          <a:ea typeface="Malgun Gothic"/>
                          <a:cs typeface="+mn-cs"/>
                        </a:rPr>
                        <a:t>Marvell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yongliu@marvell.com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7">
                <a:tc>
                  <a:txBody>
                    <a:bodyPr/>
                    <a:lstStyle/>
                    <a:p>
                      <a:pPr marL="0" marR="0">
                        <a:lnSpc>
                          <a:spcPts val="1455"/>
                        </a:lnSpc>
                        <a:spcBef>
                          <a:spcPts val="0"/>
                        </a:spcBef>
                        <a:spcAft>
                          <a:spcPts val="0"/>
                        </a:spcAft>
                      </a:pPr>
                      <a:r>
                        <a:rPr lang="en-US" sz="1200" kern="1200" dirty="0">
                          <a:solidFill>
                            <a:schemeClr val="tx1"/>
                          </a:solidFill>
                          <a:latin typeface="+mn-lt"/>
                          <a:ea typeface="Malgun Gothic"/>
                          <a:cs typeface="+mn-cs"/>
                        </a:rPr>
                        <a:t>Hongyuan Zhang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455"/>
                        </a:lnSpc>
                        <a:spcBef>
                          <a:spcPts val="0"/>
                        </a:spcBef>
                        <a:spcAft>
                          <a:spcPts val="0"/>
                        </a:spcAft>
                      </a:pPr>
                      <a:r>
                        <a:rPr lang="en-US" sz="1200" kern="1200" dirty="0" smtClean="0">
                          <a:solidFill>
                            <a:schemeClr val="tx1"/>
                          </a:solidFill>
                          <a:latin typeface="+mn-lt"/>
                          <a:ea typeface="Malgun Gothic"/>
                          <a:cs typeface="+mn-cs"/>
                        </a:rPr>
                        <a:t>Marvell</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Hongyuan@marvell.com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Sudhir</a:t>
                      </a:r>
                      <a:r>
                        <a:rPr lang="en-US" sz="1200" kern="1200" dirty="0">
                          <a:solidFill>
                            <a:schemeClr val="tx1"/>
                          </a:solidFill>
                          <a:latin typeface="+mn-lt"/>
                          <a:ea typeface="Malgun Gothic"/>
                          <a:cs typeface="+mn-cs"/>
                        </a:rPr>
                        <a:t> </a:t>
                      </a:r>
                      <a:r>
                        <a:rPr lang="en-US" sz="1200" kern="1200" dirty="0" err="1">
                          <a:solidFill>
                            <a:schemeClr val="tx1"/>
                          </a:solidFill>
                          <a:latin typeface="+mn-lt"/>
                          <a:ea typeface="Malgun Gothic"/>
                          <a:cs typeface="+mn-cs"/>
                        </a:rPr>
                        <a:t>Srinivasa</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Marvell</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sudhirs@marvell.com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Simone Merlin</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kern="1200" dirty="0" smtClean="0">
                          <a:solidFill>
                            <a:srgbClr val="000000"/>
                          </a:solidFill>
                          <a:latin typeface="+mn-lt"/>
                          <a:ea typeface="Malgun Gothic"/>
                          <a:cs typeface="Times New Roman"/>
                        </a:rPr>
                        <a:t>5775</a:t>
                      </a:r>
                      <a:r>
                        <a:rPr lang="en-US" sz="1100" kern="1200" baseline="0" dirty="0" smtClean="0">
                          <a:solidFill>
                            <a:srgbClr val="000000"/>
                          </a:solidFill>
                          <a:latin typeface="+mn-lt"/>
                          <a:ea typeface="Malgun Gothic"/>
                          <a:cs typeface="Times New Roman"/>
                        </a:rPr>
                        <a:t> Morehouse </a:t>
                      </a:r>
                      <a:r>
                        <a:rPr lang="en-US" sz="1100" kern="1200" baseline="0" dirty="0" err="1" smtClean="0">
                          <a:solidFill>
                            <a:srgbClr val="000000"/>
                          </a:solidFill>
                          <a:latin typeface="+mn-lt"/>
                          <a:ea typeface="Malgun Gothic"/>
                          <a:cs typeface="Times New Roman"/>
                        </a:rPr>
                        <a:t>Dr</a:t>
                      </a:r>
                      <a:r>
                        <a:rPr lang="en-US" sz="1100" kern="1200" baseline="0" dirty="0" smtClean="0">
                          <a:solidFill>
                            <a:srgbClr val="000000"/>
                          </a:solidFill>
                          <a:latin typeface="+mn-lt"/>
                          <a:ea typeface="Malgun Gothic"/>
                          <a:cs typeface="Times New Roman"/>
                        </a:rPr>
                        <a:t>, </a:t>
                      </a:r>
                      <a:r>
                        <a:rPr lang="en-US" sz="1100" kern="1200" dirty="0" smtClean="0">
                          <a:solidFill>
                            <a:srgbClr val="000000"/>
                          </a:solidFill>
                          <a:latin typeface="+mn-lt"/>
                          <a:ea typeface="Malgun Gothic"/>
                          <a:cs typeface="Times New Roman"/>
                        </a:rPr>
                        <a:t>San Diego, CA</a:t>
                      </a: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smtClean="0">
                          <a:solidFill>
                            <a:srgbClr val="000000"/>
                          </a:solidFill>
                          <a:latin typeface="+mn-lt"/>
                          <a:ea typeface="Gulim"/>
                          <a:cs typeface="Times New Roman"/>
                        </a:rPr>
                        <a:t>+1 858 845 1243</a:t>
                      </a:r>
                      <a:endParaRPr lang="en-US" sz="12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Gulim"/>
                          <a:cs typeface="Times New Roman"/>
                        </a:rPr>
                        <a:t>smerlin@qualcomm.com</a:t>
                      </a: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Santosh Abraham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Menzo Wentink</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Alfred Asterjadhi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Amin Jafarian</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a:solidFill>
                            <a:schemeClr val="tx1"/>
                          </a:solidFill>
                          <a:latin typeface="+mn-lt"/>
                          <a:ea typeface="Malgun Gothic"/>
                          <a:cs typeface="+mn-cs"/>
                        </a:rPr>
                        <a:t>Hemanth Sampath</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VK Jones</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Qualcomm</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algn="l"/>
                      <a:r>
                        <a:rPr lang="en-US" sz="1200" dirty="0" smtClean="0">
                          <a:latin typeface="+mj-lt"/>
                        </a:rPr>
                        <a:t>Chittabrata Ghosh</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100" dirty="0" smtClean="0">
                          <a:latin typeface="+mj-lt"/>
                        </a:rPr>
                        <a:t>Berkeley,</a:t>
                      </a:r>
                      <a:r>
                        <a:rPr lang="en-US" sz="1100" baseline="0" dirty="0" smtClean="0">
                          <a:latin typeface="+mj-lt"/>
                        </a:rPr>
                        <a:t> CA</a:t>
                      </a:r>
                      <a:endParaRPr lang="en-US" sz="11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+1 650 200 7566</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chittabrata.ghosh@nokia.com</a:t>
                      </a: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algn="l"/>
                      <a:r>
                        <a:rPr lang="en-US" sz="1200" dirty="0" smtClean="0">
                          <a:latin typeface="+mj-lt"/>
                        </a:rPr>
                        <a:t>Klaus Doppler</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algn="l"/>
                      <a:r>
                        <a:rPr lang="en-US" sz="1200" dirty="0" err="1" smtClean="0">
                          <a:latin typeface="+mj-lt"/>
                        </a:rPr>
                        <a:t>Taejoon</a:t>
                      </a:r>
                      <a:r>
                        <a:rPr lang="en-US" sz="1200" dirty="0" smtClean="0">
                          <a:latin typeface="+mj-lt"/>
                        </a:rPr>
                        <a:t> Kim</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algn="l"/>
                      <a:r>
                        <a:rPr lang="en-US" sz="1200" dirty="0" smtClean="0">
                          <a:latin typeface="+mj-lt"/>
                        </a:rPr>
                        <a:t>Sayantan Choudhury</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algn="l"/>
                      <a:r>
                        <a:rPr lang="en-US" sz="1200" dirty="0" err="1" smtClean="0">
                          <a:latin typeface="+mj-lt"/>
                        </a:rPr>
                        <a:t>Esa</a:t>
                      </a:r>
                      <a:r>
                        <a:rPr lang="en-US" sz="1200" dirty="0" smtClean="0">
                          <a:latin typeface="+mj-lt"/>
                        </a:rPr>
                        <a:t> </a:t>
                      </a:r>
                      <a:r>
                        <a:rPr lang="en-US" sz="1200" dirty="0" err="1" smtClean="0">
                          <a:latin typeface="+mj-lt"/>
                        </a:rPr>
                        <a:t>Tuomaala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Osama Aboul-Magd</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Osama.AboulMagd@huawei.com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George </a:t>
                      </a:r>
                      <a:r>
                        <a:rPr lang="en-US" sz="1200" kern="1200" dirty="0" err="1" smtClean="0">
                          <a:solidFill>
                            <a:schemeClr val="tx1"/>
                          </a:solidFill>
                          <a:latin typeface="+mn-lt"/>
                          <a:ea typeface="Malgun Gothic"/>
                          <a:cs typeface="+mn-cs"/>
                        </a:rPr>
                        <a:t>Calcev</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kern="1200" dirty="0" smtClean="0">
                          <a:solidFill>
                            <a:srgbClr val="000000"/>
                          </a:solidFill>
                          <a:latin typeface="+mn-lt"/>
                          <a:ea typeface="Malgun Gothic"/>
                          <a:cs typeface="Times New Roman"/>
                        </a:rPr>
                        <a:t>Rolling</a:t>
                      </a:r>
                      <a:r>
                        <a:rPr lang="en-US" sz="1100" kern="1200" baseline="0" dirty="0" smtClean="0">
                          <a:solidFill>
                            <a:srgbClr val="000000"/>
                          </a:solidFill>
                          <a:latin typeface="+mn-lt"/>
                          <a:ea typeface="Malgun Gothic"/>
                          <a:cs typeface="Times New Roman"/>
                        </a:rPr>
                        <a:t> </a:t>
                      </a:r>
                      <a:r>
                        <a:rPr lang="en-US" sz="1100" kern="1200" baseline="0" dirty="0" err="1" smtClean="0">
                          <a:solidFill>
                            <a:srgbClr val="000000"/>
                          </a:solidFill>
                          <a:latin typeface="+mn-lt"/>
                          <a:ea typeface="Malgun Gothic"/>
                          <a:cs typeface="Times New Roman"/>
                        </a:rPr>
                        <a:t>Meadows,IL</a:t>
                      </a: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George.Calcev@huawei.com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Young</a:t>
                      </a:r>
                      <a:r>
                        <a:rPr lang="en-US" sz="1200" kern="1200" baseline="0" dirty="0" smtClean="0">
                          <a:solidFill>
                            <a:schemeClr val="tx1"/>
                          </a:solidFill>
                          <a:latin typeface="+mn-lt"/>
                          <a:ea typeface="Malgun Gothic"/>
                          <a:cs typeface="+mn-cs"/>
                        </a:rPr>
                        <a:t> </a:t>
                      </a:r>
                      <a:r>
                        <a:rPr lang="en-US" sz="1200" kern="1200" baseline="0" dirty="0" err="1" smtClean="0">
                          <a:solidFill>
                            <a:schemeClr val="tx1"/>
                          </a:solidFill>
                          <a:latin typeface="+mn-lt"/>
                          <a:ea typeface="Malgun Gothic"/>
                          <a:cs typeface="+mn-cs"/>
                        </a:rPr>
                        <a:t>Hoon</a:t>
                      </a:r>
                      <a:r>
                        <a:rPr lang="en-US" sz="1200" kern="1200" baseline="0" dirty="0" smtClean="0">
                          <a:solidFill>
                            <a:schemeClr val="tx1"/>
                          </a:solidFill>
                          <a:latin typeface="+mn-lt"/>
                          <a:ea typeface="Malgun Gothic"/>
                          <a:cs typeface="+mn-cs"/>
                        </a:rPr>
                        <a:t> Kwon</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Younghoon.kwon@huawei.com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Betty</a:t>
                      </a:r>
                      <a:r>
                        <a:rPr lang="en-US" sz="1200" kern="1200" baseline="0" dirty="0" smtClean="0">
                          <a:solidFill>
                            <a:schemeClr val="tx1"/>
                          </a:solidFill>
                          <a:latin typeface="+mn-lt"/>
                          <a:ea typeface="Malgun Gothic"/>
                          <a:cs typeface="+mn-cs"/>
                        </a:rPr>
                        <a:t> Zhao</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Betty.Zhao@huawei.com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David</a:t>
                      </a:r>
                      <a:r>
                        <a:rPr lang="en-US" sz="1200" kern="1200" baseline="0" dirty="0" smtClean="0">
                          <a:solidFill>
                            <a:schemeClr val="tx1"/>
                          </a:solidFill>
                          <a:latin typeface="+mn-lt"/>
                          <a:ea typeface="Malgun Gothic"/>
                          <a:cs typeface="+mn-cs"/>
                        </a:rPr>
                        <a:t> </a:t>
                      </a:r>
                      <a:r>
                        <a:rPr lang="en-US" sz="1200" kern="1200" baseline="0" dirty="0" err="1" smtClean="0">
                          <a:solidFill>
                            <a:schemeClr val="tx1"/>
                          </a:solidFill>
                          <a:latin typeface="+mn-lt"/>
                          <a:ea typeface="Malgun Gothic"/>
                          <a:cs typeface="+mn-cs"/>
                        </a:rPr>
                        <a:t>Yangxun</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David.Yangxun@huawei.com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Bin Zhen</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mn-lt"/>
                          <a:ea typeface="Malgun Gothic"/>
                          <a:cs typeface="Times New Roman"/>
                        </a:rPr>
                        <a:t>ZhenBin@huawei.com</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nSpc>
                          <a:spcPct val="100000"/>
                        </a:lnSpc>
                        <a:spcBef>
                          <a:spcPts val="0"/>
                        </a:spcBef>
                        <a:spcAft>
                          <a:spcPts val="0"/>
                        </a:spcAft>
                      </a:pPr>
                      <a:r>
                        <a:rPr lang="en-US" sz="1200" kern="1200" dirty="0">
                          <a:solidFill>
                            <a:schemeClr val="tx1"/>
                          </a:solidFill>
                          <a:latin typeface="+mn-lt"/>
                          <a:ea typeface="Malgun Gothic"/>
                          <a:cs typeface="+mn-cs"/>
                        </a:rPr>
                        <a:t>Sun, Bo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kern="1200" dirty="0">
                          <a:solidFill>
                            <a:schemeClr val="tx1"/>
                          </a:solidFill>
                          <a:latin typeface="+mn-lt"/>
                          <a:ea typeface="Malgun Gothic"/>
                          <a:cs typeface="+mn-cs"/>
                        </a:rPr>
                        <a:t>ZTE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000000"/>
                          </a:solidFill>
                          <a:latin typeface="+mn-lt"/>
                          <a:ea typeface="Malgun Gothic"/>
                          <a:cs typeface="Times New Roman"/>
                        </a:rPr>
                        <a:t>sun.bo1@zte.com.cn</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nSpc>
                          <a:spcPct val="100000"/>
                        </a:lnSpc>
                        <a:spcBef>
                          <a:spcPts val="0"/>
                        </a:spcBef>
                        <a:spcAft>
                          <a:spcPts val="0"/>
                        </a:spcAft>
                      </a:pPr>
                      <a:r>
                        <a:rPr lang="en-US" sz="1200" kern="1200" dirty="0" err="1" smtClean="0">
                          <a:solidFill>
                            <a:schemeClr val="tx1"/>
                          </a:solidFill>
                          <a:latin typeface="+mn-lt"/>
                          <a:ea typeface="Malgun Gothic"/>
                          <a:cs typeface="+mn-cs"/>
                        </a:rPr>
                        <a:t>Lv</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Kaiying</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kern="1200" dirty="0" smtClean="0">
                          <a:solidFill>
                            <a:schemeClr val="tx1"/>
                          </a:solidFill>
                          <a:latin typeface="+mn-lt"/>
                          <a:ea typeface="Malgun Gothic"/>
                          <a:cs typeface="+mn-cs"/>
                        </a:rPr>
                        <a:t>ZTE</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000000"/>
                          </a:solidFill>
                          <a:latin typeface="+mn-lt"/>
                          <a:ea typeface="Malgun Gothic"/>
                          <a:cs typeface="Times New Roman"/>
                        </a:rPr>
                        <a:t>lv.kaiying@zte.com.cn</a:t>
                      </a:r>
                      <a:endParaRPr lang="en-US" sz="10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6117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762000"/>
            <a:ext cx="7770813" cy="608013"/>
          </a:xfrm>
        </p:spPr>
        <p:txBody>
          <a:bodyPr/>
          <a:lstStyle/>
          <a:p>
            <a:pPr algn="l"/>
            <a:r>
              <a:rPr lang="en-US" sz="2000" dirty="0" smtClean="0"/>
              <a:t>Authors:</a:t>
            </a:r>
            <a:r>
              <a:rPr lang="en-US" dirty="0" smtClean="0"/>
              <a:t> </a:t>
            </a:r>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Foliennummernplatzhalter 5"/>
          <p:cNvSpPr>
            <a:spLocks noGrp="1"/>
          </p:cNvSpPr>
          <p:nvPr>
            <p:ph type="sldNum" sz="quarter" idx="12"/>
          </p:nvPr>
        </p:nvSpPr>
        <p:spPr>
          <a:xfrm>
            <a:off x="4344988" y="6475413"/>
            <a:ext cx="530225" cy="182562"/>
          </a:xfrm>
          <a:noFill/>
        </p:spPr>
        <p:txBody>
          <a:bodyPr/>
          <a:lstStyle/>
          <a:p>
            <a:r>
              <a:rPr lang="en-US" dirty="0" smtClean="0"/>
              <a:t>Slide </a:t>
            </a:r>
            <a:fld id="{2DBE7069-5AB7-BF49-BE5C-1250CA92399F}" type="slidenum">
              <a:rPr lang="en-US" smtClean="0"/>
              <a:pPr/>
              <a:t>3</a:t>
            </a:fld>
            <a:endParaRPr lang="en-US" dirty="0" smtClean="0"/>
          </a:p>
        </p:txBody>
      </p:sp>
      <p:graphicFrame>
        <p:nvGraphicFramePr>
          <p:cNvPr id="6" name="Table 6"/>
          <p:cNvGraphicFramePr>
            <a:graphicFrameLocks noGrp="1"/>
          </p:cNvGraphicFramePr>
          <p:nvPr>
            <p:extLst>
              <p:ext uri="{D42A27DB-BD31-4B8C-83A1-F6EECF244321}">
                <p14:modId xmlns:p14="http://schemas.microsoft.com/office/powerpoint/2010/main" val="3292810713"/>
              </p:ext>
            </p:extLst>
          </p:nvPr>
        </p:nvGraphicFramePr>
        <p:xfrm>
          <a:off x="685800" y="1371600"/>
          <a:ext cx="7856537" cy="4114800"/>
        </p:xfrm>
        <a:graphic>
          <a:graphicData uri="http://schemas.openxmlformats.org/drawingml/2006/table">
            <a:tbl>
              <a:tblPr/>
              <a:tblGrid>
                <a:gridCol w="1649874"/>
                <a:gridCol w="1571306"/>
                <a:gridCol w="1471525"/>
                <a:gridCol w="1338277"/>
                <a:gridCol w="1825555"/>
              </a:tblGrid>
              <a:tr h="0">
                <a:tc>
                  <a:txBody>
                    <a:bodyPr/>
                    <a:lstStyle/>
                    <a:p>
                      <a:pPr marL="0" marR="0" algn="ctr">
                        <a:lnSpc>
                          <a:spcPct val="100000"/>
                        </a:lnSpc>
                        <a:spcBef>
                          <a:spcPts val="0"/>
                        </a:spcBef>
                        <a:spcAft>
                          <a:spcPts val="0"/>
                        </a:spcAft>
                      </a:pPr>
                      <a:r>
                        <a:rPr lang="en-US" sz="1200" b="1" kern="1200" dirty="0">
                          <a:solidFill>
                            <a:schemeClr val="tx1"/>
                          </a:solidFill>
                          <a:latin typeface="+mn-lt"/>
                          <a:ea typeface="Malgun Gothic"/>
                          <a:cs typeface="+mn-cs"/>
                        </a:rPr>
                        <a:t>Name</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Affiliations</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Address</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latin typeface="+mn-lt"/>
                          <a:ea typeface="Malgun Gothic"/>
                        </a:rPr>
                        <a:t>Phone</a:t>
                      </a:r>
                      <a:endParaRPr lang="en-US" sz="120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smtClean="0">
                          <a:latin typeface="+mn-lt"/>
                          <a:ea typeface="Malgun Gothic"/>
                        </a:rPr>
                        <a:t>Email</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85">
                <a:tc>
                  <a:txBody>
                    <a:bodyPr/>
                    <a:lstStyle/>
                    <a:p>
                      <a:pPr marL="0" marR="0" lvl="0" indent="-342900" algn="l" defTabSz="914400" rtl="0" eaLnBrk="1" latinLnBrk="0" hangingPunct="1">
                        <a:lnSpc>
                          <a:spcPct val="100000"/>
                        </a:lnSpc>
                        <a:spcBef>
                          <a:spcPts val="0"/>
                        </a:spcBef>
                        <a:spcAft>
                          <a:spcPts val="0"/>
                        </a:spcAft>
                        <a:buFont typeface="+mj-lt"/>
                        <a:buNone/>
                      </a:pPr>
                      <a:r>
                        <a:rPr lang="en-US" sz="1200" kern="1200" dirty="0" smtClean="0">
                          <a:solidFill>
                            <a:schemeClr val="tx1"/>
                          </a:solidFill>
                          <a:latin typeface="+mn-lt"/>
                          <a:ea typeface="Malgun Gothic"/>
                          <a:cs typeface="+mn-cs"/>
                        </a:rPr>
                        <a:t>Ken Mori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Panasonic</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Mori.ken1@jp.panasonic.com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Rojan Chitrakar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Panasonic</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Rojan.Chitrakar@sg.panasonic.com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Haiguang</a:t>
                      </a:r>
                      <a:r>
                        <a:rPr lang="en-US" sz="1200" kern="1200" dirty="0" smtClean="0">
                          <a:solidFill>
                            <a:schemeClr val="tx1"/>
                          </a:solidFill>
                          <a:latin typeface="+mn-lt"/>
                          <a:ea typeface="Malgun Gothic"/>
                          <a:cs typeface="+mn-cs"/>
                        </a:rPr>
                        <a:t> Wang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100" kern="1200" dirty="0" smtClean="0">
                          <a:solidFill>
                            <a:srgbClr val="000000"/>
                          </a:solidFill>
                          <a:latin typeface="+mn-lt"/>
                          <a:ea typeface="Malgun Gothic"/>
                        </a:rPr>
                        <a:t>1 </a:t>
                      </a:r>
                      <a:r>
                        <a:rPr lang="en-US" sz="1100" kern="1200" dirty="0" err="1" smtClean="0">
                          <a:solidFill>
                            <a:srgbClr val="000000"/>
                          </a:solidFill>
                          <a:latin typeface="+mn-lt"/>
                          <a:ea typeface="Malgun Gothic"/>
                        </a:rPr>
                        <a:t>Fusionopolis</a:t>
                      </a:r>
                      <a:r>
                        <a:rPr lang="en-US" sz="1100" kern="1200" baseline="0" dirty="0" smtClean="0">
                          <a:solidFill>
                            <a:srgbClr val="000000"/>
                          </a:solidFill>
                          <a:latin typeface="+mn-lt"/>
                          <a:ea typeface="Malgun Gothic"/>
                        </a:rPr>
                        <a:t> Way, #21-01 </a:t>
                      </a:r>
                      <a:r>
                        <a:rPr lang="en-US" sz="1100" kern="1200" baseline="0" dirty="0" err="1" smtClean="0">
                          <a:solidFill>
                            <a:srgbClr val="000000"/>
                          </a:solidFill>
                          <a:latin typeface="+mn-lt"/>
                          <a:ea typeface="Malgun Gothic"/>
                        </a:rPr>
                        <a:t>Connexis</a:t>
                      </a:r>
                      <a:r>
                        <a:rPr lang="en-US" sz="1100" kern="1200" baseline="0" dirty="0" smtClean="0">
                          <a:solidFill>
                            <a:srgbClr val="000000"/>
                          </a:solidFill>
                          <a:latin typeface="+mn-lt"/>
                          <a:ea typeface="Malgun Gothic"/>
                        </a:rPr>
                        <a:t> Tower, Singapore 138632</a:t>
                      </a: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dirty="0" smtClean="0">
                          <a:latin typeface="+mn-lt"/>
                          <a:ea typeface="Malgun Gothic"/>
                        </a:rPr>
                        <a:t>+65-6408 2000</a:t>
                      </a: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hwang@i2r.a-star.edu.sg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5">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Shoukang</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Zheng</a:t>
                      </a:r>
                      <a:r>
                        <a:rPr lang="en-US" sz="1200" kern="1200" dirty="0" smtClean="0">
                          <a:solidFill>
                            <a:schemeClr val="tx1"/>
                          </a:solidFill>
                          <a:latin typeface="+mn-lt"/>
                          <a:ea typeface="Malgun Gothic"/>
                          <a:cs typeface="+mn-cs"/>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skzheng</a:t>
                      </a:r>
                      <a:r>
                        <a:rPr lang="en-US" altLang="ko-KR" sz="1000" dirty="0" smtClean="0">
                          <a:solidFill>
                            <a:srgbClr val="393939"/>
                          </a:solidFill>
                          <a:latin typeface="+mn-lt"/>
                          <a:ea typeface="Malgun Gothic"/>
                        </a:rPr>
                        <a:t>@i2r.a-star.edu.sg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6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Yeow</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Wai</a:t>
                      </a:r>
                      <a:r>
                        <a:rPr lang="en-US" sz="1200" kern="1200" dirty="0" smtClean="0">
                          <a:solidFill>
                            <a:schemeClr val="tx1"/>
                          </a:solidFill>
                          <a:latin typeface="+mn-lt"/>
                          <a:ea typeface="Malgun Gothic"/>
                          <a:cs typeface="+mn-cs"/>
                        </a:rPr>
                        <a:t> Leong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wlyeow</a:t>
                      </a:r>
                      <a:r>
                        <a:rPr lang="en-US" altLang="ko-KR" sz="1000" dirty="0" smtClean="0">
                          <a:solidFill>
                            <a:srgbClr val="393939"/>
                          </a:solidFill>
                          <a:latin typeface="+mn-lt"/>
                          <a:ea typeface="Malgun Gothic"/>
                        </a:rPr>
                        <a:t>@i2r.a-star.edu.sg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Zander</a:t>
                      </a:r>
                      <a:r>
                        <a:rPr lang="en-US" sz="1200" kern="1200" dirty="0" smtClean="0">
                          <a:solidFill>
                            <a:schemeClr val="tx1"/>
                          </a:solidFill>
                          <a:latin typeface="+mn-lt"/>
                          <a:ea typeface="Malgun Gothic"/>
                          <a:cs typeface="+mn-cs"/>
                        </a:rPr>
                        <a:t> Lei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leizd</a:t>
                      </a:r>
                      <a:r>
                        <a:rPr lang="en-US" altLang="ko-KR" sz="1000" dirty="0" smtClean="0">
                          <a:solidFill>
                            <a:srgbClr val="393939"/>
                          </a:solidFill>
                          <a:latin typeface="+mn-lt"/>
                          <a:ea typeface="Malgun Gothic"/>
                        </a:rPr>
                        <a:t>@i2r.a-star.edu.sg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5">
                <a:tc>
                  <a:txBody>
                    <a:bodyPr/>
                    <a:lstStyle/>
                    <a:p>
                      <a:pPr marL="0" marR="0" algn="l"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Jaya Shankar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jshankar</a:t>
                      </a:r>
                      <a:r>
                        <a:rPr lang="en-US" altLang="ko-KR" sz="1000" dirty="0" smtClean="0">
                          <a:solidFill>
                            <a:srgbClr val="393939"/>
                          </a:solidFill>
                          <a:latin typeface="+mn-lt"/>
                          <a:ea typeface="Malgun Gothic"/>
                        </a:rPr>
                        <a:t>@i2r.a-star.edu.sg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9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Anh</a:t>
                      </a:r>
                      <a:r>
                        <a:rPr lang="en-US" sz="1200" kern="1200" dirty="0" smtClean="0">
                          <a:solidFill>
                            <a:schemeClr val="tx1"/>
                          </a:solidFill>
                          <a:latin typeface="+mn-lt"/>
                          <a:ea typeface="Malgun Gothic"/>
                          <a:cs typeface="+mn-cs"/>
                        </a:rPr>
                        <a:t> Tuan Hoang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athoang</a:t>
                      </a:r>
                      <a:r>
                        <a:rPr lang="en-US" altLang="ko-KR" sz="1000" dirty="0" smtClean="0">
                          <a:solidFill>
                            <a:srgbClr val="393939"/>
                          </a:solidFill>
                          <a:latin typeface="+mn-lt"/>
                          <a:ea typeface="Malgun Gothic"/>
                        </a:rPr>
                        <a:t>@i2r.a-star.edu.sg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Joseph </a:t>
                      </a:r>
                      <a:r>
                        <a:rPr lang="en-US" sz="1200" kern="1200" dirty="0" err="1" smtClean="0">
                          <a:solidFill>
                            <a:schemeClr val="tx1"/>
                          </a:solidFill>
                          <a:latin typeface="+mn-lt"/>
                          <a:ea typeface="Malgun Gothic"/>
                          <a:cs typeface="+mn-cs"/>
                        </a:rPr>
                        <a:t>Teo</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Chee</a:t>
                      </a:r>
                      <a:r>
                        <a:rPr lang="en-US" sz="1200" kern="1200" dirty="0" smtClean="0">
                          <a:solidFill>
                            <a:schemeClr val="tx1"/>
                          </a:solidFill>
                          <a:latin typeface="+mn-lt"/>
                          <a:ea typeface="Malgun Gothic"/>
                          <a:cs typeface="+mn-cs"/>
                        </a:rPr>
                        <a:t> Ming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cmteo</a:t>
                      </a:r>
                      <a:r>
                        <a:rPr lang="en-US" altLang="ko-KR" sz="1000" dirty="0" smtClean="0">
                          <a:solidFill>
                            <a:srgbClr val="393939"/>
                          </a:solidFill>
                          <a:latin typeface="+mn-lt"/>
                          <a:ea typeface="Malgun Gothic"/>
                        </a:rPr>
                        <a:t>@i2r.a-star.edu.sg</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ChaoChun Wang</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err="1">
                          <a:latin typeface="+mj-lt"/>
                          <a:ea typeface="Malgun Gothic"/>
                        </a:rPr>
                        <a:t>MediaTek</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chaochun.wang@mediatek.com</a:t>
                      </a: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nSpc>
                          <a:spcPct val="100000"/>
                        </a:lnSpc>
                        <a:spcBef>
                          <a:spcPts val="600"/>
                        </a:spcBef>
                        <a:spcAft>
                          <a:spcPts val="0"/>
                        </a:spcAft>
                      </a:pPr>
                      <a:r>
                        <a:rPr lang="en-US" sz="1200" dirty="0">
                          <a:latin typeface="+mj-lt"/>
                          <a:ea typeface="Malgun Gothic"/>
                        </a:rPr>
                        <a:t>James Wang</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err="1">
                          <a:latin typeface="+mj-lt"/>
                          <a:ea typeface="Malgun Gothic"/>
                        </a:rPr>
                        <a:t>MediaTek</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1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000" dirty="0" smtClean="0">
                          <a:latin typeface="+mj-lt"/>
                          <a:ea typeface="Malgun Gothic"/>
                        </a:rPr>
                        <a:t>james.wang</a:t>
                      </a:r>
                      <a:r>
                        <a:rPr lang="en-US" altLang="ko-KR" sz="1000" kern="1200" dirty="0" smtClean="0">
                          <a:solidFill>
                            <a:schemeClr val="tx1"/>
                          </a:solidFill>
                          <a:latin typeface="+mn-lt"/>
                          <a:ea typeface="Malgun Gothic"/>
                          <a:cs typeface="+mn-cs"/>
                        </a:rPr>
                        <a:t>@mediatek.com</a:t>
                      </a:r>
                      <a:endParaRPr lang="en-US" sz="10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algun Gothic"/>
                          <a:cs typeface="+mn-cs"/>
                        </a:rPr>
                        <a:t>Jianhan</a:t>
                      </a:r>
                      <a:r>
                        <a:rPr lang="en-US" sz="1200" kern="1200" baseline="0" dirty="0" smtClean="0">
                          <a:solidFill>
                            <a:schemeClr val="tx1"/>
                          </a:solidFill>
                          <a:latin typeface="+mn-lt"/>
                          <a:ea typeface="Malgun Gothic"/>
                          <a:cs typeface="+mn-cs"/>
                        </a:rPr>
                        <a:t> Liu</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jianhan.liu</a:t>
                      </a:r>
                      <a:r>
                        <a:rPr lang="en-US" altLang="ko-KR" sz="1000" kern="1200" dirty="0" smtClean="0">
                          <a:solidFill>
                            <a:schemeClr val="tx1"/>
                          </a:solidFill>
                          <a:latin typeface="+mn-lt"/>
                          <a:ea typeface="Malgun Gothic"/>
                          <a:cs typeface="+mn-cs"/>
                        </a:rPr>
                        <a:t>@mediatek.com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algun Gothic"/>
                          <a:cs typeface="+mn-cs"/>
                        </a:rPr>
                        <a:t>Vish</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Ponnampalam</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vish.ponnamplam</a:t>
                      </a:r>
                      <a:r>
                        <a:rPr lang="en-US" altLang="ko-KR" sz="1000" kern="1200" dirty="0" smtClean="0">
                          <a:solidFill>
                            <a:schemeClr val="tx1"/>
                          </a:solidFill>
                          <a:latin typeface="+mn-lt"/>
                          <a:ea typeface="Malgun Gothic"/>
                          <a:cs typeface="+mn-cs"/>
                        </a:rPr>
                        <a:t>@mediatek.com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James Yee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james.yee</a:t>
                      </a:r>
                      <a:r>
                        <a:rPr lang="en-US" altLang="ko-KR" sz="1000" kern="1200" dirty="0" smtClean="0">
                          <a:solidFill>
                            <a:schemeClr val="tx1"/>
                          </a:solidFill>
                          <a:latin typeface="+mn-lt"/>
                          <a:ea typeface="Malgun Gothic"/>
                          <a:cs typeface="+mn-cs"/>
                        </a:rPr>
                        <a:t>@mediatek.com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Thomas Pare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thomas.pare</a:t>
                      </a:r>
                      <a:r>
                        <a:rPr lang="en-US" altLang="ko-KR" sz="1000" kern="1200" dirty="0" smtClean="0">
                          <a:solidFill>
                            <a:schemeClr val="tx1"/>
                          </a:solidFill>
                          <a:latin typeface="+mn-lt"/>
                          <a:ea typeface="Malgun Gothic"/>
                          <a:cs typeface="+mn-cs"/>
                        </a:rPr>
                        <a:t>@mediatek.com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algun Gothic"/>
                          <a:cs typeface="+mn-cs"/>
                        </a:rPr>
                        <a:t>Kiran</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Uln</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smtClean="0">
                          <a:solidFill>
                            <a:srgbClr val="393939"/>
                          </a:solidFill>
                          <a:latin typeface="+mn-lt"/>
                          <a:ea typeface="Malgun Gothic"/>
                        </a:rPr>
                        <a:t>kiran.uln</a:t>
                      </a:r>
                      <a:r>
                        <a:rPr lang="en-US" altLang="ko-KR" sz="1000" kern="1200" dirty="0" smtClean="0">
                          <a:solidFill>
                            <a:schemeClr val="tx1"/>
                          </a:solidFill>
                          <a:latin typeface="+mn-lt"/>
                          <a:ea typeface="Malgun Gothic"/>
                          <a:cs typeface="+mn-cs"/>
                        </a:rPr>
                        <a:t>@mediatek.com</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3322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4</a:t>
            </a:fld>
            <a:endParaRPr lang="en-US"/>
          </a:p>
        </p:txBody>
      </p:sp>
      <p:sp>
        <p:nvSpPr>
          <p:cNvPr id="5" name="Rectangle 2"/>
          <p:cNvSpPr>
            <a:spLocks noGrp="1" noChangeArrowheads="1"/>
          </p:cNvSpPr>
          <p:nvPr>
            <p:ph type="title"/>
          </p:nvPr>
        </p:nvSpPr>
        <p:spPr>
          <a:xfrm>
            <a:off x="685800" y="685800"/>
            <a:ext cx="7772400" cy="1066800"/>
          </a:xfrm>
        </p:spPr>
        <p:txBody>
          <a:bodyPr/>
          <a:lstStyle/>
          <a:p>
            <a:r>
              <a:rPr lang="en-US" dirty="0" smtClean="0"/>
              <a:t>Introduction</a:t>
            </a:r>
            <a:endParaRPr lang="en-US" dirty="0"/>
          </a:p>
        </p:txBody>
      </p:sp>
      <p:sp>
        <p:nvSpPr>
          <p:cNvPr id="6" name="Rectangle 3"/>
          <p:cNvSpPr txBox="1">
            <a:spLocks noChangeArrowheads="1"/>
          </p:cNvSpPr>
          <p:nvPr/>
        </p:nvSpPr>
        <p:spPr bwMode="auto">
          <a:xfrm>
            <a:off x="685800" y="16764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Short </a:t>
            </a:r>
            <a:r>
              <a:rPr lang="en-US" altLang="ko-KR" dirty="0"/>
              <a:t>Beacon has been introduced in </a:t>
            </a:r>
            <a:r>
              <a:rPr lang="en-US" altLang="ko-KR" dirty="0" err="1"/>
              <a:t>TGah</a:t>
            </a:r>
            <a:endParaRPr lang="en-US" altLang="ko-KR" dirty="0"/>
          </a:p>
          <a:p>
            <a:pPr lvl="1"/>
            <a:r>
              <a:rPr lang="en-US" altLang="ko-KR" dirty="0"/>
              <a:t>Short Beacon in </a:t>
            </a:r>
            <a:r>
              <a:rPr lang="en-US" altLang="ko-KR" dirty="0" err="1"/>
              <a:t>TGah</a:t>
            </a:r>
            <a:r>
              <a:rPr lang="en-US" altLang="ko-KR" dirty="0"/>
              <a:t> includes Compressed SSID which is a CRC of the full SSID and Optional IE plus Duration to next Full Beacon  </a:t>
            </a:r>
            <a:r>
              <a:rPr lang="en-US" altLang="ko-KR" dirty="0">
                <a:sym typeface="Wingdings" pitchFamily="2" charset="2"/>
              </a:rPr>
              <a:t>(can be used in Passive scanning)</a:t>
            </a:r>
            <a:endParaRPr lang="en-US" altLang="ko-KR" dirty="0"/>
          </a:p>
          <a:p>
            <a:endParaRPr lang="en-US" altLang="ko-KR" sz="2000" dirty="0"/>
          </a:p>
          <a:p>
            <a:r>
              <a:rPr lang="en-US" altLang="ko-KR" dirty="0"/>
              <a:t>In this presentation, we proposed active scanning using Short Probe Response frame</a:t>
            </a:r>
            <a:endParaRPr lang="en-US" altLang="ko-KR" sz="2000" dirty="0"/>
          </a:p>
          <a:p>
            <a:pPr marL="457200" lvl="1" indent="0">
              <a:buNone/>
            </a:pPr>
            <a:endParaRPr lang="en-US" sz="1400" dirty="0" smtClean="0"/>
          </a:p>
          <a:p>
            <a:endParaRPr lang="en-GB" sz="1800" dirty="0"/>
          </a:p>
        </p:txBody>
      </p:sp>
      <p:sp>
        <p:nvSpPr>
          <p:cNvPr id="7" name="Fußzeilenplatzhalter 4"/>
          <p:cNvSpPr txBox="1">
            <a:spLocks/>
          </p:cNvSpPr>
          <p:nvPr/>
        </p:nvSpPr>
        <p:spPr bwMode="auto">
          <a:xfrm>
            <a:off x="7239000"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de-DE" dirty="0" smtClean="0"/>
              <a:t>July 2012</a:t>
            </a:r>
            <a:endParaRPr lang="en-US" dirty="0"/>
          </a:p>
        </p:txBody>
      </p:sp>
    </p:spTree>
    <p:extLst>
      <p:ext uri="{BB962C8B-B14F-4D97-AF65-F5344CB8AC3E}">
        <p14:creationId xmlns:p14="http://schemas.microsoft.com/office/powerpoint/2010/main" val="522760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Background (1/2)</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Passive </a:t>
            </a:r>
            <a:r>
              <a:rPr lang="en-US" altLang="ko-KR" dirty="0"/>
              <a:t>Scanning using Short Beacon in 11ah</a:t>
            </a:r>
          </a:p>
          <a:p>
            <a:pPr lvl="1"/>
            <a:r>
              <a:rPr lang="en-US" altLang="ko-KR" dirty="0"/>
              <a:t>If the full SSID is unknown to the STAs, the STAs have to wait for the next full beacon</a:t>
            </a:r>
          </a:p>
          <a:p>
            <a:pPr lvl="1"/>
            <a:r>
              <a:rPr lang="en-US" altLang="ko-KR" dirty="0"/>
              <a:t>This can increase the passive scanning time</a:t>
            </a:r>
          </a:p>
          <a:p>
            <a:endParaRPr lang="en-GB" sz="2000"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7000"/>
            <a:ext cx="530225" cy="182562"/>
          </a:xfrm>
          <a:noFill/>
        </p:spPr>
        <p:txBody>
          <a:bodyPr/>
          <a:lstStyle/>
          <a:p>
            <a:r>
              <a:rPr lang="en-US" dirty="0" smtClean="0"/>
              <a:t>Slide </a:t>
            </a:r>
            <a:fld id="{2DBE7069-5AB7-BF49-BE5C-1250CA92399F}" type="slidenum">
              <a:rPr lang="en-US" smtClean="0"/>
              <a:pPr/>
              <a:t>5</a:t>
            </a:fld>
            <a:endParaRPr lang="en-US" dirty="0"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cxnSp>
        <p:nvCxnSpPr>
          <p:cNvPr id="11" name="직선 화살표 연결선 10"/>
          <p:cNvCxnSpPr/>
          <p:nvPr/>
        </p:nvCxnSpPr>
        <p:spPr bwMode="auto">
          <a:xfrm>
            <a:off x="228600" y="5512713"/>
            <a:ext cx="8305800" cy="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8561508" y="5360313"/>
            <a:ext cx="506292" cy="276999"/>
          </a:xfrm>
          <a:prstGeom prst="rect">
            <a:avLst/>
          </a:prstGeom>
          <a:noFill/>
        </p:spPr>
        <p:txBody>
          <a:bodyPr wrap="none" rtlCol="0">
            <a:spAutoFit/>
          </a:bodyPr>
          <a:lstStyle/>
          <a:p>
            <a:r>
              <a:rPr lang="en-US" altLang="ko-KR" dirty="0" smtClean="0"/>
              <a:t>Time</a:t>
            </a:r>
            <a:endParaRPr lang="ko-KR" altLang="en-US" dirty="0"/>
          </a:p>
        </p:txBody>
      </p:sp>
      <p:sp>
        <p:nvSpPr>
          <p:cNvPr id="13" name="직사각형 12"/>
          <p:cNvSpPr/>
          <p:nvPr/>
        </p:nvSpPr>
        <p:spPr bwMode="auto">
          <a:xfrm>
            <a:off x="381000" y="4445913"/>
            <a:ext cx="304800"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7928890" y="4439773"/>
            <a:ext cx="304800"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TextBox 14"/>
          <p:cNvSpPr txBox="1"/>
          <p:nvPr/>
        </p:nvSpPr>
        <p:spPr>
          <a:xfrm>
            <a:off x="7547890" y="3836313"/>
            <a:ext cx="1443710" cy="600164"/>
          </a:xfrm>
          <a:prstGeom prst="rect">
            <a:avLst/>
          </a:prstGeom>
          <a:noFill/>
        </p:spPr>
        <p:txBody>
          <a:bodyPr wrap="square" rtlCol="0">
            <a:spAutoFit/>
          </a:bodyPr>
          <a:lstStyle/>
          <a:p>
            <a:r>
              <a:rPr lang="en-US" altLang="ko-KR" sz="1100" dirty="0" smtClean="0"/>
              <a:t>  Full Beacon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sp>
        <p:nvSpPr>
          <p:cNvPr id="16" name="직사각형 15"/>
          <p:cNvSpPr/>
          <p:nvPr/>
        </p:nvSpPr>
        <p:spPr bwMode="auto">
          <a:xfrm>
            <a:off x="3128290" y="4439773"/>
            <a:ext cx="152400" cy="1066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2747290" y="4064913"/>
            <a:ext cx="1443710" cy="261610"/>
          </a:xfrm>
          <a:prstGeom prst="rect">
            <a:avLst/>
          </a:prstGeom>
          <a:noFill/>
        </p:spPr>
        <p:txBody>
          <a:bodyPr wrap="square" rtlCol="0">
            <a:spAutoFit/>
          </a:bodyPr>
          <a:lstStyle/>
          <a:p>
            <a:r>
              <a:rPr lang="en-US" altLang="ko-KR" sz="1100" dirty="0" smtClean="0"/>
              <a:t>  Short Beacon  </a:t>
            </a:r>
          </a:p>
        </p:txBody>
      </p:sp>
      <p:sp>
        <p:nvSpPr>
          <p:cNvPr id="18" name="직사각형 17"/>
          <p:cNvSpPr/>
          <p:nvPr/>
        </p:nvSpPr>
        <p:spPr bwMode="auto">
          <a:xfrm>
            <a:off x="5338090" y="4439773"/>
            <a:ext cx="152400" cy="1066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TextBox 18"/>
          <p:cNvSpPr txBox="1"/>
          <p:nvPr/>
        </p:nvSpPr>
        <p:spPr>
          <a:xfrm>
            <a:off x="4957090" y="4064913"/>
            <a:ext cx="1443710" cy="261610"/>
          </a:xfrm>
          <a:prstGeom prst="rect">
            <a:avLst/>
          </a:prstGeom>
          <a:noFill/>
        </p:spPr>
        <p:txBody>
          <a:bodyPr wrap="square" rtlCol="0">
            <a:spAutoFit/>
          </a:bodyPr>
          <a:lstStyle/>
          <a:p>
            <a:r>
              <a:rPr lang="en-US" altLang="ko-KR" sz="1100" dirty="0" smtClean="0"/>
              <a:t>  Short Beacon </a:t>
            </a:r>
          </a:p>
        </p:txBody>
      </p:sp>
      <p:sp>
        <p:nvSpPr>
          <p:cNvPr id="20" name="TextBox 19"/>
          <p:cNvSpPr txBox="1"/>
          <p:nvPr/>
        </p:nvSpPr>
        <p:spPr>
          <a:xfrm>
            <a:off x="-76200" y="3836313"/>
            <a:ext cx="1443710" cy="600164"/>
          </a:xfrm>
          <a:prstGeom prst="rect">
            <a:avLst/>
          </a:prstGeom>
          <a:noFill/>
        </p:spPr>
        <p:txBody>
          <a:bodyPr wrap="square" rtlCol="0">
            <a:spAutoFit/>
          </a:bodyPr>
          <a:lstStyle/>
          <a:p>
            <a:r>
              <a:rPr lang="en-US" altLang="ko-KR" sz="1100" dirty="0" smtClean="0"/>
              <a:t>  Full Beacon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cxnSp>
        <p:nvCxnSpPr>
          <p:cNvPr id="21" name="직선 화살표 연결선 20"/>
          <p:cNvCxnSpPr/>
          <p:nvPr/>
        </p:nvCxnSpPr>
        <p:spPr bwMode="auto">
          <a:xfrm flipV="1">
            <a:off x="8269745" y="5540514"/>
            <a:ext cx="0" cy="429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 name="TextBox 21"/>
          <p:cNvSpPr txBox="1"/>
          <p:nvPr/>
        </p:nvSpPr>
        <p:spPr>
          <a:xfrm>
            <a:off x="7162800" y="5969913"/>
            <a:ext cx="2133600" cy="430887"/>
          </a:xfrm>
          <a:prstGeom prst="rect">
            <a:avLst/>
          </a:prstGeom>
          <a:noFill/>
        </p:spPr>
        <p:txBody>
          <a:bodyPr wrap="square" rtlCol="0">
            <a:spAutoFit/>
          </a:bodyPr>
          <a:lstStyle/>
          <a:p>
            <a:r>
              <a:rPr lang="en-US" altLang="ko-KR" sz="1100" dirty="0" smtClean="0"/>
              <a:t>STA can start association at</a:t>
            </a:r>
          </a:p>
          <a:p>
            <a:r>
              <a:rPr lang="en-US" altLang="ko-KR" sz="1100" dirty="0" smtClean="0"/>
              <a:t>this point</a:t>
            </a:r>
          </a:p>
        </p:txBody>
      </p:sp>
      <p:cxnSp>
        <p:nvCxnSpPr>
          <p:cNvPr id="23" name="직선 화살표 연결선 22"/>
          <p:cNvCxnSpPr/>
          <p:nvPr/>
        </p:nvCxnSpPr>
        <p:spPr bwMode="auto">
          <a:xfrm flipV="1">
            <a:off x="1066800" y="5512713"/>
            <a:ext cx="0" cy="429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4" name="TextBox 23"/>
          <p:cNvSpPr txBox="1"/>
          <p:nvPr/>
        </p:nvSpPr>
        <p:spPr>
          <a:xfrm>
            <a:off x="0" y="5942112"/>
            <a:ext cx="2133600" cy="261610"/>
          </a:xfrm>
          <a:prstGeom prst="rect">
            <a:avLst/>
          </a:prstGeom>
          <a:noFill/>
        </p:spPr>
        <p:txBody>
          <a:bodyPr wrap="square" rtlCol="0">
            <a:spAutoFit/>
          </a:bodyPr>
          <a:lstStyle/>
          <a:p>
            <a:r>
              <a:rPr lang="en-US" altLang="ko-KR" sz="1100" dirty="0" smtClean="0"/>
              <a:t>STA starts passive scanning</a:t>
            </a:r>
          </a:p>
        </p:txBody>
      </p:sp>
    </p:spTree>
    <p:extLst>
      <p:ext uri="{BB962C8B-B14F-4D97-AF65-F5344CB8AC3E}">
        <p14:creationId xmlns:p14="http://schemas.microsoft.com/office/powerpoint/2010/main" val="2220936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6</a:t>
            </a:fld>
            <a:endParaRPr lang="en-US"/>
          </a:p>
        </p:txBody>
      </p:sp>
      <p:sp>
        <p:nvSpPr>
          <p:cNvPr id="6" name="Rectangle 2"/>
          <p:cNvSpPr>
            <a:spLocks noGrp="1" noChangeArrowheads="1"/>
          </p:cNvSpPr>
          <p:nvPr>
            <p:ph type="title"/>
          </p:nvPr>
        </p:nvSpPr>
        <p:spPr>
          <a:xfrm>
            <a:off x="685800" y="685800"/>
            <a:ext cx="7772400" cy="1066800"/>
          </a:xfrm>
        </p:spPr>
        <p:txBody>
          <a:bodyPr/>
          <a:lstStyle/>
          <a:p>
            <a:r>
              <a:rPr lang="en-US" dirty="0" smtClean="0"/>
              <a:t>Background (2/2)</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Active </a:t>
            </a:r>
            <a:r>
              <a:rPr lang="en-US" altLang="ko-KR" dirty="0"/>
              <a:t>Scanning in current 802.11</a:t>
            </a:r>
          </a:p>
          <a:p>
            <a:pPr lvl="1"/>
            <a:r>
              <a:rPr lang="en-US" altLang="ko-KR" dirty="0"/>
              <a:t>Faster than passive scanning, but the size of the Probe Response can be burden to 11ah (similar to full Beacon frame)</a:t>
            </a:r>
          </a:p>
          <a:p>
            <a:pPr lvl="1"/>
            <a:r>
              <a:rPr lang="en-US" altLang="ko-KR" dirty="0"/>
              <a:t>If the STA has no prior knowledge of the APs,  it sends probe request with wildcard SSID which causes probe response flooding</a:t>
            </a:r>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txBox="1">
            <a:spLocks/>
          </p:cNvSpPr>
          <p:nvPr/>
        </p:nvSpPr>
        <p:spPr bwMode="auto">
          <a:xfrm>
            <a:off x="4344988"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6</a:t>
            </a:fld>
            <a:endParaRPr lang="en-US" dirty="0"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cxnSp>
        <p:nvCxnSpPr>
          <p:cNvPr id="10" name="직선 화살표 연결선 9"/>
          <p:cNvCxnSpPr/>
          <p:nvPr/>
        </p:nvCxnSpPr>
        <p:spPr bwMode="auto">
          <a:xfrm>
            <a:off x="228600" y="5595610"/>
            <a:ext cx="8305800" cy="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8561508" y="5443210"/>
            <a:ext cx="506292" cy="276999"/>
          </a:xfrm>
          <a:prstGeom prst="rect">
            <a:avLst/>
          </a:prstGeom>
          <a:noFill/>
        </p:spPr>
        <p:txBody>
          <a:bodyPr wrap="none" rtlCol="0">
            <a:spAutoFit/>
          </a:bodyPr>
          <a:lstStyle/>
          <a:p>
            <a:r>
              <a:rPr lang="en-US" altLang="ko-KR" dirty="0" smtClean="0"/>
              <a:t>Time</a:t>
            </a:r>
            <a:endParaRPr lang="ko-KR" altLang="en-US" dirty="0"/>
          </a:p>
        </p:txBody>
      </p:sp>
      <p:sp>
        <p:nvSpPr>
          <p:cNvPr id="13" name="직사각형 12"/>
          <p:cNvSpPr/>
          <p:nvPr/>
        </p:nvSpPr>
        <p:spPr bwMode="auto">
          <a:xfrm>
            <a:off x="381000" y="4528810"/>
            <a:ext cx="304800"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7928890" y="4522670"/>
            <a:ext cx="304800"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TextBox 14"/>
          <p:cNvSpPr txBox="1"/>
          <p:nvPr/>
        </p:nvSpPr>
        <p:spPr>
          <a:xfrm>
            <a:off x="7547890" y="3919210"/>
            <a:ext cx="1443710" cy="600164"/>
          </a:xfrm>
          <a:prstGeom prst="rect">
            <a:avLst/>
          </a:prstGeom>
          <a:noFill/>
        </p:spPr>
        <p:txBody>
          <a:bodyPr wrap="square" rtlCol="0">
            <a:spAutoFit/>
          </a:bodyPr>
          <a:lstStyle/>
          <a:p>
            <a:r>
              <a:rPr lang="en-US" altLang="ko-KR" sz="1100" dirty="0" smtClean="0"/>
              <a:t>  Full Beacon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sp>
        <p:nvSpPr>
          <p:cNvPr id="16" name="직사각형 15"/>
          <p:cNvSpPr/>
          <p:nvPr/>
        </p:nvSpPr>
        <p:spPr bwMode="auto">
          <a:xfrm>
            <a:off x="3128290" y="4522670"/>
            <a:ext cx="152400" cy="1066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2747290" y="4147810"/>
            <a:ext cx="1443710" cy="261610"/>
          </a:xfrm>
          <a:prstGeom prst="rect">
            <a:avLst/>
          </a:prstGeom>
          <a:noFill/>
        </p:spPr>
        <p:txBody>
          <a:bodyPr wrap="square" rtlCol="0">
            <a:spAutoFit/>
          </a:bodyPr>
          <a:lstStyle/>
          <a:p>
            <a:r>
              <a:rPr lang="en-US" altLang="ko-KR" sz="1100" dirty="0" smtClean="0"/>
              <a:t>  Short Beacon  </a:t>
            </a:r>
          </a:p>
        </p:txBody>
      </p:sp>
      <p:sp>
        <p:nvSpPr>
          <p:cNvPr id="18" name="직사각형 17"/>
          <p:cNvSpPr/>
          <p:nvPr/>
        </p:nvSpPr>
        <p:spPr bwMode="auto">
          <a:xfrm>
            <a:off x="5338090" y="4522670"/>
            <a:ext cx="152400" cy="1066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TextBox 18"/>
          <p:cNvSpPr txBox="1"/>
          <p:nvPr/>
        </p:nvSpPr>
        <p:spPr>
          <a:xfrm>
            <a:off x="4957090" y="4147810"/>
            <a:ext cx="1443710" cy="261610"/>
          </a:xfrm>
          <a:prstGeom prst="rect">
            <a:avLst/>
          </a:prstGeom>
          <a:noFill/>
        </p:spPr>
        <p:txBody>
          <a:bodyPr wrap="square" rtlCol="0">
            <a:spAutoFit/>
          </a:bodyPr>
          <a:lstStyle/>
          <a:p>
            <a:r>
              <a:rPr lang="en-US" altLang="ko-KR" sz="1100" dirty="0" smtClean="0"/>
              <a:t>  Short Beacon </a:t>
            </a:r>
          </a:p>
        </p:txBody>
      </p:sp>
      <p:sp>
        <p:nvSpPr>
          <p:cNvPr id="20" name="TextBox 19"/>
          <p:cNvSpPr txBox="1"/>
          <p:nvPr/>
        </p:nvSpPr>
        <p:spPr>
          <a:xfrm>
            <a:off x="-76200" y="3919210"/>
            <a:ext cx="1443710" cy="600164"/>
          </a:xfrm>
          <a:prstGeom prst="rect">
            <a:avLst/>
          </a:prstGeom>
          <a:noFill/>
        </p:spPr>
        <p:txBody>
          <a:bodyPr wrap="square" rtlCol="0">
            <a:spAutoFit/>
          </a:bodyPr>
          <a:lstStyle/>
          <a:p>
            <a:r>
              <a:rPr lang="en-US" altLang="ko-KR" sz="1100" dirty="0" smtClean="0"/>
              <a:t>  Full Beacon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cxnSp>
        <p:nvCxnSpPr>
          <p:cNvPr id="21" name="직선 화살표 연결선 20"/>
          <p:cNvCxnSpPr/>
          <p:nvPr/>
        </p:nvCxnSpPr>
        <p:spPr bwMode="auto">
          <a:xfrm flipV="1">
            <a:off x="2743200" y="5623411"/>
            <a:ext cx="0" cy="429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 name="직사각형 21"/>
          <p:cNvSpPr/>
          <p:nvPr/>
        </p:nvSpPr>
        <p:spPr bwMode="auto">
          <a:xfrm>
            <a:off x="1371600" y="4528810"/>
            <a:ext cx="304800" cy="10668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1752600" y="4528810"/>
            <a:ext cx="304800" cy="10668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2362200" y="4528810"/>
            <a:ext cx="304800" cy="10668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5" name="직선 연결선 24"/>
          <p:cNvCxnSpPr/>
          <p:nvPr/>
        </p:nvCxnSpPr>
        <p:spPr bwMode="auto">
          <a:xfrm>
            <a:off x="2133600" y="5062210"/>
            <a:ext cx="1143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26" name="직선 화살표 연결선 25"/>
          <p:cNvCxnSpPr/>
          <p:nvPr/>
        </p:nvCxnSpPr>
        <p:spPr bwMode="auto">
          <a:xfrm flipV="1">
            <a:off x="1066800" y="5595610"/>
            <a:ext cx="0" cy="429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7" name="TextBox 26"/>
          <p:cNvSpPr txBox="1"/>
          <p:nvPr/>
        </p:nvSpPr>
        <p:spPr>
          <a:xfrm>
            <a:off x="0" y="6025009"/>
            <a:ext cx="2133600" cy="261610"/>
          </a:xfrm>
          <a:prstGeom prst="rect">
            <a:avLst/>
          </a:prstGeom>
          <a:noFill/>
        </p:spPr>
        <p:txBody>
          <a:bodyPr wrap="square" rtlCol="0">
            <a:spAutoFit/>
          </a:bodyPr>
          <a:lstStyle/>
          <a:p>
            <a:r>
              <a:rPr lang="en-US" altLang="ko-KR" sz="1100" dirty="0" smtClean="0"/>
              <a:t>STA starts active scanning</a:t>
            </a:r>
          </a:p>
        </p:txBody>
      </p:sp>
      <p:sp>
        <p:nvSpPr>
          <p:cNvPr id="28" name="TextBox 27"/>
          <p:cNvSpPr txBox="1"/>
          <p:nvPr/>
        </p:nvSpPr>
        <p:spPr>
          <a:xfrm>
            <a:off x="1451890" y="3919210"/>
            <a:ext cx="1443710" cy="600164"/>
          </a:xfrm>
          <a:prstGeom prst="rect">
            <a:avLst/>
          </a:prstGeom>
          <a:noFill/>
        </p:spPr>
        <p:txBody>
          <a:bodyPr wrap="square" rtlCol="0">
            <a:spAutoFit/>
          </a:bodyPr>
          <a:lstStyle/>
          <a:p>
            <a:r>
              <a:rPr lang="en-US" altLang="ko-KR" sz="1100" dirty="0" smtClean="0"/>
              <a:t>  Probe Responses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sp>
        <p:nvSpPr>
          <p:cNvPr id="29" name="직사각형 28"/>
          <p:cNvSpPr/>
          <p:nvPr/>
        </p:nvSpPr>
        <p:spPr bwMode="auto">
          <a:xfrm>
            <a:off x="1066800" y="4528810"/>
            <a:ext cx="152400" cy="1066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0" name="직선 연결선 29"/>
          <p:cNvCxnSpPr/>
          <p:nvPr/>
        </p:nvCxnSpPr>
        <p:spPr bwMode="auto">
          <a:xfrm flipV="1">
            <a:off x="1219200" y="3462010"/>
            <a:ext cx="461290" cy="10573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1604290" y="3352800"/>
            <a:ext cx="1443710" cy="261610"/>
          </a:xfrm>
          <a:prstGeom prst="rect">
            <a:avLst/>
          </a:prstGeom>
          <a:noFill/>
        </p:spPr>
        <p:txBody>
          <a:bodyPr wrap="square" rtlCol="0">
            <a:spAutoFit/>
          </a:bodyPr>
          <a:lstStyle/>
          <a:p>
            <a:r>
              <a:rPr lang="en-US" altLang="ko-KR" sz="1100" dirty="0" smtClean="0"/>
              <a:t>Probe Request</a:t>
            </a:r>
          </a:p>
        </p:txBody>
      </p:sp>
      <p:sp>
        <p:nvSpPr>
          <p:cNvPr id="32" name="TextBox 31"/>
          <p:cNvSpPr txBox="1"/>
          <p:nvPr/>
        </p:nvSpPr>
        <p:spPr>
          <a:xfrm>
            <a:off x="1676400" y="6052810"/>
            <a:ext cx="2133600" cy="430887"/>
          </a:xfrm>
          <a:prstGeom prst="rect">
            <a:avLst/>
          </a:prstGeom>
          <a:noFill/>
        </p:spPr>
        <p:txBody>
          <a:bodyPr wrap="square" rtlCol="0">
            <a:spAutoFit/>
          </a:bodyPr>
          <a:lstStyle/>
          <a:p>
            <a:r>
              <a:rPr lang="en-US" altLang="ko-KR" sz="1100" dirty="0" smtClean="0"/>
              <a:t>STA can start association at</a:t>
            </a:r>
          </a:p>
          <a:p>
            <a:r>
              <a:rPr lang="en-US" altLang="ko-KR" sz="1100" dirty="0" smtClean="0"/>
              <a:t>this point</a:t>
            </a:r>
          </a:p>
        </p:txBody>
      </p:sp>
    </p:spTree>
    <p:extLst>
      <p:ext uri="{BB962C8B-B14F-4D97-AF65-F5344CB8AC3E}">
        <p14:creationId xmlns:p14="http://schemas.microsoft.com/office/powerpoint/2010/main" val="288957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itle 1"/>
          <p:cNvSpPr>
            <a:spLocks noGrp="1"/>
          </p:cNvSpPr>
          <p:nvPr>
            <p:ph type="title"/>
          </p:nvPr>
        </p:nvSpPr>
        <p:spPr>
          <a:xfrm>
            <a:off x="685800" y="685800"/>
            <a:ext cx="7772400" cy="1066800"/>
          </a:xfrm>
        </p:spPr>
        <p:txBody>
          <a:bodyPr/>
          <a:lstStyle/>
          <a:p>
            <a:r>
              <a:rPr lang="en-US" dirty="0" smtClean="0"/>
              <a:t>Proposal</a:t>
            </a:r>
            <a:endParaRPr lang="en-US" dirty="0"/>
          </a:p>
        </p:txBody>
      </p:sp>
      <p:sp>
        <p:nvSpPr>
          <p:cNvPr id="79" name="Content Placeholder 2"/>
          <p:cNvSpPr>
            <a:spLocks noGrp="1"/>
          </p:cNvSpPr>
          <p:nvPr>
            <p:ph idx="1"/>
          </p:nvPr>
        </p:nvSpPr>
        <p:spPr>
          <a:xfrm>
            <a:off x="685800" y="1295400"/>
            <a:ext cx="7772400" cy="4648200"/>
          </a:xfrm>
        </p:spPr>
        <p:txBody>
          <a:bodyPr/>
          <a:lstStyle/>
          <a:p>
            <a:pPr marL="0" indent="0" eaLnBrk="1" hangingPunct="1">
              <a:buNone/>
            </a:pPr>
            <a:endParaRPr lang="en-US" altLang="ja-JP" sz="200" dirty="0" smtClean="0">
              <a:ea typeface="MS PGothic" pitchFamily="34" charset="-128"/>
              <a:sym typeface="Wingdings" pitchFamily="2" charset="2"/>
            </a:endParaRPr>
          </a:p>
          <a:p>
            <a:r>
              <a:rPr lang="en-US" altLang="ko-KR" sz="2000" dirty="0"/>
              <a:t>Approach: Active Scanning using short Probe Response frame</a:t>
            </a:r>
          </a:p>
          <a:p>
            <a:pPr lvl="1"/>
            <a:r>
              <a:rPr lang="en-US" altLang="ko-KR" sz="1800" u="sng" dirty="0"/>
              <a:t>Short Probe Response frame</a:t>
            </a:r>
            <a:r>
              <a:rPr lang="en-US" altLang="ko-KR" sz="1800" dirty="0"/>
              <a:t> is used to achieve reduced overhead in active scanning</a:t>
            </a:r>
          </a:p>
          <a:p>
            <a:pPr lvl="1"/>
            <a:r>
              <a:rPr lang="en-US" altLang="ko-KR" sz="1800" dirty="0"/>
              <a:t>Short Probe Response frame </a:t>
            </a:r>
            <a:r>
              <a:rPr lang="en-US" altLang="ko-KR" sz="1800" dirty="0" smtClean="0"/>
              <a:t>includes </a:t>
            </a:r>
            <a:r>
              <a:rPr lang="en-US" altLang="ko-KR" sz="1800" dirty="0"/>
              <a:t>minimum information that is required for association</a:t>
            </a:r>
          </a:p>
          <a:p>
            <a:pPr lvl="2"/>
            <a:r>
              <a:rPr lang="en-US" altLang="ko-KR" dirty="0"/>
              <a:t>STA can request optional information  to be included in the short Probe Response frame </a:t>
            </a:r>
          </a:p>
          <a:p>
            <a:pPr lvl="1"/>
            <a:r>
              <a:rPr lang="en-US" altLang="ko-KR" sz="1800" dirty="0"/>
              <a:t>Provides fast scanning with reduced traffic caused by Probe Response</a:t>
            </a:r>
          </a:p>
          <a:p>
            <a:pPr marL="179388" indent="-179388" eaLnBrk="1" hangingPunct="1">
              <a:buFont typeface="Arial" pitchFamily="34" charset="0"/>
              <a:buChar char="•"/>
            </a:pPr>
            <a:endParaRPr lang="en-US" altLang="ja-JP" dirty="0" smtClean="0">
              <a:ea typeface="MS PGothic" pitchFamily="34" charset="-128"/>
              <a:sym typeface="Wingdings" pitchFamily="2" charset="2"/>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5"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7</a:t>
            </a:fld>
            <a:endParaRPr lang="en-US" smtClean="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cxnSp>
        <p:nvCxnSpPr>
          <p:cNvPr id="30" name="직선 화살표 연결선 29"/>
          <p:cNvCxnSpPr/>
          <p:nvPr/>
        </p:nvCxnSpPr>
        <p:spPr bwMode="auto">
          <a:xfrm>
            <a:off x="228600" y="5741313"/>
            <a:ext cx="8305800" cy="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8561508" y="5588913"/>
            <a:ext cx="506292" cy="276999"/>
          </a:xfrm>
          <a:prstGeom prst="rect">
            <a:avLst/>
          </a:prstGeom>
          <a:noFill/>
        </p:spPr>
        <p:txBody>
          <a:bodyPr wrap="none" rtlCol="0">
            <a:spAutoFit/>
          </a:bodyPr>
          <a:lstStyle/>
          <a:p>
            <a:r>
              <a:rPr lang="en-US" altLang="ko-KR" dirty="0" smtClean="0"/>
              <a:t>Time</a:t>
            </a:r>
            <a:endParaRPr lang="ko-KR" altLang="en-US" dirty="0"/>
          </a:p>
        </p:txBody>
      </p:sp>
      <p:sp>
        <p:nvSpPr>
          <p:cNvPr id="32" name="직사각형 31"/>
          <p:cNvSpPr/>
          <p:nvPr/>
        </p:nvSpPr>
        <p:spPr bwMode="auto">
          <a:xfrm>
            <a:off x="381000" y="4674513"/>
            <a:ext cx="304800"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직사각형 32"/>
          <p:cNvSpPr/>
          <p:nvPr/>
        </p:nvSpPr>
        <p:spPr bwMode="auto">
          <a:xfrm>
            <a:off x="7928890" y="4668373"/>
            <a:ext cx="304800"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TextBox 33"/>
          <p:cNvSpPr txBox="1"/>
          <p:nvPr/>
        </p:nvSpPr>
        <p:spPr>
          <a:xfrm>
            <a:off x="7547890" y="4064913"/>
            <a:ext cx="1443710" cy="600164"/>
          </a:xfrm>
          <a:prstGeom prst="rect">
            <a:avLst/>
          </a:prstGeom>
          <a:noFill/>
        </p:spPr>
        <p:txBody>
          <a:bodyPr wrap="square" rtlCol="0">
            <a:spAutoFit/>
          </a:bodyPr>
          <a:lstStyle/>
          <a:p>
            <a:r>
              <a:rPr lang="en-US" altLang="ko-KR" sz="1100" dirty="0" smtClean="0"/>
              <a:t>  Full Beacon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sp>
        <p:nvSpPr>
          <p:cNvPr id="35" name="직사각형 34"/>
          <p:cNvSpPr/>
          <p:nvPr/>
        </p:nvSpPr>
        <p:spPr bwMode="auto">
          <a:xfrm>
            <a:off x="3128290" y="4668373"/>
            <a:ext cx="152400" cy="1066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TextBox 35"/>
          <p:cNvSpPr txBox="1"/>
          <p:nvPr/>
        </p:nvSpPr>
        <p:spPr>
          <a:xfrm>
            <a:off x="2747290" y="4293513"/>
            <a:ext cx="1443710" cy="261610"/>
          </a:xfrm>
          <a:prstGeom prst="rect">
            <a:avLst/>
          </a:prstGeom>
          <a:noFill/>
        </p:spPr>
        <p:txBody>
          <a:bodyPr wrap="square" rtlCol="0">
            <a:spAutoFit/>
          </a:bodyPr>
          <a:lstStyle/>
          <a:p>
            <a:r>
              <a:rPr lang="en-US" altLang="ko-KR" sz="1100" dirty="0" smtClean="0"/>
              <a:t>  Short Beacon  </a:t>
            </a:r>
          </a:p>
        </p:txBody>
      </p:sp>
      <p:sp>
        <p:nvSpPr>
          <p:cNvPr id="37" name="직사각형 36"/>
          <p:cNvSpPr/>
          <p:nvPr/>
        </p:nvSpPr>
        <p:spPr bwMode="auto">
          <a:xfrm>
            <a:off x="5338090" y="4668373"/>
            <a:ext cx="152400" cy="1066800"/>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TextBox 37"/>
          <p:cNvSpPr txBox="1"/>
          <p:nvPr/>
        </p:nvSpPr>
        <p:spPr>
          <a:xfrm>
            <a:off x="4957090" y="4293513"/>
            <a:ext cx="1443710" cy="261610"/>
          </a:xfrm>
          <a:prstGeom prst="rect">
            <a:avLst/>
          </a:prstGeom>
          <a:noFill/>
        </p:spPr>
        <p:txBody>
          <a:bodyPr wrap="square" rtlCol="0">
            <a:spAutoFit/>
          </a:bodyPr>
          <a:lstStyle/>
          <a:p>
            <a:r>
              <a:rPr lang="en-US" altLang="ko-KR" sz="1100" dirty="0" smtClean="0"/>
              <a:t>  Short Beacon </a:t>
            </a:r>
          </a:p>
        </p:txBody>
      </p:sp>
      <p:sp>
        <p:nvSpPr>
          <p:cNvPr id="39" name="TextBox 38"/>
          <p:cNvSpPr txBox="1"/>
          <p:nvPr/>
        </p:nvSpPr>
        <p:spPr>
          <a:xfrm>
            <a:off x="-76200" y="4064913"/>
            <a:ext cx="1443710" cy="600164"/>
          </a:xfrm>
          <a:prstGeom prst="rect">
            <a:avLst/>
          </a:prstGeom>
          <a:noFill/>
        </p:spPr>
        <p:txBody>
          <a:bodyPr wrap="square" rtlCol="0">
            <a:spAutoFit/>
          </a:bodyPr>
          <a:lstStyle/>
          <a:p>
            <a:r>
              <a:rPr lang="en-US" altLang="ko-KR" sz="1100" dirty="0" smtClean="0"/>
              <a:t>  Full Beacon </a:t>
            </a:r>
          </a:p>
          <a:p>
            <a:r>
              <a:rPr lang="en-US" altLang="ko-KR" sz="1100" dirty="0" smtClean="0"/>
              <a:t>(with full information</a:t>
            </a:r>
          </a:p>
          <a:p>
            <a:r>
              <a:rPr lang="en-US" altLang="ko-KR" sz="1100" dirty="0"/>
              <a:t>i</a:t>
            </a:r>
            <a:r>
              <a:rPr lang="en-US" altLang="ko-KR" sz="1100" dirty="0" smtClean="0"/>
              <a:t>ncluding full SSID)</a:t>
            </a:r>
            <a:endParaRPr lang="ko-KR" altLang="en-US" sz="1100" dirty="0"/>
          </a:p>
        </p:txBody>
      </p:sp>
      <p:cxnSp>
        <p:nvCxnSpPr>
          <p:cNvPr id="40" name="직선 화살표 연결선 39"/>
          <p:cNvCxnSpPr/>
          <p:nvPr/>
        </p:nvCxnSpPr>
        <p:spPr bwMode="auto">
          <a:xfrm flipV="1">
            <a:off x="2133600" y="5769116"/>
            <a:ext cx="0" cy="32688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1" name="직사각형 40"/>
          <p:cNvSpPr/>
          <p:nvPr/>
        </p:nvSpPr>
        <p:spPr bwMode="auto">
          <a:xfrm>
            <a:off x="1371600" y="4674513"/>
            <a:ext cx="152400" cy="1066800"/>
          </a:xfrm>
          <a:prstGeom prst="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1600200" y="4674513"/>
            <a:ext cx="152400" cy="1066800"/>
          </a:xfrm>
          <a:prstGeom prst="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2057400" y="4674513"/>
            <a:ext cx="152400" cy="1066800"/>
          </a:xfrm>
          <a:prstGeom prst="rect">
            <a:avLst/>
          </a:prstGeom>
          <a:solidFill>
            <a:schemeClr val="accent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4" name="직선 연결선 43"/>
          <p:cNvCxnSpPr/>
          <p:nvPr/>
        </p:nvCxnSpPr>
        <p:spPr bwMode="auto">
          <a:xfrm>
            <a:off x="1828800" y="5207913"/>
            <a:ext cx="1143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45" name="직선 화살표 연결선 44"/>
          <p:cNvCxnSpPr/>
          <p:nvPr/>
        </p:nvCxnSpPr>
        <p:spPr bwMode="auto">
          <a:xfrm flipV="1">
            <a:off x="1066800" y="5741314"/>
            <a:ext cx="0" cy="35468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6" name="TextBox 45"/>
          <p:cNvSpPr txBox="1"/>
          <p:nvPr/>
        </p:nvSpPr>
        <p:spPr>
          <a:xfrm>
            <a:off x="0" y="6094512"/>
            <a:ext cx="2133600" cy="261610"/>
          </a:xfrm>
          <a:prstGeom prst="rect">
            <a:avLst/>
          </a:prstGeom>
          <a:noFill/>
        </p:spPr>
        <p:txBody>
          <a:bodyPr wrap="square" rtlCol="0">
            <a:spAutoFit/>
          </a:bodyPr>
          <a:lstStyle/>
          <a:p>
            <a:r>
              <a:rPr lang="en-US" altLang="ko-KR" sz="1100" dirty="0" smtClean="0"/>
              <a:t>STA starts active scanning</a:t>
            </a:r>
          </a:p>
        </p:txBody>
      </p:sp>
      <p:sp>
        <p:nvSpPr>
          <p:cNvPr id="47" name="TextBox 46"/>
          <p:cNvSpPr txBox="1"/>
          <p:nvPr/>
        </p:nvSpPr>
        <p:spPr>
          <a:xfrm>
            <a:off x="1451890" y="4064913"/>
            <a:ext cx="1676400" cy="600164"/>
          </a:xfrm>
          <a:prstGeom prst="rect">
            <a:avLst/>
          </a:prstGeom>
          <a:noFill/>
        </p:spPr>
        <p:txBody>
          <a:bodyPr wrap="square" rtlCol="0">
            <a:spAutoFit/>
          </a:bodyPr>
          <a:lstStyle/>
          <a:p>
            <a:r>
              <a:rPr lang="en-US" altLang="ko-KR" sz="1100" dirty="0" smtClean="0"/>
              <a:t>  </a:t>
            </a:r>
            <a:r>
              <a:rPr lang="en-US" altLang="ko-KR" sz="1100" dirty="0" smtClean="0">
                <a:solidFill>
                  <a:srgbClr val="FF0000"/>
                </a:solidFill>
              </a:rPr>
              <a:t>Short Probe Responses </a:t>
            </a:r>
          </a:p>
          <a:p>
            <a:r>
              <a:rPr lang="en-US" altLang="ko-KR" sz="1100" dirty="0" smtClean="0">
                <a:solidFill>
                  <a:srgbClr val="FF0000"/>
                </a:solidFill>
              </a:rPr>
              <a:t>(with minimum information)</a:t>
            </a:r>
          </a:p>
        </p:txBody>
      </p:sp>
      <p:sp>
        <p:nvSpPr>
          <p:cNvPr id="48" name="직사각형 47"/>
          <p:cNvSpPr/>
          <p:nvPr/>
        </p:nvSpPr>
        <p:spPr bwMode="auto">
          <a:xfrm>
            <a:off x="1066800" y="4674513"/>
            <a:ext cx="152400" cy="1066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9" name="직선 연결선 48"/>
          <p:cNvCxnSpPr/>
          <p:nvPr/>
        </p:nvCxnSpPr>
        <p:spPr bwMode="auto">
          <a:xfrm flipV="1">
            <a:off x="1219200" y="4064913"/>
            <a:ext cx="304800" cy="60016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1447800" y="3912513"/>
            <a:ext cx="4034510" cy="261610"/>
          </a:xfrm>
          <a:prstGeom prst="rect">
            <a:avLst/>
          </a:prstGeom>
          <a:noFill/>
        </p:spPr>
        <p:txBody>
          <a:bodyPr wrap="square" rtlCol="0">
            <a:spAutoFit/>
          </a:bodyPr>
          <a:lstStyle/>
          <a:p>
            <a:r>
              <a:rPr lang="en-US" altLang="ko-KR" sz="1100" dirty="0" smtClean="0"/>
              <a:t>Probe Request</a:t>
            </a:r>
          </a:p>
        </p:txBody>
      </p:sp>
      <p:sp>
        <p:nvSpPr>
          <p:cNvPr id="51" name="TextBox 50"/>
          <p:cNvSpPr txBox="1"/>
          <p:nvPr/>
        </p:nvSpPr>
        <p:spPr>
          <a:xfrm>
            <a:off x="1905000" y="6096000"/>
            <a:ext cx="2133600" cy="430887"/>
          </a:xfrm>
          <a:prstGeom prst="rect">
            <a:avLst/>
          </a:prstGeom>
          <a:noFill/>
        </p:spPr>
        <p:txBody>
          <a:bodyPr wrap="square" rtlCol="0">
            <a:spAutoFit/>
          </a:bodyPr>
          <a:lstStyle/>
          <a:p>
            <a:r>
              <a:rPr lang="en-US" altLang="ko-KR" sz="1100" dirty="0" smtClean="0"/>
              <a:t>STA can start association at</a:t>
            </a:r>
          </a:p>
          <a:p>
            <a:r>
              <a:rPr lang="en-US" altLang="ko-KR" sz="1100" dirty="0" smtClean="0"/>
              <a:t>this point</a:t>
            </a:r>
          </a:p>
        </p:txBody>
      </p:sp>
    </p:spTree>
    <p:extLst>
      <p:ext uri="{BB962C8B-B14F-4D97-AF65-F5344CB8AC3E}">
        <p14:creationId xmlns:p14="http://schemas.microsoft.com/office/powerpoint/2010/main" val="2102466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7772400" cy="1066800"/>
          </a:xfrm>
        </p:spPr>
        <p:txBody>
          <a:bodyPr/>
          <a:lstStyle/>
          <a:p>
            <a:r>
              <a:rPr lang="en-US" dirty="0" smtClean="0"/>
              <a:t>Short Probe Response format</a:t>
            </a:r>
            <a:endParaRPr lang="en-US" dirty="0"/>
          </a:p>
        </p:txBody>
      </p:sp>
      <p:sp>
        <p:nvSpPr>
          <p:cNvPr id="6" name="직사각형 5"/>
          <p:cNvSpPr/>
          <p:nvPr/>
        </p:nvSpPr>
        <p:spPr>
          <a:xfrm>
            <a:off x="360362" y="1676400"/>
            <a:ext cx="8707437" cy="4801314"/>
          </a:xfrm>
          <a:prstGeom prst="rect">
            <a:avLst/>
          </a:prstGeom>
        </p:spPr>
        <p:txBody>
          <a:bodyPr wrap="square">
            <a:spAutoFit/>
          </a:bodyPr>
          <a:lstStyle/>
          <a:p>
            <a:pPr marL="179388" indent="-179388" eaLnBrk="1" hangingPunct="1">
              <a:buFont typeface="Arial" pitchFamily="34" charset="0"/>
              <a:buChar char="•"/>
            </a:pPr>
            <a:r>
              <a:rPr lang="en-US" altLang="ko-KR" sz="1800" b="1" dirty="0" smtClean="0"/>
              <a:t>Format </a:t>
            </a:r>
            <a:r>
              <a:rPr lang="en-US" altLang="ko-KR" sz="1800" b="1" dirty="0"/>
              <a:t>is quite similar to Short </a:t>
            </a:r>
            <a:r>
              <a:rPr lang="en-US" altLang="ko-KR" sz="1800" b="1" dirty="0" smtClean="0"/>
              <a:t>Beacon</a:t>
            </a:r>
          </a:p>
          <a:p>
            <a:pPr marL="179388" indent="-179388" eaLnBrk="1" hangingPunct="1">
              <a:buFont typeface="Arial" pitchFamily="34" charset="0"/>
              <a:buChar char="•"/>
            </a:pPr>
            <a:r>
              <a:rPr lang="en-US" altLang="ko-KR" sz="1800" b="1" dirty="0" smtClean="0"/>
              <a:t>Short </a:t>
            </a:r>
            <a:r>
              <a:rPr lang="en-US" altLang="ko-KR" sz="1800" b="1" dirty="0"/>
              <a:t>Probe Response frame</a:t>
            </a:r>
          </a:p>
          <a:p>
            <a:pPr marL="179388" indent="-179388" eaLnBrk="1" hangingPunct="1">
              <a:buFont typeface="Arial" pitchFamily="34" charset="0"/>
              <a:buChar char="•"/>
            </a:pPr>
            <a:endParaRPr lang="en-US" altLang="ko-KR" sz="1800" b="1" dirty="0"/>
          </a:p>
          <a:p>
            <a:pPr marL="179388" indent="-179388" eaLnBrk="1" hangingPunct="1">
              <a:buFont typeface="Arial" pitchFamily="34" charset="0"/>
              <a:buChar char="•"/>
            </a:pPr>
            <a:endParaRPr lang="en-US" altLang="ko-KR" sz="1800" b="1" dirty="0" smtClean="0">
              <a:latin typeface="+mj-lt"/>
            </a:endParaRPr>
          </a:p>
          <a:p>
            <a:pPr marL="179388" indent="-179388" eaLnBrk="1" hangingPunct="1">
              <a:buFont typeface="Arial" pitchFamily="34" charset="0"/>
              <a:buChar char="•"/>
            </a:pPr>
            <a:endParaRPr lang="en-US" altLang="ko-KR" sz="2000" dirty="0" smtClean="0"/>
          </a:p>
          <a:p>
            <a:pPr eaLnBrk="1" hangingPunct="1"/>
            <a:endParaRPr lang="en-US" altLang="ko-KR" sz="1000" dirty="0" smtClean="0"/>
          </a:p>
          <a:p>
            <a:pPr marL="800100" lvl="1" indent="-342900" eaLnBrk="1" hangingPunct="1">
              <a:buFontTx/>
              <a:buChar char="-"/>
            </a:pPr>
            <a:r>
              <a:rPr lang="en-US" altLang="ko-KR" sz="1600" dirty="0" smtClean="0"/>
              <a:t>Either </a:t>
            </a:r>
            <a:r>
              <a:rPr lang="en-US" altLang="ko-KR" sz="1600" dirty="0"/>
              <a:t>Compressed SSID or Full SSID is included – STA can specify which one should be included in the Probe </a:t>
            </a:r>
            <a:r>
              <a:rPr lang="en-US" altLang="ko-KR" sz="1600" dirty="0" smtClean="0"/>
              <a:t>Request</a:t>
            </a:r>
          </a:p>
          <a:p>
            <a:pPr marL="800100" lvl="1" indent="-342900" eaLnBrk="1" hangingPunct="1">
              <a:buFontTx/>
              <a:buChar char="-"/>
            </a:pPr>
            <a:r>
              <a:rPr lang="en-US" altLang="ko-KR" sz="1600" dirty="0" smtClean="0"/>
              <a:t>Other </a:t>
            </a:r>
            <a:r>
              <a:rPr lang="en-US" altLang="ko-KR" sz="1600" dirty="0"/>
              <a:t>optional fields or optional IEs may be included </a:t>
            </a:r>
          </a:p>
          <a:p>
            <a:pPr lvl="2"/>
            <a:r>
              <a:rPr lang="en-US" altLang="ko-KR" sz="1400" dirty="0"/>
              <a:t>For example: Capability information fields, Country IE, Power Constraint IE, RSN IE, Interworking IE, Roaming Consortium IE, other 11ah capabilities etc..</a:t>
            </a:r>
          </a:p>
          <a:p>
            <a:pPr lvl="2"/>
            <a:r>
              <a:rPr lang="en-US" altLang="ko-KR" sz="1400" dirty="0"/>
              <a:t>STA can specify which optional fields or IEs to be included in the Short Probe Response frame when it sends Probe </a:t>
            </a:r>
            <a:r>
              <a:rPr lang="en-US" altLang="ko-KR" sz="1400" dirty="0" smtClean="0"/>
              <a:t>Request</a:t>
            </a:r>
          </a:p>
          <a:p>
            <a:pPr lvl="2"/>
            <a:endParaRPr lang="en-US" altLang="ko-KR" sz="1000" dirty="0" smtClean="0"/>
          </a:p>
          <a:p>
            <a:pPr marL="285750" indent="-285750">
              <a:buFont typeface="Arial" pitchFamily="34" charset="0"/>
              <a:buChar char="•"/>
            </a:pPr>
            <a:r>
              <a:rPr lang="en-US" altLang="ko-KR" sz="1800" b="1" dirty="0" smtClean="0"/>
              <a:t>Frame Control Field</a:t>
            </a:r>
          </a:p>
          <a:p>
            <a:pPr marL="1200150" lvl="2" indent="-285750">
              <a:buFontTx/>
              <a:buChar char="-"/>
            </a:pPr>
            <a:endParaRPr lang="en-US" altLang="ko-KR" sz="1400" dirty="0" smtClean="0"/>
          </a:p>
          <a:p>
            <a:pPr lvl="2"/>
            <a:endParaRPr lang="en-US" altLang="ko-KR" sz="1400" dirty="0" smtClean="0"/>
          </a:p>
          <a:p>
            <a:pPr lvl="2"/>
            <a:endParaRPr lang="en-US" altLang="ko-KR" sz="2000" dirty="0" smtClean="0"/>
          </a:p>
          <a:p>
            <a:pPr marL="636588" lvl="1" indent="-179388" eaLnBrk="1" hangingPunct="1">
              <a:buFont typeface="Arial" pitchFamily="34" charset="0"/>
              <a:buChar char="•"/>
            </a:pPr>
            <a:endParaRPr lang="en-US" altLang="ko-KR" sz="2400" dirty="0"/>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8</a:t>
            </a:fld>
            <a:endParaRPr lang="en-US" smtClean="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graphicFrame>
        <p:nvGraphicFramePr>
          <p:cNvPr id="10" name="표 9"/>
          <p:cNvGraphicFramePr>
            <a:graphicFrameLocks noGrp="1"/>
          </p:cNvGraphicFramePr>
          <p:nvPr>
            <p:extLst>
              <p:ext uri="{D42A27DB-BD31-4B8C-83A1-F6EECF244321}">
                <p14:modId xmlns:p14="http://schemas.microsoft.com/office/powerpoint/2010/main" val="1613644661"/>
              </p:ext>
            </p:extLst>
          </p:nvPr>
        </p:nvGraphicFramePr>
        <p:xfrm>
          <a:off x="914399" y="2362200"/>
          <a:ext cx="7467602" cy="685800"/>
        </p:xfrm>
        <a:graphic>
          <a:graphicData uri="http://schemas.openxmlformats.org/drawingml/2006/table">
            <a:tbl>
              <a:tblPr firstRow="1" bandRow="1">
                <a:tableStyleId>{5C22544A-7EE6-4342-B048-85BDC9FD1C3A}</a:tableStyleId>
              </a:tblPr>
              <a:tblGrid>
                <a:gridCol w="457201"/>
                <a:gridCol w="457200"/>
                <a:gridCol w="381000"/>
                <a:gridCol w="706225"/>
                <a:gridCol w="1000813"/>
                <a:gridCol w="1308755"/>
                <a:gridCol w="1308755"/>
                <a:gridCol w="1231769"/>
                <a:gridCol w="615884"/>
              </a:tblGrid>
              <a:tr h="685800">
                <a:tc>
                  <a:txBody>
                    <a:bodyPr/>
                    <a:lstStyle/>
                    <a:p>
                      <a:pPr latinLnBrk="1"/>
                      <a:r>
                        <a:rPr lang="en-US" altLang="ko-KR" sz="1200" dirty="0" smtClean="0"/>
                        <a:t>FC</a:t>
                      </a:r>
                      <a:endParaRPr lang="ko-KR" altLang="en-US" sz="1200" dirty="0"/>
                    </a:p>
                  </a:txBody>
                  <a:tcPr/>
                </a:tc>
                <a:tc>
                  <a:txBody>
                    <a:bodyPr/>
                    <a:lstStyle/>
                    <a:p>
                      <a:pPr latinLnBrk="1"/>
                      <a:r>
                        <a:rPr lang="en-US" altLang="ko-KR" sz="1200" dirty="0" smtClean="0"/>
                        <a:t>DA</a:t>
                      </a:r>
                      <a:endParaRPr lang="ko-KR" altLang="en-US" sz="1200" dirty="0"/>
                    </a:p>
                  </a:txBody>
                  <a:tcPr/>
                </a:tc>
                <a:tc>
                  <a:txBody>
                    <a:bodyPr/>
                    <a:lstStyle/>
                    <a:p>
                      <a:pPr latinLnBrk="1"/>
                      <a:r>
                        <a:rPr lang="en-US" altLang="ko-KR" sz="1200" dirty="0" smtClean="0"/>
                        <a:t>SA</a:t>
                      </a:r>
                      <a:endParaRPr lang="ko-KR" altLang="en-US" sz="1200" dirty="0"/>
                    </a:p>
                  </a:txBody>
                  <a:tcPr/>
                </a:tc>
                <a:tc>
                  <a:txBody>
                    <a:bodyPr/>
                    <a:lstStyle/>
                    <a:p>
                      <a:pPr latinLnBrk="1"/>
                      <a:r>
                        <a:rPr lang="en-US" altLang="ko-KR" sz="1200" dirty="0" smtClean="0"/>
                        <a:t>Time</a:t>
                      </a:r>
                      <a:r>
                        <a:rPr lang="en-US" altLang="ko-KR" sz="1200" baseline="0" dirty="0" smtClean="0"/>
                        <a:t> stamp</a:t>
                      </a:r>
                      <a:endParaRPr lang="ko-KR" altLang="en-US" sz="1200" dirty="0"/>
                    </a:p>
                  </a:txBody>
                  <a:tcPr/>
                </a:tc>
                <a:tc>
                  <a:txBody>
                    <a:bodyPr/>
                    <a:lstStyle/>
                    <a:p>
                      <a:pPr latinLnBrk="1"/>
                      <a:r>
                        <a:rPr lang="en-US" altLang="ko-KR" sz="1200" dirty="0" smtClean="0"/>
                        <a:t>Compressed</a:t>
                      </a:r>
                      <a:r>
                        <a:rPr lang="en-US" altLang="ko-KR" sz="1200" baseline="0" dirty="0" smtClean="0"/>
                        <a:t> SSID </a:t>
                      </a:r>
                      <a:r>
                        <a:rPr lang="en-US" altLang="ko-KR" sz="1200" baseline="0" dirty="0" smtClean="0">
                          <a:solidFill>
                            <a:schemeClr val="accent3"/>
                          </a:solidFill>
                        </a:rPr>
                        <a:t>or </a:t>
                      </a:r>
                    </a:p>
                    <a:p>
                      <a:pPr latinLnBrk="1"/>
                      <a:r>
                        <a:rPr lang="en-US" altLang="ko-KR" sz="1200" u="none" baseline="0" dirty="0" smtClean="0">
                          <a:solidFill>
                            <a:schemeClr val="accent3"/>
                          </a:solidFill>
                        </a:rPr>
                        <a:t>full SSID</a:t>
                      </a:r>
                      <a:endParaRPr lang="ko-KR" altLang="en-US" sz="1200" u="none" dirty="0">
                        <a:solidFill>
                          <a:schemeClr val="accent3"/>
                        </a:solidFill>
                      </a:endParaRPr>
                    </a:p>
                  </a:txBody>
                  <a:tcPr/>
                </a:tc>
                <a:tc>
                  <a:txBody>
                    <a:bodyPr/>
                    <a:lstStyle/>
                    <a:p>
                      <a:pPr latinLnBrk="1"/>
                      <a:r>
                        <a:rPr lang="en-US" altLang="ko-KR" sz="1200" dirty="0" smtClean="0"/>
                        <a:t>Duration</a:t>
                      </a:r>
                      <a:r>
                        <a:rPr lang="en-US" altLang="ko-KR" sz="1200" baseline="0" dirty="0" smtClean="0"/>
                        <a:t> to Next Full Beacon (option)</a:t>
                      </a:r>
                    </a:p>
                  </a:txBody>
                  <a:tcPr/>
                </a:tc>
                <a:tc>
                  <a:txBody>
                    <a:bodyPr/>
                    <a:lstStyle/>
                    <a:p>
                      <a:pPr latinLnBrk="1"/>
                      <a:r>
                        <a:rPr lang="en-US" altLang="ko-KR" sz="1200" dirty="0" smtClean="0"/>
                        <a:t>Other Optional Fields (TBD)</a:t>
                      </a:r>
                      <a:endParaRPr lang="ko-KR" altLang="en-US" sz="1200" dirty="0">
                        <a:solidFill>
                          <a:schemeClr val="bg1"/>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Optional IEs</a:t>
                      </a:r>
                      <a:endParaRPr lang="ko-KR" altLang="en-US" sz="1200" dirty="0"/>
                    </a:p>
                  </a:txBody>
                  <a:tcPr/>
                </a:tc>
                <a:tc>
                  <a:txBody>
                    <a:bodyPr/>
                    <a:lstStyle/>
                    <a:p>
                      <a:pPr latinLnBrk="1"/>
                      <a:r>
                        <a:rPr lang="en-US" altLang="ko-KR" sz="1200" dirty="0" smtClean="0"/>
                        <a:t>FCS</a:t>
                      </a:r>
                      <a:endParaRPr lang="ko-KR" altLang="en-US" sz="1200" dirty="0"/>
                    </a:p>
                  </a:txBody>
                  <a:tcPr/>
                </a:tc>
              </a:tr>
            </a:tbl>
          </a:graphicData>
        </a:graphic>
      </p:graphicFrame>
      <p:sp>
        <p:nvSpPr>
          <p:cNvPr id="11" name="TextBox 10"/>
          <p:cNvSpPr txBox="1"/>
          <p:nvPr/>
        </p:nvSpPr>
        <p:spPr>
          <a:xfrm>
            <a:off x="304800" y="2999601"/>
            <a:ext cx="7920758" cy="276999"/>
          </a:xfrm>
          <a:prstGeom prst="rect">
            <a:avLst/>
          </a:prstGeom>
          <a:noFill/>
        </p:spPr>
        <p:txBody>
          <a:bodyPr wrap="none" rtlCol="0">
            <a:spAutoFit/>
          </a:bodyPr>
          <a:lstStyle/>
          <a:p>
            <a:r>
              <a:rPr lang="en-US" altLang="ko-KR" dirty="0" smtClean="0"/>
              <a:t>Octets:        2         6         6              4             4 or up to 32                   3                        </a:t>
            </a:r>
            <a:r>
              <a:rPr lang="en-US" altLang="ko-KR" dirty="0" err="1" smtClean="0"/>
              <a:t>var</a:t>
            </a:r>
            <a:r>
              <a:rPr lang="en-US" altLang="ko-KR" dirty="0" smtClean="0"/>
              <a:t>                            </a:t>
            </a:r>
            <a:r>
              <a:rPr lang="en-US" altLang="ko-KR" dirty="0" err="1" smtClean="0"/>
              <a:t>var</a:t>
            </a:r>
            <a:r>
              <a:rPr lang="en-US" altLang="ko-KR" dirty="0" smtClean="0"/>
              <a:t>                        4</a:t>
            </a:r>
            <a:endParaRPr lang="ko-KR" altLang="en-US" dirty="0"/>
          </a:p>
        </p:txBody>
      </p:sp>
      <p:graphicFrame>
        <p:nvGraphicFramePr>
          <p:cNvPr id="12" name="표 11"/>
          <p:cNvGraphicFramePr>
            <a:graphicFrameLocks noGrp="1"/>
          </p:cNvGraphicFramePr>
          <p:nvPr>
            <p:extLst>
              <p:ext uri="{D42A27DB-BD31-4B8C-83A1-F6EECF244321}">
                <p14:modId xmlns:p14="http://schemas.microsoft.com/office/powerpoint/2010/main" val="262103206"/>
              </p:ext>
            </p:extLst>
          </p:nvPr>
        </p:nvGraphicFramePr>
        <p:xfrm>
          <a:off x="1066800" y="5399127"/>
          <a:ext cx="7620002" cy="822960"/>
        </p:xfrm>
        <a:graphic>
          <a:graphicData uri="http://schemas.openxmlformats.org/drawingml/2006/table">
            <a:tbl>
              <a:tblPr firstRow="1" bandRow="1">
                <a:tableStyleId>{5C22544A-7EE6-4342-B048-85BDC9FD1C3A}</a:tableStyleId>
              </a:tblPr>
              <a:tblGrid>
                <a:gridCol w="762000"/>
                <a:gridCol w="655675"/>
                <a:gridCol w="944525"/>
                <a:gridCol w="838200"/>
                <a:gridCol w="1600200"/>
                <a:gridCol w="1126068"/>
                <a:gridCol w="846667"/>
                <a:gridCol w="846667"/>
              </a:tblGrid>
              <a:tr h="431800">
                <a:tc>
                  <a:txBody>
                    <a:bodyPr/>
                    <a:lstStyle/>
                    <a:p>
                      <a:pPr latinLnBrk="1"/>
                      <a:r>
                        <a:rPr lang="en-US" altLang="ko-KR" sz="1200" dirty="0" smtClean="0"/>
                        <a:t>Protocol</a:t>
                      </a:r>
                      <a:r>
                        <a:rPr lang="en-US" altLang="ko-KR" sz="1200" baseline="0" dirty="0" smtClean="0"/>
                        <a:t> Version</a:t>
                      </a:r>
                      <a:endParaRPr lang="ko-KR" altLang="en-US" sz="1200" dirty="0"/>
                    </a:p>
                  </a:txBody>
                  <a:tcPr/>
                </a:tc>
                <a:tc>
                  <a:txBody>
                    <a:bodyPr/>
                    <a:lstStyle/>
                    <a:p>
                      <a:pPr latinLnBrk="1"/>
                      <a:r>
                        <a:rPr lang="en-US" altLang="ko-KR" sz="1200" dirty="0" smtClean="0"/>
                        <a:t>Type</a:t>
                      </a:r>
                      <a:endParaRPr lang="ko-KR" altLang="en-US" sz="1200" dirty="0"/>
                    </a:p>
                  </a:txBody>
                  <a:tcPr/>
                </a:tc>
                <a:tc>
                  <a:txBody>
                    <a:bodyPr/>
                    <a:lstStyle/>
                    <a:p>
                      <a:pPr latinLnBrk="1"/>
                      <a:r>
                        <a:rPr lang="en-US" altLang="ko-KR" sz="1200" dirty="0" smtClean="0"/>
                        <a:t>Subtype</a:t>
                      </a:r>
                      <a:endParaRPr lang="ko-KR" altLang="en-US" sz="1200" dirty="0"/>
                    </a:p>
                  </a:txBody>
                  <a:tcPr/>
                </a:tc>
                <a:tc>
                  <a:txBody>
                    <a:bodyPr/>
                    <a:lstStyle/>
                    <a:p>
                      <a:pPr latinLnBrk="1"/>
                      <a:r>
                        <a:rPr lang="en-US" altLang="ko-KR" sz="1200" dirty="0" smtClean="0"/>
                        <a:t>Next Full</a:t>
                      </a:r>
                      <a:r>
                        <a:rPr lang="en-US" altLang="ko-KR" sz="1200" baseline="0" dirty="0" smtClean="0"/>
                        <a:t> Beacon present</a:t>
                      </a:r>
                      <a:endParaRPr lang="ko-KR" altLang="en-US" sz="1200" dirty="0"/>
                    </a:p>
                  </a:txBody>
                  <a:tcPr/>
                </a:tc>
                <a:tc>
                  <a:txBody>
                    <a:bodyPr/>
                    <a:lstStyle/>
                    <a:p>
                      <a:pPr latinLnBrk="1"/>
                      <a:r>
                        <a:rPr lang="en-US" altLang="ko-KR" sz="1200" dirty="0" smtClean="0"/>
                        <a:t>Full SSID Present (0: compressed SSID, 1:</a:t>
                      </a:r>
                      <a:endParaRPr lang="ko-KR" altLang="en-US" sz="1200" dirty="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accent3"/>
                          </a:solidFill>
                        </a:rPr>
                        <a:t>Full SSID )</a:t>
                      </a:r>
                      <a:endParaRPr lang="ko-KR" altLang="en-US" sz="1200" dirty="0" smtClean="0">
                        <a:solidFill>
                          <a:schemeClr val="accent3"/>
                        </a:solidFill>
                      </a:endParaRPr>
                    </a:p>
                    <a:p>
                      <a:pPr latinLnBrk="1"/>
                      <a:endParaRPr lang="ko-KR" altLang="en-US" sz="1200" dirty="0"/>
                    </a:p>
                  </a:txBody>
                  <a:tcPr/>
                </a:tc>
                <a:tc>
                  <a:txBody>
                    <a:bodyPr/>
                    <a:lstStyle/>
                    <a:p>
                      <a:pPr latinLnBrk="1"/>
                      <a:r>
                        <a:rPr lang="en-US" altLang="ko-KR" sz="1200" dirty="0" smtClean="0">
                          <a:solidFill>
                            <a:schemeClr val="bg1"/>
                          </a:solidFill>
                        </a:rPr>
                        <a:t>Presence</a:t>
                      </a:r>
                      <a:r>
                        <a:rPr lang="en-US" altLang="ko-KR" sz="1200" baseline="0" dirty="0" smtClean="0">
                          <a:solidFill>
                            <a:schemeClr val="bg1"/>
                          </a:solidFill>
                        </a:rPr>
                        <a:t> of optional fields (TBD)</a:t>
                      </a:r>
                      <a:endParaRPr lang="ko-KR" altLang="en-US" sz="1200" dirty="0">
                        <a:solidFill>
                          <a:schemeClr val="bg1"/>
                        </a:solidFill>
                      </a:endParaRPr>
                    </a:p>
                  </a:txBody>
                  <a:tcPr/>
                </a:tc>
                <a:tc>
                  <a:txBody>
                    <a:bodyPr/>
                    <a:lstStyle/>
                    <a:p>
                      <a:pPr latinLnBrk="1"/>
                      <a:r>
                        <a:rPr lang="en-US" altLang="ko-KR" sz="1200" dirty="0" smtClean="0"/>
                        <a:t>BSS BW</a:t>
                      </a:r>
                      <a:endParaRPr lang="ko-KR" altLang="en-US" sz="1200" dirty="0"/>
                    </a:p>
                  </a:txBody>
                  <a:tcPr/>
                </a:tc>
                <a:tc>
                  <a:txBody>
                    <a:bodyPr/>
                    <a:lstStyle/>
                    <a:p>
                      <a:pPr latinLnBrk="1"/>
                      <a:r>
                        <a:rPr lang="en-US" altLang="ko-KR" sz="1200" dirty="0" smtClean="0"/>
                        <a:t>Security</a:t>
                      </a:r>
                      <a:endParaRPr lang="ko-KR" altLang="en-US" sz="1200" dirty="0"/>
                    </a:p>
                  </a:txBody>
                  <a:tcPr/>
                </a:tc>
              </a:tr>
            </a:tbl>
          </a:graphicData>
        </a:graphic>
      </p:graphicFrame>
      <p:sp>
        <p:nvSpPr>
          <p:cNvPr id="13" name="TextBox 12"/>
          <p:cNvSpPr txBox="1"/>
          <p:nvPr/>
        </p:nvSpPr>
        <p:spPr>
          <a:xfrm>
            <a:off x="609600" y="6250336"/>
            <a:ext cx="8286243" cy="276999"/>
          </a:xfrm>
          <a:prstGeom prst="rect">
            <a:avLst/>
          </a:prstGeom>
          <a:noFill/>
        </p:spPr>
        <p:txBody>
          <a:bodyPr wrap="none" rtlCol="0">
            <a:spAutoFit/>
          </a:bodyPr>
          <a:lstStyle/>
          <a:p>
            <a:r>
              <a:rPr lang="en-US" altLang="ko-KR" dirty="0" smtClean="0"/>
              <a:t>Bits:       2                  2                      4                        1                   1                                      </a:t>
            </a:r>
            <a:r>
              <a:rPr lang="en-US" altLang="ko-KR" dirty="0"/>
              <a:t> </a:t>
            </a:r>
            <a:r>
              <a:rPr lang="en-US" altLang="ko-KR" dirty="0" smtClean="0"/>
              <a:t>   2                      3                     1            </a:t>
            </a:r>
            <a:endParaRPr lang="ko-KR" altLang="en-US" dirty="0"/>
          </a:p>
        </p:txBody>
      </p:sp>
    </p:spTree>
    <p:extLst>
      <p:ext uri="{BB962C8B-B14F-4D97-AF65-F5344CB8AC3E}">
        <p14:creationId xmlns:p14="http://schemas.microsoft.com/office/powerpoint/2010/main" val="1188689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bwMode="auto">
          <a:xfrm>
            <a:off x="685799" y="1676400"/>
            <a:ext cx="7856537"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r>
              <a:rPr lang="en-US" altLang="ko-KR" sz="2000" dirty="0" smtClean="0"/>
              <a:t>Probe </a:t>
            </a:r>
            <a:r>
              <a:rPr lang="en-US" altLang="ko-KR" sz="2000" dirty="0"/>
              <a:t>Response Option field (TBD) is included in the Probe Request frame</a:t>
            </a:r>
          </a:p>
          <a:p>
            <a:pPr lvl="1"/>
            <a:r>
              <a:rPr lang="en-US" altLang="ko-KR" sz="1800" dirty="0"/>
              <a:t>STA can choose which optional information to be included in the short Probe Response frame using Probe Response Option in the Probe Request frame </a:t>
            </a:r>
          </a:p>
          <a:p>
            <a:pPr lvl="2"/>
            <a:r>
              <a:rPr lang="en-US" altLang="ko-KR" sz="1600" dirty="0"/>
              <a:t>STA requests minimum information that is required for association to the </a:t>
            </a:r>
            <a:r>
              <a:rPr lang="en-US" altLang="ko-KR" sz="1600" dirty="0" smtClean="0"/>
              <a:t>APs</a:t>
            </a:r>
          </a:p>
          <a:p>
            <a:pPr lvl="1">
              <a:buFontTx/>
              <a:buChar char="-"/>
            </a:pPr>
            <a:r>
              <a:rPr lang="en-US" altLang="ko-KR" sz="1800" dirty="0" smtClean="0"/>
              <a:t>Indication of the optional information in the Probe Request should be done in optimized way</a:t>
            </a:r>
          </a:p>
          <a:p>
            <a:pPr lvl="2"/>
            <a:r>
              <a:rPr lang="en-US" altLang="ko-KR" sz="1600" dirty="0"/>
              <a:t>U</a:t>
            </a:r>
            <a:r>
              <a:rPr lang="en-US" altLang="ko-KR" sz="1600" dirty="0" smtClean="0"/>
              <a:t>sing Request element in current spec can increase the size of Probe Request too much</a:t>
            </a:r>
          </a:p>
          <a:p>
            <a:pPr lvl="2"/>
            <a:r>
              <a:rPr lang="en-US" altLang="ko-KR" sz="1600" dirty="0" smtClean="0"/>
              <a:t>Request element includes Element IDs of all the requested elements, and each Element ID of the requested element in the Request element consumes 1 octet </a:t>
            </a:r>
            <a:r>
              <a:rPr lang="en-US" altLang="ko-KR" sz="1600" dirty="0" smtClean="0">
                <a:sym typeface="Wingdings" pitchFamily="2" charset="2"/>
              </a:rPr>
              <a:t> If many optional elements are requested using Request element, then the size of the Probe Request can be increased too much</a:t>
            </a:r>
            <a:endParaRPr lang="en-US" altLang="ko-KR" sz="1600" dirty="0"/>
          </a:p>
          <a:p>
            <a:pPr lvl="2"/>
            <a:endParaRPr lang="en-US" altLang="ko-KR" sz="1400" dirty="0" smtClean="0"/>
          </a:p>
          <a:p>
            <a:pPr marL="179388" indent="-179388" eaLnBrk="1" hangingPunct="1">
              <a:buFont typeface="Arial" pitchFamily="34" charset="0"/>
              <a:buChar char="•"/>
            </a:pPr>
            <a:endParaRPr lang="en-US" altLang="ko-KR" sz="1400" dirty="0"/>
          </a:p>
          <a:p>
            <a:pPr marL="0" indent="0" eaLnBrk="1" hangingPunct="1">
              <a:buNone/>
            </a:pPr>
            <a:endParaRPr lang="en-US" altLang="ko-KR" sz="1600" dirty="0" smtClean="0"/>
          </a:p>
          <a:p>
            <a:pPr lvl="2"/>
            <a:endParaRPr lang="en-US" altLang="ko-KR" sz="1600" dirty="0"/>
          </a:p>
          <a:p>
            <a:pPr marL="179388" indent="-179388" eaLnBrk="1" hangingPunct="1">
              <a:buFont typeface="Arial" pitchFamily="34" charset="0"/>
              <a:buChar char="•"/>
            </a:pPr>
            <a:endParaRPr lang="en-US" altLang="ko-KR" dirty="0">
              <a:ea typeface="MS PGothic" pitchFamily="34" charset="-128"/>
              <a:sym typeface="Wingdings" pitchFamily="2" charset="2"/>
            </a:endParaRPr>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a:p>
            <a:pPr marL="0" indent="0" eaLnBrk="1" hangingPunct="1">
              <a:buNone/>
            </a:pPr>
            <a:endParaRPr lang="ko-KR" altLang="ko-KR" dirty="0"/>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5" name="슬라이드 번호 개체 틀 5"/>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9</a:t>
            </a:fld>
            <a:endParaRPr lang="en-US"/>
          </a:p>
        </p:txBody>
      </p:sp>
      <p:sp>
        <p:nvSpPr>
          <p:cNvPr id="7" name="Title 1"/>
          <p:cNvSpPr>
            <a:spLocks noGrp="1"/>
          </p:cNvSpPr>
          <p:nvPr>
            <p:ph type="title"/>
          </p:nvPr>
        </p:nvSpPr>
        <p:spPr>
          <a:xfrm>
            <a:off x="685800" y="685800"/>
            <a:ext cx="8229600" cy="1066800"/>
          </a:xfrm>
        </p:spPr>
        <p:txBody>
          <a:bodyPr/>
          <a:lstStyle/>
          <a:p>
            <a:r>
              <a:rPr lang="en-US" altLang="ko-KR" dirty="0" smtClean="0"/>
              <a:t>Probe Response Option (1/2)</a:t>
            </a:r>
            <a:endParaRPr lang="en-US" dirty="0"/>
          </a:p>
        </p:txBody>
      </p:sp>
      <p:sp>
        <p:nvSpPr>
          <p:cNvPr id="8"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9</a:t>
            </a:fld>
            <a:endParaRPr lang="en-US" smtClean="0"/>
          </a:p>
        </p:txBody>
      </p:sp>
      <p:sp>
        <p:nvSpPr>
          <p:cNvPr id="13"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167111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3356</TotalTime>
  <Words>1715</Words>
  <Application>Microsoft Office PowerPoint</Application>
  <PresentationFormat>화면 슬라이드 쇼(4:3)</PresentationFormat>
  <Paragraphs>433</Paragraphs>
  <Slides>15</Slides>
  <Notes>4</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802-11-Submission-emmelmann</vt:lpstr>
      <vt:lpstr>Active Scanning for 11ah</vt:lpstr>
      <vt:lpstr>Authors: </vt:lpstr>
      <vt:lpstr>Authors: </vt:lpstr>
      <vt:lpstr>Introduction</vt:lpstr>
      <vt:lpstr>Background (1/2)</vt:lpstr>
      <vt:lpstr>Background (2/2)</vt:lpstr>
      <vt:lpstr>Proposal</vt:lpstr>
      <vt:lpstr>Short Probe Response format</vt:lpstr>
      <vt:lpstr>Probe Response Option (1/2)</vt:lpstr>
      <vt:lpstr>Probe Response Option (2/2)</vt:lpstr>
      <vt:lpstr>Scanning with Short Probe Response</vt:lpstr>
      <vt:lpstr>Summary</vt:lpstr>
      <vt:lpstr>Straw Poll 1</vt:lpstr>
      <vt:lpstr>Straw Poll 2</vt:lpstr>
      <vt:lpstr>Straw Poll 3</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selective transmission</dc:title>
  <dc:creator>이재승</dc:creator>
  <cp:lastModifiedBy>이재승</cp:lastModifiedBy>
  <cp:revision>456</cp:revision>
  <cp:lastPrinted>1998-02-10T13:28:06Z</cp:lastPrinted>
  <dcterms:created xsi:type="dcterms:W3CDTF">2011-09-19T08:13:06Z</dcterms:created>
  <dcterms:modified xsi:type="dcterms:W3CDTF">2012-07-17T22:56:18Z</dcterms:modified>
</cp:coreProperties>
</file>