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93" r:id="rId3"/>
    <p:sldId id="319" r:id="rId4"/>
    <p:sldId id="307" r:id="rId5"/>
    <p:sldId id="321" r:id="rId6"/>
    <p:sldId id="322" r:id="rId7"/>
    <p:sldId id="323" r:id="rId8"/>
    <p:sldId id="324" r:id="rId9"/>
    <p:sldId id="325" r:id="rId10"/>
    <p:sldId id="327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32" autoAdjust="0"/>
  </p:normalViewPr>
  <p:slideViewPr>
    <p:cSldViewPr>
      <p:cViewPr>
        <p:scale>
          <a:sx n="80" d="100"/>
          <a:sy n="80" d="100"/>
        </p:scale>
        <p:origin x="-1522" y="-23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11"/>
    </p:cViewPr>
  </p:sorterViewPr>
  <p:notesViewPr>
    <p:cSldViewPr>
      <p:cViewPr varScale="1">
        <p:scale>
          <a:sx n="42" d="100"/>
          <a:sy n="42" d="100"/>
        </p:scale>
        <p:origin x="-2218" y="-10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2816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469842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5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08" tIns="45704" rIns="91408" bIns="45704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90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13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17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65CB0DA-1E5C-42B6-832E-DE221983C1E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60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65CB0DA-1E5C-42B6-832E-DE221983C1E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27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Hyoungjin Kwon, ETRI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Hyoungjin Kwon, 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802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Hyoungjin Kwon, 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86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Hyoungjin Kwon, 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67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Hyoungjin Kwon, ETRI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08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Hyoungjin Kwon, ETRI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90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Hyoungjin Kwon, 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04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Hyoungjin Kwon, ETRI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90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Hyoungjin Kwon, ETRI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84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Hyoungjin Kwon, ETRI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59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Hyoungjin Kwon, 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5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Hyoungjin Kwon, ETRI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Hyoungjin Kwon, 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6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Hyoungjin Kwon, ETRI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Hyoungjin Kwon, ETRI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Hyoungjin Kwon, ETRI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Hyoungjin Kwon, ETRI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Hyoungjin Kwon, ETRI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Hyoungjin Kwon, ETRI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Hyoungjin Kwon, ETRI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July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Hyoungjin Kwon, ETRI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802.11-12/0867r0</a:t>
            </a:r>
          </a:p>
        </p:txBody>
      </p:sp>
      <p:sp>
        <p:nvSpPr>
          <p:cNvPr id="9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Hyoungjin Kwon, 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560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July 2012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2012-07-16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</a:t>
            </a:r>
            <a:r>
              <a:rPr lang="en-GB" sz="2000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57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Garamond" pitchFamily="18" charset="0"/>
              </a:rPr>
              <a:t>Non-TIM Allocation</a:t>
            </a:r>
            <a:endParaRPr lang="en-US" sz="3200" b="1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4294967295"/>
          </p:nvPr>
        </p:nvSpPr>
        <p:spPr>
          <a:xfrm>
            <a:off x="5867400" y="6524625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Hyoungjin Kwon, ETRI</a:t>
            </a: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884002"/>
              </p:ext>
            </p:extLst>
          </p:nvPr>
        </p:nvGraphicFramePr>
        <p:xfrm>
          <a:off x="680560" y="2438400"/>
          <a:ext cx="8158640" cy="3901440"/>
        </p:xfrm>
        <a:graphic>
          <a:graphicData uri="http://schemas.openxmlformats.org/drawingml/2006/table">
            <a:tbl>
              <a:tblPr/>
              <a:tblGrid>
                <a:gridCol w="1713316"/>
                <a:gridCol w="1631726"/>
                <a:gridCol w="1543003"/>
                <a:gridCol w="1289395"/>
                <a:gridCol w="1981200"/>
              </a:tblGrid>
              <a:tr h="768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j-lt"/>
                          <a:ea typeface="Batang"/>
                        </a:rPr>
                        <a:t>Name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Affiliations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Address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Phone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j-lt"/>
                          <a:ea typeface="Malgun Gothic"/>
                        </a:rPr>
                        <a:t>Email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Hyoungjin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Kwon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j-lt"/>
                          <a:ea typeface="Malgun Gothic"/>
                          <a:cs typeface="+mn-cs"/>
                        </a:rPr>
                        <a:t>138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latin typeface="+mj-lt"/>
                          <a:ea typeface="Malgun Gothic"/>
                          <a:cs typeface="+mn-cs"/>
                        </a:rPr>
                        <a:t>Gajeongno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j-lt"/>
                          <a:ea typeface="Malgun Gothic"/>
                          <a:cs typeface="+mn-cs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latin typeface="+mj-lt"/>
                          <a:ea typeface="Malgun Gothic"/>
                          <a:cs typeface="+mn-cs"/>
                        </a:rPr>
                        <a:t>Yuseong-gu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j-lt"/>
                          <a:ea typeface="Malgun Gothic"/>
                          <a:cs typeface="+mn-cs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latin typeface="+mj-lt"/>
                          <a:ea typeface="Malgun Gothic"/>
                          <a:cs typeface="+mn-cs"/>
                        </a:rPr>
                        <a:t>Dajeon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j-lt"/>
                          <a:ea typeface="Malgun Gothic"/>
                          <a:cs typeface="+mn-cs"/>
                        </a:rPr>
                        <a:t>, Korea</a:t>
                      </a:r>
                      <a:endParaRPr lang="ko-KR" sz="1100" kern="1200" dirty="0">
                        <a:solidFill>
                          <a:schemeClr val="tx1"/>
                        </a:solidFill>
                        <a:latin typeface="+mj-lt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j-lt"/>
                          <a:ea typeface="Malgun Gothic"/>
                          <a:cs typeface="+mn-cs"/>
                        </a:rPr>
                        <a:t>+82 42 860 5635</a:t>
                      </a:r>
                      <a:endParaRPr lang="ko-KR" sz="1200" kern="1200" dirty="0">
                        <a:solidFill>
                          <a:schemeClr val="tx1"/>
                        </a:solidFill>
                        <a:latin typeface="+mj-lt"/>
                        <a:ea typeface="Malgun Gothic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j-lt"/>
                          <a:ea typeface="Malgun Gothic"/>
                          <a:cs typeface="+mn-cs"/>
                        </a:rPr>
                        <a:t> </a:t>
                      </a:r>
                      <a:endParaRPr lang="ko-KR" sz="1200" kern="1200" dirty="0">
                        <a:solidFill>
                          <a:schemeClr val="tx1"/>
                        </a:solidFill>
                        <a:latin typeface="+mj-lt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j-lt"/>
                          <a:ea typeface="Malgun Gothic"/>
                          <a:cs typeface="+mn-cs"/>
                        </a:rPr>
                        <a:t>kwonjin@etri.re.kr</a:t>
                      </a:r>
                      <a:endParaRPr lang="ko-KR" sz="1000" kern="1200" dirty="0">
                        <a:solidFill>
                          <a:schemeClr val="tx1"/>
                        </a:solidFill>
                        <a:latin typeface="+mj-lt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Jae Seung Lee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jasonlee@etri.re.kr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Minho Cheong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minho@etri.re.kr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Heejung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Yu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heejung@etri.re.kr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Jaewoo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Park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parkjw@etri.re.kr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Sok-kyu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Lee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Sk-lee@etri.re.kr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9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Eric Wong 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Broadcom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j-lt"/>
                          <a:ea typeface="Malgun Gothic"/>
                        </a:rPr>
                        <a:t>190 </a:t>
                      </a:r>
                      <a:r>
                        <a:rPr lang="en-US" sz="1100" dirty="0" err="1" smtClean="0">
                          <a:latin typeface="+mj-lt"/>
                          <a:ea typeface="Malgun Gothic"/>
                        </a:rPr>
                        <a:t>Mathilda</a:t>
                      </a:r>
                      <a:r>
                        <a:rPr lang="en-US" sz="1100" dirty="0" smtClean="0">
                          <a:latin typeface="+mj-lt"/>
                          <a:ea typeface="Malgun Gothic"/>
                        </a:rPr>
                        <a:t> Place,</a:t>
                      </a:r>
                      <a:r>
                        <a:rPr lang="en-US" sz="1100" baseline="0" dirty="0" smtClean="0">
                          <a:latin typeface="+mj-lt"/>
                          <a:ea typeface="Malgun Gothic"/>
                        </a:rPr>
                        <a:t> </a:t>
                      </a:r>
                      <a:r>
                        <a:rPr lang="en-US" sz="1100" dirty="0" smtClean="0">
                          <a:latin typeface="+mj-lt"/>
                          <a:ea typeface="Malgun Gothic"/>
                        </a:rPr>
                        <a:t>Sunnyvale</a:t>
                      </a:r>
                      <a:r>
                        <a:rPr lang="en-US" sz="1100" dirty="0" smtClean="0">
                          <a:latin typeface="+mj-lt"/>
                          <a:ea typeface="Malgun Gothic"/>
                        </a:rPr>
                        <a:t>, CA</a:t>
                      </a: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+1 408 922 6672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j-lt"/>
                          <a:ea typeface="Malgun Gothic"/>
                        </a:rPr>
                        <a:t>ewong@broadcom.com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Matthew Fischer 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Broadcom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j-lt"/>
                          <a:ea typeface="Malgun Gothic"/>
                        </a:rPr>
                        <a:t>mfischer@broadcom.com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Minyoung Park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Intel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j-lt"/>
                          <a:ea typeface="Malgun Gothic"/>
                        </a:rPr>
                        <a:t>Hillsboro, OR</a:t>
                      </a: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+1 503</a:t>
                      </a:r>
                      <a:r>
                        <a:rPr lang="en-US" sz="1200" baseline="0" dirty="0" smtClean="0">
                          <a:latin typeface="+mj-lt"/>
                          <a:ea typeface="Malgun Gothic"/>
                        </a:rPr>
                        <a:t> 712 4705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j-lt"/>
                          <a:ea typeface="Malgun Gothic"/>
                        </a:rPr>
                        <a:t>minyoung.park@intel.com</a:t>
                      </a:r>
                      <a:endParaRPr lang="en-US" sz="10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Tom Tetzlaff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Intel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j-lt"/>
                          <a:ea typeface="Malgun Gothic"/>
                        </a:rPr>
                        <a:t>thomas.a.tetzlaff@intel.com</a:t>
                      </a:r>
                      <a:endParaRPr lang="en-US" sz="1000" dirty="0" smtClean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Emily Qi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Intel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j-lt"/>
                          <a:ea typeface="Malgun Gothic"/>
                        </a:rPr>
                        <a:t>emily.h.qi@intel.com</a:t>
                      </a:r>
                      <a:endParaRPr lang="en-US" sz="1000" dirty="0" smtClean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Thomas Kenney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Intel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Yongho Seok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LG Electronics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j-lt"/>
                          <a:ea typeface="Malgun Gothic"/>
                        </a:rPr>
                        <a:t>LG R&amp;D Complex Anyang-Shi, </a:t>
                      </a:r>
                      <a:r>
                        <a:rPr lang="en-US" sz="1100" dirty="0" err="1" smtClean="0">
                          <a:latin typeface="+mj-lt"/>
                          <a:ea typeface="Malgun Gothic"/>
                        </a:rPr>
                        <a:t>Kyungki</a:t>
                      </a:r>
                      <a:r>
                        <a:rPr lang="en-US" sz="1100" dirty="0" smtClean="0">
                          <a:latin typeface="+mj-lt"/>
                          <a:ea typeface="Malgun Gothic"/>
                        </a:rPr>
                        <a:t>-Do, Korea</a:t>
                      </a: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+82-31-450-1947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j-lt"/>
                          <a:ea typeface="Malgun Gothic"/>
                        </a:rPr>
                        <a:t>yongho.seok@lge.com</a:t>
                      </a:r>
                      <a:endParaRPr lang="en-US" sz="10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3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j-lt"/>
                          <a:ea typeface="Malgun Gothic"/>
                        </a:rPr>
                        <a:t>Jinsoo</a:t>
                      </a:r>
                      <a:r>
                        <a:rPr lang="en-US" sz="1200" dirty="0">
                          <a:latin typeface="+mj-lt"/>
                          <a:ea typeface="Malgun Gothic"/>
                        </a:rPr>
                        <a:t> </a:t>
                      </a:r>
                      <a:r>
                        <a:rPr lang="en-US" sz="1200" dirty="0" err="1">
                          <a:latin typeface="+mj-lt"/>
                          <a:ea typeface="Malgun Gothic"/>
                        </a:rPr>
                        <a:t>Choi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LG Electronics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7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j-lt"/>
                          <a:ea typeface="Malgun Gothic"/>
                        </a:rPr>
                        <a:t>Jeongki</a:t>
                      </a:r>
                      <a:r>
                        <a:rPr lang="en-US" sz="1200" dirty="0">
                          <a:latin typeface="+mj-lt"/>
                          <a:ea typeface="Malgun Gothic"/>
                        </a:rPr>
                        <a:t> Kim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LG Electronics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2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Jin Sam </a:t>
                      </a:r>
                      <a:r>
                        <a:rPr lang="en-US" sz="1200" dirty="0" err="1">
                          <a:latin typeface="+mj-lt"/>
                          <a:ea typeface="Malgun Gothic"/>
                        </a:rPr>
                        <a:t>Kwak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LG Electronics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1607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0813" cy="608013"/>
          </a:xfrm>
        </p:spPr>
        <p:txBody>
          <a:bodyPr/>
          <a:lstStyle/>
          <a:p>
            <a:pPr algn="l"/>
            <a:r>
              <a:rPr lang="en-US" sz="2000" dirty="0" smtClean="0"/>
              <a:t>Authors: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5229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Hyoungjin Kwon, ETRI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2012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845667"/>
              </p:ext>
            </p:extLst>
          </p:nvPr>
        </p:nvGraphicFramePr>
        <p:xfrm>
          <a:off x="685800" y="1295400"/>
          <a:ext cx="7851235" cy="4922520"/>
        </p:xfrm>
        <a:graphic>
          <a:graphicData uri="http://schemas.openxmlformats.org/drawingml/2006/table">
            <a:tbl>
              <a:tblPr/>
              <a:tblGrid>
                <a:gridCol w="1621845"/>
                <a:gridCol w="1573542"/>
                <a:gridCol w="1491782"/>
                <a:gridCol w="1309890"/>
                <a:gridCol w="1854176"/>
              </a:tblGrid>
              <a:tr h="1780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n-lt"/>
                          <a:ea typeface="SimSun"/>
                          <a:cs typeface="Times New Roman"/>
                        </a:rPr>
                        <a:t>Name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Affiliations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Address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Phone</a:t>
                      </a: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Email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j-lt"/>
                          <a:ea typeface="Malgun Gothic"/>
                          <a:cs typeface="+mn-cs"/>
                        </a:rPr>
                        <a:t>Huai-Rong Shao  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j-lt"/>
                          <a:ea typeface="Malgun Gothic"/>
                          <a:cs typeface="+mn-cs"/>
                        </a:rPr>
                        <a:t>Samsung Electronics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j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hrshao@samsung.com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j-lt"/>
                          <a:ea typeface="Malgun Gothic"/>
                          <a:cs typeface="+mn-cs"/>
                        </a:rPr>
                        <a:t>Chiu Ngo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j-lt"/>
                          <a:ea typeface="Malgun Gothic"/>
                          <a:cs typeface="+mn-cs"/>
                        </a:rPr>
                        <a:t>Samsung Electronics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Chiu.ngo@samsung.com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7">
                <a:tc>
                  <a:txBody>
                    <a:bodyPr/>
                    <a:lstStyle/>
                    <a:p>
                      <a:pPr marL="0" marR="0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Yong Liu 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Marvell 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yongliu@marvell.com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7">
                <a:tc>
                  <a:txBody>
                    <a:bodyPr/>
                    <a:lstStyle/>
                    <a:p>
                      <a:pPr marL="0" marR="0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Hongyuan Zhang 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Marvell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Hongyuan@marvell.com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Sudhir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Srinivasa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Marvell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sudhirs@marvell.com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Simone Merlin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5775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 Morehouse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Dr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,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San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Diego, CA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Gulim"/>
                          <a:cs typeface="Times New Roman"/>
                        </a:rPr>
                        <a:t>+1 858 845 1243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Gulim"/>
                          <a:cs typeface="Times New Roman"/>
                        </a:rPr>
                        <a:t>smerlin@qualcomm.com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Santosh Abraham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Menzo Wentink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Alfred Asterjadhi 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Amin Jafarian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Hemanth Sampath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VK Jones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Qualcomm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j-lt"/>
                        </a:rPr>
                        <a:t>Chittabrata Ghosh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Nokia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j-lt"/>
                        </a:rPr>
                        <a:t>Berkeley,</a:t>
                      </a:r>
                      <a:r>
                        <a:rPr lang="en-US" sz="1100" baseline="0" dirty="0" smtClean="0">
                          <a:latin typeface="+mj-lt"/>
                        </a:rPr>
                        <a:t> CA</a:t>
                      </a:r>
                      <a:endParaRPr lang="en-US" sz="11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+1 650 200 7566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j-lt"/>
                          <a:ea typeface="Malgun Gothic"/>
                        </a:rPr>
                        <a:t>chittabrata.ghosh@nokia.com</a:t>
                      </a:r>
                      <a:endParaRPr lang="en-US" sz="10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j-lt"/>
                        </a:rPr>
                        <a:t>Klaus Doppler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Nokia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>
                          <a:latin typeface="+mj-lt"/>
                        </a:rPr>
                        <a:t>Taejoon</a:t>
                      </a:r>
                      <a:r>
                        <a:rPr lang="en-US" sz="1200" dirty="0" smtClean="0">
                          <a:latin typeface="+mj-lt"/>
                        </a:rPr>
                        <a:t> Kim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Nokia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j-lt"/>
                        </a:rPr>
                        <a:t>Sayantan Choudhury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Nokia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>
                          <a:latin typeface="+mj-lt"/>
                        </a:rPr>
                        <a:t>Esa</a:t>
                      </a:r>
                      <a:r>
                        <a:rPr lang="en-US" sz="1200" dirty="0" smtClean="0">
                          <a:latin typeface="+mj-lt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</a:rPr>
                        <a:t>Tuomaala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Nokia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Osama Aboul-Magd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Huawei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Osama.AboulMagd@huawei.com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George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Calcev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Huawei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Rolling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Meadows,IL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George.Calcev@huawei.com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Young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Hoon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Kwon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Huawei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Younghoon.kwon@huawei.com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Betty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Zhao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Huawei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Betty.Zhao@huawei.com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David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Yangxun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Huawei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David.Yangxun@huawei.com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Bin Zhen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Huawei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ZhenBin@huawei.com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Sun, Bo         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ZTE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sun.bo1@zte.com.cn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Lv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Kaiying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ZTE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lv.kaiying@zte.com.cn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05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83165" y="932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solidFill>
                  <a:schemeClr val="tx1"/>
                </a:solidFill>
                <a:cs typeface="Times New Roman" pitchFamily="18" charset="0"/>
              </a:rPr>
              <a:t>Authors:</a:t>
            </a:r>
            <a:endParaRPr lang="en-US" sz="2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299544"/>
              </p:ext>
            </p:extLst>
          </p:nvPr>
        </p:nvGraphicFramePr>
        <p:xfrm>
          <a:off x="685800" y="1371600"/>
          <a:ext cx="7856537" cy="4114800"/>
        </p:xfrm>
        <a:graphic>
          <a:graphicData uri="http://schemas.openxmlformats.org/drawingml/2006/table">
            <a:tbl>
              <a:tblPr/>
              <a:tblGrid>
                <a:gridCol w="1649874"/>
                <a:gridCol w="1571306"/>
                <a:gridCol w="1471525"/>
                <a:gridCol w="1338277"/>
                <a:gridCol w="182555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Name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Malgun Gothic"/>
                        </a:rPr>
                        <a:t>Affiliations</a:t>
                      </a: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Malgun Gothic"/>
                        </a:rPr>
                        <a:t>Address</a:t>
                      </a: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+mn-lt"/>
                          <a:ea typeface="Malgun Gothic"/>
                        </a:rPr>
                        <a:t>Phone</a:t>
                      </a:r>
                      <a:endParaRPr lang="en-US" sz="120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n-lt"/>
                          <a:ea typeface="Malgun Gothic"/>
                        </a:rPr>
                        <a:t>Email</a:t>
                      </a: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85">
                <a:tc>
                  <a:txBody>
                    <a:bodyPr/>
                    <a:lstStyle/>
                    <a:p>
                      <a:pPr marL="0" marR="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Ken Mori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Panasonic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Mori.ken1@jp.panasonic.com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Rojan Chitrakar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Panasonic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Rojan.Chitrakar@sg.panasonic.com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Haiguang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Wang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</a:rPr>
                        <a:t>1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</a:rPr>
                        <a:t>Fusionopolis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</a:rPr>
                        <a:t> Way, #21-01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</a:rPr>
                        <a:t>Connexis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</a:rPr>
                        <a:t> Tower, Singapore 138632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Malgun Gothic"/>
                        </a:rPr>
                        <a:t>+65-6408 2000</a:t>
                      </a: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hwang@i2r.a-star.edu.sg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1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Shoukang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Zheng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skzheng</a:t>
                      </a:r>
                      <a:r>
                        <a:rPr lang="en-US" altLang="ko-KR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@i2r.a-star.edu.sg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Yeow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Wai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Leong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wlyeow</a:t>
                      </a:r>
                      <a:r>
                        <a:rPr lang="en-US" altLang="ko-KR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@i2r.a-star.edu.sg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Zander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Lei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leizd</a:t>
                      </a:r>
                      <a:r>
                        <a:rPr lang="en-US" altLang="ko-KR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@i2r.a-star.edu.sg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Jaya Shankar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jshankar</a:t>
                      </a:r>
                      <a:r>
                        <a:rPr lang="en-US" altLang="ko-KR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@i2r.a-star.edu.sg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9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Anh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Tuan Hoang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athoang</a:t>
                      </a:r>
                      <a:r>
                        <a:rPr lang="en-US" altLang="ko-KR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@i2r.a-star.edu.sg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Joseph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Teo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Chee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Ming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cmteo</a:t>
                      </a:r>
                      <a:r>
                        <a:rPr lang="en-US" altLang="ko-KR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@i2r.a-star.edu.sg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ChaoChun Wang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j-lt"/>
                          <a:ea typeface="Malgun Gothic"/>
                        </a:rPr>
                        <a:t>MediaTek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j-lt"/>
                          <a:ea typeface="Malgun Gothic"/>
                        </a:rPr>
                        <a:t>chaochun.wang@mediatek.com</a:t>
                      </a:r>
                      <a:endParaRPr lang="en-US" sz="10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James Wang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j-lt"/>
                          <a:ea typeface="Malgun Gothic"/>
                        </a:rPr>
                        <a:t>MediaTek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j-lt"/>
                          <a:ea typeface="Malgun Gothic"/>
                        </a:rPr>
                        <a:t>james.wang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@mediatek.com</a:t>
                      </a:r>
                      <a:endParaRPr lang="en-US" sz="10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Jianhan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Liu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MediaTek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jianhan.liu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@mediatek.com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Vish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Ponnampalam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MediaTek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vish.ponnamplam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@mediatek.com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James Yee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MediaTek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james.yee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@mediatek.com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Thomas Pare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MediaTek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thomas.pare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@mediatek.com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Kiran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Uln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MediaTek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kiran.uln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@mediatek.com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ko-KR" smtClean="0"/>
              <a:t>July 2012</a:t>
            </a:r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Hyoungjin Kwon, ETRI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063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Introduction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STAs </a:t>
            </a:r>
            <a:r>
              <a:rPr lang="en-US" altLang="ko-KR" sz="1800" dirty="0"/>
              <a:t>covered by the AID segment are allowed to access channel within </a:t>
            </a:r>
            <a:r>
              <a:rPr lang="en-US" altLang="ko-KR" sz="1800" dirty="0" smtClean="0"/>
              <a:t>Restricted Access Window (RAW) and RAW </a:t>
            </a:r>
            <a:r>
              <a:rPr lang="en-US" altLang="ko-KR" sz="1800" dirty="0">
                <a:ea typeface="굴림" charset="-127"/>
              </a:rPr>
              <a:t>Parameter Set (RPS) information element </a:t>
            </a:r>
            <a:r>
              <a:rPr lang="en-US" altLang="ko-KR" sz="1800" dirty="0" smtClean="0"/>
              <a:t>can be included in beacon frame for RAW [1,2].</a:t>
            </a:r>
            <a:endParaRPr lang="en-US" altLang="ko-KR" sz="18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Mechanism </a:t>
            </a:r>
            <a:r>
              <a:rPr lang="en-US" altLang="ko-KR" sz="1800" dirty="0"/>
              <a:t>to set wake times and intervals </a:t>
            </a:r>
            <a:r>
              <a:rPr lang="en-US" altLang="ko-KR" sz="1800" dirty="0" smtClean="0"/>
              <a:t>for long sleeping low power devices has been proposed [3]. </a:t>
            </a:r>
          </a:p>
          <a:p>
            <a:pPr lvl="1"/>
            <a:r>
              <a:rPr lang="en-US" altLang="ko-KR" sz="1800" dirty="0" smtClean="0"/>
              <a:t>This Target Wake Time (TWT) mechanism </a:t>
            </a:r>
            <a:r>
              <a:rPr lang="en-US" altLang="ko-KR" sz="1800" dirty="0"/>
              <a:t>is useful for non-TIM </a:t>
            </a:r>
            <a:r>
              <a:rPr lang="en-US" altLang="ko-KR" sz="1800" dirty="0" smtClean="0"/>
              <a:t>STAs which</a:t>
            </a:r>
            <a:r>
              <a:rPr lang="en-GB" altLang="ko-KR" sz="1800" dirty="0" smtClean="0"/>
              <a:t> </a:t>
            </a:r>
            <a:r>
              <a:rPr lang="en-GB" altLang="ko-KR" sz="1800" dirty="0"/>
              <a:t>choose not to have a TIM entry for the DL traffic signalling</a:t>
            </a:r>
            <a:r>
              <a:rPr lang="en-US" altLang="ko-KR" sz="1800" dirty="0" smtClean="0"/>
              <a:t>.</a:t>
            </a:r>
          </a:p>
          <a:p>
            <a:pPr lvl="1"/>
            <a:endParaRPr lang="en-US" altLang="ko-KR" sz="1800" dirty="0"/>
          </a:p>
          <a:p>
            <a:r>
              <a:rPr lang="en-US" altLang="ko-KR" sz="1800" dirty="0" smtClean="0"/>
              <a:t>Is there a way to restrict access to assigned STAs only during Target Wake Times (TWTs)? </a:t>
            </a:r>
          </a:p>
          <a:p>
            <a:pPr lvl="1"/>
            <a:r>
              <a:rPr lang="en-US" altLang="ko-KR" sz="1800" dirty="0" smtClean="0"/>
              <a:t>AP can protect TWTs by Restricted Access Window (RAW) information included in beacon. </a:t>
            </a:r>
            <a:endParaRPr lang="en-US" altLang="ko-KR" sz="1600" dirty="0" smtClean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284663" y="6475413"/>
            <a:ext cx="515937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0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Further Power Save of non-TIM STA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TWT concept </a:t>
            </a:r>
            <a:r>
              <a:rPr lang="en-US" altLang="ko-KR" sz="1800" dirty="0" smtClean="0"/>
              <a:t>[3] </a:t>
            </a:r>
            <a:r>
              <a:rPr lang="en-US" altLang="ko-KR" sz="1800" dirty="0"/>
              <a:t>is fitted well for non-TIM STAs because it does not require beacon reception.</a:t>
            </a:r>
          </a:p>
          <a:p>
            <a:pPr lvl="1"/>
            <a:r>
              <a:rPr lang="en-US" altLang="ko-KR" sz="1800" dirty="0"/>
              <a:t>Note that non-TIM STAs may be included in the broad range of </a:t>
            </a:r>
            <a:r>
              <a:rPr lang="en-US" altLang="ko-KR" sz="1800" dirty="0" smtClean="0"/>
              <a:t>long sleeping low power devices (= Z-class STA).</a:t>
            </a:r>
          </a:p>
          <a:p>
            <a:pPr lvl="1"/>
            <a:r>
              <a:rPr lang="en-US" altLang="ko-KR" sz="1800" dirty="0" smtClean="0"/>
              <a:t>But, assume that only non-TIM STAs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are allowed to support TWT functionality</a:t>
            </a:r>
            <a:r>
              <a:rPr lang="en-US" altLang="ko-KR" sz="1800" dirty="0" smtClean="0"/>
              <a:t>.</a:t>
            </a:r>
            <a:endParaRPr lang="en-US" altLang="ko-KR" sz="1600" dirty="0" smtClean="0"/>
          </a:p>
          <a:p>
            <a:r>
              <a:rPr lang="en-US" altLang="ko-KR" sz="1800" dirty="0" smtClean="0"/>
              <a:t>AP can group non-TIM STAs supporting TWT in the same group. Then, if assigned TWTs are in the current beacon interval</a:t>
            </a:r>
            <a:r>
              <a:rPr lang="en-US" altLang="ko-KR" sz="1800" dirty="0"/>
              <a:t>, AP can protect TWTs by </a:t>
            </a:r>
            <a:r>
              <a:rPr lang="en-US" altLang="zh-CN" sz="1800" dirty="0" smtClean="0"/>
              <a:t>RPS </a:t>
            </a:r>
            <a:r>
              <a:rPr lang="en-US" altLang="zh-CN" sz="1800" dirty="0"/>
              <a:t>IE </a:t>
            </a:r>
            <a:r>
              <a:rPr lang="en-US" altLang="zh-CN" sz="1800" dirty="0" smtClean="0"/>
              <a:t>[2] </a:t>
            </a:r>
            <a:r>
              <a:rPr lang="en-US" altLang="ko-KR" sz="1800" dirty="0" smtClean="0"/>
              <a:t>included </a:t>
            </a:r>
            <a:r>
              <a:rPr lang="en-US" altLang="ko-KR" sz="1800" dirty="0"/>
              <a:t>in beacon from the channel access of other groups of STAs listening the beacon.</a:t>
            </a:r>
          </a:p>
          <a:p>
            <a:pPr lvl="1"/>
            <a:r>
              <a:rPr lang="en-US" altLang="ko-KR" sz="1800" dirty="0"/>
              <a:t>This </a:t>
            </a:r>
            <a:r>
              <a:rPr lang="en-US" altLang="ko-KR" sz="1800" dirty="0" smtClean="0"/>
              <a:t>minimizes </a:t>
            </a:r>
            <a:r>
              <a:rPr lang="en-US" altLang="ko-KR" sz="1800" dirty="0"/>
              <a:t>contention between non-TIM STAs and other </a:t>
            </a:r>
            <a:r>
              <a:rPr lang="en-US" altLang="ko-KR" sz="1800" dirty="0" smtClean="0"/>
              <a:t>TIM STAs.</a:t>
            </a:r>
            <a:endParaRPr lang="en-US" altLang="ko-KR" sz="18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284663" y="6475413"/>
            <a:ext cx="515937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6" name="그룹 5"/>
          <p:cNvGrpSpPr/>
          <p:nvPr/>
        </p:nvGrpSpPr>
        <p:grpSpPr>
          <a:xfrm>
            <a:off x="457200" y="5352222"/>
            <a:ext cx="8153400" cy="1333500"/>
            <a:chOff x="457200" y="5352222"/>
            <a:chExt cx="8153400" cy="1333500"/>
          </a:xfrm>
        </p:grpSpPr>
        <p:sp>
          <p:nvSpPr>
            <p:cNvPr id="7" name="직사각형 6"/>
            <p:cNvSpPr/>
            <p:nvPr/>
          </p:nvSpPr>
          <p:spPr bwMode="auto">
            <a:xfrm>
              <a:off x="4572000" y="5847522"/>
              <a:ext cx="762000" cy="3429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ko-KR" sz="1200" dirty="0">
                  <a:solidFill>
                    <a:schemeClr val="tx1"/>
                  </a:solidFill>
                  <a:latin typeface="Times New Roman" pitchFamily="18" charset="0"/>
                </a:rPr>
                <a:t>TWTn</a:t>
              </a: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cxnSp>
          <p:nvCxnSpPr>
            <p:cNvPr id="8" name="직선 연결선 7"/>
            <p:cNvCxnSpPr/>
            <p:nvPr/>
          </p:nvCxnSpPr>
          <p:spPr bwMode="auto">
            <a:xfrm>
              <a:off x="457200" y="6190422"/>
              <a:ext cx="8153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" name="직사각형 8"/>
            <p:cNvSpPr/>
            <p:nvPr/>
          </p:nvSpPr>
          <p:spPr bwMode="auto">
            <a:xfrm>
              <a:off x="609600" y="5352222"/>
              <a:ext cx="152400" cy="838200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286000" y="5847522"/>
              <a:ext cx="762000" cy="3429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2286000" y="5849486"/>
              <a:ext cx="762000" cy="3429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TWT1</a:t>
              </a: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3816531" y="5847522"/>
              <a:ext cx="762000" cy="3429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직사각형 12"/>
            <p:cNvSpPr/>
            <p:nvPr/>
          </p:nvSpPr>
          <p:spPr bwMode="auto">
            <a:xfrm>
              <a:off x="4572000" y="5847522"/>
              <a:ext cx="762000" cy="3429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직사각형 13"/>
            <p:cNvSpPr/>
            <p:nvPr/>
          </p:nvSpPr>
          <p:spPr bwMode="auto">
            <a:xfrm>
              <a:off x="8458200" y="5352222"/>
              <a:ext cx="152400" cy="838200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5" name="직선 화살표 연결선 14"/>
            <p:cNvCxnSpPr/>
            <p:nvPr/>
          </p:nvCxnSpPr>
          <p:spPr bwMode="auto">
            <a:xfrm>
              <a:off x="762000" y="5352222"/>
              <a:ext cx="7696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3905923" y="5438001"/>
              <a:ext cx="19614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solidFill>
                    <a:schemeClr val="tx1"/>
                  </a:solidFill>
                </a:rPr>
                <a:t>Beacon </a:t>
              </a:r>
              <a:r>
                <a:rPr lang="en-US" altLang="ko-KR" sz="1200" dirty="0" smtClean="0">
                  <a:solidFill>
                    <a:schemeClr val="tx1"/>
                  </a:solidFill>
                </a:rPr>
                <a:t>Interval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직선 연결선 16"/>
            <p:cNvCxnSpPr/>
            <p:nvPr/>
          </p:nvCxnSpPr>
          <p:spPr bwMode="auto">
            <a:xfrm>
              <a:off x="5334000" y="5885622"/>
              <a:ext cx="0" cy="8001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직선 화살표 연결선 17"/>
            <p:cNvCxnSpPr/>
            <p:nvPr/>
          </p:nvCxnSpPr>
          <p:spPr bwMode="auto">
            <a:xfrm flipV="1">
              <a:off x="2292531" y="6419022"/>
              <a:ext cx="3041469" cy="51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2747784" y="6192078"/>
              <a:ext cx="232544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solidFill>
                    <a:schemeClr val="tx1"/>
                  </a:solidFill>
                </a:rPr>
                <a:t>Restricted Access </a:t>
              </a:r>
              <a:r>
                <a:rPr lang="en-US" altLang="ko-KR" sz="1200" dirty="0" smtClean="0">
                  <a:solidFill>
                    <a:schemeClr val="tx1"/>
                  </a:solidFill>
                </a:rPr>
                <a:t>Window </a:t>
              </a:r>
              <a:r>
                <a:rPr lang="en-US" altLang="ko-KR" sz="1200" dirty="0" smtClean="0">
                  <a:solidFill>
                    <a:schemeClr val="tx1"/>
                  </a:solidFill>
                </a:rPr>
                <a:t>(RAW)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0" name="직사각형 19"/>
            <p:cNvSpPr/>
            <p:nvPr/>
          </p:nvSpPr>
          <p:spPr bwMode="auto">
            <a:xfrm>
              <a:off x="3048000" y="5847522"/>
              <a:ext cx="762000" cy="3429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TWT2</a:t>
              </a: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15"/>
            <p:cNvSpPr txBox="1">
              <a:spLocks noChangeArrowheads="1"/>
            </p:cNvSpPr>
            <p:nvPr/>
          </p:nvSpPr>
          <p:spPr bwMode="auto">
            <a:xfrm>
              <a:off x="762000" y="5920141"/>
              <a:ext cx="685800" cy="2768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ko-KR" dirty="0">
                  <a:ea typeface="굴림" charset="-127"/>
                </a:rPr>
                <a:t>RAW</a:t>
              </a:r>
            </a:p>
          </p:txBody>
        </p:sp>
        <p:cxnSp>
          <p:nvCxnSpPr>
            <p:cNvPr id="22" name="직선 연결선 21"/>
            <p:cNvCxnSpPr/>
            <p:nvPr/>
          </p:nvCxnSpPr>
          <p:spPr bwMode="auto">
            <a:xfrm>
              <a:off x="2282592" y="5847522"/>
              <a:ext cx="0" cy="8001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5068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RAW Protection for non-TIM STA : Overlapped Case 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3124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sz="1800" dirty="0"/>
              <a:t>Because AP performs TWT assignment in advance of normal UL/DL assignment for TIM STAs through beacon, AP should defer normal assignment until the end of the interval of last TWT. </a:t>
            </a:r>
          </a:p>
          <a:p>
            <a:pPr lvl="1"/>
            <a:r>
              <a:rPr lang="en-US" altLang="ko-KR" sz="1800" dirty="0" smtClean="0"/>
              <a:t>For example, if TWT is overlapped to TIM window for PS-Poll, TIM window starts after the interval of last TWT ends. </a:t>
            </a:r>
          </a:p>
          <a:p>
            <a:pPr marL="342900" lvl="1" indent="-342900">
              <a:buFontTx/>
              <a:buChar char="•"/>
            </a:pPr>
            <a:r>
              <a:rPr lang="en-US" altLang="ko-KR" sz="1800" b="1" dirty="0">
                <a:ea typeface="+mn-ea"/>
              </a:rPr>
              <a:t>However, in some cases, t</a:t>
            </a:r>
            <a:r>
              <a:rPr lang="en-US" altLang="ko-KR" sz="1800" b="1" dirty="0" smtClean="0">
                <a:ea typeface="+mn-ea"/>
              </a:rPr>
              <a:t>he cases </a:t>
            </a:r>
            <a:r>
              <a:rPr lang="en-US" altLang="ko-KR" sz="1800" b="1" dirty="0">
                <a:ea typeface="+mn-ea"/>
              </a:rPr>
              <a:t>that whole TWT is nested in the other RAW </a:t>
            </a:r>
            <a:r>
              <a:rPr lang="en-US" altLang="ko-KR" sz="1800" b="1" dirty="0" smtClean="0">
                <a:ea typeface="+mn-ea"/>
              </a:rPr>
              <a:t>can not be inevitable. </a:t>
            </a:r>
            <a:endParaRPr lang="en-US" altLang="ko-KR" sz="1800" b="1" dirty="0">
              <a:ea typeface="+mn-ea"/>
            </a:endParaRPr>
          </a:p>
          <a:p>
            <a:pPr lvl="1"/>
            <a:r>
              <a:rPr lang="en-US" altLang="ko-KR" sz="1800" dirty="0" smtClean="0"/>
              <a:t>In the figure below, to protect the RAW1 for non-TIM from group of STAs which are allowed to access in the RAW2, RAW1 is not allowed to access for any TIM STA. 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284663" y="6475413"/>
            <a:ext cx="515937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6" name="그룹 5"/>
          <p:cNvGrpSpPr/>
          <p:nvPr/>
        </p:nvGrpSpPr>
        <p:grpSpPr>
          <a:xfrm>
            <a:off x="417136" y="4495800"/>
            <a:ext cx="8153400" cy="1828800"/>
            <a:chOff x="340936" y="2133600"/>
            <a:chExt cx="8153400" cy="1828800"/>
          </a:xfrm>
        </p:grpSpPr>
        <p:cxnSp>
          <p:nvCxnSpPr>
            <p:cNvPr id="7" name="직선 연결선 6"/>
            <p:cNvCxnSpPr/>
            <p:nvPr/>
          </p:nvCxnSpPr>
          <p:spPr bwMode="auto">
            <a:xfrm>
              <a:off x="340936" y="3248799"/>
              <a:ext cx="8153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" name="직사각형 7"/>
            <p:cNvSpPr/>
            <p:nvPr/>
          </p:nvSpPr>
          <p:spPr bwMode="auto">
            <a:xfrm>
              <a:off x="493336" y="2410599"/>
              <a:ext cx="152400" cy="838200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2627132" y="2907863"/>
              <a:ext cx="590550" cy="3429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TWT1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8341936" y="2410599"/>
              <a:ext cx="152400" cy="838200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" name="직선 화살표 연결선 10"/>
            <p:cNvCxnSpPr/>
            <p:nvPr/>
          </p:nvCxnSpPr>
          <p:spPr bwMode="auto">
            <a:xfrm>
              <a:off x="645736" y="2410599"/>
              <a:ext cx="7696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3789658" y="2133600"/>
              <a:ext cx="11673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solidFill>
                    <a:schemeClr val="tx1"/>
                  </a:solidFill>
                </a:rPr>
                <a:t>Beacon Interval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직선 연결선 12"/>
            <p:cNvCxnSpPr/>
            <p:nvPr/>
          </p:nvCxnSpPr>
          <p:spPr bwMode="auto">
            <a:xfrm>
              <a:off x="5217736" y="2736474"/>
              <a:ext cx="0" cy="12259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직선 화살표 연결선 13"/>
            <p:cNvCxnSpPr/>
            <p:nvPr/>
          </p:nvCxnSpPr>
          <p:spPr bwMode="auto">
            <a:xfrm>
              <a:off x="2590800" y="3352800"/>
              <a:ext cx="121664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2895600" y="3352800"/>
              <a:ext cx="18047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solidFill>
                    <a:srgbClr val="FF0000"/>
                  </a:solidFill>
                </a:rPr>
                <a:t>RAW1</a:t>
              </a:r>
              <a:r>
                <a:rPr lang="en-US" altLang="ko-KR" sz="1200" dirty="0" smtClean="0">
                  <a:solidFill>
                    <a:schemeClr val="tx1"/>
                  </a:solidFill>
                </a:rPr>
                <a:t> for non-TIM STA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직사각형 15"/>
            <p:cNvSpPr/>
            <p:nvPr/>
          </p:nvSpPr>
          <p:spPr bwMode="auto">
            <a:xfrm>
              <a:off x="3217682" y="2905899"/>
              <a:ext cx="573464" cy="3429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TWT2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TextBox 15"/>
            <p:cNvSpPr txBox="1">
              <a:spLocks noChangeArrowheads="1"/>
            </p:cNvSpPr>
            <p:nvPr/>
          </p:nvSpPr>
          <p:spPr bwMode="auto">
            <a:xfrm>
              <a:off x="645736" y="2978518"/>
              <a:ext cx="685800" cy="2768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ko-KR" dirty="0">
                  <a:ea typeface="굴림" charset="-127"/>
                </a:rPr>
                <a:t>RAW</a:t>
              </a:r>
            </a:p>
          </p:txBody>
        </p:sp>
        <p:cxnSp>
          <p:nvCxnSpPr>
            <p:cNvPr id="18" name="직선 연결선 17"/>
            <p:cNvCxnSpPr/>
            <p:nvPr/>
          </p:nvCxnSpPr>
          <p:spPr bwMode="auto">
            <a:xfrm>
              <a:off x="1873184" y="2870372"/>
              <a:ext cx="10802" cy="109202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" name="직선 화살표 연결선 18"/>
            <p:cNvCxnSpPr/>
            <p:nvPr/>
          </p:nvCxnSpPr>
          <p:spPr bwMode="auto">
            <a:xfrm>
              <a:off x="1883986" y="3657600"/>
              <a:ext cx="333375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2220639" y="3685401"/>
              <a:ext cx="25799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solidFill>
                    <a:srgbClr val="FF0000"/>
                  </a:solidFill>
                </a:rPr>
                <a:t>RAW2 </a:t>
              </a:r>
              <a:r>
                <a:rPr lang="en-US" altLang="ko-KR" sz="1200" dirty="0" smtClean="0">
                  <a:solidFill>
                    <a:schemeClr val="tx1"/>
                  </a:solidFill>
                </a:rPr>
                <a:t> for one group of TIM STA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13864" y="2505789"/>
              <a:ext cx="9861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solidFill>
                    <a:schemeClr val="tx1"/>
                  </a:solidFill>
                </a:rPr>
                <a:t>Slot duration</a:t>
              </a:r>
              <a:endParaRPr lang="ko-KR" altLang="en-US" sz="12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Connector 175"/>
            <p:cNvCxnSpPr/>
            <p:nvPr/>
          </p:nvCxnSpPr>
          <p:spPr bwMode="auto">
            <a:xfrm flipV="1">
              <a:off x="2557293" y="2729491"/>
              <a:ext cx="0" cy="52589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176"/>
            <p:cNvCxnSpPr/>
            <p:nvPr/>
          </p:nvCxnSpPr>
          <p:spPr bwMode="auto">
            <a:xfrm flipV="1">
              <a:off x="3243093" y="2729491"/>
              <a:ext cx="0" cy="1764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Connector 177"/>
            <p:cNvCxnSpPr/>
            <p:nvPr/>
          </p:nvCxnSpPr>
          <p:spPr bwMode="auto">
            <a:xfrm flipV="1">
              <a:off x="3928893" y="2729491"/>
              <a:ext cx="0" cy="5212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Straight Connector 179"/>
            <p:cNvCxnSpPr/>
            <p:nvPr/>
          </p:nvCxnSpPr>
          <p:spPr bwMode="auto">
            <a:xfrm flipV="1">
              <a:off x="1871493" y="2729491"/>
              <a:ext cx="0" cy="1764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6" name="직선 화살표 연결선 19"/>
            <p:cNvCxnSpPr/>
            <p:nvPr/>
          </p:nvCxnSpPr>
          <p:spPr bwMode="auto">
            <a:xfrm>
              <a:off x="1883986" y="2830485"/>
              <a:ext cx="67330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27" name="Straight Connector 177"/>
            <p:cNvCxnSpPr/>
            <p:nvPr/>
          </p:nvCxnSpPr>
          <p:spPr bwMode="auto">
            <a:xfrm flipV="1">
              <a:off x="4572000" y="2736474"/>
              <a:ext cx="0" cy="5212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49436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284663" y="6475413"/>
            <a:ext cx="515937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267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dirty="0"/>
              <a:t>We proposed protection method of TWT for non-TIM STA. </a:t>
            </a:r>
          </a:p>
          <a:p>
            <a:pPr marL="342900" lvl="1" indent="-342900">
              <a:buFontTx/>
              <a:buChar char="•"/>
            </a:pPr>
            <a:r>
              <a:rPr lang="en-US" altLang="ko-KR" sz="2400" b="1" dirty="0"/>
              <a:t>For indicating the TWT to TIM STA listening beacon, RAW for non-TIM STA is defined.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dirty="0" smtClean="0"/>
              <a:t>TIM STA is not allowed to access RAW for non-TIM STA.</a:t>
            </a:r>
          </a:p>
          <a:p>
            <a:pPr marL="342900" lvl="1" indent="-342900">
              <a:buFontTx/>
              <a:buChar char="•"/>
            </a:pPr>
            <a:r>
              <a:rPr lang="en-US" altLang="ko-KR" sz="2400" b="1" dirty="0" smtClean="0">
                <a:sym typeface="Wingdings" pitchFamily="2" charset="2"/>
              </a:rPr>
              <a:t>Useful </a:t>
            </a:r>
            <a:r>
              <a:rPr lang="en-US" altLang="ko-KR" sz="2400" b="1" dirty="0">
                <a:sym typeface="Wingdings" pitchFamily="2" charset="2"/>
              </a:rPr>
              <a:t>for power save of non-TIM STA</a:t>
            </a:r>
          </a:p>
          <a:p>
            <a:endParaRPr lang="en-US" altLang="ko-KR" sz="2000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414290" y="6475413"/>
            <a:ext cx="272510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ETRI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47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267200"/>
          </a:xfrm>
        </p:spPr>
        <p:txBody>
          <a:bodyPr/>
          <a:lstStyle/>
          <a:p>
            <a:pPr lvl="0" latinLnBrk="1"/>
            <a:r>
              <a:rPr lang="en-US" dirty="0" smtClean="0">
                <a:sym typeface="Wingdings" pitchFamily="2" charset="2"/>
              </a:rPr>
              <a:t>Do you support to </a:t>
            </a:r>
            <a:r>
              <a:rPr lang="en-US" altLang="ko-KR" dirty="0" smtClean="0"/>
              <a:t>include</a:t>
            </a:r>
            <a:r>
              <a:rPr lang="en-US" altLang="ko-KR" dirty="0"/>
              <a:t>, in </a:t>
            </a:r>
            <a:r>
              <a:rPr lang="en-US" altLang="ko-KR" dirty="0" err="1"/>
              <a:t>TGah</a:t>
            </a:r>
            <a:r>
              <a:rPr lang="en-US" altLang="ko-KR" dirty="0"/>
              <a:t> Spec Framework document, the concept of the </a:t>
            </a:r>
            <a:r>
              <a:rPr lang="en-US" altLang="ko-KR" dirty="0" smtClean="0"/>
              <a:t>following?</a:t>
            </a:r>
            <a:endParaRPr lang="ko-KR" altLang="ko-KR" dirty="0"/>
          </a:p>
          <a:p>
            <a:pPr lvl="1" latinLnBrk="1"/>
            <a:r>
              <a:rPr lang="en-US" altLang="ko-KR" sz="1800" dirty="0" smtClean="0"/>
              <a:t>AP </a:t>
            </a:r>
            <a:r>
              <a:rPr lang="en-US" altLang="ko-KR" sz="1800" dirty="0"/>
              <a:t>may indicate to </a:t>
            </a:r>
            <a:r>
              <a:rPr lang="en-US" altLang="ko-KR" sz="1800" dirty="0" smtClean="0"/>
              <a:t>TIM STAs RAW information during </a:t>
            </a:r>
            <a:r>
              <a:rPr lang="en-US" altLang="ko-KR" sz="1800" dirty="0"/>
              <a:t>which </a:t>
            </a:r>
            <a:r>
              <a:rPr lang="en-US" altLang="ko-KR" sz="1800" dirty="0" smtClean="0"/>
              <a:t>no TIM STA is allowed </a:t>
            </a:r>
            <a:r>
              <a:rPr lang="en-US" altLang="ko-KR" sz="1800" dirty="0"/>
              <a:t>to </a:t>
            </a:r>
            <a:r>
              <a:rPr lang="en-US" altLang="ko-KR" sz="1800" dirty="0" smtClean="0"/>
              <a:t>contend</a:t>
            </a:r>
          </a:p>
          <a:p>
            <a:pPr marL="0" indent="0">
              <a:buNone/>
            </a:pPr>
            <a:endParaRPr lang="en-US" altLang="ko-KR" sz="14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Yes</a:t>
            </a:r>
            <a:r>
              <a:rPr lang="en-US" altLang="ko-KR" sz="2000" dirty="0"/>
              <a:t>:</a:t>
            </a:r>
          </a:p>
          <a:p>
            <a:r>
              <a:rPr lang="en-US" altLang="ko-KR" sz="2000" dirty="0"/>
              <a:t>No:</a:t>
            </a:r>
          </a:p>
          <a:p>
            <a:r>
              <a:rPr lang="en-US" altLang="ko-KR" sz="2000" dirty="0"/>
              <a:t>Abstain:</a:t>
            </a:r>
          </a:p>
          <a:p>
            <a:pPr marL="457200" lvl="1" indent="0" latinLnBrk="1">
              <a:buNone/>
            </a:pPr>
            <a:endParaRPr lang="ko-KR" altLang="ko-KR" dirty="0"/>
          </a:p>
          <a:p>
            <a:pPr lvl="1" latinLnBrk="1"/>
            <a:endParaRPr lang="en-US" b="1" dirty="0" smtClean="0">
              <a:sym typeface="Wingdings" pitchFamily="2" charset="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8" name="슬라이드 번호 개체 틀 1"/>
          <p:cNvSpPr>
            <a:spLocks noGrp="1"/>
          </p:cNvSpPr>
          <p:nvPr>
            <p:ph type="sldNum" sz="quarter" idx="4294967295"/>
          </p:nvPr>
        </p:nvSpPr>
        <p:spPr>
          <a:xfrm>
            <a:off x="4284663" y="6475413"/>
            <a:ext cx="515937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414290" y="6475413"/>
            <a:ext cx="272510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ETRI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03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[1] “</a:t>
            </a:r>
            <a:r>
              <a:rPr lang="en-US" altLang="ko-KR" sz="1800" dirty="0" smtClean="0"/>
              <a:t>Uplink </a:t>
            </a:r>
            <a:r>
              <a:rPr lang="en-US" altLang="ko-KR" sz="1800" dirty="0"/>
              <a:t>Channel Access General Procedure</a:t>
            </a:r>
            <a:r>
              <a:rPr lang="en-US" altLang="ko-KR" sz="1800" dirty="0" smtClean="0"/>
              <a:t>,” </a:t>
            </a:r>
            <a:r>
              <a:rPr lang="en-US" altLang="ko-KR" sz="1800" dirty="0"/>
              <a:t>IEEE </a:t>
            </a:r>
            <a:r>
              <a:rPr lang="en-US" altLang="ko-KR" sz="1800" dirty="0" smtClean="0"/>
              <a:t>802.11-12/0831r0</a:t>
            </a:r>
          </a:p>
          <a:p>
            <a:pPr marL="0" indent="0">
              <a:buNone/>
            </a:pPr>
            <a:r>
              <a:rPr lang="en-US" sz="1800" dirty="0" smtClean="0"/>
              <a:t>[2] “</a:t>
            </a:r>
            <a:r>
              <a:rPr lang="en-US" altLang="ko-KR" sz="1800" dirty="0" smtClean="0"/>
              <a:t>Restricted </a:t>
            </a:r>
            <a:r>
              <a:rPr lang="en-US" altLang="ko-KR" sz="1800" dirty="0"/>
              <a:t>Access Window Signaling for Uplink Channel </a:t>
            </a:r>
            <a:r>
              <a:rPr lang="en-US" altLang="ko-KR" sz="1800" dirty="0" smtClean="0"/>
              <a:t>Access,” IEEE 802.11-12/0843r0</a:t>
            </a:r>
          </a:p>
          <a:p>
            <a:pPr marL="0" indent="0">
              <a:buNone/>
            </a:pPr>
            <a:r>
              <a:rPr lang="en-US" sz="1800" dirty="0" smtClean="0"/>
              <a:t>[3] </a:t>
            </a:r>
            <a:r>
              <a:rPr lang="en-US" altLang="ko-KR" sz="1800" dirty="0"/>
              <a:t>“Target Wake Time,” IEEE </a:t>
            </a:r>
            <a:r>
              <a:rPr lang="en-US" altLang="ko-KR" sz="1800" dirty="0" smtClean="0"/>
              <a:t>802.11-12/0823r0</a:t>
            </a: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8414290" y="6475413"/>
            <a:ext cx="27251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Intel Corp.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4663" y="6475413"/>
            <a:ext cx="515937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0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5906</TotalTime>
  <Words>960</Words>
  <Application>Microsoft Office PowerPoint</Application>
  <PresentationFormat>화면 슬라이드 쇼(4:3)</PresentationFormat>
  <Paragraphs>280</Paragraphs>
  <Slides>9</Slides>
  <Notes>5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11" baseType="lpstr">
      <vt:lpstr>802-11-Submission</vt:lpstr>
      <vt:lpstr>Custom Design</vt:lpstr>
      <vt:lpstr>PowerPoint 프레젠테이션</vt:lpstr>
      <vt:lpstr>Authors: </vt:lpstr>
      <vt:lpstr>PowerPoint 프레젠테이션</vt:lpstr>
      <vt:lpstr>Introduction</vt:lpstr>
      <vt:lpstr>Further Power Save of non-TIM STA</vt:lpstr>
      <vt:lpstr>RAW Protection for non-TIM STA : Overlapped Case </vt:lpstr>
      <vt:lpstr>Summary</vt:lpstr>
      <vt:lpstr>Straw Poll</vt:lpstr>
      <vt:lpstr>References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Evaluation of DCF in Environment and Agriculture Applications</dc:title>
  <dc:creator>Jin Zhong-Yi (Nokia-NRC/Berkeley)</dc:creator>
  <cp:lastModifiedBy>권형진</cp:lastModifiedBy>
  <cp:revision>693</cp:revision>
  <cp:lastPrinted>1601-01-01T00:00:00Z</cp:lastPrinted>
  <dcterms:created xsi:type="dcterms:W3CDTF">2011-09-15T20:53:41Z</dcterms:created>
  <dcterms:modified xsi:type="dcterms:W3CDTF">2012-07-16T23:43:03Z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1b5ea624-b67b-438e-9013-6413c20127db</vt:lpwstr>
  </property>
  <property fmtid="{D5CDD505-2E9C-101B-9397-08002B2CF9AE}" pid="3" name="NokiaConfidentiality">
    <vt:lpwstr>Public</vt:lpwstr>
  </property>
</Properties>
</file>