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93" r:id="rId3"/>
    <p:sldId id="319" r:id="rId4"/>
    <p:sldId id="307" r:id="rId5"/>
    <p:sldId id="321" r:id="rId6"/>
    <p:sldId id="322" r:id="rId7"/>
    <p:sldId id="323" r:id="rId8"/>
    <p:sldId id="324" r:id="rId9"/>
    <p:sldId id="325" r:id="rId10"/>
    <p:sldId id="32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32" autoAdjust="0"/>
  </p:normalViewPr>
  <p:slideViewPr>
    <p:cSldViewPr>
      <p:cViewPr>
        <p:scale>
          <a:sx n="80" d="100"/>
          <a:sy n="80" d="100"/>
        </p:scale>
        <p:origin x="-1522" y="-2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11"/>
    </p:cViewPr>
  </p:sorterViewPr>
  <p:notesViewPr>
    <p:cSldViewPr>
      <p:cViewPr varScale="1">
        <p:scale>
          <a:sx n="42" d="100"/>
          <a:sy n="42" d="100"/>
        </p:scale>
        <p:origin x="-2218" y="-10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5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08" tIns="45704" rIns="91408" bIns="45704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90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1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7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2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Hyoungjin Kwon,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802.11-12/0867r0</a:t>
            </a:r>
          </a:p>
        </p:txBody>
      </p:sp>
      <p:sp>
        <p:nvSpPr>
          <p:cNvPr id="9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Hyoungjin Kwon, 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July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Garamond" pitchFamily="18" charset="0"/>
              </a:rPr>
              <a:t>Non-TIM Allocation</a:t>
            </a:r>
            <a:endParaRPr lang="en-US" sz="3200" b="1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Hyoungjin Kwon, ETRI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84002"/>
              </p:ext>
            </p:extLst>
          </p:nvPr>
        </p:nvGraphicFramePr>
        <p:xfrm>
          <a:off x="680560" y="2438400"/>
          <a:ext cx="8158640" cy="3901440"/>
        </p:xfrm>
        <a:graphic>
          <a:graphicData uri="http://schemas.openxmlformats.org/drawingml/2006/table">
            <a:tbl>
              <a:tblPr/>
              <a:tblGrid>
                <a:gridCol w="1713316"/>
                <a:gridCol w="1631726"/>
                <a:gridCol w="1543003"/>
                <a:gridCol w="1289395"/>
                <a:gridCol w="1981200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138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Gajeongno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Yuseong-gu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Dajeon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, Korea</a:t>
                      </a:r>
                      <a:endParaRPr lang="ko-KR" sz="11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+82 42 860 5635</a:t>
                      </a:r>
                      <a:endParaRPr lang="ko-KR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 </a:t>
                      </a:r>
                      <a:endParaRPr lang="ko-KR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kwonjin@etri.re.kr</a:t>
                      </a:r>
                      <a:endParaRPr lang="ko-KR" sz="10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Seung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jasonlee@etri.re.kr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minho@etri.re.kr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Heejung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Yu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heejung@etri.re.kr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Jaewoo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parkjw@etri.re.kr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Sk-lee@etri.re.kr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Eric Wong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190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Mathilda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 Place,</a:t>
                      </a:r>
                      <a:r>
                        <a:rPr lang="en-US" sz="1100" baseline="0" dirty="0" smtClean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Sunnyvale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, CA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+1 408 922 6672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ewong@broadcom.com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Matthew Fischer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mfischer@broadcom.com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Minyoung Park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Hillsboro, OR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+1 503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712 4705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minyoung.park@intel.com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Tom Tetzlaff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thomas.a.tetzlaff@intel.com</a:t>
                      </a:r>
                      <a:endParaRPr lang="en-US" sz="10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Emily Qi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emily.h.qi@intel.com</a:t>
                      </a:r>
                      <a:endParaRPr lang="en-US" sz="10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Thomas Kenney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Yongho Seok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LG R&amp;D Complex Anyang-Shi, </a:t>
                      </a:r>
                      <a:r>
                        <a:rPr lang="en-US" sz="1100" dirty="0" err="1" smtClean="0">
                          <a:latin typeface="+mj-lt"/>
                          <a:ea typeface="Malgun Gothic"/>
                        </a:rPr>
                        <a:t>Kyungki</a:t>
                      </a:r>
                      <a:r>
                        <a:rPr lang="en-US" sz="1100" dirty="0" smtClean="0">
                          <a:latin typeface="+mj-lt"/>
                          <a:ea typeface="Malgun Gothic"/>
                        </a:rPr>
                        <a:t>-Do, Korea</a:t>
                      </a: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+82-31-450-1947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yongho.seok@lge.com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Jinsoo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Choi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Jeongki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Kim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Jin Sam </a:t>
                      </a: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Kwak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60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5229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Hyoungjin Kwon,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45667"/>
              </p:ext>
            </p:extLst>
          </p:nvPr>
        </p:nvGraphicFramePr>
        <p:xfrm>
          <a:off x="685800" y="1295400"/>
          <a:ext cx="7851235" cy="4922520"/>
        </p:xfrm>
        <a:graphic>
          <a:graphicData uri="http://schemas.openxmlformats.org/drawingml/2006/table">
            <a:tbl>
              <a:tblPr/>
              <a:tblGrid>
                <a:gridCol w="1621845"/>
                <a:gridCol w="1573542"/>
                <a:gridCol w="1491782"/>
                <a:gridCol w="1309890"/>
                <a:gridCol w="1854176"/>
              </a:tblGrid>
              <a:tr h="1780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Huai-Rong Shao  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Samsung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hrshao@samsung.com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Chiu Ngo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Samsung Electronics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Chiu.ngo@samsung.com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Yong Liu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yongliu@marvell.com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Hongyuan Zhang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Hongyuan@marvell.com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Sudhir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Srinivasa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sudhirs@marvell.com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5775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Morehouse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Dr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San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Diego, CA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+1 858 845 1243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smerlin@qualcomm.com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Alfred Asterjadhi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VK Jones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Chittabrata Ghosh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j-lt"/>
                        </a:rPr>
                        <a:t>Berkeley,</a:t>
                      </a:r>
                      <a:r>
                        <a:rPr lang="en-US" sz="1100" baseline="0" dirty="0" smtClean="0">
                          <a:latin typeface="+mj-lt"/>
                        </a:rPr>
                        <a:t> CA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+1 650 200 7566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chittabrata.ghosh@nokia.com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Klaus Doppler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+mj-lt"/>
                        </a:rPr>
                        <a:t>Taejoon</a:t>
                      </a:r>
                      <a:r>
                        <a:rPr lang="en-US" sz="1200" dirty="0" smtClean="0">
                          <a:latin typeface="+mj-lt"/>
                        </a:rPr>
                        <a:t> Kim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Sayantan Choudhury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+mj-lt"/>
                        </a:rPr>
                        <a:t>Esa</a:t>
                      </a:r>
                      <a:r>
                        <a:rPr lang="en-US" sz="1200" dirty="0" smtClean="0">
                          <a:latin typeface="+mj-lt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</a:rPr>
                        <a:t>Tuomaala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Osama Aboul-Magd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Osama.AboulMagd@huawei.com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George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Calcev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Rolling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Meadows,IL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George.Calcev@huawei.com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Young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Hoon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Younghoon.kwon@huawei.com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Betty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Zhao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Betty.Zhao@huawei.com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David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Yangxun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David.Yangxun@huawei.com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Bin Zhen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ZhenBin@huawei.com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sun.bo1@zte.com.cn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Kaiying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lv.kaiying@zte.com.cn</a:t>
                      </a:r>
                      <a:endParaRPr lang="en-US" sz="10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0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Authors: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99544"/>
              </p:ext>
            </p:extLst>
          </p:nvPr>
        </p:nvGraphicFramePr>
        <p:xfrm>
          <a:off x="685800" y="1371600"/>
          <a:ext cx="7856537" cy="411480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Mori.ken1@jp.panasonic.com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Rojan.Chitrakar@sg.panasonic.com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1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Fusionopolis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Way, #21-01 </a:t>
                      </a:r>
                      <a:r>
                        <a:rPr lang="en-US" sz="11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Connexis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</a:rPr>
                        <a:t> Tower, Singapore 138632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algun Gothic"/>
                        </a:rPr>
                        <a:t>+65-6408 2000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hwang@i2r.a-star.edu.sg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skzheng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wlyeow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leizd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jshankar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Tuan Hoang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athoang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Joseph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Teo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Chee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Ming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cmteo</a:t>
                      </a:r>
                      <a:r>
                        <a:rPr lang="en-US" altLang="ko-KR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@i2r.a-star.edu.sg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ChaoChun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chaochun.wang@mediatek.com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James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j-lt"/>
                          <a:ea typeface="Malgun Gothic"/>
                        </a:rPr>
                        <a:t>james.wang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Jianhan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Liu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jianhan.liu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Vish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Ponnampalam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vish.ponnamplam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james.yee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thomas.pare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393939"/>
                          </a:solidFill>
                          <a:latin typeface="+mn-lt"/>
                          <a:ea typeface="Malgun Gothic"/>
                        </a:rPr>
                        <a:t>kiran.uln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@mediatek.com</a:t>
                      </a:r>
                      <a:endParaRPr lang="en-US" sz="10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July 2012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Hyoungjin Kwon, ETRI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6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STAs </a:t>
            </a:r>
            <a:r>
              <a:rPr lang="en-US" altLang="ko-KR" sz="1800" dirty="0"/>
              <a:t>covered by the AID segment are allowed to access channel within </a:t>
            </a:r>
            <a:r>
              <a:rPr lang="en-US" altLang="ko-KR" sz="1800" dirty="0" smtClean="0"/>
              <a:t>Restricted Access Window (RAW) and RAW </a:t>
            </a:r>
            <a:r>
              <a:rPr lang="en-US" altLang="ko-KR" sz="1800" dirty="0">
                <a:ea typeface="굴림" charset="-127"/>
              </a:rPr>
              <a:t>Parameter Set (RPS) information element </a:t>
            </a:r>
            <a:r>
              <a:rPr lang="en-US" altLang="ko-KR" sz="1800" dirty="0" smtClean="0"/>
              <a:t>can be included in beacon frame for RAW [1,2].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Mechanism </a:t>
            </a:r>
            <a:r>
              <a:rPr lang="en-US" altLang="ko-KR" sz="1800" dirty="0"/>
              <a:t>to set wake times and intervals </a:t>
            </a:r>
            <a:r>
              <a:rPr lang="en-US" altLang="ko-KR" sz="1800" dirty="0" smtClean="0"/>
              <a:t>for long sleeping low power devices has been proposed [3]. </a:t>
            </a:r>
          </a:p>
          <a:p>
            <a:pPr lvl="1"/>
            <a:r>
              <a:rPr lang="en-US" altLang="ko-KR" sz="1800" dirty="0" smtClean="0"/>
              <a:t>This Target Wake Time (TWT) mechanism </a:t>
            </a:r>
            <a:r>
              <a:rPr lang="en-US" altLang="ko-KR" sz="1800" dirty="0"/>
              <a:t>is useful for non-TIM </a:t>
            </a:r>
            <a:r>
              <a:rPr lang="en-US" altLang="ko-KR" sz="1800" dirty="0" smtClean="0"/>
              <a:t>STAs which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choose not to have a TIM entry for the DL traffic signalling</a:t>
            </a:r>
            <a:r>
              <a:rPr lang="en-US" altLang="ko-KR" sz="1800" dirty="0" smtClean="0"/>
              <a:t>.</a:t>
            </a:r>
          </a:p>
          <a:p>
            <a:pPr lvl="1"/>
            <a:endParaRPr lang="en-US" altLang="ko-KR" sz="1800" dirty="0"/>
          </a:p>
          <a:p>
            <a:r>
              <a:rPr lang="en-US" altLang="ko-KR" sz="1800" dirty="0" smtClean="0"/>
              <a:t>Is there a way to restrict access to assigned STAs only during Target Wake Times (TWTs)? </a:t>
            </a:r>
          </a:p>
          <a:p>
            <a:pPr lvl="1"/>
            <a:r>
              <a:rPr lang="en-US" altLang="ko-KR" sz="1800" dirty="0" smtClean="0"/>
              <a:t>AP can protect TWTs by Restricted Access Window (RAW) information included in beacon. </a:t>
            </a:r>
            <a:endParaRPr lang="en-US" altLang="ko-KR" sz="1600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Further Power Save of non-TIM STA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TWT concept </a:t>
            </a:r>
            <a:r>
              <a:rPr lang="en-US" altLang="ko-KR" sz="1800" dirty="0" smtClean="0"/>
              <a:t>[3] </a:t>
            </a:r>
            <a:r>
              <a:rPr lang="en-US" altLang="ko-KR" sz="1800" dirty="0"/>
              <a:t>is fitted well for non-TIM STAs because it does not require beacon reception.</a:t>
            </a:r>
          </a:p>
          <a:p>
            <a:pPr lvl="1"/>
            <a:r>
              <a:rPr lang="en-US" altLang="ko-KR" sz="1800" dirty="0"/>
              <a:t>Note that non-TIM STAs may be included in the broad range of </a:t>
            </a:r>
            <a:r>
              <a:rPr lang="en-US" altLang="ko-KR" sz="1800" dirty="0" smtClean="0"/>
              <a:t>long sleeping low power devices (= Z-class STA).</a:t>
            </a:r>
          </a:p>
          <a:p>
            <a:pPr lvl="1"/>
            <a:r>
              <a:rPr lang="en-US" altLang="ko-KR" sz="1800" dirty="0" smtClean="0"/>
              <a:t>But, assume that only non-TIM STAs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are allowed to support TWT functionality</a:t>
            </a:r>
            <a:r>
              <a:rPr lang="en-US" altLang="ko-KR" sz="1800" dirty="0" smtClean="0"/>
              <a:t>.</a:t>
            </a:r>
            <a:endParaRPr lang="en-US" altLang="ko-KR" sz="1600" dirty="0" smtClean="0"/>
          </a:p>
          <a:p>
            <a:r>
              <a:rPr lang="en-US" altLang="ko-KR" sz="1800" dirty="0" smtClean="0"/>
              <a:t>AP can group non-TIM STAs supporting TWT in the same group. Then, if assigned TWTs are in the current beacon interval</a:t>
            </a:r>
            <a:r>
              <a:rPr lang="en-US" altLang="ko-KR" sz="1800" dirty="0"/>
              <a:t>, AP can protect TWTs by </a:t>
            </a:r>
            <a:r>
              <a:rPr lang="en-US" altLang="zh-CN" sz="1800" dirty="0" smtClean="0"/>
              <a:t>RPS </a:t>
            </a:r>
            <a:r>
              <a:rPr lang="en-US" altLang="zh-CN" sz="1800" dirty="0"/>
              <a:t>IE </a:t>
            </a:r>
            <a:r>
              <a:rPr lang="en-US" altLang="zh-CN" sz="1800" dirty="0" smtClean="0"/>
              <a:t>[2] </a:t>
            </a:r>
            <a:r>
              <a:rPr lang="en-US" altLang="ko-KR" sz="1800" dirty="0" smtClean="0"/>
              <a:t>included </a:t>
            </a:r>
            <a:r>
              <a:rPr lang="en-US" altLang="ko-KR" sz="1800" dirty="0"/>
              <a:t>in beacon from the channel access of other groups of STAs listening the beacon.</a:t>
            </a:r>
          </a:p>
          <a:p>
            <a:pPr lvl="1"/>
            <a:r>
              <a:rPr lang="en-US" altLang="ko-KR" sz="1800" dirty="0"/>
              <a:t>This </a:t>
            </a:r>
            <a:r>
              <a:rPr lang="en-US" altLang="ko-KR" sz="1800" dirty="0" smtClean="0"/>
              <a:t>minimizes </a:t>
            </a:r>
            <a:r>
              <a:rPr lang="en-US" altLang="ko-KR" sz="1800" dirty="0"/>
              <a:t>contention between non-TIM STAs and other </a:t>
            </a:r>
            <a:r>
              <a:rPr lang="en-US" altLang="ko-KR" sz="1800" dirty="0" smtClean="0"/>
              <a:t>TIM STAs.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6" name="그룹 5"/>
          <p:cNvGrpSpPr/>
          <p:nvPr/>
        </p:nvGrpSpPr>
        <p:grpSpPr>
          <a:xfrm>
            <a:off x="457200" y="5352222"/>
            <a:ext cx="8153400" cy="1333500"/>
            <a:chOff x="457200" y="5352222"/>
            <a:chExt cx="8153400" cy="133350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4572000" y="5847522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200" dirty="0">
                  <a:solidFill>
                    <a:schemeClr val="tx1"/>
                  </a:solidFill>
                  <a:latin typeface="Times New Roman" pitchFamily="18" charset="0"/>
                </a:rPr>
                <a:t>TWTn</a:t>
              </a:r>
              <a:endParaRPr lang="ko-KR" altLang="en-US" sz="12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 bwMode="auto">
            <a:xfrm>
              <a:off x="457200" y="6190422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직사각형 8"/>
            <p:cNvSpPr/>
            <p:nvPr/>
          </p:nvSpPr>
          <p:spPr bwMode="auto">
            <a:xfrm>
              <a:off x="609600" y="5352222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286000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286000" y="5849486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TWT1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816531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4572000" y="5847522"/>
              <a:ext cx="762000" cy="3429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8458200" y="5352222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762000" y="5352222"/>
              <a:ext cx="7696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905923" y="5438001"/>
              <a:ext cx="19614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tx1"/>
                  </a:solidFill>
                </a:rPr>
                <a:t>Beacon </a:t>
              </a:r>
              <a:r>
                <a:rPr lang="en-US" altLang="ko-KR" sz="1200" dirty="0" smtClean="0">
                  <a:solidFill>
                    <a:schemeClr val="tx1"/>
                  </a:solidFill>
                </a:rPr>
                <a:t>Interval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직선 연결선 16"/>
            <p:cNvCxnSpPr/>
            <p:nvPr/>
          </p:nvCxnSpPr>
          <p:spPr bwMode="auto">
            <a:xfrm>
              <a:off x="5334000" y="5885622"/>
              <a:ext cx="0" cy="800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 flipV="1">
              <a:off x="2292531" y="6419022"/>
              <a:ext cx="3041469" cy="51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747784" y="6192078"/>
              <a:ext cx="23254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tx1"/>
                  </a:solidFill>
                </a:rPr>
                <a:t>Restricted Access </a:t>
              </a:r>
              <a:r>
                <a:rPr lang="en-US" altLang="ko-KR" sz="1200" dirty="0" smtClean="0">
                  <a:solidFill>
                    <a:schemeClr val="tx1"/>
                  </a:solidFill>
                </a:rPr>
                <a:t>Window </a:t>
              </a:r>
              <a:r>
                <a:rPr lang="en-US" altLang="ko-KR" sz="1200" dirty="0" smtClean="0">
                  <a:solidFill>
                    <a:schemeClr val="tx1"/>
                  </a:solidFill>
                </a:rPr>
                <a:t>(RAW)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048000" y="5847522"/>
              <a:ext cx="76200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TWT2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762000" y="5920141"/>
              <a:ext cx="685800" cy="2768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ko-KR" dirty="0">
                  <a:ea typeface="굴림" charset="-127"/>
                </a:rPr>
                <a:t>RAW</a:t>
              </a:r>
            </a:p>
          </p:txBody>
        </p:sp>
        <p:cxnSp>
          <p:nvCxnSpPr>
            <p:cNvPr id="22" name="직선 연결선 21"/>
            <p:cNvCxnSpPr/>
            <p:nvPr/>
          </p:nvCxnSpPr>
          <p:spPr bwMode="auto">
            <a:xfrm>
              <a:off x="2282592" y="5847522"/>
              <a:ext cx="0" cy="800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5068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RAW Protection for non-TIM STA : Overlapped Case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3124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1800" dirty="0"/>
              <a:t>Because AP performs TWT assignment in advance of normal UL/DL assignment for TIM STAs through beacon, AP should defer normal assignment until the end of the interval of last TWT. </a:t>
            </a:r>
          </a:p>
          <a:p>
            <a:pPr lvl="1"/>
            <a:r>
              <a:rPr lang="en-US" altLang="ko-KR" sz="1800" dirty="0" smtClean="0"/>
              <a:t>For example, if TWT is overlapped to TIM window for PS-Poll, TIM window starts after the interval of last TWT ends. </a:t>
            </a:r>
          </a:p>
          <a:p>
            <a:pPr marL="342900" lvl="1" indent="-342900">
              <a:buFontTx/>
              <a:buChar char="•"/>
            </a:pPr>
            <a:r>
              <a:rPr lang="en-US" altLang="ko-KR" sz="1800" b="1" dirty="0">
                <a:ea typeface="+mn-ea"/>
              </a:rPr>
              <a:t>However, in some cases, t</a:t>
            </a:r>
            <a:r>
              <a:rPr lang="en-US" altLang="ko-KR" sz="1800" b="1" dirty="0" smtClean="0">
                <a:ea typeface="+mn-ea"/>
              </a:rPr>
              <a:t>he cases </a:t>
            </a:r>
            <a:r>
              <a:rPr lang="en-US" altLang="ko-KR" sz="1800" b="1" dirty="0">
                <a:ea typeface="+mn-ea"/>
              </a:rPr>
              <a:t>that whole TWT is nested in the other RAW </a:t>
            </a:r>
            <a:r>
              <a:rPr lang="en-US" altLang="ko-KR" sz="1800" b="1" dirty="0" smtClean="0">
                <a:ea typeface="+mn-ea"/>
              </a:rPr>
              <a:t>can not be inevitable. </a:t>
            </a:r>
            <a:endParaRPr lang="en-US" altLang="ko-KR" sz="1800" b="1" dirty="0">
              <a:ea typeface="+mn-ea"/>
            </a:endParaRPr>
          </a:p>
          <a:p>
            <a:pPr lvl="1"/>
            <a:r>
              <a:rPr lang="en-US" altLang="ko-KR" sz="1800" dirty="0" smtClean="0"/>
              <a:t>In the figure below, to protect the RAW1 for non-TIM from group of STAs which are allowed to access in the RAW2, RAW1 is not allowed to access for any TIM STA.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6" name="그룹 5"/>
          <p:cNvGrpSpPr/>
          <p:nvPr/>
        </p:nvGrpSpPr>
        <p:grpSpPr>
          <a:xfrm>
            <a:off x="417136" y="4495800"/>
            <a:ext cx="8153400" cy="1828800"/>
            <a:chOff x="340936" y="2133600"/>
            <a:chExt cx="8153400" cy="1828800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340936" y="3248799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직사각형 7"/>
            <p:cNvSpPr/>
            <p:nvPr/>
          </p:nvSpPr>
          <p:spPr bwMode="auto">
            <a:xfrm>
              <a:off x="493336" y="2410599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627132" y="2907863"/>
              <a:ext cx="590550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TWT1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8341936" y="2410599"/>
              <a:ext cx="152400" cy="8382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직선 화살표 연결선 10"/>
            <p:cNvCxnSpPr/>
            <p:nvPr/>
          </p:nvCxnSpPr>
          <p:spPr bwMode="auto">
            <a:xfrm>
              <a:off x="645736" y="2410599"/>
              <a:ext cx="7696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789658" y="2133600"/>
              <a:ext cx="11673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tx1"/>
                  </a:solidFill>
                </a:rPr>
                <a:t>Beacon Interval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 bwMode="auto">
            <a:xfrm>
              <a:off x="5217736" y="2736474"/>
              <a:ext cx="0" cy="12259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직선 화살표 연결선 13"/>
            <p:cNvCxnSpPr/>
            <p:nvPr/>
          </p:nvCxnSpPr>
          <p:spPr bwMode="auto">
            <a:xfrm>
              <a:off x="2590800" y="3352800"/>
              <a:ext cx="121664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895600" y="3352800"/>
              <a:ext cx="1804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rgbClr val="FF0000"/>
                  </a:solidFill>
                </a:rPr>
                <a:t>RAW1</a:t>
              </a:r>
              <a:r>
                <a:rPr lang="en-US" altLang="ko-KR" sz="1200" dirty="0" smtClean="0">
                  <a:solidFill>
                    <a:schemeClr val="tx1"/>
                  </a:solidFill>
                </a:rPr>
                <a:t> for non-TIM STA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217682" y="2905899"/>
              <a:ext cx="573464" cy="342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TWT2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645736" y="2978518"/>
              <a:ext cx="685800" cy="2768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ko-KR" dirty="0">
                  <a:ea typeface="굴림" charset="-127"/>
                </a:rPr>
                <a:t>RAW</a:t>
              </a:r>
            </a:p>
          </p:txBody>
        </p:sp>
        <p:cxnSp>
          <p:nvCxnSpPr>
            <p:cNvPr id="18" name="직선 연결선 17"/>
            <p:cNvCxnSpPr/>
            <p:nvPr/>
          </p:nvCxnSpPr>
          <p:spPr bwMode="auto">
            <a:xfrm>
              <a:off x="1873184" y="2870372"/>
              <a:ext cx="10802" cy="10920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직선 화살표 연결선 18"/>
            <p:cNvCxnSpPr/>
            <p:nvPr/>
          </p:nvCxnSpPr>
          <p:spPr bwMode="auto">
            <a:xfrm>
              <a:off x="1883986" y="3657600"/>
              <a:ext cx="333375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2220639" y="3685401"/>
              <a:ext cx="25799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rgbClr val="FF0000"/>
                  </a:solidFill>
                </a:rPr>
                <a:t>RAW2 </a:t>
              </a:r>
              <a:r>
                <a:rPr lang="en-US" altLang="ko-KR" sz="1200" dirty="0" smtClean="0">
                  <a:solidFill>
                    <a:schemeClr val="tx1"/>
                  </a:solidFill>
                </a:rPr>
                <a:t> for one group of TIM STA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13864" y="2505789"/>
              <a:ext cx="9861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tx1"/>
                  </a:solidFill>
                </a:rPr>
                <a:t>Slot duration</a:t>
              </a:r>
              <a:endParaRPr lang="ko-KR" altLang="en-US" sz="12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175"/>
            <p:cNvCxnSpPr/>
            <p:nvPr/>
          </p:nvCxnSpPr>
          <p:spPr bwMode="auto">
            <a:xfrm flipV="1">
              <a:off x="2557293" y="2729491"/>
              <a:ext cx="0" cy="52589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176"/>
            <p:cNvCxnSpPr/>
            <p:nvPr/>
          </p:nvCxnSpPr>
          <p:spPr bwMode="auto">
            <a:xfrm flipV="1">
              <a:off x="3243093" y="2729491"/>
              <a:ext cx="0" cy="176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177"/>
            <p:cNvCxnSpPr/>
            <p:nvPr/>
          </p:nvCxnSpPr>
          <p:spPr bwMode="auto">
            <a:xfrm flipV="1">
              <a:off x="3928893" y="2729491"/>
              <a:ext cx="0" cy="521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179"/>
            <p:cNvCxnSpPr/>
            <p:nvPr/>
          </p:nvCxnSpPr>
          <p:spPr bwMode="auto">
            <a:xfrm flipV="1">
              <a:off x="1871493" y="2729491"/>
              <a:ext cx="0" cy="176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직선 화살표 연결선 19"/>
            <p:cNvCxnSpPr/>
            <p:nvPr/>
          </p:nvCxnSpPr>
          <p:spPr bwMode="auto">
            <a:xfrm>
              <a:off x="1883986" y="2830485"/>
              <a:ext cx="67330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7" name="Straight Connector 177"/>
            <p:cNvCxnSpPr/>
            <p:nvPr/>
          </p:nvCxnSpPr>
          <p:spPr bwMode="auto">
            <a:xfrm flipV="1">
              <a:off x="4572000" y="2736474"/>
              <a:ext cx="0" cy="5212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943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We proposed protection method of TWT for non-TIM STA. 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/>
              <a:t>For indicating the TWT to TIM STA listening beacon, RAW for non-TIM STA is defined.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TIM STA is not allowed to access RAW for non-TIM STA.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>
                <a:sym typeface="Wingdings" pitchFamily="2" charset="2"/>
              </a:rPr>
              <a:t>Useful </a:t>
            </a:r>
            <a:r>
              <a:rPr lang="en-US" altLang="ko-KR" sz="2400" b="1" dirty="0">
                <a:sym typeface="Wingdings" pitchFamily="2" charset="2"/>
              </a:rPr>
              <a:t>for power save of non-TIM STA</a:t>
            </a:r>
          </a:p>
          <a:p>
            <a:endParaRPr lang="en-US" altLang="ko-KR" sz="20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14290" y="6475413"/>
            <a:ext cx="272510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ETRI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267200"/>
          </a:xfrm>
        </p:spPr>
        <p:txBody>
          <a:bodyPr/>
          <a:lstStyle/>
          <a:p>
            <a:pPr lvl="0" latinLnBrk="1"/>
            <a:r>
              <a:rPr lang="en-US" dirty="0" smtClean="0">
                <a:sym typeface="Wingdings" pitchFamily="2" charset="2"/>
              </a:rPr>
              <a:t>Do you support to </a:t>
            </a:r>
            <a:r>
              <a:rPr lang="en-US" altLang="ko-KR" dirty="0" smtClean="0"/>
              <a:t>include</a:t>
            </a:r>
            <a:r>
              <a:rPr lang="en-US" altLang="ko-KR" dirty="0"/>
              <a:t>, in </a:t>
            </a:r>
            <a:r>
              <a:rPr lang="en-US" altLang="ko-KR" dirty="0" err="1"/>
              <a:t>TGah</a:t>
            </a:r>
            <a:r>
              <a:rPr lang="en-US" altLang="ko-KR" dirty="0"/>
              <a:t> Spec Framework document, the concept of the </a:t>
            </a:r>
            <a:r>
              <a:rPr lang="en-US" altLang="ko-KR" dirty="0" smtClean="0"/>
              <a:t>following?</a:t>
            </a:r>
            <a:endParaRPr lang="ko-KR" altLang="ko-KR" dirty="0"/>
          </a:p>
          <a:p>
            <a:pPr lvl="1" latinLnBrk="1"/>
            <a:r>
              <a:rPr lang="en-US" altLang="ko-KR" sz="1800" dirty="0" smtClean="0"/>
              <a:t>AP </a:t>
            </a:r>
            <a:r>
              <a:rPr lang="en-US" altLang="ko-KR" sz="1800" dirty="0"/>
              <a:t>may indicate to </a:t>
            </a:r>
            <a:r>
              <a:rPr lang="en-US" altLang="ko-KR" sz="1800" dirty="0" smtClean="0"/>
              <a:t>TIM STAs RAW information during </a:t>
            </a:r>
            <a:r>
              <a:rPr lang="en-US" altLang="ko-KR" sz="1800" dirty="0"/>
              <a:t>which </a:t>
            </a:r>
            <a:r>
              <a:rPr lang="en-US" altLang="ko-KR" sz="1800" dirty="0" smtClean="0"/>
              <a:t>no TIM STA is allowed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contend</a:t>
            </a:r>
          </a:p>
          <a:p>
            <a:pPr marL="0" indent="0">
              <a:buNone/>
            </a:pPr>
            <a:endParaRPr lang="en-US" altLang="ko-KR" sz="14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Yes</a:t>
            </a:r>
            <a:r>
              <a:rPr lang="en-US" altLang="ko-KR" sz="2000" dirty="0"/>
              <a:t>:</a:t>
            </a:r>
          </a:p>
          <a:p>
            <a:r>
              <a:rPr lang="en-US" altLang="ko-KR" sz="2000" dirty="0"/>
              <a:t>No:</a:t>
            </a:r>
          </a:p>
          <a:p>
            <a:r>
              <a:rPr lang="en-US" altLang="ko-KR" sz="2000" dirty="0"/>
              <a:t>Abstain:</a:t>
            </a:r>
          </a:p>
          <a:p>
            <a:pPr marL="457200" lvl="1" indent="0" latinLnBrk="1">
              <a:buNone/>
            </a:pPr>
            <a:endParaRPr lang="ko-KR" altLang="ko-KR" dirty="0"/>
          </a:p>
          <a:p>
            <a:pPr lvl="1" latinLnBrk="1"/>
            <a:endParaRPr lang="en-US" b="1" dirty="0" smtClean="0">
              <a:sym typeface="Wingdings" pitchFamily="2" charset="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슬라이드 번호 개체 틀 1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14290" y="6475413"/>
            <a:ext cx="272510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ETRI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“</a:t>
            </a:r>
            <a:r>
              <a:rPr lang="en-US" altLang="ko-KR" sz="1800" dirty="0" smtClean="0"/>
              <a:t>Uplink </a:t>
            </a:r>
            <a:r>
              <a:rPr lang="en-US" altLang="ko-KR" sz="1800" dirty="0"/>
              <a:t>Channel Access General Procedure</a:t>
            </a:r>
            <a:r>
              <a:rPr lang="en-US" altLang="ko-KR" sz="1800" dirty="0" smtClean="0"/>
              <a:t>,” </a:t>
            </a:r>
            <a:r>
              <a:rPr lang="en-US" altLang="ko-KR" sz="1800" dirty="0"/>
              <a:t>IEEE </a:t>
            </a:r>
            <a:r>
              <a:rPr lang="en-US" altLang="ko-KR" sz="1800" dirty="0" smtClean="0"/>
              <a:t>802.11-12/0831r0</a:t>
            </a:r>
          </a:p>
          <a:p>
            <a:pPr marL="0" indent="0">
              <a:buNone/>
            </a:pPr>
            <a:r>
              <a:rPr lang="en-US" sz="1800" dirty="0" smtClean="0"/>
              <a:t>[2] “</a:t>
            </a:r>
            <a:r>
              <a:rPr lang="en-US" altLang="ko-KR" sz="1800" dirty="0" smtClean="0"/>
              <a:t>Restricted </a:t>
            </a:r>
            <a:r>
              <a:rPr lang="en-US" altLang="ko-KR" sz="1800" dirty="0"/>
              <a:t>Access Window Signaling for Uplink Channel </a:t>
            </a:r>
            <a:r>
              <a:rPr lang="en-US" altLang="ko-KR" sz="1800" dirty="0" smtClean="0"/>
              <a:t>Access,” IEEE 802.11-12/0843r0</a:t>
            </a:r>
          </a:p>
          <a:p>
            <a:pPr marL="0" indent="0">
              <a:buNone/>
            </a:pPr>
            <a:r>
              <a:rPr lang="en-US" sz="1800" dirty="0" smtClean="0"/>
              <a:t>[3] </a:t>
            </a:r>
            <a:r>
              <a:rPr lang="en-US" altLang="ko-KR" sz="1800" dirty="0"/>
              <a:t>“Target Wake Time,” IEEE </a:t>
            </a:r>
            <a:r>
              <a:rPr lang="en-US" altLang="ko-KR" sz="1800" dirty="0" smtClean="0"/>
              <a:t>802.11-12/0823r0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414290" y="6475413"/>
            <a:ext cx="2725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663" y="6475413"/>
            <a:ext cx="51593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5906</TotalTime>
  <Words>960</Words>
  <Application>Microsoft Office PowerPoint</Application>
  <PresentationFormat>화면 슬라이드 쇼(4:3)</PresentationFormat>
  <Paragraphs>280</Paragraphs>
  <Slides>9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802-11-Submission</vt:lpstr>
      <vt:lpstr>Custom Design</vt:lpstr>
      <vt:lpstr>PowerPoint 프레젠테이션</vt:lpstr>
      <vt:lpstr>Authors: </vt:lpstr>
      <vt:lpstr>PowerPoint 프레젠테이션</vt:lpstr>
      <vt:lpstr>Introduction</vt:lpstr>
      <vt:lpstr>Further Power Save of non-TIM STA</vt:lpstr>
      <vt:lpstr>RAW Protection for non-TIM STA : Overlapped Case </vt:lpstr>
      <vt:lpstr>Summary</vt:lpstr>
      <vt:lpstr>Straw Poll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권형진</cp:lastModifiedBy>
  <cp:revision>693</cp:revision>
  <cp:lastPrinted>1601-01-01T00:00:00Z</cp:lastPrinted>
  <dcterms:created xsi:type="dcterms:W3CDTF">2011-09-15T20:53:41Z</dcterms:created>
  <dcterms:modified xsi:type="dcterms:W3CDTF">2012-07-16T23:43:03Z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1b5ea624-b67b-438e-9013-6413c20127db</vt:lpwstr>
  </property>
  <property fmtid="{D5CDD505-2E9C-101B-9397-08002B2CF9AE}" pid="3" name="NokiaConfidentiality">
    <vt:lpwstr>Public</vt:lpwstr>
  </property>
</Properties>
</file>