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1"/>
  </p:notesMasterIdLst>
  <p:handoutMasterIdLst>
    <p:handoutMasterId r:id="rId12"/>
  </p:handoutMasterIdLst>
  <p:sldIdLst>
    <p:sldId id="269" r:id="rId3"/>
    <p:sldId id="257" r:id="rId4"/>
    <p:sldId id="290" r:id="rId5"/>
    <p:sldId id="351" r:id="rId6"/>
    <p:sldId id="352" r:id="rId7"/>
    <p:sldId id="355" r:id="rId8"/>
    <p:sldId id="353" r:id="rId9"/>
    <p:sldId id="354"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620"/>
    <p:restoredTop sz="94660"/>
  </p:normalViewPr>
  <p:slideViewPr>
    <p:cSldViewPr>
      <p:cViewPr>
        <p:scale>
          <a:sx n="90" d="100"/>
          <a:sy n="90" d="100"/>
        </p:scale>
        <p:origin x="-804" y="-16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47646549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207081755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2</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3</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4</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5</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6</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7</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8</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28367" cy="276999"/>
          </a:xfrm>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Ron Porat, Broadcom</a:t>
            </a:r>
            <a:endParaRPr lang="en-US"/>
          </a:p>
        </p:txBody>
      </p:sp>
      <p:sp>
        <p:nvSpPr>
          <p:cNvPr id="6" name="Slide Number Placeholder 5"/>
          <p:cNvSpPr>
            <a:spLocks noGrp="1"/>
          </p:cNvSpPr>
          <p:nvPr>
            <p:ph type="sldNum" sz="quarter" idx="12"/>
          </p:nvPr>
        </p:nvSpPr>
        <p:spPr/>
        <p:txBody>
          <a:bodyPr/>
          <a:lstStyle/>
          <a:p>
            <a:fld id="{A2B88A9A-3E39-494C-9088-18C9518AC135}"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Ron Porat, Broadcom</a:t>
            </a:r>
            <a:endParaRPr lang="en-US"/>
          </a:p>
        </p:txBody>
      </p:sp>
      <p:sp>
        <p:nvSpPr>
          <p:cNvPr id="6" name="Slide Number Placeholder 5"/>
          <p:cNvSpPr>
            <a:spLocks noGrp="1"/>
          </p:cNvSpPr>
          <p:nvPr>
            <p:ph type="sldNum" sz="quarter" idx="12"/>
          </p:nvPr>
        </p:nvSpPr>
        <p:spPr/>
        <p:txBody>
          <a:bodyPr/>
          <a:lstStyle/>
          <a:p>
            <a:fld id="{A2B88A9A-3E39-494C-9088-18C9518AC135}"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Ron Porat, Broadcom</a:t>
            </a:r>
            <a:endParaRPr lang="en-US"/>
          </a:p>
        </p:txBody>
      </p:sp>
      <p:sp>
        <p:nvSpPr>
          <p:cNvPr id="6" name="Slide Number Placeholder 5"/>
          <p:cNvSpPr>
            <a:spLocks noGrp="1"/>
          </p:cNvSpPr>
          <p:nvPr>
            <p:ph type="sldNum" sz="quarter" idx="12"/>
          </p:nvPr>
        </p:nvSpPr>
        <p:spPr/>
        <p:txBody>
          <a:bodyPr/>
          <a:lstStyle/>
          <a:p>
            <a:fld id="{A2B88A9A-3E39-494C-9088-18C9518AC135}"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July 2012</a:t>
            </a:r>
            <a:endParaRPr lang="en-US"/>
          </a:p>
        </p:txBody>
      </p:sp>
      <p:sp>
        <p:nvSpPr>
          <p:cNvPr id="6" name="Footer Placeholder 5"/>
          <p:cNvSpPr>
            <a:spLocks noGrp="1"/>
          </p:cNvSpPr>
          <p:nvPr>
            <p:ph type="ftr" sz="quarter" idx="11"/>
          </p:nvPr>
        </p:nvSpPr>
        <p:spPr/>
        <p:txBody>
          <a:bodyPr/>
          <a:lstStyle/>
          <a:p>
            <a:r>
              <a:rPr lang="en-US" smtClean="0"/>
              <a:t>Ron Porat, Broadcom</a:t>
            </a:r>
            <a:endParaRPr lang="en-US"/>
          </a:p>
        </p:txBody>
      </p:sp>
      <p:sp>
        <p:nvSpPr>
          <p:cNvPr id="7" name="Slide Number Placeholder 6"/>
          <p:cNvSpPr>
            <a:spLocks noGrp="1"/>
          </p:cNvSpPr>
          <p:nvPr>
            <p:ph type="sldNum" sz="quarter" idx="12"/>
          </p:nvPr>
        </p:nvSpPr>
        <p:spPr/>
        <p:txBody>
          <a:bodyPr/>
          <a:lstStyle/>
          <a:p>
            <a:fld id="{A2B88A9A-3E39-494C-9088-18C9518AC135}"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July 2012</a:t>
            </a:r>
            <a:endParaRPr lang="en-US"/>
          </a:p>
        </p:txBody>
      </p:sp>
      <p:sp>
        <p:nvSpPr>
          <p:cNvPr id="8" name="Footer Placeholder 7"/>
          <p:cNvSpPr>
            <a:spLocks noGrp="1"/>
          </p:cNvSpPr>
          <p:nvPr>
            <p:ph type="ftr" sz="quarter" idx="11"/>
          </p:nvPr>
        </p:nvSpPr>
        <p:spPr/>
        <p:txBody>
          <a:bodyPr/>
          <a:lstStyle/>
          <a:p>
            <a:r>
              <a:rPr lang="en-US" smtClean="0"/>
              <a:t>Ron Porat, Broadcom</a:t>
            </a:r>
            <a:endParaRPr lang="en-US"/>
          </a:p>
        </p:txBody>
      </p:sp>
      <p:sp>
        <p:nvSpPr>
          <p:cNvPr id="9" name="Slide Number Placeholder 8"/>
          <p:cNvSpPr>
            <a:spLocks noGrp="1"/>
          </p:cNvSpPr>
          <p:nvPr>
            <p:ph type="sldNum" sz="quarter" idx="12"/>
          </p:nvPr>
        </p:nvSpPr>
        <p:spPr/>
        <p:txBody>
          <a:bodyPr/>
          <a:lstStyle/>
          <a:p>
            <a:fld id="{A2B88A9A-3E39-494C-9088-18C9518AC135}"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July 2012</a:t>
            </a:r>
            <a:endParaRPr lang="en-US"/>
          </a:p>
        </p:txBody>
      </p:sp>
      <p:sp>
        <p:nvSpPr>
          <p:cNvPr id="4" name="Footer Placeholder 3"/>
          <p:cNvSpPr>
            <a:spLocks noGrp="1"/>
          </p:cNvSpPr>
          <p:nvPr>
            <p:ph type="ftr" sz="quarter" idx="11"/>
          </p:nvPr>
        </p:nvSpPr>
        <p:spPr/>
        <p:txBody>
          <a:bodyPr/>
          <a:lstStyle/>
          <a:p>
            <a:r>
              <a:rPr lang="en-US" smtClean="0"/>
              <a:t>Ron Porat, Broadcom</a:t>
            </a:r>
            <a:endParaRPr lang="en-US"/>
          </a:p>
        </p:txBody>
      </p:sp>
      <p:sp>
        <p:nvSpPr>
          <p:cNvPr id="5" name="Slide Number Placeholder 4"/>
          <p:cNvSpPr>
            <a:spLocks noGrp="1"/>
          </p:cNvSpPr>
          <p:nvPr>
            <p:ph type="sldNum" sz="quarter" idx="12"/>
          </p:nvPr>
        </p:nvSpPr>
        <p:spPr/>
        <p:txBody>
          <a:bodyPr/>
          <a:lstStyle/>
          <a:p>
            <a:fld id="{A2B88A9A-3E39-494C-9088-18C9518AC135}"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July 2012</a:t>
            </a:r>
            <a:endParaRPr lang="en-US"/>
          </a:p>
        </p:txBody>
      </p:sp>
      <p:sp>
        <p:nvSpPr>
          <p:cNvPr id="3" name="Footer Placeholder 2"/>
          <p:cNvSpPr>
            <a:spLocks noGrp="1"/>
          </p:cNvSpPr>
          <p:nvPr>
            <p:ph type="ftr" sz="quarter" idx="11"/>
          </p:nvPr>
        </p:nvSpPr>
        <p:spPr/>
        <p:txBody>
          <a:bodyPr/>
          <a:lstStyle/>
          <a:p>
            <a:r>
              <a:rPr lang="en-US" smtClean="0"/>
              <a:t>Ron Porat, Broadcom</a:t>
            </a:r>
            <a:endParaRPr lang="en-US"/>
          </a:p>
        </p:txBody>
      </p:sp>
      <p:sp>
        <p:nvSpPr>
          <p:cNvPr id="4" name="Slide Number Placeholder 3"/>
          <p:cNvSpPr>
            <a:spLocks noGrp="1"/>
          </p:cNvSpPr>
          <p:nvPr>
            <p:ph type="sldNum" sz="quarter" idx="12"/>
          </p:nvPr>
        </p:nvSpPr>
        <p:spPr/>
        <p:txBody>
          <a:bodyPr/>
          <a:lstStyle/>
          <a:p>
            <a:fld id="{A2B88A9A-3E39-494C-9088-18C9518AC135}"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July 2012</a:t>
            </a:r>
            <a:endParaRPr lang="en-US"/>
          </a:p>
        </p:txBody>
      </p:sp>
      <p:sp>
        <p:nvSpPr>
          <p:cNvPr id="6" name="Footer Placeholder 5"/>
          <p:cNvSpPr>
            <a:spLocks noGrp="1"/>
          </p:cNvSpPr>
          <p:nvPr>
            <p:ph type="ftr" sz="quarter" idx="11"/>
          </p:nvPr>
        </p:nvSpPr>
        <p:spPr/>
        <p:txBody>
          <a:bodyPr/>
          <a:lstStyle/>
          <a:p>
            <a:r>
              <a:rPr lang="en-US" smtClean="0"/>
              <a:t>Ron Porat, Broadcom</a:t>
            </a:r>
            <a:endParaRPr lang="en-US"/>
          </a:p>
        </p:txBody>
      </p:sp>
      <p:sp>
        <p:nvSpPr>
          <p:cNvPr id="7" name="Slide Number Placeholder 6"/>
          <p:cNvSpPr>
            <a:spLocks noGrp="1"/>
          </p:cNvSpPr>
          <p:nvPr>
            <p:ph type="sldNum" sz="quarter" idx="12"/>
          </p:nvPr>
        </p:nvSpPr>
        <p:spPr/>
        <p:txBody>
          <a:bodyPr/>
          <a:lstStyle/>
          <a:p>
            <a:fld id="{A2B88A9A-3E39-494C-9088-18C9518AC13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28367" cy="276999"/>
          </a:xfrm>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July 2012</a:t>
            </a:r>
            <a:endParaRPr lang="en-US"/>
          </a:p>
        </p:txBody>
      </p:sp>
      <p:sp>
        <p:nvSpPr>
          <p:cNvPr id="6" name="Footer Placeholder 5"/>
          <p:cNvSpPr>
            <a:spLocks noGrp="1"/>
          </p:cNvSpPr>
          <p:nvPr>
            <p:ph type="ftr" sz="quarter" idx="11"/>
          </p:nvPr>
        </p:nvSpPr>
        <p:spPr/>
        <p:txBody>
          <a:bodyPr/>
          <a:lstStyle/>
          <a:p>
            <a:r>
              <a:rPr lang="en-US" smtClean="0"/>
              <a:t>Ron Porat, Broadcom</a:t>
            </a:r>
            <a:endParaRPr lang="en-US"/>
          </a:p>
        </p:txBody>
      </p:sp>
      <p:sp>
        <p:nvSpPr>
          <p:cNvPr id="7" name="Slide Number Placeholder 6"/>
          <p:cNvSpPr>
            <a:spLocks noGrp="1"/>
          </p:cNvSpPr>
          <p:nvPr>
            <p:ph type="sldNum" sz="quarter" idx="12"/>
          </p:nvPr>
        </p:nvSpPr>
        <p:spPr/>
        <p:txBody>
          <a:bodyPr/>
          <a:lstStyle/>
          <a:p>
            <a:fld id="{A2B88A9A-3E39-494C-9088-18C9518AC135}"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Ron Porat, Broadcom</a:t>
            </a:r>
            <a:endParaRPr lang="en-US"/>
          </a:p>
        </p:txBody>
      </p:sp>
      <p:sp>
        <p:nvSpPr>
          <p:cNvPr id="6" name="Slide Number Placeholder 5"/>
          <p:cNvSpPr>
            <a:spLocks noGrp="1"/>
          </p:cNvSpPr>
          <p:nvPr>
            <p:ph type="sldNum" sz="quarter" idx="12"/>
          </p:nvPr>
        </p:nvSpPr>
        <p:spPr/>
        <p:txBody>
          <a:bodyPr/>
          <a:lstStyle/>
          <a:p>
            <a:fld id="{A2B88A9A-3E39-494C-9088-18C9518AC135}"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Ron Porat, Broadcom</a:t>
            </a:r>
            <a:endParaRPr lang="en-US"/>
          </a:p>
        </p:txBody>
      </p:sp>
      <p:sp>
        <p:nvSpPr>
          <p:cNvPr id="6" name="Slide Number Placeholder 5"/>
          <p:cNvSpPr>
            <a:spLocks noGrp="1"/>
          </p:cNvSpPr>
          <p:nvPr>
            <p:ph type="sldNum" sz="quarter" idx="12"/>
          </p:nvPr>
        </p:nvSpPr>
        <p:spPr/>
        <p:txBody>
          <a:bodyPr/>
          <a:lstStyle/>
          <a:p>
            <a:fld id="{A2B88A9A-3E39-494C-9088-18C9518AC13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2012</a:t>
            </a:r>
            <a:endParaRPr lang="en-US" dirty="0"/>
          </a:p>
        </p:txBody>
      </p:sp>
      <p:sp>
        <p:nvSpPr>
          <p:cNvPr id="1029" name="Rectangle 5"/>
          <p:cNvSpPr>
            <a:spLocks noGrp="1" noChangeArrowheads="1"/>
          </p:cNvSpPr>
          <p:nvPr>
            <p:ph type="ftr" sz="quarter" idx="3"/>
          </p:nvPr>
        </p:nvSpPr>
        <p:spPr bwMode="auto">
          <a:xfrm>
            <a:off x="7204075" y="6475413"/>
            <a:ext cx="13398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t>Ron Porat, Broadcom</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802.11-12/0866r2</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July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Ron Porat, Broadcom</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B88A9A-3E39-494C-9088-18C9518AC13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p:spPr>
        <p:txBody>
          <a:bodyPr/>
          <a:lstStyle/>
          <a:p>
            <a:pPr>
              <a:defRPr/>
            </a:pPr>
            <a:r>
              <a:rPr lang="en-US" smtClean="0"/>
              <a:t>July 2012</a:t>
            </a:r>
            <a:endParaRPr lang="en-US" dirty="0"/>
          </a:p>
        </p:txBody>
      </p:sp>
      <p:sp>
        <p:nvSpPr>
          <p:cNvPr id="1028" name="Footer Placeholder 4"/>
          <p:cNvSpPr>
            <a:spLocks noGrp="1"/>
          </p:cNvSpPr>
          <p:nvPr>
            <p:ph type="ftr" sz="quarter" idx="11"/>
          </p:nvPr>
        </p:nvSpPr>
        <p:spPr/>
        <p:txBody>
          <a:bodyPr/>
          <a:lstStyle/>
          <a:p>
            <a:pPr>
              <a:defRPr/>
            </a:pPr>
            <a:r>
              <a:rPr lang="en-US" dirty="0"/>
              <a:t>Ron Porat, Broadcom</a:t>
            </a:r>
          </a:p>
        </p:txBody>
      </p:sp>
      <p:sp>
        <p:nvSpPr>
          <p:cNvPr id="1029" name="Rectangle 2"/>
          <p:cNvSpPr>
            <a:spLocks noGrp="1" noChangeArrowheads="1"/>
          </p:cNvSpPr>
          <p:nvPr>
            <p:ph type="title"/>
          </p:nvPr>
        </p:nvSpPr>
        <p:spPr>
          <a:xfrm>
            <a:off x="381000" y="685800"/>
            <a:ext cx="8305800" cy="1066800"/>
          </a:xfrm>
        </p:spPr>
        <p:txBody>
          <a:bodyPr/>
          <a:lstStyle/>
          <a:p>
            <a:r>
              <a:rPr lang="en-US" dirty="0" smtClean="0"/>
              <a:t>TGaf PHY </a:t>
            </a:r>
            <a:r>
              <a:rPr lang="en-US" dirty="0" smtClean="0"/>
              <a:t>Overview</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a:t>
            </a:r>
            <a:r>
              <a:rPr lang="en-US" sz="2000" b="0" dirty="0" smtClean="0"/>
              <a:t>2012-07-20</a:t>
            </a:r>
            <a:endParaRPr lang="en-US" sz="2000" b="0" dirty="0" smtClean="0"/>
          </a:p>
        </p:txBody>
      </p:sp>
      <p:sp>
        <p:nvSpPr>
          <p:cNvPr id="1031"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graphicFrame>
        <p:nvGraphicFramePr>
          <p:cNvPr id="1026" name="Object 3"/>
          <p:cNvGraphicFramePr>
            <a:graphicFrameLocks noChangeAspect="1"/>
          </p:cNvGraphicFramePr>
          <p:nvPr>
            <p:extLst>
              <p:ext uri="{D42A27DB-BD31-4B8C-83A1-F6EECF244321}">
                <p14:modId xmlns="" xmlns:p14="http://schemas.microsoft.com/office/powerpoint/2010/main" val="2335591887"/>
              </p:ext>
            </p:extLst>
          </p:nvPr>
        </p:nvGraphicFramePr>
        <p:xfrm>
          <a:off x="1052513" y="2806700"/>
          <a:ext cx="7113587" cy="3286125"/>
        </p:xfrm>
        <a:graphic>
          <a:graphicData uri="http://schemas.openxmlformats.org/presentationml/2006/ole">
            <p:oleObj spid="_x0000_s1027" name="Document" r:id="rId4" imgW="9468553" imgH="4373305" progId="Word.Document.8">
              <p:embed/>
            </p:oleObj>
          </a:graphicData>
        </a:graphic>
      </p:graphicFrame>
      <p:sp>
        <p:nvSpPr>
          <p:cNvPr id="11" name="Slide Number Placeholder 10"/>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968214" cy="276999"/>
          </a:xfrm>
        </p:spPr>
        <p:txBody>
          <a:bodyPr/>
          <a:lstStyle/>
          <a:p>
            <a:pPr>
              <a:defRPr/>
            </a:pPr>
            <a:r>
              <a:rPr lang="en-US" smtClean="0"/>
              <a:t>July 2012</a:t>
            </a:r>
            <a:endParaRPr lang="en-US" dirty="0"/>
          </a:p>
        </p:txBody>
      </p:sp>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p:txBody>
          <a:bodyPr/>
          <a:lstStyle/>
          <a:p>
            <a:r>
              <a:rPr lang="en-US" dirty="0" smtClean="0"/>
              <a:t>Outline</a:t>
            </a:r>
          </a:p>
        </p:txBody>
      </p:sp>
      <p:sp>
        <p:nvSpPr>
          <p:cNvPr id="6149" name="Rectangle 3"/>
          <p:cNvSpPr>
            <a:spLocks noGrp="1" noChangeArrowheads="1"/>
          </p:cNvSpPr>
          <p:nvPr>
            <p:ph type="body" idx="1"/>
          </p:nvPr>
        </p:nvSpPr>
        <p:spPr/>
        <p:txBody>
          <a:bodyPr/>
          <a:lstStyle/>
          <a:p>
            <a:endParaRPr lang="en-US" sz="1800" b="0" dirty="0" smtClean="0"/>
          </a:p>
          <a:p>
            <a:r>
              <a:rPr lang="en-US" sz="1800" b="0" dirty="0" smtClean="0"/>
              <a:t>Provide high level description of the PHY design for </a:t>
            </a:r>
            <a:r>
              <a:rPr lang="en-US" sz="1800" b="0" dirty="0" smtClean="0"/>
              <a:t>TGaf as described in clause 23</a:t>
            </a:r>
            <a:endParaRPr lang="en-US" sz="1800" b="0" dirty="0" smtClean="0"/>
          </a:p>
          <a:p>
            <a:endParaRPr lang="en-US" sz="1800" b="0" dirty="0" smtClean="0"/>
          </a:p>
          <a:p>
            <a:pPr lvl="1"/>
            <a:endParaRPr lang="en-US" sz="1400" b="0" dirty="0" smtClean="0"/>
          </a:p>
          <a:p>
            <a:endParaRPr lang="en-US" sz="1800" dirty="0" smtClean="0"/>
          </a:p>
        </p:txBody>
      </p:sp>
      <p:sp>
        <p:nvSpPr>
          <p:cNvPr id="9" name="Slide Number Placeholder 8"/>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a:xfrm>
            <a:off x="685800" y="685800"/>
            <a:ext cx="7772400" cy="762000"/>
          </a:xfrm>
        </p:spPr>
        <p:txBody>
          <a:bodyPr/>
          <a:lstStyle/>
          <a:p>
            <a:r>
              <a:rPr lang="en-US" dirty="0" smtClean="0"/>
              <a:t>Design Requirements</a:t>
            </a:r>
          </a:p>
        </p:txBody>
      </p:sp>
      <p:sp>
        <p:nvSpPr>
          <p:cNvPr id="6149" name="Rectangle 3"/>
          <p:cNvSpPr>
            <a:spLocks noGrp="1" noChangeArrowheads="1"/>
          </p:cNvSpPr>
          <p:nvPr>
            <p:ph type="body" idx="1"/>
          </p:nvPr>
        </p:nvSpPr>
        <p:spPr>
          <a:xfrm>
            <a:off x="685800" y="1676400"/>
            <a:ext cx="7772400" cy="4419600"/>
          </a:xfrm>
        </p:spPr>
        <p:txBody>
          <a:bodyPr/>
          <a:lstStyle/>
          <a:p>
            <a:endParaRPr lang="en-US" sz="1800" b="0" dirty="0" smtClean="0"/>
          </a:p>
          <a:p>
            <a:r>
              <a:rPr lang="en-US" sz="1800" b="0" dirty="0" smtClean="0"/>
              <a:t>High ACLR – 55dB at the channel edge for </a:t>
            </a:r>
            <a:r>
              <a:rPr lang="en-US" sz="1800" b="0" dirty="0" smtClean="0"/>
              <a:t>transmissions </a:t>
            </a:r>
            <a:r>
              <a:rPr lang="en-US" sz="1800" b="0" dirty="0" smtClean="0"/>
              <a:t>at maximum allowed power</a:t>
            </a:r>
          </a:p>
          <a:p>
            <a:pPr lvl="1"/>
            <a:r>
              <a:rPr lang="en-US" sz="1400" dirty="0" smtClean="0"/>
              <a:t>Much higher than current 802.11 where channel edge </a:t>
            </a:r>
            <a:r>
              <a:rPr lang="en-US" sz="1400" dirty="0" smtClean="0"/>
              <a:t>spectral mask value is </a:t>
            </a:r>
            <a:r>
              <a:rPr lang="en-US" sz="1400" dirty="0" smtClean="0"/>
              <a:t>at around -20dBr</a:t>
            </a:r>
          </a:p>
          <a:p>
            <a:r>
              <a:rPr lang="en-US" sz="1800" b="0" dirty="0" smtClean="0"/>
              <a:t>Support for 3 basic channel widths – 6,7,8MHz</a:t>
            </a:r>
          </a:p>
          <a:p>
            <a:r>
              <a:rPr lang="en-US" sz="1800" b="0" dirty="0" smtClean="0"/>
              <a:t>Support for contiguous and non-contiguous transmission of the basic channel unit (due to scarcity of spectrum in urban area) </a:t>
            </a:r>
          </a:p>
          <a:p>
            <a:pPr lvl="1"/>
            <a:r>
              <a:rPr lang="en-US" sz="1400" dirty="0" smtClean="0"/>
              <a:t>Unlike 11ac where non-contiguous is supported only for the third largest BW </a:t>
            </a:r>
            <a:endParaRPr lang="en-US" sz="1400" b="0" dirty="0" smtClean="0"/>
          </a:p>
          <a:p>
            <a:r>
              <a:rPr lang="en-US" sz="1800" b="0" dirty="0" smtClean="0"/>
              <a:t>Re-use 11ac with modifications specific to TGaf </a:t>
            </a:r>
          </a:p>
          <a:p>
            <a:r>
              <a:rPr lang="en-US" sz="1800" b="0" dirty="0" smtClean="0"/>
              <a:t>Support for longer delay spread outdoor deployments</a:t>
            </a:r>
          </a:p>
          <a:p>
            <a:pPr lvl="1"/>
            <a:endParaRPr lang="en-US" sz="1400" dirty="0" smtClean="0"/>
          </a:p>
          <a:p>
            <a:pPr lvl="1"/>
            <a:endParaRPr lang="en-US" sz="1400" b="0" dirty="0" smtClean="0"/>
          </a:p>
          <a:p>
            <a:endParaRPr lang="en-US" sz="1800" dirty="0" smtClean="0"/>
          </a:p>
        </p:txBody>
      </p:sp>
      <p:sp>
        <p:nvSpPr>
          <p:cNvPr id="9" name="Date Placeholder 3"/>
          <p:cNvSpPr>
            <a:spLocks noGrp="1"/>
          </p:cNvSpPr>
          <p:nvPr>
            <p:ph type="dt" sz="quarter" idx="10"/>
          </p:nvPr>
        </p:nvSpPr>
        <p:spPr>
          <a:xfrm>
            <a:off x="696913" y="332601"/>
            <a:ext cx="968214" cy="276999"/>
          </a:xfrm>
        </p:spPr>
        <p:txBody>
          <a:bodyPr/>
          <a:lstStyle/>
          <a:p>
            <a:pPr>
              <a:defRPr/>
            </a:pPr>
            <a:r>
              <a:rPr lang="en-US" smtClean="0"/>
              <a:t>July 2012</a:t>
            </a:r>
            <a:endParaRPr lang="en-US" dirty="0"/>
          </a:p>
        </p:txBody>
      </p:sp>
      <p:sp>
        <p:nvSpPr>
          <p:cNvPr id="11" name="Slide Number Placeholder 10"/>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a:xfrm>
            <a:off x="685800" y="685800"/>
            <a:ext cx="7772400" cy="762000"/>
          </a:xfrm>
        </p:spPr>
        <p:txBody>
          <a:bodyPr/>
          <a:lstStyle/>
          <a:p>
            <a:r>
              <a:rPr lang="en-US" dirty="0" smtClean="0"/>
              <a:t>PHY </a:t>
            </a:r>
            <a:r>
              <a:rPr lang="en-US" dirty="0" smtClean="0"/>
              <a:t>Details – One Channel </a:t>
            </a:r>
            <a:endParaRPr lang="en-US" dirty="0" smtClean="0"/>
          </a:p>
        </p:txBody>
      </p:sp>
      <p:sp>
        <p:nvSpPr>
          <p:cNvPr id="6149" name="Rectangle 3"/>
          <p:cNvSpPr>
            <a:spLocks noGrp="1" noChangeArrowheads="1"/>
          </p:cNvSpPr>
          <p:nvPr>
            <p:ph type="body" idx="1"/>
          </p:nvPr>
        </p:nvSpPr>
        <p:spPr>
          <a:xfrm>
            <a:off x="685800" y="1447800"/>
            <a:ext cx="7772400" cy="4800600"/>
          </a:xfrm>
        </p:spPr>
        <p:txBody>
          <a:bodyPr/>
          <a:lstStyle/>
          <a:p>
            <a:r>
              <a:rPr lang="en-US" sz="1800" b="0" dirty="0" smtClean="0"/>
              <a:t>The PHY for </a:t>
            </a:r>
            <a:r>
              <a:rPr lang="en-US" sz="1800" b="0" dirty="0" smtClean="0"/>
              <a:t>one TVWS channel </a:t>
            </a:r>
            <a:r>
              <a:rPr lang="en-US" sz="1800" b="0" dirty="0" smtClean="0"/>
              <a:t>is based on the 11ac 40MHz PHY as-is with a sampling frequency clock </a:t>
            </a:r>
            <a:r>
              <a:rPr lang="en-US" sz="1800" b="0" dirty="0" smtClean="0"/>
              <a:t>change </a:t>
            </a:r>
            <a:endParaRPr lang="en-US" sz="1800" b="0" dirty="0" smtClean="0"/>
          </a:p>
          <a:p>
            <a:pPr lvl="1"/>
            <a:r>
              <a:rPr lang="en-US" sz="1400" dirty="0" smtClean="0"/>
              <a:t>Sampling clock change increases symbol length and delay spread tolerance to meet 11af </a:t>
            </a:r>
            <a:r>
              <a:rPr lang="en-US" sz="1400" dirty="0" smtClean="0"/>
              <a:t>requirements.  The alternative of using 20MHz PHY was considered but it was decided that it doesn’t provide long enough delay spread for outdoor applications (increase by less than 3 for 8MHz channels is insufficient)</a:t>
            </a:r>
            <a:endParaRPr lang="en-US" sz="1400" dirty="0" smtClean="0"/>
          </a:p>
          <a:p>
            <a:pPr lvl="1"/>
            <a:r>
              <a:rPr lang="en-US" sz="1400" dirty="0" smtClean="0"/>
              <a:t>VHT and non-HT DUP modes are the only supported modes</a:t>
            </a:r>
          </a:p>
          <a:p>
            <a:pPr lvl="1">
              <a:buNone/>
            </a:pPr>
            <a:r>
              <a:rPr lang="en-US" sz="1400" b="0" dirty="0" smtClean="0"/>
              <a:t> </a:t>
            </a:r>
          </a:p>
          <a:p>
            <a:r>
              <a:rPr lang="en-US" sz="1800" b="0" dirty="0" smtClean="0"/>
              <a:t>Signal BW occupies about 81% (compared to 91% in 11ac) of the TVWS channels in 6MHz and 8MHz regulatory domains.  </a:t>
            </a:r>
          </a:p>
          <a:p>
            <a:pPr lvl="1"/>
            <a:r>
              <a:rPr lang="en-US" sz="1400" dirty="0" smtClean="0"/>
              <a:t>This </a:t>
            </a:r>
            <a:r>
              <a:rPr lang="en-US" sz="1400" dirty="0" smtClean="0"/>
              <a:t>enables </a:t>
            </a:r>
            <a:r>
              <a:rPr lang="en-US" sz="1400" dirty="0" smtClean="0"/>
              <a:t>larger guard bands to allow filter roll off to achieve -55dBr  </a:t>
            </a:r>
            <a:r>
              <a:rPr lang="en-US" sz="1400" dirty="0" smtClean="0"/>
              <a:t>ACLR</a:t>
            </a:r>
          </a:p>
          <a:p>
            <a:endParaRPr lang="en-US" sz="1800" b="0" dirty="0" smtClean="0"/>
          </a:p>
          <a:p>
            <a:r>
              <a:rPr lang="en-US" sz="1800" b="0" dirty="0" smtClean="0"/>
              <a:t>In order to reduce PHY implementation options:</a:t>
            </a:r>
          </a:p>
          <a:p>
            <a:pPr lvl="1"/>
            <a:r>
              <a:rPr lang="en-US" sz="1400" b="0" dirty="0" smtClean="0"/>
              <a:t>7MHz </a:t>
            </a:r>
            <a:r>
              <a:rPr lang="en-US" sz="1400" b="0" dirty="0" smtClean="0"/>
              <a:t>regulatory domains re-use the 6MHz PHY</a:t>
            </a:r>
            <a:endParaRPr lang="en-US" sz="1400" b="0" dirty="0" smtClean="0"/>
          </a:p>
          <a:p>
            <a:pPr lvl="1"/>
            <a:r>
              <a:rPr lang="en-US" sz="1400" b="0" dirty="0" smtClean="0"/>
              <a:t>Same PHY design for 6MHz and 8MHz channels with only a sampling clock change</a:t>
            </a:r>
          </a:p>
          <a:p>
            <a:pPr lvl="1"/>
            <a:endParaRPr lang="en-US" sz="1400" dirty="0" smtClean="0"/>
          </a:p>
          <a:p>
            <a:endParaRPr lang="en-US" sz="1800" dirty="0" smtClean="0"/>
          </a:p>
          <a:p>
            <a:endParaRPr lang="en-US" sz="1800" dirty="0" smtClean="0"/>
          </a:p>
          <a:p>
            <a:endParaRPr lang="en-US" sz="1800" dirty="0" smtClean="0"/>
          </a:p>
          <a:p>
            <a:endParaRPr lang="en-US" sz="1800" dirty="0" smtClean="0"/>
          </a:p>
          <a:p>
            <a:pPr lvl="1"/>
            <a:endParaRPr lang="en-US" sz="1400" dirty="0" smtClean="0"/>
          </a:p>
          <a:p>
            <a:pPr lvl="1"/>
            <a:endParaRPr lang="en-US" sz="1400" b="0" dirty="0" smtClean="0"/>
          </a:p>
          <a:p>
            <a:endParaRPr lang="en-US" sz="1800" dirty="0" smtClean="0"/>
          </a:p>
        </p:txBody>
      </p:sp>
      <p:sp>
        <p:nvSpPr>
          <p:cNvPr id="9" name="Date Placeholder 3"/>
          <p:cNvSpPr>
            <a:spLocks noGrp="1"/>
          </p:cNvSpPr>
          <p:nvPr>
            <p:ph type="dt" sz="quarter" idx="10"/>
          </p:nvPr>
        </p:nvSpPr>
        <p:spPr>
          <a:xfrm>
            <a:off x="696913" y="332601"/>
            <a:ext cx="968214" cy="276999"/>
          </a:xfrm>
        </p:spPr>
        <p:txBody>
          <a:bodyPr/>
          <a:lstStyle/>
          <a:p>
            <a:pPr>
              <a:defRPr/>
            </a:pPr>
            <a:r>
              <a:rPr lang="en-US" smtClean="0"/>
              <a:t>July 2012</a:t>
            </a:r>
            <a:endParaRPr lang="en-US" dirty="0"/>
          </a:p>
        </p:txBody>
      </p:sp>
      <p:sp>
        <p:nvSpPr>
          <p:cNvPr id="10" name="Slide Number Placeholder 9"/>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a:xfrm>
            <a:off x="685800" y="685800"/>
            <a:ext cx="7772400" cy="762000"/>
          </a:xfrm>
        </p:spPr>
        <p:txBody>
          <a:bodyPr/>
          <a:lstStyle/>
          <a:p>
            <a:r>
              <a:rPr lang="en-US" dirty="0" smtClean="0"/>
              <a:t>Cont</a:t>
            </a:r>
            <a:r>
              <a:rPr lang="en-US" dirty="0" smtClean="0"/>
              <a:t>. – Multiple Channels </a:t>
            </a:r>
            <a:endParaRPr lang="en-US" dirty="0" smtClean="0"/>
          </a:p>
        </p:txBody>
      </p:sp>
      <p:sp>
        <p:nvSpPr>
          <p:cNvPr id="6149" name="Rectangle 3"/>
          <p:cNvSpPr>
            <a:spLocks noGrp="1" noChangeArrowheads="1"/>
          </p:cNvSpPr>
          <p:nvPr>
            <p:ph type="body" idx="1"/>
          </p:nvPr>
        </p:nvSpPr>
        <p:spPr>
          <a:xfrm>
            <a:off x="685800" y="1676400"/>
            <a:ext cx="7772400" cy="4800600"/>
          </a:xfrm>
        </p:spPr>
        <p:txBody>
          <a:bodyPr/>
          <a:lstStyle/>
          <a:p>
            <a:r>
              <a:rPr lang="en-US" sz="1800" b="0" dirty="0" smtClean="0"/>
              <a:t>TVWS channels are divided into an </a:t>
            </a:r>
            <a:r>
              <a:rPr lang="en-US" sz="1800" b="0" dirty="0" smtClean="0"/>
              <a:t>even </a:t>
            </a:r>
            <a:r>
              <a:rPr lang="en-US" sz="1800" b="0" dirty="0" smtClean="0"/>
              <a:t>number of tones. This enables transmission and reception of multiple contiguous channels using one IFFT/FFT as in 11ac.  144 tones were chosen to meet the desired signal BW.</a:t>
            </a:r>
          </a:p>
          <a:p>
            <a:endParaRPr lang="en-US" sz="1800" b="0" dirty="0" smtClean="0"/>
          </a:p>
          <a:p>
            <a:r>
              <a:rPr lang="en-US" sz="1800" b="0" dirty="0" smtClean="0"/>
              <a:t>The </a:t>
            </a:r>
            <a:r>
              <a:rPr lang="en-US" sz="1800" b="0" dirty="0" smtClean="0"/>
              <a:t>PHY for multiple channels is based on the PHY for one channel. </a:t>
            </a:r>
          </a:p>
          <a:p>
            <a:pPr lvl="1"/>
            <a:r>
              <a:rPr lang="en-US" sz="1400" b="0" dirty="0" smtClean="0"/>
              <a:t>This concept is similar to the 11ac design of 160MHz and 80+80MHz whereby the tone location of DATA and pilots are the same </a:t>
            </a:r>
            <a:r>
              <a:rPr lang="en-US" sz="1400" dirty="0" smtClean="0"/>
              <a:t>as in 80MHz</a:t>
            </a:r>
            <a:r>
              <a:rPr lang="en-US" sz="1400" b="0" dirty="0" smtClean="0"/>
              <a:t>.  </a:t>
            </a:r>
            <a:endParaRPr lang="en-US" sz="1400" b="0" dirty="0" smtClean="0"/>
          </a:p>
          <a:p>
            <a:pPr lvl="1"/>
            <a:r>
              <a:rPr lang="en-US" sz="1400" dirty="0" smtClean="0"/>
              <a:t>All basic channel units (termed frequency segments in clause 23) are </a:t>
            </a:r>
            <a:r>
              <a:rPr lang="en-US" sz="1400" dirty="0" smtClean="0"/>
              <a:t>connected </a:t>
            </a:r>
            <a:r>
              <a:rPr lang="en-US" sz="1400" dirty="0" smtClean="0"/>
              <a:t>via </a:t>
            </a:r>
            <a:r>
              <a:rPr lang="en-US" sz="1400" dirty="0" smtClean="0"/>
              <a:t>a single encoder and interleaver in order to </a:t>
            </a:r>
            <a:r>
              <a:rPr lang="en-US" sz="1400" dirty="0" smtClean="0"/>
              <a:t>maximized frequency diversity </a:t>
            </a:r>
            <a:r>
              <a:rPr lang="en-US" sz="1400" dirty="0" smtClean="0"/>
              <a:t>gain (11af channels are much narrower than 11ac, 11af can be used in lower delay spread environments such as indoors where diversity in one channel is limited)</a:t>
            </a:r>
          </a:p>
          <a:p>
            <a:pPr lvl="1"/>
            <a:endParaRPr lang="en-US" sz="1400" b="0" dirty="0" smtClean="0"/>
          </a:p>
          <a:p>
            <a:pPr lvl="1"/>
            <a:endParaRPr lang="en-US" sz="1400" b="0" dirty="0" smtClean="0"/>
          </a:p>
          <a:p>
            <a:endParaRPr lang="en-US" sz="1800" dirty="0" smtClean="0"/>
          </a:p>
          <a:p>
            <a:endParaRPr lang="en-US" sz="1800" dirty="0" smtClean="0"/>
          </a:p>
          <a:p>
            <a:endParaRPr lang="en-US" sz="1800" dirty="0" smtClean="0"/>
          </a:p>
          <a:p>
            <a:pPr lvl="1"/>
            <a:endParaRPr lang="en-US" sz="1400" dirty="0" smtClean="0"/>
          </a:p>
          <a:p>
            <a:pPr lvl="1"/>
            <a:endParaRPr lang="en-US" sz="1400" b="0" dirty="0" smtClean="0"/>
          </a:p>
          <a:p>
            <a:endParaRPr lang="en-US" sz="1800" dirty="0" smtClean="0"/>
          </a:p>
        </p:txBody>
      </p:sp>
      <p:sp>
        <p:nvSpPr>
          <p:cNvPr id="9" name="Date Placeholder 3"/>
          <p:cNvSpPr>
            <a:spLocks noGrp="1"/>
          </p:cNvSpPr>
          <p:nvPr>
            <p:ph type="dt" sz="quarter" idx="10"/>
          </p:nvPr>
        </p:nvSpPr>
        <p:spPr>
          <a:xfrm>
            <a:off x="696913" y="332601"/>
            <a:ext cx="968214" cy="276999"/>
          </a:xfrm>
        </p:spPr>
        <p:txBody>
          <a:bodyPr/>
          <a:lstStyle/>
          <a:p>
            <a:pPr>
              <a:defRPr/>
            </a:pPr>
            <a:r>
              <a:rPr lang="en-US" smtClean="0"/>
              <a:t>July 2012</a:t>
            </a:r>
            <a:endParaRPr lang="en-US" dirty="0"/>
          </a:p>
        </p:txBody>
      </p:sp>
      <p:sp>
        <p:nvSpPr>
          <p:cNvPr id="10" name="Slide Number Placeholder 9"/>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a:xfrm>
            <a:off x="685800" y="685800"/>
            <a:ext cx="7772400" cy="762000"/>
          </a:xfrm>
        </p:spPr>
        <p:txBody>
          <a:bodyPr/>
          <a:lstStyle/>
          <a:p>
            <a:r>
              <a:rPr lang="en-US" dirty="0" smtClean="0"/>
              <a:t>Clause 23 Structure </a:t>
            </a:r>
            <a:endParaRPr lang="en-US" dirty="0" smtClean="0"/>
          </a:p>
        </p:txBody>
      </p:sp>
      <p:sp>
        <p:nvSpPr>
          <p:cNvPr id="6149" name="Rectangle 3"/>
          <p:cNvSpPr>
            <a:spLocks noGrp="1" noChangeArrowheads="1"/>
          </p:cNvSpPr>
          <p:nvPr>
            <p:ph type="body" idx="1"/>
          </p:nvPr>
        </p:nvSpPr>
        <p:spPr>
          <a:xfrm>
            <a:off x="685800" y="1676400"/>
            <a:ext cx="7772400" cy="4419600"/>
          </a:xfrm>
        </p:spPr>
        <p:txBody>
          <a:bodyPr/>
          <a:lstStyle/>
          <a:p>
            <a:r>
              <a:rPr lang="en-US" sz="1800" b="0" dirty="0" smtClean="0"/>
              <a:t>Clause 23 describes the PHY for TGaf. The methodology used in creating clause 23 is by copying all the section titles of 11ac (clause 22) and filling them only with differential information explaining the delta relative to clause 22 when applicable</a:t>
            </a:r>
          </a:p>
          <a:p>
            <a:r>
              <a:rPr lang="en-US" sz="1800" b="0" dirty="0" smtClean="0"/>
              <a:t>Example: clause </a:t>
            </a:r>
            <a:r>
              <a:rPr lang="en-GB" sz="1800" b="0" dirty="0" smtClean="0"/>
              <a:t>23.3.8.1.2</a:t>
            </a:r>
            <a:r>
              <a:rPr lang="en-GB" sz="1800" dirty="0" smtClean="0"/>
              <a:t> L-STF definition </a:t>
            </a:r>
            <a:r>
              <a:rPr lang="en-GB" sz="1800" b="0" dirty="0" smtClean="0"/>
              <a:t>using five lines to modify 20+ lines including a lot of math:</a:t>
            </a:r>
            <a:endParaRPr lang="en-GB" sz="1800" dirty="0" smtClean="0"/>
          </a:p>
          <a:p>
            <a:endParaRPr lang="en-US" sz="1800" b="0" dirty="0" smtClean="0"/>
          </a:p>
          <a:p>
            <a:pPr lvl="1"/>
            <a:endParaRPr lang="en-US" sz="1400" b="0" dirty="0" smtClean="0"/>
          </a:p>
          <a:p>
            <a:endParaRPr lang="en-US" sz="1800" dirty="0" smtClean="0"/>
          </a:p>
          <a:p>
            <a:endParaRPr lang="en-US" sz="1800" dirty="0" smtClean="0"/>
          </a:p>
          <a:p>
            <a:endParaRPr lang="en-US" sz="1800" dirty="0" smtClean="0"/>
          </a:p>
          <a:p>
            <a:pPr lvl="1"/>
            <a:endParaRPr lang="en-US" sz="1400" dirty="0" smtClean="0"/>
          </a:p>
          <a:p>
            <a:pPr lvl="1"/>
            <a:endParaRPr lang="en-US" sz="1400" b="0" dirty="0" smtClean="0"/>
          </a:p>
          <a:p>
            <a:endParaRPr lang="en-US" sz="1800" dirty="0" smtClean="0"/>
          </a:p>
        </p:txBody>
      </p:sp>
      <p:sp>
        <p:nvSpPr>
          <p:cNvPr id="9" name="Date Placeholder 3"/>
          <p:cNvSpPr>
            <a:spLocks noGrp="1"/>
          </p:cNvSpPr>
          <p:nvPr>
            <p:ph type="dt" sz="quarter" idx="10"/>
          </p:nvPr>
        </p:nvSpPr>
        <p:spPr>
          <a:xfrm>
            <a:off x="696913" y="332601"/>
            <a:ext cx="968214" cy="276999"/>
          </a:xfrm>
        </p:spPr>
        <p:txBody>
          <a:bodyPr/>
          <a:lstStyle/>
          <a:p>
            <a:pPr>
              <a:defRPr/>
            </a:pPr>
            <a:r>
              <a:rPr lang="en-US" smtClean="0"/>
              <a:t>July 2012</a:t>
            </a:r>
            <a:endParaRPr lang="en-US" dirty="0"/>
          </a:p>
        </p:txBody>
      </p:sp>
      <p:sp>
        <p:nvSpPr>
          <p:cNvPr id="10" name="Slide Number Placeholder 9"/>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7" name="TextBox 6"/>
          <p:cNvSpPr txBox="1">
            <a:spLocks noChangeArrowheads="1"/>
          </p:cNvSpPr>
          <p:nvPr/>
        </p:nvSpPr>
        <p:spPr bwMode="auto">
          <a:xfrm>
            <a:off x="1066800" y="3797300"/>
            <a:ext cx="7391400" cy="1384300"/>
          </a:xfrm>
          <a:prstGeom prst="rect">
            <a:avLst/>
          </a:prstGeom>
          <a:noFill/>
          <a:ln w="9525">
            <a:noFill/>
            <a:miter lim="800000"/>
            <a:headEnd/>
            <a:tailEnd/>
          </a:ln>
        </p:spPr>
        <p:txBody>
          <a:bodyPr>
            <a:spAutoFit/>
          </a:bodyPr>
          <a:lstStyle/>
          <a:p>
            <a:r>
              <a:rPr lang="en-GB" sz="1400" dirty="0"/>
              <a:t>The L-STF field for each frequency segment in any transmission mode is defined by Equation (20-9) in 20.3.9.3.3 (L-STF definition).</a:t>
            </a:r>
          </a:p>
          <a:p>
            <a:endParaRPr lang="en-GB" sz="1400" dirty="0"/>
          </a:p>
          <a:p>
            <a:r>
              <a:rPr lang="en-GB" sz="1400" dirty="0"/>
              <a:t>The time domain representation of the signal on frequency </a:t>
            </a:r>
            <a:r>
              <a:rPr lang="en-GB" sz="1400" i="1" dirty="0" err="1"/>
              <a:t>i</a:t>
            </a:r>
            <a:r>
              <a:rPr lang="en-GB" sz="1400" i="1" baseline="-25000" dirty="0" err="1"/>
              <a:t>Seg</a:t>
            </a:r>
            <a:r>
              <a:rPr lang="en-GB" sz="1400" dirty="0"/>
              <a:t> segment in transmit chain </a:t>
            </a:r>
            <a:r>
              <a:rPr lang="en-GB" sz="1400" i="1" dirty="0" err="1"/>
              <a:t>i</a:t>
            </a:r>
            <a:r>
              <a:rPr lang="en-GB" sz="1400" i="1" baseline="-25000" dirty="0" err="1"/>
              <a:t>TX</a:t>
            </a:r>
            <a:r>
              <a:rPr lang="en-GB" sz="1400" dirty="0"/>
              <a:t> is specified in Equation (22-16) and where </a:t>
            </a:r>
            <a:r>
              <a:rPr lang="en-GB" sz="1400" dirty="0" err="1">
                <a:latin typeface="Symbol" pitchFamily="18" charset="2"/>
              </a:rPr>
              <a:t>g</a:t>
            </a:r>
            <a:r>
              <a:rPr lang="en-GB" sz="1400" i="1" baseline="-25000" dirty="0" err="1"/>
              <a:t>k</a:t>
            </a:r>
            <a:r>
              <a:rPr lang="en-GB" sz="1400" baseline="-25000" dirty="0" err="1"/>
              <a:t>,BW</a:t>
            </a:r>
            <a:r>
              <a:rPr lang="en-GB" sz="1400" dirty="0"/>
              <a:t> is replaced by </a:t>
            </a:r>
            <a:r>
              <a:rPr lang="en-GB" sz="1400" dirty="0" err="1">
                <a:latin typeface="Symbol" pitchFamily="18" charset="2"/>
              </a:rPr>
              <a:t>g</a:t>
            </a:r>
            <a:r>
              <a:rPr lang="en-GB" sz="1400" i="1" baseline="-25000" dirty="0" err="1"/>
              <a:t>k</a:t>
            </a:r>
            <a:r>
              <a:rPr lang="en-GB" sz="1400" baseline="-25000" dirty="0" err="1"/>
              <a:t>,M</a:t>
            </a:r>
            <a:r>
              <a:rPr lang="en-GB" sz="1400" dirty="0"/>
              <a:t> as defined in Table 23-7 (Transmission mode and) with </a:t>
            </a:r>
            <a:r>
              <a:rPr lang="en-GB" sz="1400" i="1" dirty="0"/>
              <a:t>N</a:t>
            </a:r>
            <a:r>
              <a:rPr lang="en-GB" sz="1400" i="1" baseline="-25000" dirty="0"/>
              <a:t>SR</a:t>
            </a:r>
            <a:r>
              <a:rPr lang="en-GB" sz="1400" dirty="0"/>
              <a:t> as defined in Table 23-3 (Timing-related parameters).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a:xfrm>
            <a:off x="685800" y="685800"/>
            <a:ext cx="7772400" cy="762000"/>
          </a:xfrm>
        </p:spPr>
        <p:txBody>
          <a:bodyPr/>
          <a:lstStyle/>
          <a:p>
            <a:r>
              <a:rPr lang="en-US" dirty="0" smtClean="0"/>
              <a:t>Example: Multi-Channel Transmitter</a:t>
            </a:r>
            <a:r>
              <a:rPr lang="en-US" dirty="0" smtClean="0"/>
              <a:t> </a:t>
            </a:r>
            <a:endParaRPr lang="en-US" dirty="0" smtClean="0"/>
          </a:p>
        </p:txBody>
      </p:sp>
      <p:sp>
        <p:nvSpPr>
          <p:cNvPr id="6149" name="Rectangle 3"/>
          <p:cNvSpPr>
            <a:spLocks noGrp="1" noChangeArrowheads="1"/>
          </p:cNvSpPr>
          <p:nvPr>
            <p:ph type="body" idx="1"/>
          </p:nvPr>
        </p:nvSpPr>
        <p:spPr>
          <a:xfrm>
            <a:off x="685800" y="1676400"/>
            <a:ext cx="7772400" cy="4419600"/>
          </a:xfrm>
        </p:spPr>
        <p:txBody>
          <a:bodyPr/>
          <a:lstStyle/>
          <a:p>
            <a:r>
              <a:rPr lang="en-US" sz="1800" b="0" dirty="0" smtClean="0"/>
              <a:t>Due to the structure of the of the PHY, the same design holds for contiguous and non-contiguous channels</a:t>
            </a:r>
            <a:endParaRPr lang="en-US" sz="1800" b="0" dirty="0" smtClean="0"/>
          </a:p>
          <a:p>
            <a:endParaRPr lang="en-US" sz="1800" b="0" dirty="0" smtClean="0"/>
          </a:p>
          <a:p>
            <a:pPr lvl="1"/>
            <a:endParaRPr lang="en-US" sz="1400" b="0" dirty="0" smtClean="0"/>
          </a:p>
          <a:p>
            <a:endParaRPr lang="en-US" sz="1800" dirty="0" smtClean="0"/>
          </a:p>
          <a:p>
            <a:endParaRPr lang="en-US" sz="1800" dirty="0" smtClean="0"/>
          </a:p>
          <a:p>
            <a:endParaRPr lang="en-US" sz="1800" dirty="0" smtClean="0"/>
          </a:p>
          <a:p>
            <a:pPr lvl="1"/>
            <a:endParaRPr lang="en-US" sz="1400" dirty="0" smtClean="0"/>
          </a:p>
          <a:p>
            <a:pPr lvl="1"/>
            <a:endParaRPr lang="en-US" sz="1400" b="0" dirty="0" smtClean="0"/>
          </a:p>
          <a:p>
            <a:endParaRPr lang="en-US" sz="1800" dirty="0" smtClean="0"/>
          </a:p>
        </p:txBody>
      </p:sp>
      <p:sp>
        <p:nvSpPr>
          <p:cNvPr id="9" name="Date Placeholder 3"/>
          <p:cNvSpPr>
            <a:spLocks noGrp="1"/>
          </p:cNvSpPr>
          <p:nvPr>
            <p:ph type="dt" sz="quarter" idx="10"/>
          </p:nvPr>
        </p:nvSpPr>
        <p:spPr>
          <a:xfrm>
            <a:off x="696913" y="332601"/>
            <a:ext cx="968214" cy="276999"/>
          </a:xfrm>
        </p:spPr>
        <p:txBody>
          <a:bodyPr/>
          <a:lstStyle/>
          <a:p>
            <a:pPr>
              <a:defRPr/>
            </a:pPr>
            <a:r>
              <a:rPr lang="en-US" smtClean="0"/>
              <a:t>July 2012</a:t>
            </a:r>
            <a:endParaRPr lang="en-US" dirty="0"/>
          </a:p>
        </p:txBody>
      </p:sp>
      <p:sp>
        <p:nvSpPr>
          <p:cNvPr id="10" name="Slide Number Placeholder 9"/>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pic>
        <p:nvPicPr>
          <p:cNvPr id="27651" name="Picture 3"/>
          <p:cNvPicPr>
            <a:picLocks noChangeAspect="1" noChangeArrowheads="1"/>
          </p:cNvPicPr>
          <p:nvPr/>
        </p:nvPicPr>
        <p:blipFill>
          <a:blip r:embed="rId3" cstate="print"/>
          <a:srcRect/>
          <a:stretch>
            <a:fillRect/>
          </a:stretch>
        </p:blipFill>
        <p:spPr bwMode="auto">
          <a:xfrm>
            <a:off x="881063" y="2743200"/>
            <a:ext cx="7381875" cy="3276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a:xfrm>
            <a:off x="685800" y="685800"/>
            <a:ext cx="7772400" cy="762000"/>
          </a:xfrm>
        </p:spPr>
        <p:txBody>
          <a:bodyPr/>
          <a:lstStyle/>
          <a:p>
            <a:r>
              <a:rPr lang="en-US" sz="2400" dirty="0" smtClean="0"/>
              <a:t>Example: Contiguous Multi-Channel Transmitter</a:t>
            </a:r>
            <a:r>
              <a:rPr lang="en-US" dirty="0" smtClean="0"/>
              <a:t> </a:t>
            </a:r>
            <a:endParaRPr lang="en-US" dirty="0" smtClean="0"/>
          </a:p>
        </p:txBody>
      </p:sp>
      <p:sp>
        <p:nvSpPr>
          <p:cNvPr id="6149" name="Rectangle 3"/>
          <p:cNvSpPr>
            <a:spLocks noGrp="1" noChangeArrowheads="1"/>
          </p:cNvSpPr>
          <p:nvPr>
            <p:ph type="body" idx="1"/>
          </p:nvPr>
        </p:nvSpPr>
        <p:spPr>
          <a:xfrm>
            <a:off x="685800" y="1676400"/>
            <a:ext cx="7772400" cy="4419600"/>
          </a:xfrm>
        </p:spPr>
        <p:txBody>
          <a:bodyPr/>
          <a:lstStyle/>
          <a:p>
            <a:r>
              <a:rPr lang="en-US" sz="1800" b="0" dirty="0" smtClean="0"/>
              <a:t>Due to the fact that each channel consists of an integer and even number of tones some implementation can use one IFFT (or FFT at the receiver)</a:t>
            </a:r>
            <a:endParaRPr lang="en-US" sz="1800" b="0" dirty="0" smtClean="0"/>
          </a:p>
          <a:p>
            <a:endParaRPr lang="en-US" sz="1800" b="0" dirty="0" smtClean="0"/>
          </a:p>
          <a:p>
            <a:pPr lvl="1"/>
            <a:endParaRPr lang="en-US" sz="1400" b="0" dirty="0" smtClean="0"/>
          </a:p>
          <a:p>
            <a:endParaRPr lang="en-US" sz="1800" dirty="0" smtClean="0"/>
          </a:p>
          <a:p>
            <a:endParaRPr lang="en-US" sz="1800" dirty="0" smtClean="0"/>
          </a:p>
          <a:p>
            <a:endParaRPr lang="en-US" sz="1800" dirty="0" smtClean="0"/>
          </a:p>
          <a:p>
            <a:pPr lvl="1"/>
            <a:endParaRPr lang="en-US" sz="1400" dirty="0" smtClean="0"/>
          </a:p>
          <a:p>
            <a:pPr lvl="1"/>
            <a:endParaRPr lang="en-US" sz="1400" b="0" dirty="0" smtClean="0"/>
          </a:p>
          <a:p>
            <a:endParaRPr lang="en-US" sz="1800" dirty="0" smtClean="0"/>
          </a:p>
        </p:txBody>
      </p:sp>
      <p:sp>
        <p:nvSpPr>
          <p:cNvPr id="9" name="Date Placeholder 3"/>
          <p:cNvSpPr>
            <a:spLocks noGrp="1"/>
          </p:cNvSpPr>
          <p:nvPr>
            <p:ph type="dt" sz="quarter" idx="10"/>
          </p:nvPr>
        </p:nvSpPr>
        <p:spPr>
          <a:xfrm>
            <a:off x="696913" y="332601"/>
            <a:ext cx="968214" cy="276999"/>
          </a:xfrm>
        </p:spPr>
        <p:txBody>
          <a:bodyPr/>
          <a:lstStyle/>
          <a:p>
            <a:pPr>
              <a:defRPr/>
            </a:pPr>
            <a:r>
              <a:rPr lang="en-US" smtClean="0"/>
              <a:t>July 2012</a:t>
            </a:r>
            <a:endParaRPr lang="en-US" dirty="0"/>
          </a:p>
        </p:txBody>
      </p:sp>
      <p:sp>
        <p:nvSpPr>
          <p:cNvPr id="10" name="Slide Number Placeholder 9"/>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pic>
        <p:nvPicPr>
          <p:cNvPr id="28675" name="Picture 3"/>
          <p:cNvPicPr>
            <a:picLocks noChangeAspect="1" noChangeArrowheads="1"/>
          </p:cNvPicPr>
          <p:nvPr/>
        </p:nvPicPr>
        <p:blipFill>
          <a:blip r:embed="rId3" cstate="print"/>
          <a:srcRect/>
          <a:stretch>
            <a:fillRect/>
          </a:stretch>
        </p:blipFill>
        <p:spPr bwMode="auto">
          <a:xfrm>
            <a:off x="1366838" y="2914650"/>
            <a:ext cx="6410325" cy="1428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46198</TotalTime>
  <Words>741</Words>
  <Application>Microsoft Office PowerPoint</Application>
  <PresentationFormat>On-screen Show (4:3)</PresentationFormat>
  <Paragraphs>130</Paragraphs>
  <Slides>8</Slides>
  <Notes>8</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8</vt:i4>
      </vt:variant>
    </vt:vector>
  </HeadingPairs>
  <TitlesOfParts>
    <vt:vector size="11" baseType="lpstr">
      <vt:lpstr>802-11-Submission</vt:lpstr>
      <vt:lpstr>Custom Design</vt:lpstr>
      <vt:lpstr>Microsoft Office Word 97 - 2003 Document</vt:lpstr>
      <vt:lpstr>TGaf PHY Overview</vt:lpstr>
      <vt:lpstr>Outline</vt:lpstr>
      <vt:lpstr>Design Requirements</vt:lpstr>
      <vt:lpstr>PHY Details – One Channel </vt:lpstr>
      <vt:lpstr>Cont. – Multiple Channels </vt:lpstr>
      <vt:lpstr>Clause 23 Structure </vt:lpstr>
      <vt:lpstr>Example: Multi-Channel Transmitter </vt:lpstr>
      <vt:lpstr>Example: Contiguous Multi-Channel Transmitter </vt:lpstr>
    </vt:vector>
  </TitlesOfParts>
  <Company>AT&amp;T Labs Research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Ron Porat</cp:lastModifiedBy>
  <cp:revision>750</cp:revision>
  <cp:lastPrinted>1998-02-10T13:28:06Z</cp:lastPrinted>
  <dcterms:created xsi:type="dcterms:W3CDTF">2007-05-21T21:00:37Z</dcterms:created>
  <dcterms:modified xsi:type="dcterms:W3CDTF">2012-07-20T22:48:29Z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-1760165834</vt:i4>
  </property>
  <property fmtid="{D5CDD505-2E9C-101B-9397-08002B2CF9AE}" pid="3" name="_NewReviewCycle">
    <vt:lpwstr/>
  </property>
  <property fmtid="{D5CDD505-2E9C-101B-9397-08002B2CF9AE}" pid="4" name="_EmailSubject">
    <vt:lpwstr>4 Channel results updated</vt:lpwstr>
  </property>
  <property fmtid="{D5CDD505-2E9C-101B-9397-08002B2CF9AE}" pid="5" name="_AuthorEmail">
    <vt:lpwstr>rethna@broadcom.com</vt:lpwstr>
  </property>
  <property fmtid="{D5CDD505-2E9C-101B-9397-08002B2CF9AE}" pid="6" name="_AuthorEmailDisplayName">
    <vt:lpwstr>Rethnakaran Pulikkoonattu</vt:lpwstr>
  </property>
  <property fmtid="{D5CDD505-2E9C-101B-9397-08002B2CF9AE}" pid="7" name="_PreviousAdHocReviewCycleID">
    <vt:i4>1364078493</vt:i4>
  </property>
</Properties>
</file>