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8" r:id="rId5"/>
    <p:sldId id="272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66" autoAdjust="0"/>
  </p:normalViewPr>
  <p:slideViewPr>
    <p:cSldViewPr>
      <p:cViewPr varScale="1">
        <p:scale>
          <a:sx n="60" d="100"/>
          <a:sy n="60" d="100"/>
        </p:scale>
        <p:origin x="-762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7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802.11-12/0865r0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802.11-12/0865r0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802.11-12/0865r0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802.11-12/0865r0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2291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229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smtClean="0">
                <a:latin typeface="Times New Roman" pitchFamily="18" charset="0"/>
              </a:rPr>
              <a:t>Statements for Jan 2012 and Feb 2012 were revised after the March Plenary Meeting.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These numbers include the changes from the revised statements.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E1194655-39C3-4967-AD5F-D428DD080B1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331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331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332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33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smtClean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Number attending the meeting (budgeted prior to meeting, final budget )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The numbers in red are a negative (loss), and the black are a positive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The Beijing and Okinawa meetings had a sponsor, and so were run on a net zero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11-12/0865r2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Treasurer Report </a:t>
            </a:r>
            <a:r>
              <a:rPr lang="en-US" dirty="0" smtClean="0"/>
              <a:t>July 2012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</a:t>
            </a:r>
            <a:r>
              <a:rPr lang="en-GB" sz="2000" b="0" smtClean="0"/>
              <a:t> 2012-05-13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0700" y="2279650"/>
          <a:ext cx="8032750" cy="2841625"/>
        </p:xfrm>
        <a:graphic>
          <a:graphicData uri="http://schemas.openxmlformats.org/presentationml/2006/ole">
            <p:oleObj spid="_x0000_s1026" name="Document" r:id="rId4" imgW="8257888" imgH="2926683" progId="Word.Document.8">
              <p:embed/>
            </p:oleObj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35" name="Footer Placeholder 1"/>
          <p:cNvSpPr txBox="1">
            <a:spLocks noGrp="1"/>
          </p:cNvSpPr>
          <p:nvPr/>
        </p:nvSpPr>
        <p:spPr bwMode="auto">
          <a:xfrm>
            <a:off x="74676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1" name="Date Placeholder 3"/>
          <p:cNvSpPr txBox="1">
            <a:spLocks noGrp="1"/>
          </p:cNvSpPr>
          <p:nvPr/>
        </p:nvSpPr>
        <p:spPr bwMode="auto">
          <a:xfrm>
            <a:off x="696913" y="333375"/>
            <a:ext cx="25892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May 2012</a:t>
            </a:r>
            <a:endParaRPr lang="en-GB" sz="1800" b="1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Treasurer report for July 2012 for the Joint 802.11/.15 Wireless funds</a:t>
            </a:r>
          </a:p>
        </p:txBody>
      </p:sp>
      <p:sp>
        <p:nvSpPr>
          <p:cNvPr id="4106" name="Footer Placeholder 1"/>
          <p:cNvSpPr txBox="1">
            <a:spLocks noGrp="1"/>
          </p:cNvSpPr>
          <p:nvPr/>
        </p:nvSpPr>
        <p:spPr bwMode="auto">
          <a:xfrm>
            <a:off x="74676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80AD8FF-38CB-406D-A99A-4F9EC981484E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6379F3D5-80A1-4B4E-B2FC-F255381E2AC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3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60801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Treasury Net Worth</a:t>
            </a:r>
            <a:br>
              <a:rPr lang="en-US" sz="2800" smtClean="0"/>
            </a:br>
            <a:r>
              <a:rPr lang="en-US" sz="2400" smtClean="0"/>
              <a:t>(Unaudited)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7924800" cy="4572000"/>
          </a:xfrm>
        </p:spPr>
        <p:txBody>
          <a:bodyPr lIns="92075" tIns="46038" rIns="92075" bIns="46038"/>
          <a:lstStyle/>
          <a:p>
            <a:pPr defTabSz="914400">
              <a:lnSpc>
                <a:spcPct val="90000"/>
              </a:lnSpc>
              <a:tabLst>
                <a:tab pos="7372350" algn="r"/>
              </a:tabLst>
            </a:pPr>
            <a:r>
              <a:rPr lang="en-US" smtClean="0"/>
              <a:t>March 05, 2012 – $467,328.13</a:t>
            </a:r>
          </a:p>
          <a:p>
            <a:pPr lvl="1" defTabSz="914400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IEEE account: $325,524.45 +31,115.55 +50,000 +176.94 +150.96  = $406,967.90</a:t>
            </a:r>
          </a:p>
          <a:p>
            <a:pPr lvl="1" defTabSz="914400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Face-to-Face: $241,985.73 -95,776.96 +47,750 -143,798.54 +10,200 = $60,360.23</a:t>
            </a:r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mtClean="0"/>
              <a:t>April 30, 2012 – $586,817.38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IEEE account: $406,967.90 -$15,318.60 -$20.00 +$158.27 = $391,948.68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Face-to-Face: $60,360.23 +$42,900-$8,159.08 +$130,350-$30,582.45= $194,868.70 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mtClean="0"/>
              <a:t>July 1, 2012 – $433,424.66 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IEEE account: $391,948.68 + $462.69 = $392,411.37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Face-to-Face: $194,868.70+$45,300-$30,209.32+$2,400.09-$171,346.18 = $41,013.29</a:t>
            </a:r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smtClean="0"/>
          </a:p>
        </p:txBody>
      </p:sp>
      <p:sp>
        <p:nvSpPr>
          <p:cNvPr id="5128" name="Footer Placeholder 1"/>
          <p:cNvSpPr txBox="1">
            <a:spLocks noGrp="1"/>
          </p:cNvSpPr>
          <p:nvPr/>
        </p:nvSpPr>
        <p:spPr bwMode="auto">
          <a:xfrm>
            <a:off x="7467600" y="61722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0823F9AA-2427-40A2-902C-A77A55F3E7FE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8EACFF72-1AFD-485A-867D-882F79952D3F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Atlanta – May 2012</a:t>
            </a:r>
          </a:p>
        </p:txBody>
      </p:sp>
      <p:sp>
        <p:nvSpPr>
          <p:cNvPr id="6151" name="Rectangle 3"/>
          <p:cNvSpPr txBox="1">
            <a:spLocks noChangeArrowheads="1"/>
          </p:cNvSpPr>
          <p:nvPr/>
        </p:nvSpPr>
        <p:spPr bwMode="auto">
          <a:xfrm>
            <a:off x="304800" y="16764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Registration Income:                	$227,100	$209,400	$223,350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Hotel Credits	$0	$1,800               $1345.60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Registrations	350	318                         334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endParaRPr lang="en-US" sz="1600" b="1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	$227,780	$213,215         $224,795.95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AV	$16,000	$16,400               $15,477.92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Financial Fees	$12,955	$11,670               $12,670.94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Meeting Planner	$41,650	$37,500               $41,606.78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Food &amp; Beverage	$89,950	$83,160               $87,990.01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Network Services	$43,500	$40,510               $43,409.64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Social	$15,125	$15,125               $15,420.00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Shipping 	$ 7,250	$ 7,500                $ 7,170.66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Misc	$ 1,350	$ 1,350                $ 1,050.00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$(680)	$ (2,015)             $(100.35)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962400" y="1143000"/>
            <a:ext cx="10668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Budget Feb 22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7162800" y="1524000"/>
            <a:ext cx="1143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6154" name="Text Box 8"/>
          <p:cNvSpPr txBox="1">
            <a:spLocks noChangeArrowheads="1"/>
          </p:cNvSpPr>
          <p:nvPr/>
        </p:nvSpPr>
        <p:spPr bwMode="auto">
          <a:xfrm>
            <a:off x="5715000" y="1066800"/>
            <a:ext cx="1143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Estimate May 13</a:t>
            </a:r>
          </a:p>
        </p:txBody>
      </p:sp>
      <p:sp>
        <p:nvSpPr>
          <p:cNvPr id="6155" name="Footer Placeholder 1"/>
          <p:cNvSpPr txBox="1">
            <a:spLocks noGrp="1"/>
          </p:cNvSpPr>
          <p:nvPr/>
        </p:nvSpPr>
        <p:spPr bwMode="auto">
          <a:xfrm>
            <a:off x="7467600" y="61722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6934200" y="1066800"/>
            <a:ext cx="9906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Final July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Indian Wells– Sept 2012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Registration Income:                	$207,900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Hotel Credits	$0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Registrations	325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	$215,565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AV	$15,600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Financial Fees	$11,995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Meeting Planner	$39,525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Food &amp; Beverage	$82,750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Network Services	$42,000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Social	$14,095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Shipping 	$ 7,250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Misc	$ 1,350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$(7,665)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352800" y="12192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Proposed Budget June 19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524000"/>
            <a:ext cx="1143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467600" y="61722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3838B4BB-A4D0-4480-9F10-787314E25A66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533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143000"/>
            <a:ext cx="4495800" cy="4684713"/>
          </a:xfrm>
        </p:spPr>
        <p:txBody>
          <a:bodyPr lIns="92075" tIns="46038" rIns="92075" bIns="46038"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491 - Singapore ($22,077 - </a:t>
            </a:r>
            <a:r>
              <a:rPr lang="en-US" sz="1200" smtClean="0">
                <a:solidFill>
                  <a:srgbClr val="FF0000"/>
                </a:solidFill>
              </a:rPr>
              <a:t>$32,319</a:t>
            </a:r>
            <a:r>
              <a:rPr lang="en-US" sz="120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714 - Berlin (</a:t>
            </a:r>
            <a:r>
              <a:rPr lang="en-US" sz="1200" smtClean="0">
                <a:solidFill>
                  <a:srgbClr val="FF0000"/>
                </a:solidFill>
              </a:rPr>
              <a:t>$25, 914</a:t>
            </a:r>
            <a:r>
              <a:rPr lang="en-US" sz="1200" smtClean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523 - Cairns (Australia) (</a:t>
            </a:r>
            <a:r>
              <a:rPr lang="en-US" sz="1200" smtClean="0">
                <a:solidFill>
                  <a:srgbClr val="FF0000"/>
                </a:solidFill>
              </a:rPr>
              <a:t>$60,750 - $51,375</a:t>
            </a:r>
            <a:r>
              <a:rPr lang="en-US" sz="120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350 - Melbourne (</a:t>
            </a:r>
            <a:r>
              <a:rPr lang="en-US" sz="1200" smtClean="0">
                <a:solidFill>
                  <a:srgbClr val="FF0000"/>
                </a:solidFill>
              </a:rPr>
              <a:t>$38,855 - $23,184</a:t>
            </a:r>
            <a:r>
              <a:rPr lang="en-US" sz="120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478 - Montreal (</a:t>
            </a:r>
            <a:r>
              <a:rPr lang="en-US" sz="1200" smtClean="0">
                <a:solidFill>
                  <a:srgbClr val="FF0000"/>
                </a:solidFill>
              </a:rPr>
              <a:t>$750 </a:t>
            </a:r>
            <a:r>
              <a:rPr lang="en-US" sz="1200" smtClean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439 - Hawaii (</a:t>
            </a:r>
            <a:r>
              <a:rPr lang="en-US" sz="1200" smtClean="0">
                <a:solidFill>
                  <a:srgbClr val="FF0000"/>
                </a:solidFill>
              </a:rPr>
              <a:t>$28,200</a:t>
            </a:r>
            <a:r>
              <a:rPr lang="en-US" sz="1200" smtClean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361 - Taipei (</a:t>
            </a:r>
            <a:r>
              <a:rPr lang="en-US" sz="1200" smtClean="0">
                <a:solidFill>
                  <a:srgbClr val="FF0000"/>
                </a:solidFill>
              </a:rPr>
              <a:t>$126,352 - $24,636</a:t>
            </a:r>
            <a:r>
              <a:rPr lang="en-US" sz="120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379 – Hawaii (</a:t>
            </a:r>
            <a:r>
              <a:rPr lang="en-US" sz="1200" smtClean="0">
                <a:solidFill>
                  <a:srgbClr val="FF0000"/>
                </a:solidFill>
              </a:rPr>
              <a:t>$13,343 </a:t>
            </a:r>
            <a:r>
              <a:rPr lang="en-US" sz="1200" smtClean="0"/>
              <a:t>-</a:t>
            </a:r>
            <a:r>
              <a:rPr lang="en-US" sz="1200" smtClean="0">
                <a:solidFill>
                  <a:srgbClr val="FF0000"/>
                </a:solidFill>
              </a:rPr>
              <a:t> </a:t>
            </a:r>
            <a:r>
              <a:rPr lang="en-US" sz="1200" smtClean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143000"/>
            <a:ext cx="4648200" cy="4953000"/>
          </a:xfrm>
        </p:spPr>
        <p:txBody>
          <a:bodyPr lIns="92075" tIns="46038" rIns="92075" bIns="46038"/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smtClean="0"/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2009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355 – LA ($4,724 - $9,835)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344 – Montreal ($8,676 - $29,948)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500 – Hawaii ($16,793 - $17,330)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2010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428 – LA ($9,000 - $33,841)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426 - Beijing ($0)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384 – Hawaii ($1,161- $316)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2011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410 – LA ($13,378 - $29,080)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351 – Palm Springs (</a:t>
            </a:r>
            <a:r>
              <a:rPr lang="en-US" sz="1600" smtClean="0">
                <a:solidFill>
                  <a:srgbClr val="FF0000"/>
                </a:solidFill>
              </a:rPr>
              <a:t>$9,128 </a:t>
            </a:r>
            <a:r>
              <a:rPr lang="en-US" sz="1600" smtClean="0"/>
              <a:t>– $20,536)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313 – Okinawa (</a:t>
            </a:r>
            <a:r>
              <a:rPr lang="en-US" sz="1600" smtClean="0">
                <a:solidFill>
                  <a:srgbClr val="FF0000"/>
                </a:solidFill>
              </a:rPr>
              <a:t>$22,669 </a:t>
            </a:r>
            <a:r>
              <a:rPr lang="en-US" sz="1600" smtClean="0"/>
              <a:t>– $0)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2012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359 – Jacksonville ($16,398 - $30,931.52 )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335 – Atlanta (</a:t>
            </a:r>
            <a:r>
              <a:rPr lang="en-US" sz="1600" smtClean="0">
                <a:solidFill>
                  <a:srgbClr val="FF0000"/>
                </a:solidFill>
              </a:rPr>
              <a:t>$680</a:t>
            </a:r>
            <a:r>
              <a:rPr lang="en-US" sz="1600" smtClean="0"/>
              <a:t> -   </a:t>
            </a:r>
            <a:r>
              <a:rPr lang="en-US" sz="1600" smtClean="0">
                <a:solidFill>
                  <a:srgbClr val="FF0000"/>
                </a:solidFill>
              </a:rPr>
              <a:t>$100.35</a:t>
            </a:r>
            <a:r>
              <a:rPr lang="en-US" sz="1600" smtClean="0"/>
              <a:t>)</a:t>
            </a: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8850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2" name="Footer Placeholder 1"/>
          <p:cNvSpPr txBox="1">
            <a:spLocks noGrp="1"/>
          </p:cNvSpPr>
          <p:nvPr/>
        </p:nvSpPr>
        <p:spPr bwMode="auto">
          <a:xfrm>
            <a:off x="74676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1078</TotalTime>
  <Words>682</Words>
  <Application>Microsoft Office PowerPoint</Application>
  <PresentationFormat>On-screen Show (4:3)</PresentationFormat>
  <Paragraphs>157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MS Gothic</vt:lpstr>
      <vt:lpstr>Arial</vt:lpstr>
      <vt:lpstr>Arial Unicode MS</vt:lpstr>
      <vt:lpstr>MS PGothic</vt:lpstr>
      <vt:lpstr>802-11-Submission</vt:lpstr>
      <vt:lpstr>Microsoft Office Word 97 - 2003 Document</vt:lpstr>
      <vt:lpstr>Treasurer Report July 2012</vt:lpstr>
      <vt:lpstr>Abstract</vt:lpstr>
      <vt:lpstr>Treasury Net Worth (Unaudited)</vt:lpstr>
      <vt:lpstr>Atlanta – May 2012</vt:lpstr>
      <vt:lpstr>Indian Wells– Sept 2012</vt:lpstr>
      <vt:lpstr>Historical Attendance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July 2012</dc:title>
  <dc:creator>Jon Rosdahl</dc:creator>
  <cp:keywords>July 2012</cp:keywords>
  <cp:lastModifiedBy>jr05</cp:lastModifiedBy>
  <cp:revision>11</cp:revision>
  <cp:lastPrinted>1601-01-01T00:00:00Z</cp:lastPrinted>
  <dcterms:created xsi:type="dcterms:W3CDTF">2012-05-13T15:07:35Z</dcterms:created>
  <dcterms:modified xsi:type="dcterms:W3CDTF">2012-07-16T18:32:34Z</dcterms:modified>
</cp:coreProperties>
</file>