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16"/>
  </p:notesMasterIdLst>
  <p:handoutMasterIdLst>
    <p:handoutMasterId r:id="rId17"/>
  </p:handoutMasterIdLst>
  <p:sldIdLst>
    <p:sldId id="483" r:id="rId6"/>
    <p:sldId id="484" r:id="rId7"/>
    <p:sldId id="485" r:id="rId8"/>
    <p:sldId id="458" r:id="rId9"/>
    <p:sldId id="479" r:id="rId10"/>
    <p:sldId id="470" r:id="rId11"/>
    <p:sldId id="482" r:id="rId12"/>
    <p:sldId id="466" r:id="rId13"/>
    <p:sldId id="462" r:id="rId14"/>
    <p:sldId id="473" r:id="rId15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5" autoAdjust="0"/>
    <p:restoredTop sz="94660"/>
  </p:normalViewPr>
  <p:slideViewPr>
    <p:cSldViewPr>
      <p:cViewPr>
        <p:scale>
          <a:sx n="110" d="100"/>
          <a:sy n="110" d="100"/>
        </p:scale>
        <p:origin x="-78" y="-78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474703" y="6725874"/>
            <a:ext cx="546864" cy="14325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8938" y="525463"/>
            <a:ext cx="3463925" cy="25971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474703" y="6725874"/>
            <a:ext cx="546864" cy="143254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8938" y="525463"/>
            <a:ext cx="3463925" cy="259715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18631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12/0860r0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July 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6768244" y="6489340"/>
            <a:ext cx="20433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Qualcomm Inc.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Collision reduction after TIM</a:t>
            </a:r>
            <a:endParaRPr lang="en-US" dirty="0" smtClean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293813" y="2062163"/>
          <a:ext cx="6883400" cy="4416425"/>
        </p:xfrm>
        <a:graphic>
          <a:graphicData uri="http://schemas.openxmlformats.org/presentationml/2006/ole">
            <p:oleObj spid="_x0000_s27651" name="Document" r:id="rId4" imgW="8932187" imgH="573520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in the specification framework an operation mode for spreading the PS-Poll/trigger frame transmission, that does not require additional beacon info, by defining the </a:t>
            </a:r>
            <a:r>
              <a:rPr lang="en-US" dirty="0" smtClean="0"/>
              <a:t>following:</a:t>
            </a:r>
            <a:endParaRPr lang="en-US" dirty="0"/>
          </a:p>
          <a:p>
            <a:pPr lvl="1"/>
            <a:r>
              <a:rPr lang="en-US" dirty="0"/>
              <a:t>Paged STA starts the contention at slot boundary defined as a function of STA position in the TIM IE and additional info determined by Association or Beacon frame.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55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268413" y="811213"/>
          <a:ext cx="6400800" cy="5511800"/>
        </p:xfrm>
        <a:graphic>
          <a:graphicData uri="http://schemas.openxmlformats.org/presentationml/2006/ole">
            <p:oleObj spid="_x0000_s28675" name="Document" r:id="rId4" imgW="8513727" imgH="733265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265238" y="808038"/>
          <a:ext cx="6464300" cy="5072062"/>
        </p:xfrm>
        <a:graphic>
          <a:graphicData uri="http://schemas.openxmlformats.org/presentationml/2006/ole">
            <p:oleObj spid="_x0000_s29699" name="Document" r:id="rId3" imgW="8513727" imgH="669389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802.11ah </a:t>
            </a:r>
            <a:r>
              <a:rPr lang="en-US" sz="1800" dirty="0"/>
              <a:t>to support up to </a:t>
            </a:r>
            <a:r>
              <a:rPr lang="en-US" sz="1800" dirty="0" smtClean="0"/>
              <a:t>6000 </a:t>
            </a:r>
            <a:r>
              <a:rPr lang="en-US" sz="1800" dirty="0"/>
              <a:t>STA</a:t>
            </a:r>
          </a:p>
          <a:p>
            <a:pPr lvl="1"/>
            <a:r>
              <a:rPr lang="en-US" sz="1600" dirty="0"/>
              <a:t>Potentially high collisions</a:t>
            </a:r>
          </a:p>
          <a:p>
            <a:pPr lvl="1"/>
            <a:r>
              <a:rPr lang="en-US" sz="1600" dirty="0"/>
              <a:t>Potentially hidden nodes</a:t>
            </a:r>
          </a:p>
          <a:p>
            <a:r>
              <a:rPr lang="en-US" sz="1800" dirty="0"/>
              <a:t>In [1] various options for ‘spreading’ the UL transmissions in time  to avoid collisions were presented</a:t>
            </a:r>
          </a:p>
          <a:p>
            <a:pPr lvl="1"/>
            <a:r>
              <a:rPr lang="en-US" sz="1600" dirty="0"/>
              <a:t>The general concept was accepted in SFD [2</a:t>
            </a:r>
            <a:r>
              <a:rPr lang="en-US" sz="1600" dirty="0" smtClean="0"/>
              <a:t>]</a:t>
            </a:r>
          </a:p>
          <a:p>
            <a:pPr lvl="2"/>
            <a:r>
              <a:rPr lang="en-GB" sz="1100" i="1" dirty="0" smtClean="0"/>
              <a:t>R.4.2.B: The draft specification shall support the concept of utilizing information from an AP to spread out uplink transmissions over a period of time to mitigate the hidden node problem [May 2012 meeting minutes, 12/606r1]</a:t>
            </a:r>
            <a:endParaRPr lang="en-US" sz="1100" i="1" dirty="0"/>
          </a:p>
          <a:p>
            <a:r>
              <a:rPr lang="en-US" sz="1800" dirty="0"/>
              <a:t>In [2] general methods for UL and DL </a:t>
            </a:r>
            <a:r>
              <a:rPr lang="en-US" sz="1800" dirty="0" smtClean="0"/>
              <a:t>data </a:t>
            </a:r>
            <a:r>
              <a:rPr lang="en-US" sz="1800" dirty="0"/>
              <a:t>delivery are </a:t>
            </a:r>
            <a:r>
              <a:rPr lang="en-US" sz="1800" dirty="0" smtClean="0"/>
              <a:t>discussed</a:t>
            </a:r>
            <a:endParaRPr lang="en-US" sz="1800" dirty="0"/>
          </a:p>
          <a:p>
            <a:pPr lvl="1"/>
            <a:endParaRPr lang="en-US" sz="1600" dirty="0"/>
          </a:p>
          <a:p>
            <a:r>
              <a:rPr lang="en-US" sz="1800" dirty="0"/>
              <a:t>We </a:t>
            </a:r>
            <a:r>
              <a:rPr lang="en-US" sz="1800" dirty="0" smtClean="0"/>
              <a:t>describe </a:t>
            </a:r>
            <a:r>
              <a:rPr lang="en-US" sz="1800" dirty="0"/>
              <a:t>in more </a:t>
            </a:r>
            <a:r>
              <a:rPr lang="en-US" sz="1800" dirty="0" smtClean="0"/>
              <a:t>detail </a:t>
            </a:r>
            <a:r>
              <a:rPr lang="en-US" sz="1800" dirty="0"/>
              <a:t>a specific mechanism for reducing the collisions </a:t>
            </a:r>
            <a:r>
              <a:rPr lang="en-US" sz="1800" dirty="0" smtClean="0"/>
              <a:t>that may be generated after the </a:t>
            </a:r>
            <a:r>
              <a:rPr lang="en-US" sz="1800" dirty="0"/>
              <a:t>TIM</a:t>
            </a:r>
          </a:p>
          <a:p>
            <a:pPr lvl="1"/>
            <a:r>
              <a:rPr lang="en-US" sz="1600" dirty="0"/>
              <a:t>‘Spread’ the contention process of </a:t>
            </a:r>
            <a:r>
              <a:rPr lang="en-US" sz="1600" u="sng" dirty="0"/>
              <a:t>paged</a:t>
            </a:r>
            <a:r>
              <a:rPr lang="en-US" sz="1600" dirty="0"/>
              <a:t> STAs</a:t>
            </a:r>
          </a:p>
          <a:p>
            <a:pPr lvl="1"/>
            <a:r>
              <a:rPr lang="en-US" sz="1600" dirty="0"/>
              <a:t> Define a mechanism that does not require extra signaling in every </a:t>
            </a:r>
            <a:r>
              <a:rPr lang="en-US" sz="1600" dirty="0" smtClean="0"/>
              <a:t>beacon</a:t>
            </a:r>
            <a:endParaRPr lang="en-US" sz="1400" dirty="0"/>
          </a:p>
          <a:p>
            <a:pPr lvl="2">
              <a:buNone/>
            </a:pPr>
            <a:endParaRPr lang="en-US" sz="14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 mode and 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STAs in PS mode currently operate as follows</a:t>
            </a:r>
          </a:p>
          <a:p>
            <a:pPr lvl="1"/>
            <a:r>
              <a:rPr lang="en-US" sz="1600" dirty="0"/>
              <a:t>STA wakes up for a beacon and reads a TIM</a:t>
            </a:r>
          </a:p>
          <a:p>
            <a:pPr lvl="1"/>
            <a:r>
              <a:rPr lang="en-US" sz="1600" dirty="0"/>
              <a:t>If STA is </a:t>
            </a:r>
            <a:r>
              <a:rPr lang="en-US" sz="1600" dirty="0" smtClean="0"/>
              <a:t>not </a:t>
            </a:r>
            <a:r>
              <a:rPr lang="en-US" sz="1600" dirty="0"/>
              <a:t>‘paged’ by the TIM the STA goes back to </a:t>
            </a:r>
            <a:r>
              <a:rPr lang="en-US" sz="1600" dirty="0" smtClean="0"/>
              <a:t>Doze mode</a:t>
            </a:r>
            <a:endParaRPr lang="en-US" sz="1600" dirty="0"/>
          </a:p>
          <a:p>
            <a:pPr lvl="1"/>
            <a:r>
              <a:rPr lang="en-US" sz="1600" dirty="0"/>
              <a:t>If STA is ‘paged’ by the TIM the STA </a:t>
            </a:r>
            <a:r>
              <a:rPr lang="en-US" sz="1600" dirty="0" smtClean="0"/>
              <a:t>contends to send </a:t>
            </a:r>
            <a:r>
              <a:rPr lang="en-US" sz="1600" dirty="0"/>
              <a:t>a PS-Poll</a:t>
            </a:r>
          </a:p>
          <a:p>
            <a:pPr lvl="1"/>
            <a:r>
              <a:rPr lang="en-US" sz="1600" dirty="0"/>
              <a:t>AP replies with either ACK or </a:t>
            </a:r>
            <a:r>
              <a:rPr lang="en-US" sz="1600" dirty="0" smtClean="0"/>
              <a:t>immediate Data</a:t>
            </a:r>
            <a:endParaRPr lang="en-US" sz="1600" dirty="0"/>
          </a:p>
          <a:p>
            <a:pPr lvl="1">
              <a:buNone/>
            </a:pPr>
            <a:endParaRPr lang="en-US" sz="1600" dirty="0"/>
          </a:p>
          <a:p>
            <a:r>
              <a:rPr lang="en-US" sz="1800" dirty="0"/>
              <a:t>Contention for sending the </a:t>
            </a:r>
            <a:r>
              <a:rPr lang="en-US" sz="1800" dirty="0" smtClean="0"/>
              <a:t>PS-Poll/trigger frame </a:t>
            </a:r>
            <a:r>
              <a:rPr lang="en-US" sz="1800" dirty="0"/>
              <a:t>may cause collisions, especially if a large number of STAs were paged or STAs are hidden</a:t>
            </a:r>
          </a:p>
          <a:p>
            <a:r>
              <a:rPr lang="en-US" sz="1800" dirty="0"/>
              <a:t>A way to reduce the collision probability is to stagger the transmissions in </a:t>
            </a:r>
            <a:r>
              <a:rPr lang="en-US" sz="1800" dirty="0" smtClean="0"/>
              <a:t>time</a:t>
            </a:r>
          </a:p>
          <a:p>
            <a:pPr lvl="1"/>
            <a:r>
              <a:rPr lang="en-US" sz="1400" dirty="0" smtClean="0"/>
              <a:t>Quantitative benefits of this concept can be found in [1]</a:t>
            </a:r>
            <a:endParaRPr lang="en-US" sz="1400" dirty="0"/>
          </a:p>
          <a:p>
            <a:endParaRPr lang="en-US" sz="1800" dirty="0"/>
          </a:p>
          <a:p>
            <a:r>
              <a:rPr lang="en-US" sz="1800" dirty="0"/>
              <a:t>We propose to use implicit info  from the TIM to indicate to each paged STA when to start the contention to send the PS-Poll or trigger </a:t>
            </a:r>
            <a:r>
              <a:rPr lang="en-US" sz="1800" dirty="0" smtClean="0"/>
              <a:t>frame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method</a:t>
            </a:r>
            <a:endParaRPr lang="en-US" altLang="zh-C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STAs that read the TIM and for which the AP has BUs shall behave as follows to send a PS-Poll or trigger frame</a:t>
            </a:r>
          </a:p>
          <a:p>
            <a:pPr lvl="1"/>
            <a:r>
              <a:rPr lang="en-US" sz="1600" dirty="0" smtClean="0"/>
              <a:t>STA </a:t>
            </a:r>
            <a:r>
              <a:rPr lang="en-US" sz="1600" i="1" dirty="0" err="1" smtClean="0"/>
              <a:t>i</a:t>
            </a:r>
            <a:r>
              <a:rPr lang="en-US" sz="1600" dirty="0" smtClean="0"/>
              <a:t> shall not start to contend before a given time T</a:t>
            </a:r>
            <a:r>
              <a:rPr lang="en-US" sz="1600" baseline="-25000" dirty="0" smtClean="0"/>
              <a:t>i</a:t>
            </a:r>
          </a:p>
          <a:p>
            <a:pPr lvl="1"/>
            <a:r>
              <a:rPr lang="en-US" sz="1600" dirty="0" smtClean="0"/>
              <a:t>T</a:t>
            </a:r>
            <a:r>
              <a:rPr lang="en-US" sz="1600" baseline="-25000" dirty="0" smtClean="0"/>
              <a:t>i</a:t>
            </a:r>
            <a:r>
              <a:rPr lang="en-US" sz="1600" dirty="0" smtClean="0"/>
              <a:t> is computed based on the STA’s position in the TIM IE and additional information which is received a priori from the AP</a:t>
            </a:r>
          </a:p>
          <a:p>
            <a:endParaRPr lang="en-US" sz="1800" dirty="0" smtClean="0"/>
          </a:p>
          <a:p>
            <a:r>
              <a:rPr lang="en-US" sz="1800" dirty="0" smtClean="0"/>
              <a:t>Example 1</a:t>
            </a:r>
          </a:p>
          <a:p>
            <a:pPr lvl="1"/>
            <a:r>
              <a:rPr lang="en-US" sz="1600" dirty="0" smtClean="0"/>
              <a:t>Ti = </a:t>
            </a:r>
            <a:r>
              <a:rPr lang="en-US" sz="1600" dirty="0" err="1" smtClean="0"/>
              <a:t>STA_Position</a:t>
            </a:r>
            <a:r>
              <a:rPr lang="en-US" sz="1600" dirty="0" smtClean="0"/>
              <a:t> * X</a:t>
            </a:r>
          </a:p>
          <a:p>
            <a:pPr lvl="2"/>
            <a:r>
              <a:rPr lang="en-US" sz="1400" dirty="0" smtClean="0"/>
              <a:t>X = 10ms, indicated by AP, e.g., at association</a:t>
            </a:r>
          </a:p>
          <a:p>
            <a:r>
              <a:rPr lang="en-US" sz="1800" dirty="0" smtClean="0"/>
              <a:t>Example 2</a:t>
            </a:r>
          </a:p>
          <a:p>
            <a:pPr lvl="1"/>
            <a:r>
              <a:rPr lang="en-US" sz="1600" dirty="0" smtClean="0"/>
              <a:t>Ti = HASH(</a:t>
            </a:r>
            <a:r>
              <a:rPr lang="en-US" sz="1600" dirty="0" err="1" smtClean="0"/>
              <a:t>STA_Position</a:t>
            </a:r>
            <a:r>
              <a:rPr lang="en-US" sz="1600" dirty="0" smtClean="0"/>
              <a:t>, TSF) * X</a:t>
            </a:r>
          </a:p>
          <a:p>
            <a:pPr lvl="2"/>
            <a:r>
              <a:rPr lang="en-US" sz="1400" dirty="0" smtClean="0"/>
              <a:t>X = 10ms, indicated by AP, e.g., at association</a:t>
            </a:r>
          </a:p>
          <a:p>
            <a:endParaRPr lang="en-US" sz="1800" dirty="0" smtClean="0"/>
          </a:p>
          <a:p>
            <a:r>
              <a:rPr lang="en-US" sz="1800" dirty="0" smtClean="0"/>
              <a:t>T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 can be computed also in other ways which may account for other implicit information to further increase efficiency</a:t>
            </a:r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76725267-0E8A-4ED6-B870-3DA24C4D0351}" type="slidenum">
              <a:rPr lang="en-US" alt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036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AP may communicate this additional information (e.g., value of X) in different ways</a:t>
            </a:r>
          </a:p>
          <a:p>
            <a:pPr lvl="1"/>
            <a:r>
              <a:rPr lang="en-US" dirty="0" smtClean="0"/>
              <a:t>Include it in the association response or in a management frame</a:t>
            </a:r>
          </a:p>
          <a:p>
            <a:pPr lvl="2"/>
            <a:r>
              <a:rPr lang="en-US" dirty="0" smtClean="0"/>
              <a:t>If an update is required the AP may include it in a beacon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Notes</a:t>
            </a:r>
          </a:p>
          <a:p>
            <a:pPr lvl="1"/>
            <a:r>
              <a:rPr lang="en-US" dirty="0" smtClean="0"/>
              <a:t>Beacon reception is a major source of power consumption</a:t>
            </a:r>
          </a:p>
          <a:p>
            <a:pPr lvl="1"/>
            <a:r>
              <a:rPr lang="en-US" dirty="0" smtClean="0"/>
              <a:t>A Short Bacon format was accepted in [3]</a:t>
            </a:r>
          </a:p>
          <a:p>
            <a:pPr lvl="1"/>
            <a:r>
              <a:rPr lang="en-US" dirty="0" smtClean="0"/>
              <a:t>We should avoid any increase of (short) beacon size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4432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a mechanism for spreading the access times of the paged STAs by using implicit information in the TIM</a:t>
            </a:r>
          </a:p>
          <a:p>
            <a:pPr lvl="1"/>
            <a:r>
              <a:rPr lang="en-US" dirty="0" smtClean="0"/>
              <a:t>Does not require additional information in the beacon</a:t>
            </a:r>
          </a:p>
          <a:p>
            <a:pPr lvl="1"/>
            <a:r>
              <a:rPr lang="en-US" dirty="0" smtClean="0"/>
              <a:t>Helps reducing collisions of PS-Polls or trigger frames</a:t>
            </a:r>
          </a:p>
          <a:p>
            <a:pPr lvl="2"/>
            <a:r>
              <a:rPr lang="en-US" dirty="0" smtClean="0"/>
              <a:t>Increased power saving for sensor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[1] </a:t>
            </a:r>
            <a:r>
              <a:rPr lang="en-US" sz="1800" dirty="0" smtClean="0"/>
              <a:t>11-12-0606-01-00ah-uplink-channel-access</a:t>
            </a:r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en-US" sz="1800" dirty="0"/>
              <a:t>2</a:t>
            </a:r>
            <a:r>
              <a:rPr lang="en-US" sz="1800" dirty="0" smtClean="0"/>
              <a:t>] </a:t>
            </a:r>
            <a:r>
              <a:rPr lang="en-US" sz="1800" dirty="0" err="1" smtClean="0"/>
              <a:t>TGah</a:t>
            </a:r>
            <a:r>
              <a:rPr lang="en-US" sz="1800" dirty="0" smtClean="0"/>
              <a:t> specification framework, DCN 1137r9</a:t>
            </a:r>
          </a:p>
          <a:p>
            <a:pPr marL="0" indent="0">
              <a:buNone/>
            </a:pPr>
            <a:r>
              <a:rPr lang="en-US" sz="1800" dirty="0" smtClean="0"/>
              <a:t>[3] Short Beacon, DCN 129 r3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20055</TotalTime>
  <Words>650</Words>
  <Application>Microsoft Office PowerPoint</Application>
  <PresentationFormat>On-screen Show (4:3)</PresentationFormat>
  <Paragraphs>76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Extend Submission Template</vt:lpstr>
      <vt:lpstr>Microsoft Office Word 97 - 2003 Document</vt:lpstr>
      <vt:lpstr>Collision reduction after TIM</vt:lpstr>
      <vt:lpstr>Slide 2</vt:lpstr>
      <vt:lpstr>Slide 3</vt:lpstr>
      <vt:lpstr>Introduction</vt:lpstr>
      <vt:lpstr>PS mode and collisions</vt:lpstr>
      <vt:lpstr>Proposed method</vt:lpstr>
      <vt:lpstr>Required Signaling</vt:lpstr>
      <vt:lpstr>Conclusions</vt:lpstr>
      <vt:lpstr>References</vt:lpstr>
      <vt:lpstr>Straw Poll 1</vt:lpstr>
    </vt:vector>
  </TitlesOfParts>
  <Company>Qualcomm, Incorporated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MAC Header</dc:title>
  <dc:creator>Asterjadhi, Alfred</dc:creator>
  <cp:lastModifiedBy>Merlin, Simone</cp:lastModifiedBy>
  <cp:revision>827</cp:revision>
  <dcterms:created xsi:type="dcterms:W3CDTF">2008-10-07T17:07:33Z</dcterms:created>
  <dcterms:modified xsi:type="dcterms:W3CDTF">2012-07-14T21:51:48Z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-1798737197</vt:i4>
  </property>
  <property fmtid="{D5CDD505-2E9C-101B-9397-08002B2CF9AE}" pid="5" name="_EmailSubject">
    <vt:lpwstr>Presentations for IEEE</vt:lpwstr>
  </property>
  <property fmtid="{D5CDD505-2E9C-101B-9397-08002B2CF9AE}" pid="6" name="_AuthorEmail">
    <vt:lpwstr>aasterja@qualcomm.com</vt:lpwstr>
  </property>
  <property fmtid="{D5CDD505-2E9C-101B-9397-08002B2CF9AE}" pid="7" name="_AuthorEmailDisplayName">
    <vt:lpwstr>Asterjadhi, Alfred</vt:lpwstr>
  </property>
  <property fmtid="{D5CDD505-2E9C-101B-9397-08002B2CF9AE}" pid="8" name="_PreviousAdHocReviewCycleID">
    <vt:i4>-330819105</vt:i4>
  </property>
</Properties>
</file>