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19"/>
  </p:notesMasterIdLst>
  <p:handoutMasterIdLst>
    <p:handoutMasterId r:id="rId20"/>
  </p:handoutMasterIdLst>
  <p:sldIdLst>
    <p:sldId id="427" r:id="rId6"/>
    <p:sldId id="460" r:id="rId7"/>
    <p:sldId id="459" r:id="rId8"/>
    <p:sldId id="473" r:id="rId9"/>
    <p:sldId id="461" r:id="rId10"/>
    <p:sldId id="472" r:id="rId11"/>
    <p:sldId id="462" r:id="rId12"/>
    <p:sldId id="463" r:id="rId13"/>
    <p:sldId id="464" r:id="rId14"/>
    <p:sldId id="465" r:id="rId15"/>
    <p:sldId id="466" r:id="rId16"/>
    <p:sldId id="467" r:id="rId17"/>
    <p:sldId id="471" r:id="rId18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83" autoAdjust="0"/>
    <p:restoredTop sz="94660" autoAdjust="0"/>
  </p:normalViewPr>
  <p:slideViewPr>
    <p:cSldViewPr>
      <p:cViewPr>
        <p:scale>
          <a:sx n="70" d="100"/>
          <a:sy n="70" d="100"/>
        </p:scale>
        <p:origin x="-1308" y="-276"/>
      </p:cViewPr>
      <p:guideLst>
        <p:guide orient="horz" pos="845"/>
        <p:guide pos="43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20429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3701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78A2E0-BE39-4C2C-B87D-AF1131DF7C5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095911" y="6489340"/>
            <a:ext cx="70647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80325" y="6475413"/>
            <a:ext cx="70647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80325" y="6475413"/>
            <a:ext cx="70647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80325" y="6475413"/>
            <a:ext cx="70647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80325" y="6475413"/>
            <a:ext cx="70647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80325" y="6475413"/>
            <a:ext cx="70647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80325" y="6475413"/>
            <a:ext cx="70647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80325" y="6475413"/>
            <a:ext cx="70647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80325" y="6475413"/>
            <a:ext cx="70647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80325" y="6475413"/>
            <a:ext cx="70647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80325" y="6475413"/>
            <a:ext cx="70647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48907" y="6475413"/>
            <a:ext cx="21378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George Calcev,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5413"/>
            <a:ext cx="15995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TGah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Submission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5904148" y="224644"/>
            <a:ext cx="2800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Doc:11-12-0852-00-00ah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9532" y="260648"/>
            <a:ext cx="1270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July,</a:t>
            </a:r>
            <a:r>
              <a:rPr lang="en-US" b="1" baseline="0" dirty="0" smtClean="0"/>
              <a:t> 2012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ori.ken1@jp.panasonic.com" TargetMode="External"/><Relationship Id="rId2" Type="http://schemas.openxmlformats.org/officeDocument/2006/relationships/hyperlink" Target="mailto:Rojan.Chitrakar@sg.panasonic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828091"/>
          </a:xfrm>
        </p:spPr>
        <p:txBody>
          <a:bodyPr/>
          <a:lstStyle/>
          <a:p>
            <a:r>
              <a:rPr lang="en-US" dirty="0" err="1" smtClean="0"/>
              <a:t>Sectorization</a:t>
            </a:r>
            <a:r>
              <a:rPr lang="en-US" dirty="0" smtClean="0"/>
              <a:t> for hidden node mitigation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0698381"/>
              </p:ext>
            </p:extLst>
          </p:nvPr>
        </p:nvGraphicFramePr>
        <p:xfrm>
          <a:off x="575556" y="1664804"/>
          <a:ext cx="7924800" cy="4729172"/>
        </p:xfrm>
        <a:graphic>
          <a:graphicData uri="http://schemas.openxmlformats.org/drawingml/2006/table">
            <a:tbl>
              <a:tblPr/>
              <a:tblGrid>
                <a:gridCol w="990600"/>
                <a:gridCol w="1295400"/>
                <a:gridCol w="2362200"/>
                <a:gridCol w="1219200"/>
                <a:gridCol w="2057400"/>
              </a:tblGrid>
              <a:tr h="356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George Calcev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3601 Algonquin Road, Rolling Meadows, IL 60008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 (847) 818 1778  x 310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George.Calcev@huawei.com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Bin Chen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3601 Algonquin Road, Rolling Meadows, IL 60008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 (847) 818 1778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Bin.Chen@huawei.com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Lin Cai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Huawei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3601 Algonquin Road, Rolling Meadows, IL 60008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 (847) 818 1778 x 379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Lin.Cai@huawei.com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Minyoung Park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minyoung.park@intel.com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Tom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Tetzlaff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thomas.a.tetzlaff@intel.com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4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Emily Qi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emily.h.qi@intel.com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Thomas Kenney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4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Yong Liu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Marvell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Hongyuan Zhang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Marvell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722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Sudhir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Srinivasa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Marvell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3548" y="126876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Authors: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include in the SFD “The 11ah should support a mode of operation where only a selected group of stations is allowed to transmit during a specified time interval. When a STA finds that belongs to a transmission group it shall transmit only in the time interval reserved for that group and not transmit in </a:t>
            </a:r>
            <a:r>
              <a:rPr lang="en-US" dirty="0" smtClean="0"/>
              <a:t>the time </a:t>
            </a:r>
            <a:r>
              <a:rPr lang="en-US" dirty="0" smtClean="0"/>
              <a:t>interval allocated to another group.”?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in SFD “The transmission group may be identified by a group ID and a group definition field that identifies a logical  grouping (such as an AID range of addresses)  or a physical grouping, for example using an  antenna beam pattern.” 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include in the SFD “The transmission group definition field, the time interval reserved  for the group transmission and its repetition period </a:t>
            </a:r>
            <a:r>
              <a:rPr lang="en-US" dirty="0" smtClean="0"/>
              <a:t>or the </a:t>
            </a:r>
            <a:r>
              <a:rPr lang="en-US" dirty="0" smtClean="0"/>
              <a:t>time till the next transmission may be advertized via (short)beacons, probe response or another management frame TBD.”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US" dirty="0" smtClean="0"/>
              <a:t>[1] </a:t>
            </a:r>
            <a:r>
              <a:rPr lang="en-US" dirty="0" smtClean="0"/>
              <a:t>11-12-0606-01-</a:t>
            </a:r>
            <a:r>
              <a:rPr lang="en-US" dirty="0" smtClean="0"/>
              <a:t>Uplink </a:t>
            </a:r>
            <a:r>
              <a:rPr lang="en-US" dirty="0" smtClean="0"/>
              <a:t>Channel </a:t>
            </a:r>
            <a:r>
              <a:rPr lang="en-US" dirty="0" smtClean="0"/>
              <a:t>Access, Minyoung Park, Intel, 16-May-2012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560" y="1052737"/>
          <a:ext cx="7848872" cy="4951939"/>
        </p:xfrm>
        <a:graphic>
          <a:graphicData uri="http://schemas.openxmlformats.org/drawingml/2006/table">
            <a:tbl>
              <a:tblPr/>
              <a:tblGrid>
                <a:gridCol w="2448272"/>
                <a:gridCol w="1260140"/>
                <a:gridCol w="1056049"/>
                <a:gridCol w="1233765"/>
                <a:gridCol w="1850646"/>
              </a:tblGrid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latin typeface="+mj-lt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Affiliations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Address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Phone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j-lt"/>
                          <a:ea typeface="Times New Roman"/>
                        </a:rPr>
                        <a:t>email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Yongho Seok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LG Electronics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Jinsoo Choi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LG Electronics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Jeongki Kim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LG Electronics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Jinsam Kwak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LG Electronics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ChaoChun Wang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MediaTek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James Wang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MediaTek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Jianhan Liu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MediaTek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Vish Ponnampalam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MediaTek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James Yee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MediaTek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739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Sayantan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Choudhury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Times New Roman"/>
                        </a:rPr>
                        <a:t>Nokia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Chittabrata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Ghosh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Nokia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Taejoon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Kim</a:t>
                      </a: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Nokia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21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Tuomaala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Nokia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Klaus Doppler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Nokia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69269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Authors: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75556" y="1016732"/>
          <a:ext cx="7848872" cy="5211635"/>
        </p:xfrm>
        <a:graphic>
          <a:graphicData uri="http://schemas.openxmlformats.org/drawingml/2006/table">
            <a:tbl>
              <a:tblPr/>
              <a:tblGrid>
                <a:gridCol w="1903091"/>
                <a:gridCol w="1500338"/>
                <a:gridCol w="1389202"/>
                <a:gridCol w="896001"/>
                <a:gridCol w="2160240"/>
              </a:tblGrid>
              <a:tr h="4101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latin typeface="+mj-lt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Affiliations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Address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Phone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j-lt"/>
                          <a:ea typeface="Times New Roman"/>
                        </a:rPr>
                        <a:t>email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Matthew Fischer 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Broadcom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Eric Wong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Broadcom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Simone Merlin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Zhi Quan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Santosh Abraham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Hemanth Sampath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VK Jones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Menzo Wentink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Sun, Bo         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ZTE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sun.bo1@zte.com.cn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Lv, Kaiying        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ZTE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lv.kaiying@zte.com.cn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Huai-Rong Shao   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Samsung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hr.shao@samsung.com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Chiu Ngo 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Samsung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chiu.ngo@samsung.com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Minho Cheong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ETRI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minho@etri.re.kr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Jae Seung Lee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ETRI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jasonlee@etri.re.kr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+mj-lt"/>
                          <a:ea typeface="Times New Roman"/>
                        </a:rPr>
                        <a:t>Heejung</a:t>
                      </a:r>
                      <a:r>
                        <a:rPr lang="en-US" sz="1400" dirty="0">
                          <a:latin typeface="+mj-lt"/>
                          <a:ea typeface="Times New Roman"/>
                        </a:rPr>
                        <a:t> Yu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ETRI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heejung@etri.re.kr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Hyoung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Jin Kwon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Times New Roman"/>
                        </a:rPr>
                        <a:t>ETRI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u="none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kwonjin@etri.re.kr</a:t>
                      </a:r>
                      <a:endParaRPr lang="en-US" sz="1400" u="none" dirty="0">
                        <a:solidFill>
                          <a:schemeClr val="tx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5556" y="62068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Authors: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1238672" cy="474948"/>
          </a:xfrm>
        </p:spPr>
        <p:txBody>
          <a:bodyPr/>
          <a:lstStyle/>
          <a:p>
            <a:r>
              <a:rPr lang="en-US" sz="1800" dirty="0" smtClean="0"/>
              <a:t>Authors: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1232760"/>
          <a:ext cx="7863408" cy="4404407"/>
        </p:xfrm>
        <a:graphic>
          <a:graphicData uri="http://schemas.openxmlformats.org/drawingml/2006/table">
            <a:tbl>
              <a:tblPr/>
              <a:tblGrid>
                <a:gridCol w="1906615"/>
                <a:gridCol w="1503117"/>
                <a:gridCol w="1391775"/>
                <a:gridCol w="897660"/>
                <a:gridCol w="2164241"/>
              </a:tblGrid>
              <a:tr h="3810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latin typeface="+mj-lt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Affiliations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Address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Phone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j-lt"/>
                          <a:ea typeface="Times New Roman"/>
                        </a:rPr>
                        <a:t>email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Haiguang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Wang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Times New Roman"/>
                        </a:rPr>
                        <a:t>I2R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Shoukang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Zheng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Yeow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Leong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Zander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Lei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Jaya Shankar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Tuan Hoang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Rojan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Chitrakar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Panasonic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hlinkClick r:id="rId2"/>
                        </a:rPr>
                        <a:t>Rojan.Chitrakar@sg.panasonic.com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Ken Mori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Panasonic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hlinkClick r:id="rId3"/>
                        </a:rPr>
                        <a:t>Mori.ken1@jp.panasonic.com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11ah amendment  will support large number of STAs</a:t>
            </a:r>
          </a:p>
          <a:p>
            <a:r>
              <a:rPr lang="en-US" sz="2000" dirty="0" smtClean="0"/>
              <a:t>Most of the sensor devices will have low power transmission, </a:t>
            </a:r>
          </a:p>
          <a:p>
            <a:r>
              <a:rPr lang="en-US" sz="2000" dirty="0" smtClean="0"/>
              <a:t>Smart meters and smart phones will have higher power transmissions</a:t>
            </a:r>
          </a:p>
          <a:p>
            <a:r>
              <a:rPr lang="en-US" sz="2000" dirty="0" smtClean="0"/>
              <a:t>Large radius (up to 1km) and transmission power variability potentially will increase the number of hidden nodes</a:t>
            </a:r>
          </a:p>
          <a:p>
            <a:r>
              <a:rPr lang="en-US" sz="2000" dirty="0" smtClean="0"/>
              <a:t>Hidden node problem in 11ah was pointed out previously [1]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and Physical layer 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this submission we propose to use  grouping  as a means of reducing hidden nodes collisions</a:t>
            </a:r>
          </a:p>
          <a:p>
            <a:r>
              <a:rPr lang="en-US" dirty="0" smtClean="0"/>
              <a:t>Idea: In a determined time interval allow transmissions only from those stations that belong to a specific group</a:t>
            </a:r>
          </a:p>
          <a:p>
            <a:r>
              <a:rPr lang="en-US" dirty="0" smtClean="0"/>
              <a:t>This approach reduces number of contentions in a time interval and therefore reducing probability of collisions</a:t>
            </a:r>
          </a:p>
          <a:p>
            <a:r>
              <a:rPr lang="en-US" dirty="0" smtClean="0"/>
              <a:t>A group is a subset of the entire set of STAs</a:t>
            </a:r>
          </a:p>
          <a:p>
            <a:r>
              <a:rPr lang="en-US" dirty="0" smtClean="0"/>
              <a:t>A group could be defined via: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 logical condition </a:t>
            </a:r>
            <a:r>
              <a:rPr lang="en-US" dirty="0" smtClean="0"/>
              <a:t> satisfied by a subset of STA’s or traffic type,  for instance a sequence of AID numbers, or filter of MAC address etc.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 physical  condition </a:t>
            </a:r>
            <a:r>
              <a:rPr lang="en-US" dirty="0" smtClean="0"/>
              <a:t>satisfied by a subset of STAs in BSS , for instance stations that receives a </a:t>
            </a:r>
            <a:r>
              <a:rPr lang="en-US" dirty="0" err="1" smtClean="0"/>
              <a:t>beamformed</a:t>
            </a:r>
            <a:r>
              <a:rPr lang="en-US" dirty="0" smtClean="0"/>
              <a:t> beacon from AP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 combination of logical and PHY condition </a:t>
            </a:r>
            <a:r>
              <a:rPr lang="en-US" dirty="0" smtClean="0"/>
              <a:t>,  for instance the subset of stations in a sector which have even AIDs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grouping 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solution of hidden node issue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556" y="1916832"/>
            <a:ext cx="4579032" cy="4347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040052" y="2240868"/>
            <a:ext cx="41039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An example of physical grouping is</a:t>
            </a:r>
          </a:p>
          <a:p>
            <a:r>
              <a:rPr lang="en-US" dirty="0" smtClean="0"/>
              <a:t>provided by </a:t>
            </a:r>
            <a:r>
              <a:rPr lang="en-US" dirty="0" err="1" smtClean="0"/>
              <a:t>sectorization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 such approach only the stations </a:t>
            </a:r>
          </a:p>
          <a:p>
            <a:r>
              <a:rPr lang="en-US" dirty="0" smtClean="0"/>
              <a:t>in one sector are active at the time.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 STA knows that belongs to a sector</a:t>
            </a:r>
          </a:p>
          <a:p>
            <a:r>
              <a:rPr lang="en-US" dirty="0" smtClean="0"/>
              <a:t>when it receives a </a:t>
            </a:r>
            <a:r>
              <a:rPr lang="en-US" dirty="0" err="1" smtClean="0"/>
              <a:t>beamformed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management frame (such as a </a:t>
            </a:r>
            <a:r>
              <a:rPr lang="en-US" dirty="0" err="1" smtClean="0"/>
              <a:t>beamformed</a:t>
            </a:r>
            <a:r>
              <a:rPr lang="en-US" dirty="0" smtClean="0"/>
              <a:t> beacon)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Sectorization</a:t>
            </a:r>
            <a:r>
              <a:rPr lang="en-US" dirty="0" smtClean="0"/>
              <a:t> for hidden node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115436" cy="3292388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AP divides the space in multiple sectors and use a TDM approach to allow STA transmissions in one sector at the time</a:t>
            </a:r>
          </a:p>
          <a:p>
            <a:pPr lvl="0"/>
            <a:r>
              <a:rPr lang="en-US" dirty="0" smtClean="0"/>
              <a:t>Stations are allowed to transmit and receive data only in the time interval corresponding with their sector (called as Sector Interval in the drawing)</a:t>
            </a:r>
          </a:p>
          <a:p>
            <a:pPr lvl="0"/>
            <a:r>
              <a:rPr lang="en-US" dirty="0" smtClean="0"/>
              <a:t>Some time interval can be left for channel access of all sectors at the same time</a:t>
            </a:r>
          </a:p>
          <a:p>
            <a:r>
              <a:rPr lang="en-US" dirty="0" smtClean="0"/>
              <a:t>Example of channel access: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827584" y="6129300"/>
            <a:ext cx="7488832" cy="360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755576" y="5265204"/>
            <a:ext cx="576064" cy="9001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pitchFamily="18" charset="0"/>
              </a:rPr>
              <a:t>Sector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331640" y="5697252"/>
            <a:ext cx="1368152" cy="4680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Access STAs  in Sector  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699792" y="5265204"/>
            <a:ext cx="576064" cy="9001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pitchFamily="18" charset="0"/>
              </a:rPr>
              <a:t>Sector 2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75856" y="5697252"/>
            <a:ext cx="1368152" cy="4680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Access STAs in sector 2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644008" y="5265204"/>
            <a:ext cx="576064" cy="9001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pitchFamily="18" charset="0"/>
              </a:rPr>
              <a:t>Sector 3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220072" y="5697252"/>
            <a:ext cx="1368152" cy="4680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Access STAs in sector 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588224" y="5265204"/>
            <a:ext cx="576064" cy="9001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Omni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  <a:p>
            <a:pPr algn="ctr" eaLnBrk="0" hangingPunct="0"/>
            <a:r>
              <a:rPr lang="en-US" sz="1000" dirty="0" smtClean="0">
                <a:latin typeface="Times New Roman" pitchFamily="18" charset="0"/>
              </a:rPr>
              <a:t>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164288" y="5697252"/>
            <a:ext cx="1368152" cy="4680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Access all STAs in the BSS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59632" y="6165304"/>
            <a:ext cx="13035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Sector Interval 1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383868" y="6165304"/>
            <a:ext cx="13035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Sector Interval 2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256076" y="6165304"/>
            <a:ext cx="13035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Sector Interval 3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7236296" y="6165304"/>
            <a:ext cx="1039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BSS Interval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Sectorization</a:t>
            </a:r>
            <a:r>
              <a:rPr lang="en-US" dirty="0" smtClean="0"/>
              <a:t> for hidden node reduction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05800" cy="4860540"/>
          </a:xfrm>
        </p:spPr>
        <p:txBody>
          <a:bodyPr/>
          <a:lstStyle/>
          <a:p>
            <a:r>
              <a:rPr lang="en-US" dirty="0" err="1" smtClean="0"/>
              <a:t>Sectorization</a:t>
            </a:r>
            <a:r>
              <a:rPr lang="en-US" dirty="0" smtClean="0"/>
              <a:t> solution has minimal impact to the actual 11ah design:</a:t>
            </a:r>
          </a:p>
          <a:p>
            <a:pPr lvl="1"/>
            <a:r>
              <a:rPr lang="en-US" dirty="0" smtClean="0"/>
              <a:t>Selected stations transmit just in an allocated time slot</a:t>
            </a:r>
          </a:p>
          <a:p>
            <a:pPr lvl="1"/>
            <a:r>
              <a:rPr lang="en-US" dirty="0" smtClean="0"/>
              <a:t>The overhead is practically zero (we can reuse the short beacon concept), the STA selects sector based on received sector beacon</a:t>
            </a:r>
          </a:p>
          <a:p>
            <a:pPr lvl="1"/>
            <a:r>
              <a:rPr lang="en-US" dirty="0" smtClean="0"/>
              <a:t>TIM signaling could be repeated in each sector beacon or it just contains the map for the selected stations in a sector</a:t>
            </a:r>
          </a:p>
          <a:p>
            <a:pPr lvl="1"/>
            <a:r>
              <a:rPr lang="en-US" dirty="0" smtClean="0"/>
              <a:t>Can accommodate the short beacon and the long beacon concepts</a:t>
            </a:r>
          </a:p>
          <a:p>
            <a:r>
              <a:rPr lang="en-US" dirty="0" smtClean="0"/>
              <a:t>Requirement:</a:t>
            </a:r>
          </a:p>
          <a:p>
            <a:pPr lvl="1"/>
            <a:r>
              <a:rPr lang="en-US" dirty="0" smtClean="0"/>
              <a:t>The AP is required to implement a time slotted </a:t>
            </a:r>
            <a:r>
              <a:rPr lang="en-US" dirty="0" err="1" smtClean="0"/>
              <a:t>sectorization</a:t>
            </a:r>
            <a:r>
              <a:rPr lang="en-US" dirty="0" smtClean="0"/>
              <a:t> access (e.g. via  the antenna pattern shaping or directional antennas) that illuminates one sector at the time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38304</TotalTime>
  <Words>979</Words>
  <Application>Microsoft Office PowerPoint</Application>
  <PresentationFormat>On-screen Show (4:3)</PresentationFormat>
  <Paragraphs>221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Extend Submission Template</vt:lpstr>
      <vt:lpstr>Sectorization for hidden node mitigation</vt:lpstr>
      <vt:lpstr>Slide 2</vt:lpstr>
      <vt:lpstr>Slide 3</vt:lpstr>
      <vt:lpstr>Authors:</vt:lpstr>
      <vt:lpstr>Introduction</vt:lpstr>
      <vt:lpstr>Logical and Physical layer grouping</vt:lpstr>
      <vt:lpstr>Physical grouping as a solution of hidden node issue</vt:lpstr>
      <vt:lpstr> Sectorization for hidden node reduction</vt:lpstr>
      <vt:lpstr>Sectorization for hidden node reduction  </vt:lpstr>
      <vt:lpstr>SP 1</vt:lpstr>
      <vt:lpstr>SP 2</vt:lpstr>
      <vt:lpstr>SP 3</vt:lpstr>
      <vt:lpstr>References</vt:lpstr>
    </vt:vector>
  </TitlesOfParts>
  <Company>Qualcomm,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pdraxler</dc:creator>
  <cp:lastModifiedBy>G00725861</cp:lastModifiedBy>
  <cp:revision>572</cp:revision>
  <dcterms:created xsi:type="dcterms:W3CDTF">2008-10-07T17:07:33Z</dcterms:created>
  <dcterms:modified xsi:type="dcterms:W3CDTF">2012-07-14T02:42:52Z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856611432</vt:i4>
  </property>
  <property fmtid="{D5CDD505-2E9C-101B-9397-08002B2CF9AE}" pid="3" name="_NewReviewCycle">
    <vt:lpwstr/>
  </property>
  <property fmtid="{D5CDD505-2E9C-101B-9397-08002B2CF9AE}" pid="4" name="_EmailSubject">
    <vt:lpwstr>Enhanced TIM</vt:lpwstr>
  </property>
  <property fmtid="{D5CDD505-2E9C-101B-9397-08002B2CF9AE}" pid="5" name="_AuthorEmail">
    <vt:lpwstr>smerlin@qualcomm.com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-1988745633</vt:i4>
  </property>
  <property fmtid="{D5CDD505-2E9C-101B-9397-08002B2CF9AE}" pid="8" name="ContentTypeId">
    <vt:lpwstr>0x01010001C8FFCFE5539B4F95C9BBFD1E8D37C3</vt:lpwstr>
  </property>
  <property fmtid="{D5CDD505-2E9C-101B-9397-08002B2CF9AE}" pid="9" name="sflag">
    <vt:lpwstr>1342126617</vt:lpwstr>
  </property>
</Properties>
</file>