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68" r:id="rId2"/>
    <p:sldId id="361" r:id="rId3"/>
    <p:sldId id="359" r:id="rId4"/>
    <p:sldId id="363" r:id="rId5"/>
    <p:sldId id="366" r:id="rId6"/>
    <p:sldId id="367" r:id="rId7"/>
    <p:sldId id="347" r:id="rId8"/>
    <p:sldId id="348" r:id="rId9"/>
    <p:sldId id="364" r:id="rId10"/>
    <p:sldId id="365"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宋体" charset="-122"/>
        <a:cs typeface="+mn-cs"/>
      </a:defRPr>
    </a:lvl1pPr>
    <a:lvl2pPr marL="742950" indent="-285750" algn="l" defTabSz="449263" rtl="0" fontAlgn="base">
      <a:spcBef>
        <a:spcPct val="0"/>
      </a:spcBef>
      <a:spcAft>
        <a:spcPct val="0"/>
      </a:spcAft>
      <a:defRPr sz="2400" kern="1200">
        <a:solidFill>
          <a:schemeClr val="bg1"/>
        </a:solidFill>
        <a:latin typeface="Times New Roman" pitchFamily="18" charset="0"/>
        <a:ea typeface="宋体" charset="-122"/>
        <a:cs typeface="+mn-cs"/>
      </a:defRPr>
    </a:lvl2pPr>
    <a:lvl3pPr marL="11430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3pPr>
    <a:lvl4pPr marL="16002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4pPr>
    <a:lvl5pPr marL="20574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5pPr>
    <a:lvl6pPr marL="2286000" algn="l" defTabSz="914400" rtl="0" eaLnBrk="1" latinLnBrk="0" hangingPunct="1">
      <a:defRPr sz="2400" kern="1200">
        <a:solidFill>
          <a:schemeClr val="bg1"/>
        </a:solidFill>
        <a:latin typeface="Times New Roman" pitchFamily="18" charset="0"/>
        <a:ea typeface="宋体" charset="-122"/>
        <a:cs typeface="+mn-cs"/>
      </a:defRPr>
    </a:lvl6pPr>
    <a:lvl7pPr marL="2743200" algn="l" defTabSz="914400" rtl="0" eaLnBrk="1" latinLnBrk="0" hangingPunct="1">
      <a:defRPr sz="2400" kern="1200">
        <a:solidFill>
          <a:schemeClr val="bg1"/>
        </a:solidFill>
        <a:latin typeface="Times New Roman" pitchFamily="18" charset="0"/>
        <a:ea typeface="宋体" charset="-122"/>
        <a:cs typeface="+mn-cs"/>
      </a:defRPr>
    </a:lvl7pPr>
    <a:lvl8pPr marL="3200400" algn="l" defTabSz="914400" rtl="0" eaLnBrk="1" latinLnBrk="0" hangingPunct="1">
      <a:defRPr sz="2400" kern="1200">
        <a:solidFill>
          <a:schemeClr val="bg1"/>
        </a:solidFill>
        <a:latin typeface="Times New Roman" pitchFamily="18" charset="0"/>
        <a:ea typeface="宋体" charset="-122"/>
        <a:cs typeface="+mn-cs"/>
      </a:defRPr>
    </a:lvl8pPr>
    <a:lvl9pPr marL="3657600" algn="l" defTabSz="914400" rtl="0" eaLnBrk="1" latinLnBrk="0" hangingPunct="1">
      <a:defRPr sz="2400" kern="1200">
        <a:solidFill>
          <a:schemeClr val="bg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7" autoAdjust="0"/>
    <p:restoredTop sz="94660"/>
  </p:normalViewPr>
  <p:slideViewPr>
    <p:cSldViewPr>
      <p:cViewPr>
        <p:scale>
          <a:sx n="75" d="100"/>
          <a:sy n="75" d="100"/>
        </p:scale>
        <p:origin x="-4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doc.: IEEE 802.11-11/xxxxr0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ltLang="zh-CN"/>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ZTE Corporation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fld id="{CC31EB3C-B679-4646-B80D-4D729328A73A}"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ltLang="zh-CN"/>
              <a:t>July 2011</a:t>
            </a:r>
            <a:endParaRPr lang="en-US"/>
          </a:p>
        </p:txBody>
      </p:sp>
      <p:sp>
        <p:nvSpPr>
          <p:cNvPr id="15365"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ZTE Corporation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Arial Unicode MS" pitchFamily="34" charset="-122"/>
                <a:cs typeface="Arial Unicode MS" pitchFamily="34" charset="-122"/>
              </a:defRPr>
            </a:lvl1pPr>
          </a:lstStyle>
          <a:p>
            <a:pPr>
              <a:defRPr/>
            </a:pPr>
            <a:r>
              <a:rPr lang="en-US" altLang="zh-CN"/>
              <a:t>Page </a:t>
            </a:r>
            <a:fld id="{C1E12E45-048A-48E4-B5E5-DBD8CA1427E7}" type="slidenum">
              <a:rPr lang="en-US" altLang="zh-CN"/>
              <a:pPr>
                <a:defRPr/>
              </a:pPr>
              <a:t>‹#›</a:t>
            </a:fld>
            <a:endParaRPr lang="en-US" altLang="zh-CN"/>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doc.: IEEE 802.11-11/xxxxr0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July 2011</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ZTE Corporation</a:t>
            </a:r>
          </a:p>
        </p:txBody>
      </p:sp>
      <p:sp>
        <p:nvSpPr>
          <p:cNvPr id="16389" name="Rectangle 7"/>
          <p:cNvSpPr>
            <a:spLocks noGrp="1" noChangeArrowheads="1"/>
          </p:cNvSpPr>
          <p:nvPr>
            <p:ph type="sldNum" sz="quarter"/>
          </p:nvPr>
        </p:nvSpPr>
        <p:spPr>
          <a:noFill/>
        </p:spPr>
        <p:txBody>
          <a:bodyPr/>
          <a:lstStyle/>
          <a:p>
            <a:r>
              <a:rPr lang="en-US" altLang="zh-CN" smtClean="0"/>
              <a:t>Page </a:t>
            </a:r>
            <a:fld id="{FD16AD99-B4A1-4AF8-B759-08530C881307}" type="slidenum">
              <a:rPr lang="en-US" altLang="zh-CN" smtClean="0"/>
              <a:pPr/>
              <a:t>1</a:t>
            </a:fld>
            <a:endParaRPr lang="en-US" altLang="zh-CN" smtClean="0"/>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GB" altLang="zh-CN">
              <a:ea typeface="MS Gothic" pitchFamily="49" charset="-128"/>
            </a:endParaRPr>
          </a:p>
        </p:txBody>
      </p:sp>
      <p:sp>
        <p:nvSpPr>
          <p:cNvPr id="16391" name="Rectangle 2"/>
          <p:cNvSpPr>
            <a:spLocks noGrp="1" noChangeArrowheads="1"/>
          </p:cNvSpPr>
          <p:nvPr>
            <p:ph type="body"/>
          </p:nvPr>
        </p:nvSpPr>
        <p:spPr>
          <a:xfrm>
            <a:off x="923925" y="4408488"/>
            <a:ext cx="5086350" cy="4270375"/>
          </a:xfrm>
          <a:noFill/>
          <a:ln/>
        </p:spPr>
        <p:txBody>
          <a:bodyPr wrap="none" anchor="ctr"/>
          <a:lstStyle/>
          <a:p>
            <a:endParaRPr lang="en-US" altLang="zh-CN"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7411"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7412" name="Rectangle 6"/>
          <p:cNvSpPr>
            <a:spLocks noGrp="1" noChangeArrowheads="1"/>
          </p:cNvSpPr>
          <p:nvPr>
            <p:ph type="ftr" sz="quarter"/>
          </p:nvPr>
        </p:nvSpPr>
        <p:spPr>
          <a:noFill/>
        </p:spPr>
        <p:txBody>
          <a:bodyPr/>
          <a:lstStyle/>
          <a:p>
            <a:pPr lvl="4"/>
            <a:r>
              <a:rPr lang="en-US" altLang="zh-CN"/>
              <a:t>John Doe, Some Company</a:t>
            </a:r>
          </a:p>
        </p:txBody>
      </p:sp>
      <p:sp>
        <p:nvSpPr>
          <p:cNvPr id="17413" name="Rectangle 7"/>
          <p:cNvSpPr>
            <a:spLocks noGrp="1" noChangeArrowheads="1"/>
          </p:cNvSpPr>
          <p:nvPr>
            <p:ph type="sldNum" sz="quarter"/>
          </p:nvPr>
        </p:nvSpPr>
        <p:spPr>
          <a:noFill/>
        </p:spPr>
        <p:txBody>
          <a:bodyPr/>
          <a:lstStyle/>
          <a:p>
            <a:r>
              <a:rPr lang="en-US" altLang="zh-CN" smtClean="0"/>
              <a:t>Page </a:t>
            </a:r>
            <a:fld id="{666F30F2-0F07-4E3F-8EB8-C415172B8DB4}" type="slidenum">
              <a:rPr lang="en-US" altLang="zh-CN" smtClean="0"/>
              <a:pPr/>
              <a:t>2</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8436" name="Rectangle 6"/>
          <p:cNvSpPr>
            <a:spLocks noGrp="1" noChangeArrowheads="1"/>
          </p:cNvSpPr>
          <p:nvPr>
            <p:ph type="ftr" sz="quarter"/>
          </p:nvPr>
        </p:nvSpPr>
        <p:spPr>
          <a:noFill/>
        </p:spPr>
        <p:txBody>
          <a:bodyPr/>
          <a:lstStyle/>
          <a:p>
            <a:pPr lvl="4"/>
            <a:r>
              <a:rPr lang="en-US" altLang="zh-CN"/>
              <a:t>John Doe, Some Company</a:t>
            </a:r>
          </a:p>
        </p:txBody>
      </p:sp>
      <p:sp>
        <p:nvSpPr>
          <p:cNvPr id="18437" name="Rectangle 7"/>
          <p:cNvSpPr>
            <a:spLocks noGrp="1" noChangeArrowheads="1"/>
          </p:cNvSpPr>
          <p:nvPr>
            <p:ph type="sldNum" sz="quarter"/>
          </p:nvPr>
        </p:nvSpPr>
        <p:spPr>
          <a:noFill/>
        </p:spPr>
        <p:txBody>
          <a:bodyPr/>
          <a:lstStyle/>
          <a:p>
            <a:r>
              <a:rPr lang="en-US" altLang="zh-CN" smtClean="0"/>
              <a:t>Page </a:t>
            </a:r>
            <a:fld id="{FA88CD1B-95A9-440C-A5D8-551B3352E779}" type="slidenum">
              <a:rPr lang="en-US" altLang="zh-CN" smtClean="0"/>
              <a:pPr/>
              <a:t>3</a:t>
            </a:fld>
            <a:endParaRPr lang="en-US" altLang="zh-CN"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5" name="Footer Placeholder 4"/>
          <p:cNvSpPr>
            <a:spLocks noGrp="1"/>
          </p:cNvSpPr>
          <p:nvPr>
            <p:ph type="ftr" idx="10"/>
          </p:nvPr>
        </p:nvSpPr>
        <p:spPr/>
        <p:txBody>
          <a:bodyPr/>
          <a:lstStyle>
            <a:lvl1pPr>
              <a:defRPr/>
            </a:lvl1pPr>
          </a:lstStyle>
          <a:p>
            <a:pPr>
              <a:defRPr/>
            </a:pPr>
            <a:r>
              <a:rPr lang="en-GB"/>
              <a:t>ZTE Corporation</a:t>
            </a:r>
          </a:p>
        </p:txBody>
      </p:sp>
      <p:sp>
        <p:nvSpPr>
          <p:cNvPr id="6" name="Slide Number Placeholder 5"/>
          <p:cNvSpPr>
            <a:spLocks noGrp="1"/>
          </p:cNvSpPr>
          <p:nvPr>
            <p:ph type="sldNum" idx="11"/>
          </p:nvPr>
        </p:nvSpPr>
        <p:spPr/>
        <p:txBody>
          <a:bodyPr/>
          <a:lstStyle>
            <a:lvl1pPr>
              <a:defRPr/>
            </a:lvl1pPr>
          </a:lstStyle>
          <a:p>
            <a:pPr>
              <a:defRPr/>
            </a:pPr>
            <a:r>
              <a:rPr lang="en-GB" altLang="zh-CN"/>
              <a:t>Slide </a:t>
            </a:r>
            <a:fld id="{DB5690F1-AB7C-4C0E-9C99-89ADBDEEF191}" type="slidenum">
              <a:rPr lang="en-GB" altLang="zh-CN"/>
              <a:pPr>
                <a:defRPr/>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084CC2F3-7A88-4595-A04F-A22B4F0F90C0}" type="slidenum">
              <a:rPr lang="en-GB" altLang="zh-CN"/>
              <a:pPr>
                <a:defRPr/>
              </a:pPr>
              <a:t>‹#›</a:t>
            </a:fld>
            <a:endParaRPr lang="en-GB"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CBE923B4-DE19-4653-9797-FA778BBA67AE}" type="slidenum">
              <a:rPr lang="en-GB" altLang="zh-CN"/>
              <a:pPr>
                <a:defRPr/>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6" name="Rectangle 5"/>
          <p:cNvSpPr>
            <a:spLocks noGrp="1" noChangeArrowheads="1"/>
          </p:cNvSpPr>
          <p:nvPr>
            <p:ph type="sldNum" idx="11"/>
          </p:nvPr>
        </p:nvSpPr>
        <p:spPr>
          <a:ln/>
        </p:spPr>
        <p:txBody>
          <a:bodyPr/>
          <a:lstStyle>
            <a:lvl1pPr>
              <a:defRPr/>
            </a:lvl1pPr>
          </a:lstStyle>
          <a:p>
            <a:pPr>
              <a:defRPr/>
            </a:pPr>
            <a:r>
              <a:rPr lang="en-GB" altLang="zh-CN"/>
              <a:t>Slide </a:t>
            </a:r>
            <a:fld id="{6E10115F-18FE-492C-99D2-10A83BD68971}" type="slidenum">
              <a:rPr lang="en-GB" altLang="zh-CN"/>
              <a:pPr>
                <a:defRPr/>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Footer Placeholder 7"/>
          <p:cNvSpPr>
            <a:spLocks noGrp="1"/>
          </p:cNvSpPr>
          <p:nvPr>
            <p:ph type="ftr" idx="10"/>
          </p:nvPr>
        </p:nvSpPr>
        <p:spPr>
          <a:xfrm>
            <a:off x="5643563" y="6475413"/>
            <a:ext cx="2898775" cy="180975"/>
          </a:xfrm>
        </p:spPr>
        <p:txBody>
          <a:bodyPr/>
          <a:lstStyle>
            <a:lvl1pPr>
              <a:defRPr/>
            </a:lvl1pPr>
          </a:lstStyle>
          <a:p>
            <a:pPr>
              <a:defRPr/>
            </a:pPr>
            <a:r>
              <a:rPr lang="en-GB"/>
              <a:t>ZTE Corporation</a:t>
            </a:r>
            <a:endParaRPr lang="en-GB" dirty="0"/>
          </a:p>
        </p:txBody>
      </p:sp>
      <p:sp>
        <p:nvSpPr>
          <p:cNvPr id="8" name="Slide Number Placeholder 8"/>
          <p:cNvSpPr>
            <a:spLocks noGrp="1"/>
          </p:cNvSpPr>
          <p:nvPr>
            <p:ph type="sldNum" idx="11"/>
          </p:nvPr>
        </p:nvSpPr>
        <p:spPr/>
        <p:txBody>
          <a:bodyPr/>
          <a:lstStyle>
            <a:lvl1pPr>
              <a:defRPr/>
            </a:lvl1pPr>
          </a:lstStyle>
          <a:p>
            <a:pPr>
              <a:defRPr/>
            </a:pPr>
            <a:r>
              <a:rPr lang="en-GB" altLang="zh-CN"/>
              <a:t>Slide </a:t>
            </a:r>
            <a:fld id="{64C98811-36EF-4D08-870E-5DC946ACDEBC}" type="slidenum">
              <a:rPr lang="en-GB" altLang="zh-CN"/>
              <a:pPr>
                <a:defRPr/>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4" name="Rectangle 5"/>
          <p:cNvSpPr>
            <a:spLocks noGrp="1" noChangeArrowheads="1"/>
          </p:cNvSpPr>
          <p:nvPr>
            <p:ph type="sldNum" idx="11"/>
          </p:nvPr>
        </p:nvSpPr>
        <p:spPr>
          <a:ln/>
        </p:spPr>
        <p:txBody>
          <a:bodyPr/>
          <a:lstStyle>
            <a:lvl1pPr>
              <a:defRPr/>
            </a:lvl1pPr>
          </a:lstStyle>
          <a:p>
            <a:pPr>
              <a:defRPr/>
            </a:pPr>
            <a:r>
              <a:rPr lang="en-GB" altLang="zh-CN"/>
              <a:t>Slide </a:t>
            </a:r>
            <a:fld id="{B3ECC699-44A2-413A-8AF5-4749294D19E2}" type="slidenum">
              <a:rPr lang="en-GB" altLang="zh-CN"/>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3" name="Rectangle 5"/>
          <p:cNvSpPr>
            <a:spLocks noGrp="1" noChangeArrowheads="1"/>
          </p:cNvSpPr>
          <p:nvPr>
            <p:ph type="sldNum" idx="11"/>
          </p:nvPr>
        </p:nvSpPr>
        <p:spPr>
          <a:ln/>
        </p:spPr>
        <p:txBody>
          <a:bodyPr/>
          <a:lstStyle>
            <a:lvl1pPr>
              <a:defRPr/>
            </a:lvl1pPr>
          </a:lstStyle>
          <a:p>
            <a:pPr>
              <a:defRPr/>
            </a:pPr>
            <a:r>
              <a:rPr lang="en-GB" altLang="zh-CN"/>
              <a:t>Slide </a:t>
            </a:r>
            <a:fld id="{41C75159-823B-4139-B62E-0173FB2B82A6}" type="slidenum">
              <a:rPr lang="en-GB" altLang="zh-CN"/>
              <a:pPr>
                <a:defRPr/>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91A8A788-58FE-4814-8D52-94D58E085C15}" type="slidenum">
              <a:rPr lang="en-GB" altLang="zh-CN"/>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271CC20D-8456-48FF-9659-FF29028C11BD}" type="slidenum">
              <a:rPr lang="en-GB" altLang="zh-CN"/>
              <a:pPr>
                <a:defRPr/>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zh-CN" dirty="0" smtClean="0"/>
              <a:t>Click to edit the title text format</a:t>
            </a:r>
          </a:p>
        </p:txBody>
      </p:sp>
      <p:sp>
        <p:nvSpPr>
          <p:cNvPr id="512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zh-CN" smtClean="0"/>
              <a:t>Click to edit the outline text format</a:t>
            </a:r>
          </a:p>
          <a:p>
            <a:pPr lvl="1"/>
            <a:r>
              <a:rPr lang="en-GB" altLang="zh-CN" smtClean="0"/>
              <a:t>Second Outline Level</a:t>
            </a:r>
          </a:p>
          <a:p>
            <a:pPr lvl="2"/>
            <a:r>
              <a:rPr lang="en-GB" altLang="zh-CN" smtClean="0"/>
              <a:t>Third Outline Level</a:t>
            </a:r>
          </a:p>
          <a:p>
            <a:pPr lvl="3"/>
            <a:r>
              <a:rPr lang="en-GB" altLang="zh-CN" smtClean="0"/>
              <a:t>Fourth Outline Level</a:t>
            </a:r>
          </a:p>
          <a:p>
            <a:pPr lvl="4"/>
            <a:r>
              <a:rPr lang="en-GB" altLang="zh-CN" smtClean="0"/>
              <a:t>Fifth Outline Level</a:t>
            </a:r>
          </a:p>
          <a:p>
            <a:pPr lvl="4"/>
            <a:r>
              <a:rPr lang="en-GB" altLang="zh-CN" smtClean="0"/>
              <a:t>Sixth Outline Level</a:t>
            </a:r>
          </a:p>
          <a:p>
            <a:pPr lvl="4"/>
            <a:r>
              <a:rPr lang="en-GB" altLang="zh-CN" smtClean="0"/>
              <a:t>Seventh Outline Level</a:t>
            </a:r>
          </a:p>
          <a:p>
            <a:pPr lvl="4"/>
            <a:r>
              <a:rPr lang="en-GB" altLang="zh-CN" smtClean="0"/>
              <a:t>Eighth Outline Level</a:t>
            </a:r>
          </a:p>
          <a:p>
            <a:pPr lvl="4"/>
            <a:r>
              <a:rPr lang="en-GB" altLang="zh-CN" smtClean="0"/>
              <a:t>Ninth Outline Level</a:t>
            </a:r>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ZTE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sz="1200">
                <a:solidFill>
                  <a:srgbClr val="000000"/>
                </a:solidFill>
                <a:ea typeface="Arial Unicode MS" pitchFamily="34" charset="-122"/>
                <a:cs typeface="Arial Unicode MS" pitchFamily="34" charset="-122"/>
              </a:defRPr>
            </a:lvl1pPr>
          </a:lstStyle>
          <a:p>
            <a:pPr>
              <a:defRPr/>
            </a:pPr>
            <a:r>
              <a:rPr lang="en-GB" altLang="zh-CN"/>
              <a:t>Slide </a:t>
            </a:r>
            <a:fld id="{94E16E9A-8E40-4184-9113-775C64D54D9B}" type="slidenum">
              <a:rPr lang="en-GB" altLang="zh-CN"/>
              <a:pPr>
                <a:defRPr/>
              </a:pPr>
              <a:t>‹#›</a:t>
            </a:fld>
            <a:endParaRPr lang="en-GB" altLang="zh-CN"/>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 name="Date Placeholder 3"/>
          <p:cNvSpPr txBox="1">
            <a:spLocks/>
          </p:cNvSpPr>
          <p:nvPr/>
        </p:nvSpPr>
        <p:spPr bwMode="auto">
          <a:xfrm>
            <a:off x="539750" y="188913"/>
            <a:ext cx="7961313" cy="407987"/>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1800" b="1" dirty="0" smtClean="0">
                <a:solidFill>
                  <a:srgbClr val="000000"/>
                </a:solidFill>
                <a:latin typeface="Times New Roman" pitchFamily="16" charset="0"/>
                <a:ea typeface="MS Gothic" charset="-128"/>
                <a:cs typeface="Arial Unicode MS" charset="0"/>
              </a:rPr>
              <a:t>Jul 2012                                                                               </a:t>
            </a:r>
            <a:r>
              <a:rPr lang="en-GB" sz="1800" b="1" dirty="0" smtClean="0">
                <a:solidFill>
                  <a:srgbClr val="000000"/>
                </a:solidFill>
                <a:latin typeface="Times New Roman" pitchFamily="16" charset="0"/>
                <a:ea typeface="MS Gothic" charset="-128"/>
                <a:cs typeface="Arial Unicode MS" charset="0"/>
              </a:rPr>
              <a:t>doc.: IEEE 11-12/0845r0</a:t>
            </a:r>
          </a:p>
        </p:txBody>
      </p:sp>
    </p:spTree>
  </p:cSld>
  <p:clrMap bg1="lt1" tx1="dk1" bg2="lt2" tx2="dk2" accent1="accent1" accent2="accent2" accent3="accent3" accent4="accent4" accent5="accent5" accent6="accent6" hlink="hlink" folHlink="folHlink"/>
  <p:sldLayoutIdLst>
    <p:sldLayoutId id="2147484099" r:id="rId1"/>
    <p:sldLayoutId id="2147484092" r:id="rId2"/>
    <p:sldLayoutId id="2147484093" r:id="rId3"/>
    <p:sldLayoutId id="2147484094" r:id="rId4"/>
    <p:sldLayoutId id="2147484100" r:id="rId5"/>
    <p:sldLayoutId id="2147484095" r:id="rId6"/>
    <p:sldLayoutId id="2147484096" r:id="rId7"/>
    <p:sldLayoutId id="2147484097" r:id="rId8"/>
    <p:sldLayoutId id="214748409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1028"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7E5C416F-32CB-41BB-BC32-FA1E5283D7DC}"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altLang="zh-CN" smtClean="0"/>
          </a:p>
        </p:txBody>
      </p:sp>
      <p:sp>
        <p:nvSpPr>
          <p:cNvPr id="1029"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Max Idle Period Extension for 802.11ah Power Save Follow Up</a:t>
            </a:r>
            <a:endParaRPr lang="en-GB" altLang="zh-CN" dirty="0" smtClean="0"/>
          </a:p>
        </p:txBody>
      </p:sp>
      <p:sp>
        <p:nvSpPr>
          <p:cNvPr id="1030" name="Rectangle 2"/>
          <p:cNvSpPr>
            <a:spLocks noGrp="1" noChangeArrowheads="1"/>
          </p:cNvSpPr>
          <p:nvPr>
            <p:ph type="body" idx="1"/>
          </p:nvPr>
        </p:nvSpPr>
        <p:spPr>
          <a:xfrm>
            <a:off x="746125" y="1700808"/>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smtClean="0"/>
              <a:t>Date:</a:t>
            </a:r>
            <a:r>
              <a:rPr lang="en-GB" altLang="zh-CN" sz="2000" b="0" dirty="0" smtClean="0"/>
              <a:t> 2012-0</a:t>
            </a:r>
            <a:r>
              <a:rPr lang="en-US" altLang="zh-CN" sz="2000" b="0" dirty="0" smtClean="0"/>
              <a:t>7</a:t>
            </a:r>
            <a:r>
              <a:rPr lang="en-GB" altLang="zh-CN" sz="2000" b="0" dirty="0" smtClean="0"/>
              <a:t>-1</a:t>
            </a:r>
            <a:r>
              <a:rPr lang="en-US" altLang="zh-CN" sz="2000" b="0" dirty="0" smtClean="0"/>
              <a:t>5</a:t>
            </a:r>
            <a:endParaRPr lang="en-GB" altLang="zh-CN" sz="2000" b="0" dirty="0" smtClean="0"/>
          </a:p>
        </p:txBody>
      </p:sp>
      <p:sp>
        <p:nvSpPr>
          <p:cNvPr id="1031" name="Rectangle 4"/>
          <p:cNvSpPr>
            <a:spLocks noChangeArrowheads="1"/>
          </p:cNvSpPr>
          <p:nvPr/>
        </p:nvSpPr>
        <p:spPr bwMode="auto">
          <a:xfrm>
            <a:off x="755576" y="1772816"/>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ltLang="zh-CN" sz="2000" dirty="0">
                <a:solidFill>
                  <a:srgbClr val="000000"/>
                </a:solidFill>
                <a:ea typeface="MS Gothic" pitchFamily="49" charset="-128"/>
              </a:rPr>
              <a:t>Authors:</a:t>
            </a:r>
          </a:p>
        </p:txBody>
      </p:sp>
      <p:graphicFrame>
        <p:nvGraphicFramePr>
          <p:cNvPr id="19459" name="Object 3"/>
          <p:cNvGraphicFramePr>
            <a:graphicFrameLocks noChangeAspect="1"/>
          </p:cNvGraphicFramePr>
          <p:nvPr/>
        </p:nvGraphicFramePr>
        <p:xfrm>
          <a:off x="1782763" y="2132856"/>
          <a:ext cx="6637337" cy="4568825"/>
        </p:xfrm>
        <a:graphic>
          <a:graphicData uri="http://schemas.openxmlformats.org/presentationml/2006/ole">
            <p:oleObj spid="_x0000_s19459" name="Document" r:id="rId4" imgW="9907651" imgH="6735883"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zh-CN" dirty="0" smtClean="0">
                <a:ea typeface="宋体" charset="-122"/>
              </a:rPr>
              <a:t/>
            </a:r>
            <a:br>
              <a:rPr lang="en-US" altLang="zh-CN" dirty="0" smtClean="0">
                <a:ea typeface="宋体" charset="-122"/>
              </a:rPr>
            </a:br>
            <a:r>
              <a:rPr lang="en-US" altLang="zh-CN" dirty="0" smtClean="0">
                <a:ea typeface="宋体" charset="-122"/>
              </a:rPr>
              <a:t>Pre-motion 2</a:t>
            </a:r>
          </a:p>
        </p:txBody>
      </p:sp>
      <p:sp>
        <p:nvSpPr>
          <p:cNvPr id="14339" name="Content Placeholder 2"/>
          <p:cNvSpPr>
            <a:spLocks noGrp="1"/>
          </p:cNvSpPr>
          <p:nvPr>
            <p:ph idx="1"/>
          </p:nvPr>
        </p:nvSpPr>
        <p:spPr/>
        <p:txBody>
          <a:bodyPr/>
          <a:lstStyle/>
          <a:p>
            <a:pPr eaLnBrk="1" hangingPunct="1"/>
            <a:r>
              <a:rPr lang="en-US" altLang="zh-CN" sz="2000" dirty="0" smtClean="0">
                <a:ea typeface="宋体" charset="-122"/>
              </a:rPr>
              <a:t>     </a:t>
            </a:r>
            <a:r>
              <a:rPr lang="en-US" altLang="zh-CN" sz="2000" dirty="0" smtClean="0">
                <a:latin typeface="Calibri" pitchFamily="34" charset="0"/>
                <a:ea typeface="宋体" charset="-122"/>
                <a:cs typeface="Calibri" pitchFamily="34" charset="0"/>
              </a:rPr>
              <a:t>Do you support to add in 11ah spec framework that STA includes its preferred Max Idle Period value in the (Re) Association Request frame; the AP selects one of its supported Max Idle Period based on the STA’s preferred Max Idle Period value, and indicates its accepted value to the STA in the (Re)Association Response frame?</a:t>
            </a:r>
          </a:p>
          <a:p>
            <a:pPr eaLnBrk="1" hangingPunct="1"/>
            <a:endParaRPr lang="en-US" altLang="zh-CN" dirty="0" smtClean="0">
              <a:ea typeface="宋体" charset="-122"/>
            </a:endParaRPr>
          </a:p>
          <a:p>
            <a:pPr eaLnBrk="1" hangingPunct="1"/>
            <a:endParaRPr lang="en-US" altLang="zh-CN" dirty="0" smtClean="0">
              <a:ea typeface="宋体" charset="-122"/>
            </a:endParaRPr>
          </a:p>
          <a:p>
            <a:pPr lvl="1" eaLnBrk="1" hangingPunct="1"/>
            <a:r>
              <a:rPr lang="en-US" altLang="zh-CN" dirty="0" smtClean="0">
                <a:ea typeface="宋体" charset="-122"/>
              </a:rPr>
              <a:t>Y:</a:t>
            </a:r>
          </a:p>
          <a:p>
            <a:pPr lvl="1" eaLnBrk="1" hangingPunct="1"/>
            <a:r>
              <a:rPr lang="en-US" altLang="zh-CN" dirty="0" smtClean="0">
                <a:ea typeface="宋体" charset="-122"/>
              </a:rPr>
              <a:t>N:</a:t>
            </a:r>
          </a:p>
          <a:p>
            <a:pPr lvl="1" eaLnBrk="1" hangingPunct="1"/>
            <a:r>
              <a:rPr lang="en-US" altLang="zh-CN" dirty="0" smtClean="0">
                <a:ea typeface="宋体" charset="-122"/>
              </a:rPr>
              <a:t>A:</a:t>
            </a:r>
          </a:p>
          <a:p>
            <a:pPr eaLnBrk="1" hangingPunct="1"/>
            <a:endParaRPr lang="en-US" altLang="zh-CN" dirty="0" smtClean="0">
              <a:ea typeface="宋体" charset="-122"/>
            </a:endParaRPr>
          </a:p>
        </p:txBody>
      </p:sp>
      <p:sp>
        <p:nvSpPr>
          <p:cNvPr id="14340"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5C1D6C36-007C-4002-901A-BB4CB9CE12BC}" type="slidenum">
              <a:rPr lang="en-US" altLang="zh-CN"/>
              <a:pPr algn="ctr" eaLnBrk="0" hangingPunct="0"/>
              <a:t>10</a:t>
            </a:fld>
            <a:endParaRPr lang="en-US" altLang="zh-CN"/>
          </a:p>
        </p:txBody>
      </p:sp>
      <p:sp>
        <p:nvSpPr>
          <p:cNvPr id="14341"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4342" name="Slide Number Placeholder 4"/>
          <p:cNvSpPr>
            <a:spLocks noGrp="1"/>
          </p:cNvSpPr>
          <p:nvPr>
            <p:ph type="sldNum" sz="quarter" idx="11"/>
          </p:nvPr>
        </p:nvSpPr>
        <p:spPr>
          <a:noFill/>
        </p:spPr>
        <p:txBody>
          <a:bodyPr/>
          <a:lstStyle/>
          <a:p>
            <a:r>
              <a:rPr lang="en-US" altLang="zh-CN" smtClean="0"/>
              <a:t>Slide </a:t>
            </a:r>
            <a:fld id="{90E0E17C-96B0-477B-A425-ABB66ADD8E23}" type="slidenum">
              <a:rPr lang="en-US" altLang="zh-CN" smtClean="0"/>
              <a:pPr/>
              <a:t>10</a:t>
            </a:fld>
            <a:endParaRPr lang="en-US" altLang="zh-CN"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2052"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2053"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A4C2D31E-AB80-4DA6-B35A-5B6CFC5C4DEF}"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altLang="zh-CN" smtClean="0"/>
          </a:p>
        </p:txBody>
      </p:sp>
      <p:graphicFrame>
        <p:nvGraphicFramePr>
          <p:cNvPr id="2" name="Object 3"/>
          <p:cNvGraphicFramePr>
            <a:graphicFrameLocks noChangeAspect="1"/>
          </p:cNvGraphicFramePr>
          <p:nvPr/>
        </p:nvGraphicFramePr>
        <p:xfrm>
          <a:off x="1268413" y="811213"/>
          <a:ext cx="6430962" cy="5545137"/>
        </p:xfrm>
        <a:graphic>
          <a:graphicData uri="http://schemas.openxmlformats.org/presentationml/2006/ole">
            <p:oleObj spid="_x0000_s2051" name="Document" r:id="rId4" imgW="8670551" imgH="735460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3076"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3077"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64CA4E5B-FB4E-4BAE-815C-C0FA2B2D6016}"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altLang="zh-CN" smtClean="0"/>
          </a:p>
        </p:txBody>
      </p:sp>
      <p:graphicFrame>
        <p:nvGraphicFramePr>
          <p:cNvPr id="2" name="Object 3"/>
          <p:cNvGraphicFramePr>
            <a:graphicFrameLocks noChangeAspect="1"/>
          </p:cNvGraphicFramePr>
          <p:nvPr/>
        </p:nvGraphicFramePr>
        <p:xfrm>
          <a:off x="1265238" y="808038"/>
          <a:ext cx="6464300" cy="5072062"/>
        </p:xfrm>
        <a:graphic>
          <a:graphicData uri="http://schemas.openxmlformats.org/presentationml/2006/ole">
            <p:oleObj spid="_x0000_s3075" name="Document" r:id="rId4" imgW="8521573" imgH="670415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smtClean="0"/>
              <a:t>Background</a:t>
            </a:r>
            <a:endParaRPr lang="zh-CN" altLang="en-US" smtClean="0"/>
          </a:p>
        </p:txBody>
      </p:sp>
      <p:sp>
        <p:nvSpPr>
          <p:cNvPr id="8195" name="内容占位符 2"/>
          <p:cNvSpPr>
            <a:spLocks noGrp="1"/>
          </p:cNvSpPr>
          <p:nvPr>
            <p:ph idx="1"/>
          </p:nvPr>
        </p:nvSpPr>
        <p:spPr/>
        <p:txBody>
          <a:bodyPr/>
          <a:lstStyle/>
          <a:p>
            <a:pPr>
              <a:buFont typeface="Wingdings" pitchFamily="2" charset="2"/>
              <a:buChar char="Ø"/>
            </a:pPr>
            <a:r>
              <a:rPr lang="en-GB" altLang="zh-CN" b="0" smtClean="0"/>
              <a:t>Two features of Max Idle Period extension were included in the latest 11ah specification framework </a:t>
            </a:r>
            <a:r>
              <a:rPr lang="en-US" altLang="zh-CN" b="0" smtClean="0"/>
              <a:t>(11/1137r9)</a:t>
            </a:r>
            <a:endParaRPr lang="en-GB" altLang="zh-CN" b="0" smtClean="0"/>
          </a:p>
          <a:p>
            <a:r>
              <a:rPr lang="en-GB" altLang="zh-CN" sz="2000" smtClean="0"/>
              <a:t>    </a:t>
            </a:r>
            <a:r>
              <a:rPr lang="en-GB" altLang="zh-CN" sz="2000" u="sng" smtClean="0"/>
              <a:t> 4.1 Power Save</a:t>
            </a:r>
            <a:endParaRPr lang="zh-CN" altLang="zh-CN" sz="2000" u="sng" smtClean="0"/>
          </a:p>
          <a:p>
            <a:r>
              <a:rPr lang="en-GB" altLang="zh-CN" sz="2000" smtClean="0"/>
              <a:t>     R.4.1.C: </a:t>
            </a:r>
            <a:r>
              <a:rPr lang="en-GB" altLang="zh-CN" sz="2000" b="0" smtClean="0"/>
              <a:t>The draft specification shall support that BSS Max Idle Period shall be able to set to a longer value (~days) by changing the unit of Max Idle Period larger than 1000 TU (1s).  The sleep interval unit extension method is TBD [May 2012 meeting minutes].</a:t>
            </a:r>
            <a:endParaRPr lang="zh-CN" altLang="zh-CN" sz="2000" b="0" smtClean="0"/>
          </a:p>
          <a:p>
            <a:r>
              <a:rPr lang="en-GB" altLang="zh-CN" sz="2000" smtClean="0"/>
              <a:t>     R.4.1.D: </a:t>
            </a:r>
            <a:r>
              <a:rPr lang="en-GB" altLang="zh-CN" sz="2000" b="0" smtClean="0"/>
              <a:t>The draft specification shall support that the AP shall be able to support multiple Max Idle Periods. [May 2012 meeting minutes]</a:t>
            </a:r>
            <a:endParaRPr lang="zh-CN" altLang="zh-CN" sz="2000" b="0" smtClean="0"/>
          </a:p>
          <a:p>
            <a:endParaRPr lang="zh-CN" altLang="en-US" smtClean="0"/>
          </a:p>
        </p:txBody>
      </p:sp>
      <p:sp>
        <p:nvSpPr>
          <p:cNvPr id="8196"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8197" name="灯片编号占位符 4"/>
          <p:cNvSpPr>
            <a:spLocks noGrp="1"/>
          </p:cNvSpPr>
          <p:nvPr>
            <p:ph type="sldNum" sz="quarter" idx="11"/>
          </p:nvPr>
        </p:nvSpPr>
        <p:spPr>
          <a:noFill/>
        </p:spPr>
        <p:txBody>
          <a:bodyPr/>
          <a:lstStyle/>
          <a:p>
            <a:r>
              <a:rPr lang="en-GB" altLang="zh-CN" smtClean="0"/>
              <a:t>Slide </a:t>
            </a:r>
            <a:fld id="{712FABDF-99AA-48CD-9E0C-A6A83656D10F}" type="slidenum">
              <a:rPr lang="en-GB" altLang="zh-CN" smtClean="0"/>
              <a:pPr/>
              <a:t>4</a:t>
            </a:fld>
            <a:endParaRPr lang="en-GB" altLang="zh-CN"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130" y="652463"/>
            <a:ext cx="8172326" cy="871537"/>
          </a:xfrm>
        </p:spPr>
        <p:txBody>
          <a:bodyPr/>
          <a:lstStyle/>
          <a:p>
            <a:pPr eaLnBrk="1" hangingPunct="1"/>
            <a:r>
              <a:rPr lang="en-US" altLang="zh-CN" sz="2400" dirty="0" smtClean="0">
                <a:ea typeface="宋体" charset="-122"/>
              </a:rPr>
              <a:t>Potential Method Supporting Max Idle Period Extension (1/2)</a:t>
            </a:r>
          </a:p>
        </p:txBody>
      </p:sp>
      <p:sp>
        <p:nvSpPr>
          <p:cNvPr id="11267" name="Rectangle 3"/>
          <p:cNvSpPr>
            <a:spLocks noChangeArrowheads="1"/>
          </p:cNvSpPr>
          <p:nvPr/>
        </p:nvSpPr>
        <p:spPr bwMode="auto">
          <a:xfrm>
            <a:off x="457200" y="1524000"/>
            <a:ext cx="8077200" cy="4953000"/>
          </a:xfrm>
          <a:prstGeom prst="rect">
            <a:avLst/>
          </a:prstGeom>
          <a:noFill/>
          <a:ln w="9525">
            <a:noFill/>
            <a:miter lim="800000"/>
            <a:headEnd/>
            <a:tailEnd/>
          </a:ln>
        </p:spPr>
        <p:txBody>
          <a:bodyPr lIns="92075" tIns="46038" rIns="92075" bIns="46038"/>
          <a:lstStyle/>
          <a:p>
            <a:pPr marL="342900" lvl="3" indent="-342900">
              <a:spcBef>
                <a:spcPts val="400"/>
              </a:spcBef>
              <a:buClr>
                <a:srgbClr val="000000"/>
              </a:buClr>
              <a:buSzPct val="100000"/>
              <a:buFont typeface="Arial" charset="0"/>
              <a:buChar char="•"/>
              <a:defRPr/>
            </a:pPr>
            <a:r>
              <a:rPr lang="en-US" altLang="zh-CN" sz="2000" dirty="0">
                <a:solidFill>
                  <a:srgbClr val="000000"/>
                </a:solidFill>
                <a:latin typeface="Calibri" pitchFamily="34" charset="0"/>
                <a:ea typeface="宋体" pitchFamily="2" charset="-122"/>
                <a:cs typeface="Calibri" pitchFamily="34" charset="0"/>
              </a:rPr>
              <a:t>Step1:  AP advertises its capability of supporting “very long Max Idle Period” in  probe response frame and beacon frame as an IE.</a:t>
            </a:r>
          </a:p>
          <a:p>
            <a:pPr marL="800100" lvl="3" indent="-342900">
              <a:spcBef>
                <a:spcPts val="600"/>
              </a:spcBef>
              <a:buClr>
                <a:srgbClr val="000000"/>
              </a:buClr>
              <a:buSzPct val="100000"/>
              <a:buFont typeface="Arial" charset="0"/>
              <a:buChar char="•"/>
              <a:defRPr/>
            </a:pPr>
            <a:r>
              <a:rPr lang="en-US" altLang="zh-CN" sz="1800" i="1" dirty="0">
                <a:solidFill>
                  <a:srgbClr val="000000"/>
                </a:solidFill>
                <a:latin typeface="Calibri" pitchFamily="34" charset="0"/>
                <a:ea typeface="宋体" pitchFamily="2" charset="-122"/>
                <a:cs typeface="Calibri" pitchFamily="34" charset="0"/>
              </a:rPr>
              <a:t>The capability of supporting “very long Max Idle Period” </a:t>
            </a:r>
            <a:r>
              <a:rPr lang="en-US" altLang="zh-CN" sz="1800" i="1" dirty="0" smtClean="0">
                <a:solidFill>
                  <a:srgbClr val="000000"/>
                </a:solidFill>
                <a:latin typeface="Calibri" pitchFamily="34" charset="0"/>
                <a:ea typeface="宋体" pitchFamily="2" charset="-122"/>
                <a:cs typeface="Calibri" pitchFamily="34" charset="0"/>
              </a:rPr>
              <a:t>shall be indicated by 11ah </a:t>
            </a:r>
            <a:r>
              <a:rPr lang="en-US" altLang="zh-CN" sz="1800" i="1" dirty="0">
                <a:solidFill>
                  <a:srgbClr val="000000"/>
                </a:solidFill>
                <a:latin typeface="Calibri" pitchFamily="34" charset="0"/>
                <a:ea typeface="宋体" pitchFamily="2" charset="-122"/>
                <a:cs typeface="Calibri" pitchFamily="34" charset="0"/>
              </a:rPr>
              <a:t>AP. It </a:t>
            </a:r>
            <a:r>
              <a:rPr lang="en-US" altLang="zh-CN" sz="1800" i="1" dirty="0" smtClean="0">
                <a:solidFill>
                  <a:srgbClr val="000000"/>
                </a:solidFill>
                <a:latin typeface="Calibri" pitchFamily="34" charset="0"/>
                <a:ea typeface="宋体" pitchFamily="2" charset="-122"/>
                <a:cs typeface="Calibri" pitchFamily="34" charset="0"/>
              </a:rPr>
              <a:t>could be a one-bit </a:t>
            </a:r>
            <a:r>
              <a:rPr lang="en-US" altLang="zh-CN" sz="1800" i="1" dirty="0">
                <a:solidFill>
                  <a:srgbClr val="000000"/>
                </a:solidFill>
                <a:latin typeface="Calibri" pitchFamily="34" charset="0"/>
                <a:ea typeface="宋体" pitchFamily="2" charset="-122"/>
                <a:cs typeface="Calibri" pitchFamily="34" charset="0"/>
              </a:rPr>
              <a:t>indication </a:t>
            </a:r>
            <a:r>
              <a:rPr lang="en-US" altLang="zh-CN" sz="1800" i="1" dirty="0" smtClean="0">
                <a:solidFill>
                  <a:srgbClr val="000000"/>
                </a:solidFill>
                <a:latin typeface="Calibri" pitchFamily="34" charset="0"/>
                <a:ea typeface="宋体" pitchFamily="2" charset="-122"/>
                <a:cs typeface="Calibri" pitchFamily="34" charset="0"/>
              </a:rPr>
              <a:t>in </a:t>
            </a:r>
            <a:r>
              <a:rPr lang="en-US" altLang="zh-CN" sz="1800" i="1" dirty="0">
                <a:solidFill>
                  <a:srgbClr val="000000"/>
                </a:solidFill>
                <a:latin typeface="Calibri" pitchFamily="34" charset="0"/>
                <a:ea typeface="宋体" pitchFamily="2" charset="-122"/>
                <a:cs typeface="Calibri" pitchFamily="34" charset="0"/>
              </a:rPr>
              <a:t>an IE.</a:t>
            </a:r>
          </a:p>
          <a:p>
            <a:pPr marL="800100" lvl="3" indent="-342900">
              <a:spcBef>
                <a:spcPts val="600"/>
              </a:spcBef>
              <a:buClr>
                <a:srgbClr val="000000"/>
              </a:buClr>
              <a:buSzPct val="100000"/>
              <a:buFont typeface="Arial" charset="0"/>
              <a:buChar char="•"/>
              <a:defRPr/>
            </a:pPr>
            <a:r>
              <a:rPr lang="en-US" altLang="zh-CN" sz="1800" i="1" dirty="0">
                <a:solidFill>
                  <a:srgbClr val="000000"/>
                </a:solidFill>
                <a:latin typeface="Calibri" pitchFamily="34" charset="0"/>
                <a:ea typeface="宋体" pitchFamily="2" charset="-122"/>
                <a:cs typeface="Calibri" pitchFamily="34" charset="0"/>
              </a:rPr>
              <a:t>The IE </a:t>
            </a:r>
            <a:r>
              <a:rPr lang="en-US" altLang="zh-CN" sz="1800" i="1" dirty="0" smtClean="0">
                <a:solidFill>
                  <a:srgbClr val="000000"/>
                </a:solidFill>
                <a:latin typeface="Calibri" pitchFamily="34" charset="0"/>
                <a:ea typeface="宋体" pitchFamily="2" charset="-122"/>
                <a:cs typeface="Calibri" pitchFamily="34" charset="0"/>
              </a:rPr>
              <a:t>indicating the </a:t>
            </a:r>
            <a:r>
              <a:rPr lang="en-US" altLang="zh-CN" sz="1800" dirty="0" smtClean="0">
                <a:solidFill>
                  <a:srgbClr val="000000"/>
                </a:solidFill>
                <a:latin typeface="Calibri" pitchFamily="34" charset="0"/>
                <a:ea typeface="宋体" pitchFamily="2" charset="-122"/>
                <a:cs typeface="Calibri" pitchFamily="34" charset="0"/>
              </a:rPr>
              <a:t>support of </a:t>
            </a:r>
            <a:r>
              <a:rPr lang="en-US" altLang="zh-CN" sz="1800" dirty="0">
                <a:solidFill>
                  <a:srgbClr val="000000"/>
                </a:solidFill>
                <a:latin typeface="Calibri" pitchFamily="34" charset="0"/>
                <a:ea typeface="宋体" pitchFamily="2" charset="-122"/>
                <a:cs typeface="Calibri" pitchFamily="34" charset="0"/>
              </a:rPr>
              <a:t>“very long Max Idle Period” is optionally present in 11ah beacon frame.</a:t>
            </a:r>
          </a:p>
          <a:p>
            <a:pPr marL="800100" lvl="3" indent="-342900">
              <a:spcBef>
                <a:spcPts val="600"/>
              </a:spcBef>
              <a:buClr>
                <a:srgbClr val="000000"/>
              </a:buClr>
              <a:buSzPct val="100000"/>
              <a:buFont typeface="Arial" charset="0"/>
              <a:buChar char="•"/>
              <a:defRPr/>
            </a:pPr>
            <a:r>
              <a:rPr lang="en-US" altLang="zh-CN" sz="1800" i="1" dirty="0" smtClean="0">
                <a:solidFill>
                  <a:srgbClr val="000000"/>
                </a:solidFill>
                <a:latin typeface="Calibri" pitchFamily="34" charset="0"/>
                <a:ea typeface="宋体" pitchFamily="2" charset="-122"/>
                <a:cs typeface="Calibri" pitchFamily="34" charset="0"/>
              </a:rPr>
              <a:t>11ah </a:t>
            </a:r>
            <a:r>
              <a:rPr lang="en-US" altLang="zh-CN" sz="1800" i="1" dirty="0">
                <a:solidFill>
                  <a:srgbClr val="000000"/>
                </a:solidFill>
                <a:latin typeface="Calibri" pitchFamily="34" charset="0"/>
                <a:ea typeface="宋体" pitchFamily="2" charset="-122"/>
                <a:cs typeface="Calibri" pitchFamily="34" charset="0"/>
              </a:rPr>
              <a:t>AP </a:t>
            </a:r>
            <a:r>
              <a:rPr lang="en-US" altLang="zh-CN" sz="1800" i="1" dirty="0" smtClean="0">
                <a:solidFill>
                  <a:srgbClr val="000000"/>
                </a:solidFill>
                <a:latin typeface="Calibri" pitchFamily="34" charset="0"/>
                <a:ea typeface="宋体" pitchFamily="2" charset="-122"/>
                <a:cs typeface="Calibri" pitchFamily="34" charset="0"/>
              </a:rPr>
              <a:t>could include </a:t>
            </a:r>
            <a:r>
              <a:rPr lang="en-US" altLang="zh-CN" sz="1800" i="1" dirty="0">
                <a:solidFill>
                  <a:srgbClr val="000000"/>
                </a:solidFill>
                <a:latin typeface="Calibri" pitchFamily="34" charset="0"/>
                <a:ea typeface="宋体" pitchFamily="2" charset="-122"/>
                <a:cs typeface="Calibri" pitchFamily="34" charset="0"/>
              </a:rPr>
              <a:t>the indication of </a:t>
            </a:r>
            <a:r>
              <a:rPr lang="en-US" altLang="zh-CN" sz="1800" dirty="0">
                <a:solidFill>
                  <a:srgbClr val="000000"/>
                </a:solidFill>
                <a:latin typeface="Calibri" pitchFamily="34" charset="0"/>
                <a:ea typeface="宋体" pitchFamily="2" charset="-122"/>
                <a:cs typeface="Calibri" pitchFamily="34" charset="0"/>
              </a:rPr>
              <a:t>supporting “very long Max Idle Period</a:t>
            </a:r>
            <a:r>
              <a:rPr lang="en-US" altLang="zh-CN" sz="1800" dirty="0" smtClean="0">
                <a:solidFill>
                  <a:srgbClr val="000000"/>
                </a:solidFill>
                <a:latin typeface="Calibri" pitchFamily="34" charset="0"/>
                <a:ea typeface="宋体" pitchFamily="2" charset="-122"/>
                <a:cs typeface="Calibri" pitchFamily="34" charset="0"/>
              </a:rPr>
              <a:t>” in probe response frame.</a:t>
            </a:r>
            <a:endParaRPr lang="en-US" altLang="zh-CN" sz="1800" dirty="0">
              <a:solidFill>
                <a:srgbClr val="000000"/>
              </a:solidFill>
              <a:latin typeface="Calibri" pitchFamily="34" charset="0"/>
              <a:ea typeface="宋体" pitchFamily="2" charset="-122"/>
              <a:cs typeface="Calibri" pitchFamily="34" charset="0"/>
            </a:endParaRPr>
          </a:p>
          <a:p>
            <a:pPr marL="800100" lvl="3" indent="-342900">
              <a:spcBef>
                <a:spcPts val="600"/>
              </a:spcBef>
              <a:buClr>
                <a:srgbClr val="000000"/>
              </a:buClr>
              <a:buSzPct val="100000"/>
              <a:buFont typeface="Arial" charset="0"/>
              <a:buChar char="•"/>
              <a:defRPr/>
            </a:pPr>
            <a:r>
              <a:rPr lang="en-US" altLang="zh-CN" sz="1800" i="1" dirty="0" smtClean="0">
                <a:solidFill>
                  <a:srgbClr val="000000"/>
                </a:solidFill>
                <a:latin typeface="Calibri" pitchFamily="34" charset="0"/>
                <a:ea typeface="宋体" pitchFamily="2" charset="-122"/>
                <a:cs typeface="Calibri" pitchFamily="34" charset="0"/>
              </a:rPr>
              <a:t>A </a:t>
            </a:r>
            <a:r>
              <a:rPr lang="en-US" altLang="zh-CN" sz="1800" i="1" dirty="0">
                <a:solidFill>
                  <a:srgbClr val="000000"/>
                </a:solidFill>
                <a:latin typeface="Calibri" pitchFamily="34" charset="0"/>
                <a:ea typeface="宋体" pitchFamily="2" charset="-122"/>
                <a:cs typeface="Calibri" pitchFamily="34" charset="0"/>
              </a:rPr>
              <a:t>“long sleeper” STA  can choose to associate with the AP that supports “very long Max Idle Period” . </a:t>
            </a:r>
          </a:p>
          <a:p>
            <a:pPr marL="800100" lvl="3" indent="-342900">
              <a:spcBef>
                <a:spcPts val="600"/>
              </a:spcBef>
              <a:buClr>
                <a:srgbClr val="000000"/>
              </a:buClr>
              <a:buSzPct val="100000"/>
              <a:buFont typeface="Arial" charset="0"/>
              <a:buChar char="•"/>
              <a:defRPr/>
            </a:pPr>
            <a:endParaRPr lang="en-US" altLang="zh-CN" sz="1800" dirty="0">
              <a:solidFill>
                <a:srgbClr val="000000"/>
              </a:solidFill>
              <a:latin typeface="Calibri" pitchFamily="34" charset="0"/>
              <a:ea typeface="宋体" pitchFamily="2" charset="-122"/>
              <a:cs typeface="Calibri" pitchFamily="34" charset="0"/>
            </a:endParaRPr>
          </a:p>
          <a:p>
            <a:pPr marL="800100" lvl="3" indent="-342900">
              <a:spcBef>
                <a:spcPts val="600"/>
              </a:spcBef>
              <a:buClr>
                <a:srgbClr val="000000"/>
              </a:buClr>
              <a:buSzPct val="100000"/>
              <a:defRPr/>
            </a:pPr>
            <a:endParaRPr lang="en-US" altLang="zh-CN" sz="1800" i="1" dirty="0">
              <a:solidFill>
                <a:srgbClr val="000000"/>
              </a:solidFill>
              <a:latin typeface="Calibri" pitchFamily="34" charset="0"/>
              <a:ea typeface="宋体" pitchFamily="2" charset="-122"/>
              <a:cs typeface="Calibri" pitchFamily="34" charset="0"/>
            </a:endParaRPr>
          </a:p>
        </p:txBody>
      </p:sp>
      <p:sp>
        <p:nvSpPr>
          <p:cNvPr id="9220"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9221"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C4327A4D-E1EF-4D60-9628-5167158489C8}"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altLang="zh-CN"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652463"/>
            <a:ext cx="8130480" cy="871537"/>
          </a:xfrm>
        </p:spPr>
        <p:txBody>
          <a:bodyPr/>
          <a:lstStyle/>
          <a:p>
            <a:pPr eaLnBrk="1" hangingPunct="1"/>
            <a:r>
              <a:rPr lang="en-US" altLang="zh-CN" sz="2400" dirty="0" smtClean="0">
                <a:ea typeface="宋体" charset="-122"/>
              </a:rPr>
              <a:t>Potential Method Supporting Max Idle Period Extension (2/2)</a:t>
            </a:r>
          </a:p>
        </p:txBody>
      </p:sp>
      <p:sp>
        <p:nvSpPr>
          <p:cNvPr id="1028" name="Rectangle 3"/>
          <p:cNvSpPr>
            <a:spLocks noChangeArrowheads="1"/>
          </p:cNvSpPr>
          <p:nvPr/>
        </p:nvSpPr>
        <p:spPr bwMode="auto">
          <a:xfrm>
            <a:off x="539750" y="1412875"/>
            <a:ext cx="7920038" cy="4708525"/>
          </a:xfrm>
          <a:prstGeom prst="rect">
            <a:avLst/>
          </a:prstGeom>
          <a:noFill/>
          <a:ln w="9525">
            <a:noFill/>
            <a:miter lim="800000"/>
            <a:headEnd/>
            <a:tailEnd/>
          </a:ln>
        </p:spPr>
        <p:txBody>
          <a:bodyPr lIns="92075" tIns="46038" rIns="92075" bIns="46038"/>
          <a:lstStyle/>
          <a:p>
            <a:pPr marL="342900" lvl="3" indent="-342900">
              <a:spcBef>
                <a:spcPts val="400"/>
              </a:spcBef>
              <a:buClr>
                <a:srgbClr val="000000"/>
              </a:buClr>
              <a:buSzPct val="100000"/>
              <a:buFont typeface="Arial" charset="0"/>
              <a:buChar char="•"/>
              <a:defRPr/>
            </a:pPr>
            <a:r>
              <a:rPr lang="en-US" altLang="zh-CN" sz="2000" dirty="0">
                <a:solidFill>
                  <a:srgbClr val="000000"/>
                </a:solidFill>
                <a:latin typeface="Calibri" pitchFamily="34" charset="0"/>
                <a:ea typeface="宋体" pitchFamily="2" charset="-122"/>
                <a:cs typeface="Calibri" pitchFamily="34" charset="0"/>
              </a:rPr>
              <a:t>Step2 </a:t>
            </a:r>
            <a:r>
              <a:rPr lang="en-US" altLang="zh-CN" sz="2000" dirty="0" smtClean="0">
                <a:solidFill>
                  <a:srgbClr val="000000"/>
                </a:solidFill>
                <a:latin typeface="Calibri" pitchFamily="34" charset="0"/>
                <a:ea typeface="宋体" pitchFamily="2" charset="-122"/>
                <a:cs typeface="Calibri" pitchFamily="34" charset="0"/>
              </a:rPr>
              <a:t>: </a:t>
            </a:r>
            <a:r>
              <a:rPr lang="en-US" altLang="zh-CN" sz="2000" dirty="0">
                <a:solidFill>
                  <a:srgbClr val="000000"/>
                </a:solidFill>
                <a:latin typeface="Calibri" pitchFamily="34" charset="0"/>
                <a:ea typeface="宋体" pitchFamily="2" charset="-122"/>
                <a:cs typeface="Calibri" pitchFamily="34" charset="0"/>
              </a:rPr>
              <a:t>STA includes its </a:t>
            </a:r>
            <a:r>
              <a:rPr lang="en-US" altLang="zh-CN" sz="2000" b="1" dirty="0">
                <a:solidFill>
                  <a:srgbClr val="000000"/>
                </a:solidFill>
                <a:latin typeface="Calibri" pitchFamily="34" charset="0"/>
                <a:ea typeface="宋体" pitchFamily="2" charset="-122"/>
                <a:cs typeface="Calibri" pitchFamily="34" charset="0"/>
              </a:rPr>
              <a:t>preferred Max Idle Period value </a:t>
            </a:r>
            <a:r>
              <a:rPr lang="en-US" altLang="zh-CN" sz="2000" dirty="0">
                <a:solidFill>
                  <a:srgbClr val="000000"/>
                </a:solidFill>
                <a:latin typeface="Calibri" pitchFamily="34" charset="0"/>
                <a:ea typeface="宋体" pitchFamily="2" charset="-122"/>
                <a:cs typeface="Calibri" pitchFamily="34" charset="0"/>
              </a:rPr>
              <a:t>in the (Re) Association Request frame; </a:t>
            </a:r>
            <a:endParaRPr lang="en-US" altLang="zh-CN" sz="2000" dirty="0" smtClean="0">
              <a:solidFill>
                <a:srgbClr val="000000"/>
              </a:solidFill>
              <a:latin typeface="Calibri" pitchFamily="34" charset="0"/>
              <a:ea typeface="宋体" pitchFamily="2" charset="-122"/>
              <a:cs typeface="Calibri" pitchFamily="34" charset="0"/>
            </a:endParaRPr>
          </a:p>
          <a:p>
            <a:pPr marL="342900" lvl="3" indent="-342900">
              <a:spcBef>
                <a:spcPts val="400"/>
              </a:spcBef>
              <a:buClr>
                <a:srgbClr val="000000"/>
              </a:buClr>
              <a:buSzPct val="100000"/>
              <a:buFont typeface="Arial" charset="0"/>
              <a:buChar char="•"/>
              <a:defRPr/>
            </a:pPr>
            <a:r>
              <a:rPr lang="en-US" altLang="zh-CN" sz="2000" dirty="0" smtClean="0">
                <a:solidFill>
                  <a:srgbClr val="000000"/>
                </a:solidFill>
                <a:latin typeface="Calibri" pitchFamily="34" charset="0"/>
                <a:ea typeface="宋体" pitchFamily="2" charset="-122"/>
                <a:cs typeface="Calibri" pitchFamily="34" charset="0"/>
              </a:rPr>
              <a:t>Step3: The AP selects </a:t>
            </a:r>
            <a:r>
              <a:rPr lang="en-US" altLang="zh-CN" sz="2000" dirty="0">
                <a:solidFill>
                  <a:srgbClr val="000000"/>
                </a:solidFill>
                <a:latin typeface="Calibri" pitchFamily="34" charset="0"/>
                <a:ea typeface="宋体" pitchFamily="2" charset="-122"/>
                <a:cs typeface="Calibri" pitchFamily="34" charset="0"/>
              </a:rPr>
              <a:t>one of its supported Max Idle Period based on the STA’s preferred Max Idle Period value, and indicates its accepted value to the STA in the (Re)Association Response frame</a:t>
            </a:r>
            <a:endParaRPr lang="en-US" altLang="zh-CN" sz="2000" i="1" dirty="0">
              <a:solidFill>
                <a:srgbClr val="000000"/>
              </a:solidFill>
              <a:latin typeface="Calibri" pitchFamily="34" charset="0"/>
              <a:ea typeface="宋体" pitchFamily="2" charset="-122"/>
              <a:cs typeface="Calibri" pitchFamily="34" charset="0"/>
            </a:endParaRPr>
          </a:p>
          <a:p>
            <a:pPr marL="800100" lvl="3" indent="-342900">
              <a:spcBef>
                <a:spcPts val="600"/>
              </a:spcBef>
              <a:buClr>
                <a:srgbClr val="000000"/>
              </a:buClr>
              <a:buSzPct val="100000"/>
              <a:buFont typeface="Arial" charset="0"/>
              <a:buChar char="•"/>
              <a:defRPr/>
            </a:pPr>
            <a:r>
              <a:rPr lang="en-US" altLang="zh-CN" sz="1800" i="1" dirty="0">
                <a:solidFill>
                  <a:srgbClr val="000000"/>
                </a:solidFill>
                <a:latin typeface="Calibri" pitchFamily="34" charset="0"/>
                <a:ea typeface="宋体" pitchFamily="2" charset="-122"/>
                <a:cs typeface="Calibri" pitchFamily="34" charset="0"/>
              </a:rPr>
              <a:t>The </a:t>
            </a:r>
            <a:r>
              <a:rPr lang="en-US" altLang="zh-CN" sz="1800" i="1" dirty="0" smtClean="0">
                <a:solidFill>
                  <a:srgbClr val="000000"/>
                </a:solidFill>
                <a:latin typeface="Calibri" pitchFamily="34" charset="0"/>
                <a:ea typeface="宋体" pitchFamily="2" charset="-122"/>
                <a:cs typeface="Calibri" pitchFamily="34" charset="0"/>
              </a:rPr>
              <a:t>AP </a:t>
            </a:r>
            <a:r>
              <a:rPr lang="en-US" altLang="zh-CN" sz="1800" i="1" dirty="0">
                <a:solidFill>
                  <a:srgbClr val="000000"/>
                </a:solidFill>
                <a:latin typeface="Calibri" pitchFamily="34" charset="0"/>
                <a:ea typeface="宋体" pitchFamily="2" charset="-122"/>
                <a:cs typeface="Calibri" pitchFamily="34" charset="0"/>
              </a:rPr>
              <a:t>may </a:t>
            </a:r>
            <a:r>
              <a:rPr lang="en-US" altLang="zh-CN" sz="1800" i="1" dirty="0" smtClean="0">
                <a:solidFill>
                  <a:srgbClr val="000000"/>
                </a:solidFill>
                <a:latin typeface="Calibri" pitchFamily="34" charset="0"/>
                <a:ea typeface="宋体" pitchFamily="2" charset="-122"/>
                <a:cs typeface="Calibri" pitchFamily="34" charset="0"/>
              </a:rPr>
              <a:t>accept </a:t>
            </a:r>
            <a:r>
              <a:rPr lang="en-US" altLang="zh-CN" sz="1800" i="1" dirty="0">
                <a:solidFill>
                  <a:srgbClr val="000000"/>
                </a:solidFill>
                <a:latin typeface="Calibri" pitchFamily="34" charset="0"/>
                <a:ea typeface="宋体" pitchFamily="2" charset="-122"/>
                <a:cs typeface="Calibri" pitchFamily="34" charset="0"/>
              </a:rPr>
              <a:t>the preferred Max Idle Period value </a:t>
            </a:r>
            <a:r>
              <a:rPr lang="en-US" altLang="zh-CN" sz="1800" i="1" dirty="0" smtClean="0">
                <a:solidFill>
                  <a:srgbClr val="000000"/>
                </a:solidFill>
                <a:latin typeface="Calibri" pitchFamily="34" charset="0"/>
                <a:ea typeface="宋体" pitchFamily="2" charset="-122"/>
                <a:cs typeface="Calibri" pitchFamily="34" charset="0"/>
              </a:rPr>
              <a:t>the </a:t>
            </a:r>
            <a:r>
              <a:rPr lang="en-US" altLang="zh-CN" sz="1800" i="1" dirty="0">
                <a:solidFill>
                  <a:srgbClr val="000000"/>
                </a:solidFill>
                <a:latin typeface="Calibri" pitchFamily="34" charset="0"/>
                <a:ea typeface="宋体" pitchFamily="2" charset="-122"/>
                <a:cs typeface="Calibri" pitchFamily="34" charset="0"/>
              </a:rPr>
              <a:t>STA requested or select another </a:t>
            </a:r>
            <a:r>
              <a:rPr lang="en-US" altLang="zh-CN" sz="1800" i="1" dirty="0" smtClean="0">
                <a:solidFill>
                  <a:srgbClr val="000000"/>
                </a:solidFill>
                <a:latin typeface="Calibri" pitchFamily="34" charset="0"/>
                <a:ea typeface="宋体" pitchFamily="2" charset="-122"/>
                <a:cs typeface="Calibri" pitchFamily="34" charset="0"/>
              </a:rPr>
              <a:t>AP-supported </a:t>
            </a:r>
            <a:r>
              <a:rPr lang="en-US" altLang="zh-CN" sz="1800" i="1" dirty="0">
                <a:solidFill>
                  <a:srgbClr val="000000"/>
                </a:solidFill>
                <a:latin typeface="Calibri" pitchFamily="34" charset="0"/>
                <a:ea typeface="宋体" pitchFamily="2" charset="-122"/>
                <a:cs typeface="Calibri" pitchFamily="34" charset="0"/>
              </a:rPr>
              <a:t>value for the STA </a:t>
            </a:r>
            <a:r>
              <a:rPr lang="en-US" altLang="zh-CN" sz="1800" i="1" dirty="0" smtClean="0">
                <a:solidFill>
                  <a:srgbClr val="000000"/>
                </a:solidFill>
                <a:latin typeface="Calibri" pitchFamily="34" charset="0"/>
                <a:ea typeface="宋体" pitchFamily="2" charset="-122"/>
                <a:cs typeface="Calibri" pitchFamily="34" charset="0"/>
              </a:rPr>
              <a:t>close to </a:t>
            </a:r>
            <a:r>
              <a:rPr lang="en-US" altLang="zh-CN" sz="1800" i="1" dirty="0">
                <a:solidFill>
                  <a:srgbClr val="000000"/>
                </a:solidFill>
                <a:latin typeface="Calibri" pitchFamily="34" charset="0"/>
                <a:ea typeface="宋体" pitchFamily="2" charset="-122"/>
                <a:cs typeface="Calibri" pitchFamily="34" charset="0"/>
              </a:rPr>
              <a:t>the requested value from the STA.</a:t>
            </a:r>
          </a:p>
          <a:p>
            <a:pPr marL="800100" lvl="3" indent="-342900">
              <a:spcBef>
                <a:spcPts val="600"/>
              </a:spcBef>
              <a:buClr>
                <a:srgbClr val="000000"/>
              </a:buClr>
              <a:buSzPct val="100000"/>
              <a:buFont typeface="Arial" charset="0"/>
              <a:buChar char="•"/>
              <a:defRPr/>
            </a:pPr>
            <a:r>
              <a:rPr lang="en-US" altLang="zh-CN" sz="1800" i="1" dirty="0" smtClean="0">
                <a:solidFill>
                  <a:srgbClr val="000000"/>
                </a:solidFill>
                <a:latin typeface="Calibri" pitchFamily="34" charset="0"/>
                <a:ea typeface="宋体" pitchFamily="2" charset="-122"/>
                <a:cs typeface="Calibri" pitchFamily="34" charset="0"/>
              </a:rPr>
              <a:t>Upon receiving the </a:t>
            </a:r>
            <a:r>
              <a:rPr lang="en-US" altLang="zh-CN" sz="1800" i="1" dirty="0">
                <a:solidFill>
                  <a:srgbClr val="000000"/>
                </a:solidFill>
                <a:latin typeface="Calibri" pitchFamily="34" charset="0"/>
                <a:ea typeface="宋体" pitchFamily="2" charset="-122"/>
                <a:cs typeface="Calibri" pitchFamily="34" charset="0"/>
              </a:rPr>
              <a:t>Max Idle Period value from the AP, the STA can either </a:t>
            </a:r>
            <a:r>
              <a:rPr lang="en-US" altLang="zh-CN" sz="1800" i="1" dirty="0" smtClean="0">
                <a:solidFill>
                  <a:srgbClr val="000000"/>
                </a:solidFill>
                <a:latin typeface="Calibri" pitchFamily="34" charset="0"/>
                <a:ea typeface="宋体" pitchFamily="2" charset="-122"/>
                <a:cs typeface="Calibri" pitchFamily="34" charset="0"/>
              </a:rPr>
              <a:t>keep or abort </a:t>
            </a:r>
            <a:r>
              <a:rPr lang="en-US" altLang="zh-CN" sz="1800" i="1" dirty="0">
                <a:solidFill>
                  <a:srgbClr val="000000"/>
                </a:solidFill>
                <a:latin typeface="Calibri" pitchFamily="34" charset="0"/>
                <a:ea typeface="宋体" pitchFamily="2" charset="-122"/>
                <a:cs typeface="Calibri" pitchFamily="34" charset="0"/>
              </a:rPr>
              <a:t>the </a:t>
            </a:r>
            <a:r>
              <a:rPr lang="en-US" altLang="zh-CN" sz="1800" i="1" dirty="0" smtClean="0">
                <a:solidFill>
                  <a:srgbClr val="000000"/>
                </a:solidFill>
                <a:latin typeface="Calibri" pitchFamily="34" charset="0"/>
                <a:ea typeface="宋体" pitchFamily="2" charset="-122"/>
                <a:cs typeface="Calibri" pitchFamily="34" charset="0"/>
              </a:rPr>
              <a:t>association. </a:t>
            </a:r>
            <a:endParaRPr lang="en-US" altLang="zh-CN" sz="1800" i="1" dirty="0">
              <a:solidFill>
                <a:srgbClr val="000000"/>
              </a:solidFill>
              <a:latin typeface="Calibri" pitchFamily="34" charset="0"/>
              <a:ea typeface="宋体" pitchFamily="2" charset="-122"/>
              <a:cs typeface="Calibri" pitchFamily="34" charset="0"/>
            </a:endParaRPr>
          </a:p>
          <a:p>
            <a:pPr marL="0" lvl="3" indent="-342900">
              <a:buFont typeface="Arial" charset="0"/>
              <a:buChar char="•"/>
              <a:defRPr/>
            </a:pPr>
            <a:endParaRPr lang="en-US" altLang="zh-CN" sz="1600" dirty="0">
              <a:solidFill>
                <a:schemeClr val="tx1"/>
              </a:solidFill>
              <a:latin typeface="Calibri" pitchFamily="34" charset="0"/>
              <a:cs typeface="Calibri" pitchFamily="34" charset="0"/>
            </a:endParaRPr>
          </a:p>
          <a:p>
            <a:pPr marL="0" lvl="3" indent="-342900">
              <a:buFont typeface="Arial" charset="0"/>
              <a:buChar char="•"/>
              <a:defRPr/>
            </a:pPr>
            <a:endParaRPr lang="en-US" altLang="ko-KR" sz="1600" dirty="0">
              <a:solidFill>
                <a:schemeClr val="tx1"/>
              </a:solidFill>
              <a:latin typeface="Calibri" pitchFamily="34" charset="0"/>
              <a:cs typeface="Calibri" pitchFamily="34" charset="0"/>
            </a:endParaRPr>
          </a:p>
        </p:txBody>
      </p:sp>
      <p:sp>
        <p:nvSpPr>
          <p:cNvPr id="10244"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10245"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0B2C2743-FE5E-4793-8BA1-9003A2195F7F}"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altLang="zh-CN"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a:xfrm>
            <a:off x="685800" y="476250"/>
            <a:ext cx="7770813" cy="1065213"/>
          </a:xfrm>
        </p:spPr>
        <p:txBody>
          <a:bodyPr/>
          <a:lstStyle/>
          <a:p>
            <a:pPr eaLnBrk="1" hangingPunct="1"/>
            <a:r>
              <a:rPr lang="en-US" altLang="zh-CN" smtClean="0">
                <a:ea typeface="宋体" charset="-122"/>
              </a:rPr>
              <a:t>Summary</a:t>
            </a:r>
            <a:endParaRPr lang="zh-CN" altLang="en-US" smtClean="0">
              <a:ea typeface="宋体" charset="-122"/>
            </a:endParaRPr>
          </a:p>
        </p:txBody>
      </p:sp>
      <p:sp>
        <p:nvSpPr>
          <p:cNvPr id="9219" name="内容占位符 2"/>
          <p:cNvSpPr>
            <a:spLocks noGrp="1"/>
          </p:cNvSpPr>
          <p:nvPr>
            <p:ph idx="1"/>
          </p:nvPr>
        </p:nvSpPr>
        <p:spPr>
          <a:xfrm>
            <a:off x="611188" y="1484313"/>
            <a:ext cx="7848600" cy="4895850"/>
          </a:xfrm>
        </p:spPr>
        <p:txBody>
          <a:bodyPr/>
          <a:lstStyle/>
          <a:p>
            <a:pPr marL="342900" lvl="3" indent="-342900" eaLnBrk="1" hangingPunct="1">
              <a:buFont typeface="Arial" charset="0"/>
              <a:buChar char="•"/>
              <a:defRPr/>
            </a:pPr>
            <a:r>
              <a:rPr lang="en-GB" altLang="zh-CN" sz="2000" dirty="0" smtClean="0">
                <a:latin typeface="Calibri" pitchFamily="34" charset="0"/>
                <a:ea typeface="宋体" pitchFamily="2" charset="-122"/>
                <a:cs typeface="Calibri" pitchFamily="34" charset="0"/>
              </a:rPr>
              <a:t>Two features of Max Idle Period extension were included in the latest 11ah specification framework </a:t>
            </a:r>
            <a:r>
              <a:rPr lang="en-US" altLang="zh-CN" sz="2000" dirty="0" smtClean="0">
                <a:latin typeface="Calibri" pitchFamily="34" charset="0"/>
                <a:ea typeface="宋体" pitchFamily="2" charset="-122"/>
                <a:cs typeface="Calibri" pitchFamily="34" charset="0"/>
              </a:rPr>
              <a:t>(11/1137r9)</a:t>
            </a:r>
          </a:p>
          <a:p>
            <a:pPr marL="800100" lvl="3" indent="-342900" eaLnBrk="1" hangingPunct="1">
              <a:spcBef>
                <a:spcPts val="600"/>
              </a:spcBef>
              <a:buFont typeface="Arial" charset="0"/>
              <a:buChar char="•"/>
              <a:defRPr/>
            </a:pPr>
            <a:r>
              <a:rPr lang="en-US" altLang="zh-CN" sz="1800" dirty="0" smtClean="0">
                <a:latin typeface="Calibri" pitchFamily="34" charset="0"/>
                <a:ea typeface="宋体" pitchFamily="2" charset="-122"/>
                <a:cs typeface="Calibri" pitchFamily="34" charset="0"/>
              </a:rPr>
              <a:t>Very long Max Idle Period extension</a:t>
            </a:r>
          </a:p>
          <a:p>
            <a:pPr marL="800100" lvl="3" indent="-342900" eaLnBrk="1" hangingPunct="1">
              <a:spcBef>
                <a:spcPts val="600"/>
              </a:spcBef>
              <a:buFont typeface="Arial" charset="0"/>
              <a:buChar char="•"/>
              <a:defRPr/>
            </a:pPr>
            <a:r>
              <a:rPr lang="en-US" altLang="zh-CN" sz="1800" dirty="0" smtClean="0">
                <a:latin typeface="Calibri" pitchFamily="34" charset="0"/>
                <a:ea typeface="宋体" pitchFamily="2" charset="-122"/>
                <a:cs typeface="Calibri" pitchFamily="34" charset="0"/>
              </a:rPr>
              <a:t>Multiple Max Idle Period extension</a:t>
            </a:r>
          </a:p>
          <a:p>
            <a:pPr marL="342900" lvl="3" indent="-342900" eaLnBrk="1" hangingPunct="1">
              <a:buFont typeface="Arial" charset="0"/>
              <a:buChar char="•"/>
              <a:defRPr/>
            </a:pPr>
            <a:r>
              <a:rPr lang="en-US" altLang="zh-CN" sz="2000" dirty="0" smtClean="0">
                <a:latin typeface="Calibri" pitchFamily="34" charset="0"/>
                <a:ea typeface="宋体" pitchFamily="2" charset="-122"/>
                <a:cs typeface="Calibri" pitchFamily="34" charset="0"/>
              </a:rPr>
              <a:t>Propose a method to support Max Idle Period extension</a:t>
            </a:r>
          </a:p>
          <a:p>
            <a:pPr marL="800100" lvl="3" indent="-342900" eaLnBrk="1" hangingPunct="1">
              <a:spcBef>
                <a:spcPts val="600"/>
              </a:spcBef>
              <a:buFont typeface="Arial" charset="0"/>
              <a:buChar char="•"/>
              <a:defRPr/>
            </a:pPr>
            <a:r>
              <a:rPr lang="en-US" altLang="zh-CN" sz="1800" dirty="0" smtClean="0">
                <a:latin typeface="Calibri" pitchFamily="34" charset="0"/>
                <a:ea typeface="宋体" pitchFamily="2" charset="-122"/>
                <a:cs typeface="Calibri" pitchFamily="34" charset="0"/>
              </a:rPr>
              <a:t>AP advertises its capability of supporting “very long Max Idle Period” in probe response frame and beacon frame as an IE;</a:t>
            </a:r>
          </a:p>
          <a:p>
            <a:pPr marL="800100" lvl="3" indent="-342900" eaLnBrk="1" hangingPunct="1">
              <a:spcBef>
                <a:spcPts val="600"/>
              </a:spcBef>
              <a:buFont typeface="Arial" charset="0"/>
              <a:buChar char="•"/>
              <a:defRPr/>
            </a:pPr>
            <a:r>
              <a:rPr lang="en-US" altLang="zh-CN" sz="1800" dirty="0" smtClean="0">
                <a:latin typeface="Calibri" pitchFamily="34" charset="0"/>
                <a:ea typeface="宋体" pitchFamily="2" charset="-122"/>
                <a:cs typeface="Calibri" pitchFamily="34" charset="0"/>
              </a:rPr>
              <a:t>STA includes its preferred Max Idle Period value in the (Re) Association Request frame;</a:t>
            </a:r>
          </a:p>
          <a:p>
            <a:pPr marL="800100" lvl="3" indent="-342900" eaLnBrk="1" hangingPunct="1">
              <a:spcBef>
                <a:spcPts val="600"/>
              </a:spcBef>
              <a:buFont typeface="Arial" charset="0"/>
              <a:buChar char="•"/>
              <a:defRPr/>
            </a:pPr>
            <a:r>
              <a:rPr lang="en-US" altLang="zh-CN" sz="1800" dirty="0" smtClean="0">
                <a:latin typeface="Calibri" pitchFamily="34" charset="0"/>
                <a:ea typeface="宋体" pitchFamily="2" charset="-122"/>
                <a:cs typeface="Calibri" pitchFamily="34" charset="0"/>
              </a:rPr>
              <a:t>The AP selects one of its supported Max Idle Period based on the STA’s preferred Max Idle Period value, and indicates its accepted value to the STA in the (Re)Association Response frame.</a:t>
            </a:r>
          </a:p>
          <a:p>
            <a:pPr marL="800100" lvl="3" indent="-342900" eaLnBrk="1" hangingPunct="1">
              <a:spcBef>
                <a:spcPts val="600"/>
              </a:spcBef>
              <a:buClr>
                <a:schemeClr val="bg2"/>
              </a:buClr>
              <a:defRPr/>
            </a:pPr>
            <a:endParaRPr lang="en-US" altLang="zh-CN" sz="2000" dirty="0" smtClean="0">
              <a:ea typeface="宋体" pitchFamily="2" charset="-122"/>
            </a:endParaRPr>
          </a:p>
          <a:p>
            <a:pPr marL="342900" lvl="2" indent="-342900" eaLnBrk="1" hangingPunct="1">
              <a:spcBef>
                <a:spcPts val="600"/>
              </a:spcBef>
              <a:defRPr/>
            </a:pPr>
            <a:endParaRPr lang="en-US" altLang="zh-CN" sz="2000" b="1" dirty="0" smtClean="0">
              <a:ea typeface="宋体" pitchFamily="2" charset="-122"/>
            </a:endParaRPr>
          </a:p>
          <a:p>
            <a:pPr marL="342900" lvl="2" indent="-342900" eaLnBrk="1" hangingPunct="1">
              <a:spcBef>
                <a:spcPts val="600"/>
              </a:spcBef>
              <a:defRPr/>
            </a:pPr>
            <a:endParaRPr lang="en-US" altLang="zh-CN" sz="2000" b="1" dirty="0" smtClean="0">
              <a:ea typeface="宋体" pitchFamily="2" charset="-122"/>
            </a:endParaRPr>
          </a:p>
          <a:p>
            <a:pPr eaLnBrk="1" hangingPunct="1">
              <a:defRPr/>
            </a:pPr>
            <a:endParaRPr lang="en-US" altLang="zh-CN" dirty="0" smtClean="0">
              <a:ea typeface="宋体" pitchFamily="2" charset="-122"/>
            </a:endParaRPr>
          </a:p>
          <a:p>
            <a:pPr eaLnBrk="1" hangingPunct="1">
              <a:defRPr/>
            </a:pPr>
            <a:endParaRPr lang="en-US" altLang="zh-CN" dirty="0" smtClean="0">
              <a:ea typeface="宋体" pitchFamily="2" charset="-122"/>
            </a:endParaRPr>
          </a:p>
          <a:p>
            <a:pPr eaLnBrk="1" hangingPunct="1">
              <a:defRPr/>
            </a:pPr>
            <a:endParaRPr lang="zh-CN" altLang="en-US" dirty="0" smtClean="0">
              <a:ea typeface="宋体" pitchFamily="2" charset="-122"/>
            </a:endParaRPr>
          </a:p>
        </p:txBody>
      </p:sp>
      <p:sp>
        <p:nvSpPr>
          <p:cNvPr id="11268"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1269" name="灯片编号占位符 4"/>
          <p:cNvSpPr>
            <a:spLocks noGrp="1"/>
          </p:cNvSpPr>
          <p:nvPr>
            <p:ph type="sldNum" sz="quarter" idx="11"/>
          </p:nvPr>
        </p:nvSpPr>
        <p:spPr>
          <a:noFill/>
        </p:spPr>
        <p:txBody>
          <a:bodyPr/>
          <a:lstStyle/>
          <a:p>
            <a:r>
              <a:rPr lang="en-GB" altLang="zh-CN" smtClean="0"/>
              <a:t>Slide </a:t>
            </a:r>
            <a:fld id="{9CAD1A16-C86D-40D9-A36C-A0CB14717688}" type="slidenum">
              <a:rPr lang="en-GB" altLang="zh-CN" smtClean="0"/>
              <a:pPr/>
              <a:t>7</a:t>
            </a:fld>
            <a:endParaRPr lang="en-GB" altLang="zh-CN"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zh-CN" smtClean="0">
                <a:ea typeface="宋体" charset="-122"/>
              </a:rPr>
              <a:t>References</a:t>
            </a:r>
          </a:p>
        </p:txBody>
      </p:sp>
      <p:sp>
        <p:nvSpPr>
          <p:cNvPr id="12291" name="Content Placeholder 2"/>
          <p:cNvSpPr>
            <a:spLocks noGrp="1"/>
          </p:cNvSpPr>
          <p:nvPr>
            <p:ph idx="1"/>
          </p:nvPr>
        </p:nvSpPr>
        <p:spPr>
          <a:xfrm>
            <a:off x="946150" y="1600200"/>
            <a:ext cx="7226300" cy="4267200"/>
          </a:xfrm>
        </p:spPr>
        <p:txBody>
          <a:bodyPr/>
          <a:lstStyle/>
          <a:p>
            <a:pPr eaLnBrk="1" hangingPunct="1"/>
            <a:r>
              <a:rPr lang="en-US" altLang="zh-CN" sz="2000" b="0" dirty="0" smtClean="0">
                <a:latin typeface="Calibri" pitchFamily="34" charset="0"/>
                <a:ea typeface="宋体" charset="-122"/>
                <a:cs typeface="Calibri" pitchFamily="34" charset="0"/>
              </a:rPr>
              <a:t>[1] 11-11-0457-00-00ah-potential-compromise-of-802-11ah-use-case-document</a:t>
            </a:r>
          </a:p>
          <a:p>
            <a:pPr eaLnBrk="1" hangingPunct="1"/>
            <a:r>
              <a:rPr lang="en-US" altLang="zh-CN" sz="2000" b="0" dirty="0" smtClean="0">
                <a:latin typeface="Calibri" pitchFamily="34" charset="0"/>
                <a:ea typeface="宋体" charset="-122"/>
                <a:cs typeface="Calibri" pitchFamily="34" charset="0"/>
              </a:rPr>
              <a:t>[2] 802.11v-2011</a:t>
            </a:r>
          </a:p>
          <a:p>
            <a:pPr eaLnBrk="1" hangingPunct="1"/>
            <a:r>
              <a:rPr lang="en-US" altLang="zh-CN" sz="2000" b="0" dirty="0" smtClean="0">
                <a:latin typeface="Calibri" pitchFamily="34" charset="0"/>
                <a:ea typeface="宋体" charset="-122"/>
                <a:cs typeface="Calibri" pitchFamily="34" charset="0"/>
              </a:rPr>
              <a:t>[3]</a:t>
            </a:r>
            <a:r>
              <a:rPr lang="en-GB" altLang="ja-JP" sz="2000" b="0" dirty="0" smtClean="0">
                <a:latin typeface="Calibri" pitchFamily="34" charset="0"/>
                <a:ea typeface="MS PGothic" pitchFamily="34" charset="-128"/>
                <a:cs typeface="Calibri" pitchFamily="34" charset="0"/>
              </a:rPr>
              <a:t> 11-11-0985-01-00ah-performance-evaluation-of-multiple-STAs’-</a:t>
            </a:r>
            <a:r>
              <a:rPr lang="en-US" altLang="zh-CN" sz="2000" b="0" dirty="0" smtClean="0">
                <a:latin typeface="Calibri" pitchFamily="34" charset="0"/>
                <a:ea typeface="MS PGothic" pitchFamily="34" charset="-128"/>
                <a:cs typeface="Calibri" pitchFamily="34" charset="0"/>
              </a:rPr>
              <a:t>authentication-and-association-process</a:t>
            </a:r>
          </a:p>
          <a:p>
            <a:pPr eaLnBrk="1" hangingPunct="1"/>
            <a:r>
              <a:rPr lang="en-US" altLang="zh-CN" sz="2000" b="0" smtClean="0">
                <a:latin typeface="Calibri" pitchFamily="34" charset="0"/>
                <a:ea typeface="宋体" charset="-122"/>
                <a:cs typeface="Calibri" pitchFamily="34" charset="0"/>
              </a:rPr>
              <a:t>[4]11-11-1204-01-00ah-power-saving-mechanism-consideration-for-802.11ah-framework</a:t>
            </a:r>
            <a:endParaRPr lang="en-US" altLang="zh-CN" sz="2000" b="0" dirty="0" smtClean="0">
              <a:latin typeface="Calibri" pitchFamily="34" charset="0"/>
              <a:ea typeface="宋体" charset="-122"/>
              <a:cs typeface="Calibri" pitchFamily="34" charset="0"/>
            </a:endParaRPr>
          </a:p>
          <a:p>
            <a:pPr eaLnBrk="1" hangingPunct="1"/>
            <a:r>
              <a:rPr lang="en-US" altLang="zh-CN" sz="2000" b="0" dirty="0" smtClean="0">
                <a:latin typeface="Calibri" pitchFamily="34" charset="0"/>
                <a:ea typeface="宋体" charset="-122"/>
                <a:cs typeface="Calibri" pitchFamily="34" charset="0"/>
              </a:rPr>
              <a:t>[5] 11-11-0060-01-00ah-low-power-capability-support-for-802-11ah</a:t>
            </a:r>
          </a:p>
          <a:p>
            <a:pPr eaLnBrk="1" hangingPunct="1"/>
            <a:endParaRPr lang="en-US" altLang="zh-CN" sz="1800" dirty="0" smtClean="0">
              <a:ea typeface="宋体" charset="-122"/>
            </a:endParaRPr>
          </a:p>
          <a:p>
            <a:pPr eaLnBrk="1" hangingPunct="1"/>
            <a:endParaRPr lang="en-US" altLang="zh-CN" dirty="0" smtClean="0">
              <a:ea typeface="宋体" charset="-122"/>
            </a:endParaRPr>
          </a:p>
        </p:txBody>
      </p:sp>
      <p:sp>
        <p:nvSpPr>
          <p:cNvPr id="12292" name="Footer Placeholder 3"/>
          <p:cNvSpPr>
            <a:spLocks noGrp="1"/>
          </p:cNvSpPr>
          <p:nvPr>
            <p:ph type="ftr" sz="quarter" idx="10"/>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ZTE Corporation</a:t>
            </a:r>
          </a:p>
        </p:txBody>
      </p:sp>
      <p:sp>
        <p:nvSpPr>
          <p:cNvPr id="12293" name="Slide Number Placeholder 4"/>
          <p:cNvSpPr>
            <a:spLocks noGrp="1"/>
          </p:cNvSpPr>
          <p:nvPr>
            <p:ph type="sldNum" sz="quarter" idx="11"/>
          </p:nvPr>
        </p:nvSpPr>
        <p:spPr>
          <a:noFill/>
        </p:spPr>
        <p:txBody>
          <a:bodyPr/>
          <a:lstStyle/>
          <a:p>
            <a:r>
              <a:rPr lang="en-US" altLang="zh-CN" smtClean="0"/>
              <a:t>Slide </a:t>
            </a:r>
            <a:fld id="{359A6839-7A8F-4216-B9AA-B794B2CB3C68}" type="slidenum">
              <a:rPr lang="en-US" altLang="zh-CN" smtClean="0"/>
              <a:pPr/>
              <a:t>8</a:t>
            </a:fld>
            <a:endParaRPr lang="en-US" altLang="zh-CN"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zh-CN" dirty="0" smtClean="0">
                <a:ea typeface="宋体" charset="-122"/>
              </a:rPr>
              <a:t/>
            </a:r>
            <a:br>
              <a:rPr lang="en-US" altLang="zh-CN" dirty="0" smtClean="0">
                <a:ea typeface="宋体" charset="-122"/>
              </a:rPr>
            </a:br>
            <a:r>
              <a:rPr lang="en-US" altLang="zh-CN" dirty="0" smtClean="0">
                <a:ea typeface="宋体" charset="-122"/>
              </a:rPr>
              <a:t>Pre-motion 1</a:t>
            </a:r>
          </a:p>
        </p:txBody>
      </p:sp>
      <p:sp>
        <p:nvSpPr>
          <p:cNvPr id="25603" name="Content Placeholder 2"/>
          <p:cNvSpPr>
            <a:spLocks noGrp="1"/>
          </p:cNvSpPr>
          <p:nvPr>
            <p:ph idx="1"/>
          </p:nvPr>
        </p:nvSpPr>
        <p:spPr/>
        <p:txBody>
          <a:bodyPr/>
          <a:lstStyle/>
          <a:p>
            <a:pPr indent="0" eaLnBrk="1" hangingPunct="1">
              <a:defRPr/>
            </a:pPr>
            <a:r>
              <a:rPr lang="en-US" altLang="zh-CN" sz="2000" dirty="0" smtClean="0">
                <a:latin typeface="Calibri" pitchFamily="34" charset="0"/>
                <a:ea typeface="宋体" charset="-122"/>
                <a:cs typeface="Calibri" pitchFamily="34" charset="0"/>
              </a:rPr>
              <a:t>Do you support to add in 11ah spec framework that AP advertises its capability of supporting “very long Max Idle Period” in probe response frame and beacon frame as an IE?</a:t>
            </a:r>
          </a:p>
          <a:p>
            <a:pPr eaLnBrk="1" hangingPunct="1">
              <a:defRPr/>
            </a:pPr>
            <a:endParaRPr lang="en-US" altLang="zh-CN" dirty="0" smtClean="0">
              <a:ea typeface="宋体" charset="-122"/>
            </a:endParaRPr>
          </a:p>
          <a:p>
            <a:pPr eaLnBrk="1" hangingPunct="1">
              <a:defRPr/>
            </a:pPr>
            <a:endParaRPr lang="en-US" altLang="zh-CN" dirty="0" smtClean="0">
              <a:ea typeface="宋体" charset="-122"/>
            </a:endParaRPr>
          </a:p>
          <a:p>
            <a:pPr lvl="1" eaLnBrk="1" hangingPunct="1">
              <a:defRPr/>
            </a:pPr>
            <a:r>
              <a:rPr lang="en-US" altLang="zh-CN" dirty="0" smtClean="0">
                <a:ea typeface="宋体" charset="-122"/>
              </a:rPr>
              <a:t>Y:</a:t>
            </a:r>
          </a:p>
          <a:p>
            <a:pPr lvl="1" eaLnBrk="1" hangingPunct="1">
              <a:defRPr/>
            </a:pPr>
            <a:r>
              <a:rPr lang="en-US" altLang="zh-CN" dirty="0" smtClean="0">
                <a:ea typeface="宋体" charset="-122"/>
              </a:rPr>
              <a:t>N:</a:t>
            </a:r>
          </a:p>
          <a:p>
            <a:pPr lvl="1" eaLnBrk="1" hangingPunct="1">
              <a:defRPr/>
            </a:pPr>
            <a:r>
              <a:rPr lang="en-US" altLang="zh-CN" dirty="0" smtClean="0">
                <a:ea typeface="宋体" charset="-122"/>
              </a:rPr>
              <a:t>A:</a:t>
            </a:r>
          </a:p>
          <a:p>
            <a:pPr eaLnBrk="1" hangingPunct="1">
              <a:defRPr/>
            </a:pPr>
            <a:endParaRPr lang="en-US" altLang="zh-CN" dirty="0" smtClean="0">
              <a:ea typeface="宋体" charset="-122"/>
            </a:endParaRPr>
          </a:p>
        </p:txBody>
      </p:sp>
      <p:sp>
        <p:nvSpPr>
          <p:cNvPr id="13316"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CA3B7F10-D5A0-427B-8391-4D6F4DF80AA0}" type="slidenum">
              <a:rPr lang="en-US" altLang="zh-CN"/>
              <a:pPr algn="ctr" eaLnBrk="0" hangingPunct="0"/>
              <a:t>9</a:t>
            </a:fld>
            <a:endParaRPr lang="en-US" altLang="zh-CN"/>
          </a:p>
        </p:txBody>
      </p:sp>
      <p:sp>
        <p:nvSpPr>
          <p:cNvPr id="13317"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3318" name="Slide Number Placeholder 4"/>
          <p:cNvSpPr>
            <a:spLocks noGrp="1"/>
          </p:cNvSpPr>
          <p:nvPr>
            <p:ph type="sldNum" sz="quarter" idx="11"/>
          </p:nvPr>
        </p:nvSpPr>
        <p:spPr>
          <a:noFill/>
        </p:spPr>
        <p:txBody>
          <a:bodyPr/>
          <a:lstStyle/>
          <a:p>
            <a:r>
              <a:rPr lang="en-US" altLang="zh-CN" smtClean="0"/>
              <a:t>Slide </a:t>
            </a:r>
            <a:fld id="{D0BCF1B4-D12B-4B93-8626-7FFFF04CE62C}" type="slidenum">
              <a:rPr lang="en-US" altLang="zh-CN" smtClean="0"/>
              <a:pPr/>
              <a:t>9</a:t>
            </a:fld>
            <a:endParaRPr lang="en-US" altLang="zh-CN"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ppt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454545"/>
      </a:dk1>
      <a:lt1>
        <a:sysClr val="window" lastClr="FBFBD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802-11-Submission-ppt template</Template>
  <TotalTime>4025</TotalTime>
  <Words>695</Words>
  <Application>Microsoft Office PowerPoint</Application>
  <PresentationFormat>全屏显示(4:3)</PresentationFormat>
  <Paragraphs>87</Paragraphs>
  <Slides>10</Slides>
  <Notes>3</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13" baseType="lpstr">
      <vt:lpstr>802-11-Submission-ppt template</vt:lpstr>
      <vt:lpstr>Document</vt:lpstr>
      <vt:lpstr>Microsoft Office Word 97 - 2003 文档</vt:lpstr>
      <vt:lpstr>Max Idle Period Extension for 802.11ah Power Save Follow Up</vt:lpstr>
      <vt:lpstr>幻灯片 2</vt:lpstr>
      <vt:lpstr>幻灯片 3</vt:lpstr>
      <vt:lpstr>Background</vt:lpstr>
      <vt:lpstr>Potential Method Supporting Max Idle Period Extension (1/2)</vt:lpstr>
      <vt:lpstr>Potential Method Supporting Max Idle Period Extension (2/2)</vt:lpstr>
      <vt:lpstr>Summary</vt:lpstr>
      <vt:lpstr>References</vt:lpstr>
      <vt:lpstr> Pre-motion 1</vt:lpstr>
      <vt:lpstr> Pre-motion 2</vt:lpstr>
    </vt:vector>
  </TitlesOfParts>
  <Company>ZTE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For China S1G Spectrum Regulations</dc:title>
  <dc:creator>DEZHI ZHANG</dc:creator>
  <cp:lastModifiedBy> Sun Bo</cp:lastModifiedBy>
  <cp:revision>190</cp:revision>
  <cp:lastPrinted>1601-01-01T00:00:00Z</cp:lastPrinted>
  <dcterms:created xsi:type="dcterms:W3CDTF">2011-07-11T05:49:01Z</dcterms:created>
  <dcterms:modified xsi:type="dcterms:W3CDTF">2012-07-14T05:36:05Z</dcterms:modified>
</cp:coreProperties>
</file>