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93" r:id="rId3"/>
    <p:sldId id="319" r:id="rId4"/>
    <p:sldId id="307" r:id="rId5"/>
    <p:sldId id="308" r:id="rId6"/>
    <p:sldId id="310" r:id="rId7"/>
    <p:sldId id="311" r:id="rId8"/>
    <p:sldId id="312" r:id="rId9"/>
    <p:sldId id="313" r:id="rId10"/>
    <p:sldId id="314" r:id="rId11"/>
    <p:sldId id="315" r:id="rId12"/>
    <p:sldId id="317" r:id="rId13"/>
    <p:sldId id="318" r:id="rId14"/>
    <p:sldId id="32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9832" autoAdjust="0"/>
  </p:normalViewPr>
  <p:slideViewPr>
    <p:cSldViewPr>
      <p:cViewPr>
        <p:scale>
          <a:sx n="80" d="100"/>
          <a:sy n="80" d="100"/>
        </p:scale>
        <p:origin x="-147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4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5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08" tIns="45704" rIns="91408" bIns="45704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90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13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17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6" charset="0"/>
            </a:endParaRPr>
          </a:p>
        </p:txBody>
      </p:sp>
      <p:sp>
        <p:nvSpPr>
          <p:cNvPr id="2765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2765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765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0930" indent="-340930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457729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912301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1366875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1821447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2276019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76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mtClean="0"/>
              <a:t>Page </a:t>
            </a:r>
            <a:fld id="{F69018A5-9946-4450-8899-57EB01B3418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6" charset="0"/>
            </a:endParaRPr>
          </a:p>
        </p:txBody>
      </p:sp>
      <p:sp>
        <p:nvSpPr>
          <p:cNvPr id="2867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2867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867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0930" indent="-340930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457729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912301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1366875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1821447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2276019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86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mtClean="0"/>
              <a:t>Page </a:t>
            </a:r>
            <a:fld id="{1311A568-A5FF-46AA-97C6-3C7C6680AFA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Times New Roman" pitchFamily="16" charset="0"/>
            </a:endParaRPr>
          </a:p>
        </p:txBody>
      </p:sp>
      <p:sp>
        <p:nvSpPr>
          <p:cNvPr id="2970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2970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2970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0930" indent="-340930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457729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912301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1366875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1821447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2276019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297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mtClean="0"/>
              <a:t>Page </a:t>
            </a:r>
            <a:fld id="{5D475351-07C2-4E80-A2EF-B7B4B0281F0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i-FI" smtClean="0">
                <a:latin typeface="Times New Roman" pitchFamily="16" charset="0"/>
              </a:rPr>
              <a:t>Resource allocation frame</a:t>
            </a:r>
            <a:endParaRPr lang="en-US" smtClean="0">
              <a:latin typeface="Times New Roman" pitchFamily="16" charset="0"/>
            </a:endParaRPr>
          </a:p>
        </p:txBody>
      </p:sp>
      <p:sp>
        <p:nvSpPr>
          <p:cNvPr id="3072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3072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3072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0930" indent="-340930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457729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912301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1366875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1821447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2276019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307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38681" indent="-284107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36431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591004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45577" indent="-227286" defTabSz="932821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00149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54721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09294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63867" indent="-227286" defTabSz="93282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mtClean="0"/>
              <a:t>Page </a:t>
            </a:r>
            <a:fld id="{704E6D16-D733-4306-9769-485C2A35F939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802.11-12/0843r0</a:t>
            </a:r>
          </a:p>
        </p:txBody>
      </p:sp>
      <p:sp>
        <p:nvSpPr>
          <p:cNvPr id="9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37FFC-B705-40CC-8336-971B331D11C0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2012-07-16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</a:t>
            </a:r>
            <a:r>
              <a:rPr lang="en-GB" sz="20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Garamond" pitchFamily="18" charset="0"/>
              </a:rPr>
              <a:t>Restricted Access Window Signaling for Uplink Channel Access</a:t>
            </a:r>
            <a:endParaRPr lang="en-US" sz="3200" b="1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4294967295"/>
          </p:nvPr>
        </p:nvSpPr>
        <p:spPr>
          <a:xfrm>
            <a:off x="5867400" y="6524625"/>
            <a:ext cx="3041644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02174"/>
              </p:ext>
            </p:extLst>
          </p:nvPr>
        </p:nvGraphicFramePr>
        <p:xfrm>
          <a:off x="680560" y="2362200"/>
          <a:ext cx="8158640" cy="4023360"/>
        </p:xfrm>
        <a:graphic>
          <a:graphicData uri="http://schemas.openxmlformats.org/drawingml/2006/table">
            <a:tbl>
              <a:tblPr/>
              <a:tblGrid>
                <a:gridCol w="1713316"/>
                <a:gridCol w="1631726"/>
                <a:gridCol w="1543003"/>
                <a:gridCol w="1289395"/>
                <a:gridCol w="1981200"/>
              </a:tblGrid>
              <a:tr h="768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Phone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Chittabrata Ghosh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Berkeley,</a:t>
                      </a:r>
                      <a:r>
                        <a:rPr lang="en-US" sz="1200" baseline="0" dirty="0" smtClean="0">
                          <a:latin typeface="+mj-lt"/>
                        </a:rPr>
                        <a:t> CA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+1 650 200 7566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Malgun Gothic"/>
                        </a:rPr>
                        <a:t>chittabrata.ghosh@nokia.com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Klaus Doppler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err="1" smtClean="0">
                          <a:latin typeface="+mj-lt"/>
                        </a:rPr>
                        <a:t>Taejoon</a:t>
                      </a:r>
                      <a:r>
                        <a:rPr lang="en-US" sz="1200" dirty="0" smtClean="0">
                          <a:latin typeface="+mj-lt"/>
                        </a:rPr>
                        <a:t> Kim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1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>
                          <a:latin typeface="+mj-lt"/>
                        </a:rPr>
                        <a:t>Sayantan Choudhury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j-lt"/>
                        </a:rPr>
                        <a:t>Nokia</a:t>
                      </a:r>
                      <a:endParaRPr lang="en-US" sz="1200" dirty="0">
                        <a:latin typeface="+mj-lt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Matthew Fischer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190 </a:t>
                      </a:r>
                      <a:r>
                        <a:rPr lang="en-US" sz="1200" dirty="0" err="1" smtClean="0">
                          <a:latin typeface="+mj-lt"/>
                          <a:ea typeface="Malgun Gothic"/>
                        </a:rPr>
                        <a:t>Mathilda</a:t>
                      </a: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 Place, Sunnyvale, CA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408-543-3370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Malgun Gothic"/>
                        </a:rPr>
                        <a:t>mfischer@broadcom.com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Eric Wong 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Broadcom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Minyoung Park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Hillsboro, OR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+1 503</a:t>
                      </a:r>
                      <a:r>
                        <a:rPr lang="en-US" sz="1200" baseline="0" dirty="0" smtClean="0">
                          <a:latin typeface="+mj-lt"/>
                          <a:ea typeface="Malgun Gothic"/>
                        </a:rPr>
                        <a:t> 712 4705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Malgun Gothic"/>
                        </a:rPr>
                        <a:t>minyoung.park@intel.com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Tom Tetzlaff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solidFill>
                          <a:srgbClr val="FF0000"/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Emily Qi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j-lt"/>
                          <a:ea typeface="Malgun Gothic"/>
                        </a:rPr>
                        <a:t>Intel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Yongho Seok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yongho.seok@lge.com</a:t>
                      </a:r>
                      <a:endParaRPr lang="en-US" sz="1200" b="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3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Jinsoo</a:t>
                      </a:r>
                      <a:r>
                        <a:rPr lang="en-US" sz="1200" dirty="0">
                          <a:latin typeface="+mj-lt"/>
                          <a:ea typeface="Malgun Gothic"/>
                        </a:rPr>
                        <a:t> </a:t>
                      </a: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Choi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7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Jeongki</a:t>
                      </a:r>
                      <a:r>
                        <a:rPr lang="en-US" sz="1200" dirty="0">
                          <a:latin typeface="+mj-lt"/>
                          <a:ea typeface="Malgun Gothic"/>
                        </a:rPr>
                        <a:t> Kim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2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Malgun Gothic"/>
                        </a:rPr>
                        <a:t>Jin Sam Kwak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LG Electronics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j-lt"/>
                          <a:ea typeface="Malgun Gothic"/>
                        </a:rPr>
                        <a:t>ChaoChun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j-lt"/>
                          <a:ea typeface="Malgun Gothic"/>
                        </a:rPr>
                        <a:t>chaochun.wang@mediatek.com</a:t>
                      </a:r>
                      <a:endParaRPr lang="en-US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0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+mj-lt"/>
                          <a:ea typeface="Malgun Gothic"/>
                        </a:rPr>
                        <a:t>James Wang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+mj-lt"/>
                          <a:ea typeface="Malgun Gothic"/>
                        </a:rPr>
                        <a:t>MediaTek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Jianhan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Liu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Vish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Poonampalam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James Yee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Thomas Pare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8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Kiran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Uln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MediaTek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607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en-US" dirty="0" smtClean="0"/>
              <a:t>We proposed to add a RAW Parameter Set information element in (short) Beacon frame for restricted access window (RAW)</a:t>
            </a:r>
          </a:p>
          <a:p>
            <a:pPr algn="just">
              <a:buFont typeface="Arial" pitchFamily="34" charset="0"/>
              <a:buChar char="•"/>
            </a:pPr>
            <a:r>
              <a:rPr lang="en-US" dirty="0" smtClean="0"/>
              <a:t>Definition of the RAW information element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89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Do you support to include, in </a:t>
            </a:r>
            <a:r>
              <a:rPr lang="en-US" dirty="0" err="1" smtClean="0"/>
              <a:t>TGah</a:t>
            </a:r>
            <a:r>
              <a:rPr lang="en-US" dirty="0" smtClean="0"/>
              <a:t> Spec Framework document, the concept of an optionally present RAW Parameter Set IE in the (short) beacon?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2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148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dirty="0" smtClean="0"/>
              <a:t>Do </a:t>
            </a:r>
            <a:r>
              <a:rPr lang="en-US" dirty="0"/>
              <a:t>you support to include, in </a:t>
            </a:r>
            <a:r>
              <a:rPr lang="en-US" dirty="0" err="1"/>
              <a:t>TGah</a:t>
            </a:r>
            <a:r>
              <a:rPr lang="en-US" dirty="0"/>
              <a:t> Spec Framework document, the concept </a:t>
            </a:r>
            <a:r>
              <a:rPr lang="en-US" dirty="0" smtClean="0"/>
              <a:t> of the following sub-fields as specified in </a:t>
            </a:r>
            <a:r>
              <a:rPr lang="fi-FI" dirty="0"/>
              <a:t>s</a:t>
            </a:r>
            <a:r>
              <a:rPr lang="fi-FI" dirty="0" smtClean="0"/>
              <a:t>lides 7-9 </a:t>
            </a:r>
            <a:r>
              <a:rPr lang="en-US" dirty="0" smtClean="0"/>
              <a:t>in the RAW IE within the (short) beacon ? 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- RAW Group with TBD bit allocations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- RAW Start Time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- RAW Duration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</a:t>
            </a:r>
            <a:r>
              <a:rPr lang="en-US" dirty="0" smtClean="0"/>
              <a:t>         - </a:t>
            </a:r>
            <a:r>
              <a:rPr lang="fi-FI" dirty="0"/>
              <a:t>Options </a:t>
            </a:r>
            <a:r>
              <a:rPr lang="fi-FI" dirty="0" smtClean="0"/>
              <a:t>Fields </a:t>
            </a:r>
            <a:r>
              <a:rPr lang="fi-FI" dirty="0"/>
              <a:t>and </a:t>
            </a:r>
            <a:endParaRPr lang="fi-FI" dirty="0" smtClean="0"/>
          </a:p>
          <a:p>
            <a:pPr marL="0" indent="0">
              <a:buFontTx/>
              <a:buNone/>
              <a:defRPr/>
            </a:pPr>
            <a:r>
              <a:rPr lang="fi-FI" dirty="0"/>
              <a:t> </a:t>
            </a:r>
            <a:r>
              <a:rPr lang="fi-FI" dirty="0" smtClean="0"/>
              <a:t>         - Slot definition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13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32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800" dirty="0" smtClean="0"/>
              <a:t>[1] Group Synchronized DCF, IEEE 802.11-12/0329r1</a:t>
            </a:r>
          </a:p>
          <a:p>
            <a:pPr marL="0" indent="0">
              <a:buFontTx/>
              <a:buNone/>
            </a:pPr>
            <a:r>
              <a:rPr lang="en-US" sz="1800" dirty="0" smtClean="0"/>
              <a:t>[2] Uplink Channel Access General Procedure, IEEE 802.11-12/0831r0</a:t>
            </a:r>
            <a:br>
              <a:rPr lang="en-US" sz="1800" dirty="0" smtClean="0"/>
            </a:br>
            <a:r>
              <a:rPr lang="en-US" sz="1800" dirty="0" smtClean="0"/>
              <a:t>[3</a:t>
            </a:r>
            <a:r>
              <a:rPr lang="en-US" sz="1800" dirty="0"/>
              <a:t>] Uplink Channel Access, IEEE 802.11-12/0606r1</a:t>
            </a:r>
          </a:p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41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608013"/>
          </a:xfrm>
        </p:spPr>
        <p:txBody>
          <a:bodyPr/>
          <a:lstStyle/>
          <a:p>
            <a:pPr algn="l"/>
            <a:r>
              <a:rPr lang="en-US" sz="2000" dirty="0" smtClean="0"/>
              <a:t>Authors: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5229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551385"/>
              </p:ext>
            </p:extLst>
          </p:nvPr>
        </p:nvGraphicFramePr>
        <p:xfrm>
          <a:off x="685800" y="1143000"/>
          <a:ext cx="7851235" cy="5266687"/>
        </p:xfrm>
        <a:graphic>
          <a:graphicData uri="http://schemas.openxmlformats.org/drawingml/2006/table">
            <a:tbl>
              <a:tblPr/>
              <a:tblGrid>
                <a:gridCol w="1621845"/>
                <a:gridCol w="1573542"/>
                <a:gridCol w="1491782"/>
                <a:gridCol w="1309890"/>
                <a:gridCol w="1854176"/>
              </a:tblGrid>
              <a:tr h="1780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n-lt"/>
                          <a:ea typeface="SimSun"/>
                          <a:cs typeface="Times New Roman"/>
                        </a:rPr>
                        <a:t>Name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Affiliations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Address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Phone</a:t>
                      </a: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Email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Huai-Rong Shao  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Samsung Electronics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j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hr.shao@samsung.com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Chiu Ngo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  <a:ea typeface="Malgun Gothic"/>
                          <a:cs typeface="+mn-cs"/>
                        </a:rPr>
                        <a:t>Samsung Electronics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Yong Liu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yongliu@marvel.com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27">
                <a:tc>
                  <a:txBody>
                    <a:bodyPr/>
                    <a:lstStyle/>
                    <a:p>
                      <a:pPr marL="0" marR="0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Hongyuan Zhang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Sudhir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Srinivasa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Marvell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Simone Merlin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5775 Morehouse Dr., San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Diego, CA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Gulim"/>
                          <a:cs typeface="Times New Roman"/>
                        </a:rPr>
                        <a:t>+1 858 845 1243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Gulim"/>
                          <a:cs typeface="Times New Roman"/>
                        </a:rPr>
                        <a:t>smerlin@qualcomm.com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Alfred Asterjadhi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Amin Jafarian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Santosh Abraham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Menzo Wentink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Hemanth Sampath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VK Jones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Gulim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George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Calcev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Rolling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Meadows,IL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George.Calcev@huawei.com</a:t>
                      </a:r>
                      <a:endParaRPr lang="en-US" sz="11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Osama Aboul-Magd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Young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Hoon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Kwon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Betty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Zhao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David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Yangxun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Bin Zhen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Minho Cheong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138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Gajiongno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 </a:t>
                      </a:r>
                      <a:r>
                        <a:rPr lang="en-US" sz="10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Yuseong-gu</a:t>
                      </a: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</a:t>
                      </a:r>
                      <a:r>
                        <a:rPr lang="en-US" sz="1000" kern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Dajeon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, Korea 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82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 42 860 5635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Malgun Gothic"/>
                          <a:cs typeface="Times New Roman"/>
                        </a:rPr>
                        <a:t>minho@etri.re.kr</a:t>
                      </a:r>
                      <a:endParaRPr lang="en-US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7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 Seung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Hyoungjin Kwon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Heejung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Yu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Jaewoo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Park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Sok-kyu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ETRI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Sun, Bo         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06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Lv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,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Kaiying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ZTE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  <a:cs typeface="Times New Roman"/>
                      </a:endParaRPr>
                    </a:p>
                  </a:txBody>
                  <a:tcPr marL="49095" marR="490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05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9326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solidFill>
                  <a:schemeClr val="tx1"/>
                </a:solidFill>
                <a:cs typeface="Times New Roman" pitchFamily="18" charset="0"/>
              </a:rPr>
              <a:t>Authors:</a:t>
            </a:r>
            <a:endParaRPr lang="en-US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790032"/>
              </p:ext>
            </p:extLst>
          </p:nvPr>
        </p:nvGraphicFramePr>
        <p:xfrm>
          <a:off x="685800" y="1371600"/>
          <a:ext cx="7856537" cy="182880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 Chitrakar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Malgun Gothic"/>
                        </a:rPr>
                        <a:t>Rojan.Chitrakar@sg.panasonic.com</a:t>
                      </a:r>
                      <a:endParaRPr lang="en-US" sz="9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skzheng@i2r.a-star.edu.sg</a:t>
                      </a:r>
                      <a:endParaRPr lang="en-US" sz="1200" u="none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Tuan Hoang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Joseph Teo Chee Ming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6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 Medium Access Proposals</a:t>
            </a:r>
          </a:p>
        </p:txBody>
      </p:sp>
      <p:grpSp>
        <p:nvGrpSpPr>
          <p:cNvPr id="14340" name="Group 22"/>
          <p:cNvGrpSpPr>
            <a:grpSpLocks/>
          </p:cNvGrpSpPr>
          <p:nvPr/>
        </p:nvGrpSpPr>
        <p:grpSpPr bwMode="auto">
          <a:xfrm>
            <a:off x="1371600" y="4191000"/>
            <a:ext cx="6934200" cy="1663700"/>
            <a:chOff x="1257300" y="1905001"/>
            <a:chExt cx="6934200" cy="1664474"/>
          </a:xfrm>
        </p:grpSpPr>
        <p:sp>
          <p:nvSpPr>
            <p:cNvPr id="14342" name="Line 61"/>
            <p:cNvSpPr>
              <a:spLocks noChangeShapeType="1"/>
            </p:cNvSpPr>
            <p:nvPr/>
          </p:nvSpPr>
          <p:spPr bwMode="auto">
            <a:xfrm>
              <a:off x="1257300" y="3521076"/>
              <a:ext cx="6934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3" name="Rectangle 62"/>
            <p:cNvSpPr>
              <a:spLocks noChangeArrowheads="1"/>
            </p:cNvSpPr>
            <p:nvPr/>
          </p:nvSpPr>
          <p:spPr bwMode="auto">
            <a:xfrm>
              <a:off x="1485900" y="3063876"/>
              <a:ext cx="152400" cy="4572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4" name="Rectangle 66"/>
            <p:cNvSpPr>
              <a:spLocks noChangeArrowheads="1"/>
            </p:cNvSpPr>
            <p:nvPr/>
          </p:nvSpPr>
          <p:spPr bwMode="auto">
            <a:xfrm>
              <a:off x="3086100" y="3048001"/>
              <a:ext cx="76200" cy="4572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5" name="Text Box 67"/>
            <p:cNvSpPr txBox="1">
              <a:spLocks noChangeArrowheads="1"/>
            </p:cNvSpPr>
            <p:nvPr/>
          </p:nvSpPr>
          <p:spPr bwMode="auto">
            <a:xfrm rot="-5400000">
              <a:off x="951707" y="2331244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DTIM-1</a:t>
              </a:r>
            </a:p>
          </p:txBody>
        </p:sp>
        <p:sp>
          <p:nvSpPr>
            <p:cNvPr id="14346" name="Rectangle 72"/>
            <p:cNvSpPr>
              <a:spLocks noChangeArrowheads="1"/>
            </p:cNvSpPr>
            <p:nvPr/>
          </p:nvSpPr>
          <p:spPr bwMode="auto">
            <a:xfrm>
              <a:off x="4762500" y="3048001"/>
              <a:ext cx="76200" cy="4572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7" name="Rectangle 72"/>
            <p:cNvSpPr>
              <a:spLocks noChangeArrowheads="1"/>
            </p:cNvSpPr>
            <p:nvPr/>
          </p:nvSpPr>
          <p:spPr bwMode="auto">
            <a:xfrm>
              <a:off x="6400800" y="3048001"/>
              <a:ext cx="76200" cy="45720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8" name="Text Box 67"/>
            <p:cNvSpPr txBox="1">
              <a:spLocks noChangeArrowheads="1"/>
            </p:cNvSpPr>
            <p:nvPr/>
          </p:nvSpPr>
          <p:spPr bwMode="auto">
            <a:xfrm rot="-5400000">
              <a:off x="2521743" y="2331245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TIM-1.1</a:t>
              </a:r>
            </a:p>
          </p:txBody>
        </p:sp>
        <p:sp>
          <p:nvSpPr>
            <p:cNvPr id="14349" name="Text Box 67"/>
            <p:cNvSpPr txBox="1">
              <a:spLocks noChangeArrowheads="1"/>
            </p:cNvSpPr>
            <p:nvPr/>
          </p:nvSpPr>
          <p:spPr bwMode="auto">
            <a:xfrm rot="-5400000">
              <a:off x="4198143" y="2347119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TIM-1.2</a:t>
              </a:r>
            </a:p>
          </p:txBody>
        </p:sp>
        <p:sp>
          <p:nvSpPr>
            <p:cNvPr id="14350" name="Text Box 67"/>
            <p:cNvSpPr txBox="1">
              <a:spLocks noChangeArrowheads="1"/>
            </p:cNvSpPr>
            <p:nvPr/>
          </p:nvSpPr>
          <p:spPr bwMode="auto">
            <a:xfrm rot="-5400000">
              <a:off x="5836443" y="2347120"/>
              <a:ext cx="1219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TIM-1.3</a:t>
              </a:r>
            </a:p>
          </p:txBody>
        </p:sp>
        <p:sp>
          <p:nvSpPr>
            <p:cNvPr id="14351" name="Rectangle 14"/>
            <p:cNvSpPr>
              <a:spLocks noChangeArrowheads="1"/>
            </p:cNvSpPr>
            <p:nvPr/>
          </p:nvSpPr>
          <p:spPr bwMode="auto">
            <a:xfrm>
              <a:off x="1638300" y="3330576"/>
              <a:ext cx="457200" cy="1905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TextBox 15"/>
            <p:cNvSpPr txBox="1">
              <a:spLocks noChangeArrowheads="1"/>
            </p:cNvSpPr>
            <p:nvPr/>
          </p:nvSpPr>
          <p:spPr bwMode="auto">
            <a:xfrm>
              <a:off x="1600200" y="3292476"/>
              <a:ext cx="685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r>
                <a:rPr lang="en-US"/>
                <a:t>RAW</a:t>
              </a:r>
            </a:p>
          </p:txBody>
        </p:sp>
        <p:sp>
          <p:nvSpPr>
            <p:cNvPr id="14353" name="Rectangle 16"/>
            <p:cNvSpPr>
              <a:spLocks noChangeArrowheads="1"/>
            </p:cNvSpPr>
            <p:nvPr/>
          </p:nvSpPr>
          <p:spPr bwMode="auto">
            <a:xfrm>
              <a:off x="3162300" y="3330576"/>
              <a:ext cx="457200" cy="1905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TextBox 17"/>
            <p:cNvSpPr txBox="1">
              <a:spLocks noChangeArrowheads="1"/>
            </p:cNvSpPr>
            <p:nvPr/>
          </p:nvSpPr>
          <p:spPr bwMode="auto">
            <a:xfrm>
              <a:off x="3124200" y="3292476"/>
              <a:ext cx="685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r>
                <a:rPr lang="en-US"/>
                <a:t>RAW</a:t>
              </a:r>
            </a:p>
          </p:txBody>
        </p:sp>
        <p:sp>
          <p:nvSpPr>
            <p:cNvPr id="14355" name="Rectangle 18"/>
            <p:cNvSpPr>
              <a:spLocks noChangeArrowheads="1"/>
            </p:cNvSpPr>
            <p:nvPr/>
          </p:nvSpPr>
          <p:spPr bwMode="auto">
            <a:xfrm>
              <a:off x="4838700" y="3330576"/>
              <a:ext cx="457200" cy="1905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TextBox 19"/>
            <p:cNvSpPr txBox="1">
              <a:spLocks noChangeArrowheads="1"/>
            </p:cNvSpPr>
            <p:nvPr/>
          </p:nvSpPr>
          <p:spPr bwMode="auto">
            <a:xfrm>
              <a:off x="4800600" y="3292476"/>
              <a:ext cx="685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r>
                <a:rPr lang="en-US"/>
                <a:t>RAW</a:t>
              </a:r>
            </a:p>
          </p:txBody>
        </p:sp>
        <p:sp>
          <p:nvSpPr>
            <p:cNvPr id="14357" name="Rectangle 20"/>
            <p:cNvSpPr>
              <a:spLocks noChangeArrowheads="1"/>
            </p:cNvSpPr>
            <p:nvPr/>
          </p:nvSpPr>
          <p:spPr bwMode="auto">
            <a:xfrm>
              <a:off x="6477000" y="3330576"/>
              <a:ext cx="457200" cy="190500"/>
            </a:xfrm>
            <a:prstGeom prst="rect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TextBox 21"/>
            <p:cNvSpPr txBox="1">
              <a:spLocks noChangeArrowheads="1"/>
            </p:cNvSpPr>
            <p:nvPr/>
          </p:nvSpPr>
          <p:spPr bwMode="auto">
            <a:xfrm>
              <a:off x="6438900" y="3292476"/>
              <a:ext cx="68580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itchFamily="16" charset="0"/>
                </a:defRPr>
              </a:lvl9pPr>
            </a:lstStyle>
            <a:p>
              <a:r>
                <a:rPr lang="en-US"/>
                <a:t>RAW</a:t>
              </a:r>
            </a:p>
          </p:txBody>
        </p:sp>
      </p:grpSp>
      <p:sp>
        <p:nvSpPr>
          <p:cNvPr id="14341" name="TextBox 23"/>
          <p:cNvSpPr txBox="1">
            <a:spLocks noChangeArrowheads="1"/>
          </p:cNvSpPr>
          <p:nvPr/>
        </p:nvSpPr>
        <p:spPr bwMode="auto">
          <a:xfrm>
            <a:off x="887413" y="1905000"/>
            <a:ext cx="77724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just">
              <a:buFont typeface="Arial" charset="0"/>
              <a:buChar char="•"/>
            </a:pPr>
            <a:r>
              <a:rPr lang="en-US" sz="2000"/>
              <a:t>Synchronized DCF (S-DCF) among STAs introducing the grouping concept, with group information included in the beacon frame [1] </a:t>
            </a:r>
          </a:p>
          <a:p>
            <a:pPr algn="just">
              <a:buFont typeface="Arial" charset="0"/>
              <a:buChar char="•"/>
            </a:pPr>
            <a:r>
              <a:rPr lang="en-US" sz="2000"/>
              <a:t>DTIM Announcement includes restricted access window (RAW) information and STAs covered by the AID segment are allowed to access channel within RAW [2] depicted below</a:t>
            </a:r>
          </a:p>
          <a:p>
            <a:pPr algn="just">
              <a:buFont typeface="Arial" charset="0"/>
              <a:buChar char="•"/>
            </a:pPr>
            <a:r>
              <a:rPr lang="en-US" sz="2000"/>
              <a:t>Uplink medium access by STAs within the AID segment in TIM controlled using contention based on TIM information [3] </a:t>
            </a:r>
          </a:p>
          <a:p>
            <a:pPr>
              <a:buFont typeface="Arial" charset="0"/>
              <a:buChar char="•"/>
            </a:pPr>
            <a:endParaRPr lang="en-US" sz="2000"/>
          </a:p>
          <a:p>
            <a:pPr>
              <a:buFont typeface="Arial" charset="0"/>
              <a:buChar char="•"/>
            </a:pPr>
            <a:endParaRPr lang="en-US" sz="200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RAW Information Element in (Short) Beacon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304800" y="1981200"/>
            <a:ext cx="8001000" cy="838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1800">
              <a:ea typeface="MS Gothic" pitchFamily="49" charset="-128"/>
            </a:endParaRPr>
          </a:p>
        </p:txBody>
      </p:sp>
      <p:cxnSp>
        <p:nvCxnSpPr>
          <p:cNvPr id="16389" name="Straight Connector 6"/>
          <p:cNvCxnSpPr>
            <a:cxnSpLocks noChangeShapeType="1"/>
          </p:cNvCxnSpPr>
          <p:nvPr/>
        </p:nvCxnSpPr>
        <p:spPr bwMode="auto">
          <a:xfrm>
            <a:off x="9906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0" name="Straight Connector 7"/>
          <p:cNvCxnSpPr>
            <a:cxnSpLocks noChangeShapeType="1"/>
          </p:cNvCxnSpPr>
          <p:nvPr/>
        </p:nvCxnSpPr>
        <p:spPr bwMode="auto">
          <a:xfrm>
            <a:off x="17526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1" name="Straight Connector 8"/>
          <p:cNvCxnSpPr>
            <a:cxnSpLocks noChangeShapeType="1"/>
          </p:cNvCxnSpPr>
          <p:nvPr/>
        </p:nvCxnSpPr>
        <p:spPr bwMode="auto">
          <a:xfrm>
            <a:off x="25146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2" name="Straight Connector 9"/>
          <p:cNvCxnSpPr>
            <a:cxnSpLocks noChangeShapeType="1"/>
          </p:cNvCxnSpPr>
          <p:nvPr/>
        </p:nvCxnSpPr>
        <p:spPr bwMode="auto">
          <a:xfrm>
            <a:off x="31242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990600" y="2138363"/>
            <a:ext cx="76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Beacon Interval</a:t>
            </a:r>
          </a:p>
        </p:txBody>
      </p:sp>
      <p:sp>
        <p:nvSpPr>
          <p:cNvPr id="16394" name="TextBox 11"/>
          <p:cNvSpPr txBox="1">
            <a:spLocks noChangeArrowheads="1"/>
          </p:cNvSpPr>
          <p:nvPr/>
        </p:nvSpPr>
        <p:spPr bwMode="auto">
          <a:xfrm>
            <a:off x="349250" y="2147888"/>
            <a:ext cx="8048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Time </a:t>
            </a:r>
          </a:p>
          <a:p>
            <a:r>
              <a:rPr lang="en-US" sz="1400"/>
              <a:t>Stamp</a:t>
            </a:r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670050" y="2192338"/>
            <a:ext cx="990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/>
              <a:t>Capability Information</a:t>
            </a:r>
          </a:p>
        </p:txBody>
      </p:sp>
      <p:sp>
        <p:nvSpPr>
          <p:cNvPr id="16396" name="TextBox 13"/>
          <p:cNvSpPr txBox="1">
            <a:spLocks noChangeArrowheads="1"/>
          </p:cNvSpPr>
          <p:nvPr/>
        </p:nvSpPr>
        <p:spPr bwMode="auto">
          <a:xfrm>
            <a:off x="2609850" y="2255838"/>
            <a:ext cx="762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SSID</a:t>
            </a:r>
          </a:p>
        </p:txBody>
      </p:sp>
      <p:sp>
        <p:nvSpPr>
          <p:cNvPr id="16397" name="TextBox 14"/>
          <p:cNvSpPr txBox="1">
            <a:spLocks noChangeArrowheads="1"/>
          </p:cNvSpPr>
          <p:nvPr/>
        </p:nvSpPr>
        <p:spPr bwMode="auto">
          <a:xfrm>
            <a:off x="3124200" y="2133600"/>
            <a:ext cx="91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Supported Rates</a:t>
            </a:r>
          </a:p>
        </p:txBody>
      </p:sp>
      <p:cxnSp>
        <p:nvCxnSpPr>
          <p:cNvPr id="16398" name="Straight Connector 15"/>
          <p:cNvCxnSpPr>
            <a:cxnSpLocks noChangeShapeType="1"/>
          </p:cNvCxnSpPr>
          <p:nvPr/>
        </p:nvCxnSpPr>
        <p:spPr bwMode="auto">
          <a:xfrm>
            <a:off x="39624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9" name="TextBox 16"/>
          <p:cNvSpPr txBox="1">
            <a:spLocks noChangeArrowheads="1"/>
          </p:cNvSpPr>
          <p:nvPr/>
        </p:nvSpPr>
        <p:spPr bwMode="auto">
          <a:xfrm>
            <a:off x="3962400" y="2051050"/>
            <a:ext cx="914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     FH</a:t>
            </a:r>
          </a:p>
          <a:p>
            <a:r>
              <a:rPr lang="en-US" sz="1400"/>
              <a:t>Parameter        </a:t>
            </a:r>
          </a:p>
          <a:p>
            <a:r>
              <a:rPr lang="en-US" sz="1400"/>
              <a:t>     Set</a:t>
            </a:r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4800600" y="2057400"/>
            <a:ext cx="914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     DS</a:t>
            </a:r>
          </a:p>
          <a:p>
            <a:r>
              <a:rPr lang="en-US" sz="1400"/>
              <a:t>Parameter        </a:t>
            </a:r>
          </a:p>
          <a:p>
            <a:r>
              <a:rPr lang="en-US" sz="1400"/>
              <a:t>     Set</a:t>
            </a:r>
          </a:p>
        </p:txBody>
      </p:sp>
      <p:cxnSp>
        <p:nvCxnSpPr>
          <p:cNvPr id="16401" name="Straight Connector 18"/>
          <p:cNvCxnSpPr>
            <a:cxnSpLocks noChangeShapeType="1"/>
          </p:cNvCxnSpPr>
          <p:nvPr/>
        </p:nvCxnSpPr>
        <p:spPr bwMode="auto">
          <a:xfrm>
            <a:off x="48006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2" name="Straight Connector 19"/>
          <p:cNvCxnSpPr>
            <a:cxnSpLocks noChangeShapeType="1"/>
          </p:cNvCxnSpPr>
          <p:nvPr/>
        </p:nvCxnSpPr>
        <p:spPr bwMode="auto">
          <a:xfrm>
            <a:off x="56388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3" name="TextBox 20"/>
          <p:cNvSpPr txBox="1">
            <a:spLocks noChangeArrowheads="1"/>
          </p:cNvSpPr>
          <p:nvPr/>
        </p:nvSpPr>
        <p:spPr bwMode="auto">
          <a:xfrm>
            <a:off x="5638800" y="2057400"/>
            <a:ext cx="914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/>
              <a:t>     CF</a:t>
            </a:r>
          </a:p>
          <a:p>
            <a:r>
              <a:rPr lang="en-US" sz="1400"/>
              <a:t>Parameter        </a:t>
            </a:r>
          </a:p>
          <a:p>
            <a:r>
              <a:rPr lang="en-US" sz="1400"/>
              <a:t>     Set</a:t>
            </a:r>
          </a:p>
        </p:txBody>
      </p:sp>
      <p:cxnSp>
        <p:nvCxnSpPr>
          <p:cNvPr id="16404" name="Straight Connector 21"/>
          <p:cNvCxnSpPr>
            <a:cxnSpLocks noChangeShapeType="1"/>
          </p:cNvCxnSpPr>
          <p:nvPr/>
        </p:nvCxnSpPr>
        <p:spPr bwMode="auto">
          <a:xfrm>
            <a:off x="78486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5" name="Straight Connector 22"/>
          <p:cNvCxnSpPr>
            <a:cxnSpLocks noChangeShapeType="1"/>
          </p:cNvCxnSpPr>
          <p:nvPr/>
        </p:nvCxnSpPr>
        <p:spPr bwMode="auto">
          <a:xfrm>
            <a:off x="64770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6" name="Straight Connector 23"/>
          <p:cNvCxnSpPr>
            <a:cxnSpLocks noChangeShapeType="1"/>
          </p:cNvCxnSpPr>
          <p:nvPr/>
        </p:nvCxnSpPr>
        <p:spPr bwMode="auto">
          <a:xfrm>
            <a:off x="6934200" y="1981200"/>
            <a:ext cx="0" cy="838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7" name="TextBox 24"/>
          <p:cNvSpPr txBox="1">
            <a:spLocks noChangeArrowheads="1"/>
          </p:cNvSpPr>
          <p:nvPr/>
        </p:nvSpPr>
        <p:spPr bwMode="auto">
          <a:xfrm>
            <a:off x="6869113" y="2130425"/>
            <a:ext cx="1066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400" b="1"/>
              <a:t>     RAW</a:t>
            </a:r>
          </a:p>
          <a:p>
            <a:pPr algn="ctr"/>
            <a:r>
              <a:rPr lang="fi-FI" sz="1400" b="1"/>
              <a:t>Parameter Set</a:t>
            </a:r>
            <a:endParaRPr lang="en-US" sz="1400" b="1"/>
          </a:p>
        </p:txBody>
      </p:sp>
      <p:sp>
        <p:nvSpPr>
          <p:cNvPr id="16408" name="Oval 25"/>
          <p:cNvSpPr>
            <a:spLocks noChangeArrowheads="1"/>
          </p:cNvSpPr>
          <p:nvPr/>
        </p:nvSpPr>
        <p:spPr bwMode="auto">
          <a:xfrm>
            <a:off x="6767513" y="2433638"/>
            <a:ext cx="76200" cy="1270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chemeClr val="bg1"/>
              </a:solidFill>
              <a:ea typeface="MS Gothic" pitchFamily="49" charset="-128"/>
            </a:endParaRPr>
          </a:p>
        </p:txBody>
      </p:sp>
      <p:sp>
        <p:nvSpPr>
          <p:cNvPr id="16409" name="Oval 26"/>
          <p:cNvSpPr>
            <a:spLocks noChangeArrowheads="1"/>
          </p:cNvSpPr>
          <p:nvPr/>
        </p:nvSpPr>
        <p:spPr bwMode="auto">
          <a:xfrm>
            <a:off x="6577013" y="2427288"/>
            <a:ext cx="76200" cy="127000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449263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sz="2400">
              <a:solidFill>
                <a:schemeClr val="bg1"/>
              </a:solidFill>
              <a:ea typeface="MS Gothic" pitchFamily="49" charset="-128"/>
            </a:endParaRPr>
          </a:p>
        </p:txBody>
      </p:sp>
      <p:cxnSp>
        <p:nvCxnSpPr>
          <p:cNvPr id="16410" name="Straight Arrow Connector 27"/>
          <p:cNvCxnSpPr>
            <a:cxnSpLocks noChangeShapeType="1"/>
            <a:endCxn id="16407" idx="2"/>
          </p:cNvCxnSpPr>
          <p:nvPr/>
        </p:nvCxnSpPr>
        <p:spPr bwMode="auto">
          <a:xfrm flipV="1">
            <a:off x="7402513" y="2868613"/>
            <a:ext cx="0" cy="252412"/>
          </a:xfrm>
          <a:prstGeom prst="straightConnector1">
            <a:avLst/>
          </a:prstGeom>
          <a:noFill/>
          <a:ln w="349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11" name="TextBox 28"/>
          <p:cNvSpPr txBox="1">
            <a:spLocks noChangeArrowheads="1"/>
          </p:cNvSpPr>
          <p:nvPr/>
        </p:nvSpPr>
        <p:spPr bwMode="auto">
          <a:xfrm>
            <a:off x="6934200" y="3043238"/>
            <a:ext cx="1828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/>
              <a:t>Proposed IE</a:t>
            </a:r>
          </a:p>
        </p:txBody>
      </p:sp>
      <p:sp>
        <p:nvSpPr>
          <p:cNvPr id="30" name="Content Placeholder 6"/>
          <p:cNvSpPr txBox="1">
            <a:spLocks noGrp="1"/>
          </p:cNvSpPr>
          <p:nvPr>
            <p:ph idx="1"/>
          </p:nvPr>
        </p:nvSpPr>
        <p:spPr>
          <a:xfrm>
            <a:off x="304800" y="3200400"/>
            <a:ext cx="8763000" cy="3232150"/>
          </a:xfrm>
        </p:spPr>
        <p:txBody>
          <a:bodyPr rtlCol="0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n-US" sz="2000" b="0" dirty="0" smtClean="0"/>
              <a:t>Propose [1] to add an </a:t>
            </a:r>
            <a:r>
              <a:rPr lang="en-US" sz="2000" b="0" i="1" dirty="0" smtClean="0"/>
              <a:t>Information Element</a:t>
            </a:r>
            <a:r>
              <a:rPr lang="en-US" sz="2000" b="0" dirty="0" smtClean="0"/>
              <a:t> termed </a:t>
            </a:r>
            <a:r>
              <a:rPr lang="en-US" sz="2000" b="0" i="1" dirty="0" smtClean="0"/>
              <a:t>as Restricted Access Window Parameter Set </a:t>
            </a:r>
            <a:r>
              <a:rPr lang="en-US" sz="2000" b="0" dirty="0" smtClean="0"/>
              <a:t>(RAW) element in (short) </a:t>
            </a:r>
            <a:r>
              <a:rPr lang="en-US" sz="2000" b="0" i="1" dirty="0" smtClean="0"/>
              <a:t>Beacon</a:t>
            </a:r>
            <a:r>
              <a:rPr lang="en-US" sz="2000" b="0" dirty="0" smtClean="0"/>
              <a:t> frame for indication of restricted access window (RAW)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b="0" dirty="0" smtClean="0"/>
              <a:t>RAW parameter set (RPS) for group ‘</a:t>
            </a:r>
            <a:r>
              <a:rPr lang="en-US" sz="2000" b="0" i="1" dirty="0" smtClean="0"/>
              <a:t>n</a:t>
            </a:r>
            <a:r>
              <a:rPr lang="en-US" sz="2000" b="0" dirty="0" smtClean="0"/>
              <a:t>’ shall comprise of:</a:t>
            </a:r>
          </a:p>
          <a:p>
            <a:pPr marL="0" indent="0">
              <a:buFontTx/>
              <a:buNone/>
              <a:defRPr/>
            </a:pPr>
            <a:r>
              <a:rPr lang="en-US" sz="2000" b="0" i="1" dirty="0"/>
              <a:t> </a:t>
            </a:r>
            <a:r>
              <a:rPr lang="en-US" sz="2000" b="0" i="1" dirty="0" smtClean="0"/>
              <a:t>           (</a:t>
            </a:r>
            <a:r>
              <a:rPr lang="en-US" sz="2000" b="0" i="1" dirty="0" err="1" smtClean="0"/>
              <a:t>i</a:t>
            </a:r>
            <a:r>
              <a:rPr lang="en-US" sz="2000" b="0" i="1" dirty="0" smtClean="0"/>
              <a:t>) </a:t>
            </a:r>
            <a:r>
              <a:rPr lang="en-US" sz="2000" b="0" i="1" dirty="0" smtClean="0">
                <a:solidFill>
                  <a:srgbClr val="C00000"/>
                </a:solidFill>
              </a:rPr>
              <a:t>RAW</a:t>
            </a:r>
            <a:r>
              <a:rPr lang="en-US" sz="2000" b="0" i="1" dirty="0" smtClean="0"/>
              <a:t> </a:t>
            </a:r>
            <a:r>
              <a:rPr lang="en-US" sz="2000" b="0" i="1" dirty="0" smtClean="0">
                <a:solidFill>
                  <a:srgbClr val="C00000"/>
                </a:solidFill>
              </a:rPr>
              <a:t>Group</a:t>
            </a:r>
            <a:r>
              <a:rPr lang="en-US" sz="2000" b="0" i="1" dirty="0" smtClean="0"/>
              <a:t>: </a:t>
            </a:r>
            <a:r>
              <a:rPr lang="en-US" sz="2000" b="0" dirty="0" smtClean="0"/>
              <a:t>AID range of STA allowed to access channel in RAW</a:t>
            </a:r>
            <a:r>
              <a:rPr lang="en-US" sz="2000" b="0" i="1" dirty="0" smtClean="0"/>
              <a:t>	</a:t>
            </a:r>
          </a:p>
          <a:p>
            <a:pPr marL="0" indent="0">
              <a:buFontTx/>
              <a:buNone/>
              <a:defRPr/>
            </a:pPr>
            <a:r>
              <a:rPr lang="en-US" sz="2000" b="0" i="1" dirty="0" smtClean="0"/>
              <a:t>           (ii) </a:t>
            </a:r>
            <a:r>
              <a:rPr lang="en-US" sz="2000" b="0" i="1" dirty="0" smtClean="0">
                <a:solidFill>
                  <a:srgbClr val="C00000"/>
                </a:solidFill>
              </a:rPr>
              <a:t>RAW Start Time</a:t>
            </a:r>
            <a:r>
              <a:rPr lang="en-US" sz="2000" b="0" i="1" dirty="0" smtClean="0"/>
              <a:t>: </a:t>
            </a:r>
            <a:r>
              <a:rPr lang="en-US" sz="2000" b="0" dirty="0" smtClean="0"/>
              <a:t>Medium access start time for group ‘n’ </a:t>
            </a:r>
          </a:p>
          <a:p>
            <a:pPr marL="0" indent="0">
              <a:buFontTx/>
              <a:buNone/>
              <a:defRPr/>
            </a:pPr>
            <a:r>
              <a:rPr lang="en-US" sz="2000" b="0" i="1" dirty="0"/>
              <a:t> </a:t>
            </a:r>
            <a:r>
              <a:rPr lang="en-US" sz="2000" b="0" i="1" dirty="0" smtClean="0"/>
              <a:t>          (iii) </a:t>
            </a:r>
            <a:r>
              <a:rPr lang="en-US" sz="2000" b="0" i="1" dirty="0" smtClean="0">
                <a:solidFill>
                  <a:srgbClr val="C00000"/>
                </a:solidFill>
              </a:rPr>
              <a:t>RAW Duration</a:t>
            </a:r>
            <a:r>
              <a:rPr lang="en-US" sz="2000" b="0" i="1" dirty="0" smtClean="0"/>
              <a:t>: </a:t>
            </a:r>
            <a:r>
              <a:rPr lang="en-US" sz="2000" b="0" dirty="0" smtClean="0"/>
              <a:t>Duration of medium access</a:t>
            </a:r>
          </a:p>
          <a:p>
            <a:pPr marL="0" indent="0">
              <a:buFontTx/>
              <a:buNone/>
              <a:defRPr/>
            </a:pPr>
            <a:r>
              <a:rPr lang="en-US" sz="2000" b="0" dirty="0"/>
              <a:t> </a:t>
            </a:r>
            <a:r>
              <a:rPr lang="en-US" sz="2000" b="0" dirty="0" smtClean="0"/>
              <a:t>          </a:t>
            </a:r>
            <a:r>
              <a:rPr lang="en-US" sz="2000" b="0" i="1" dirty="0" smtClean="0"/>
              <a:t>(iv) </a:t>
            </a:r>
            <a:r>
              <a:rPr lang="en-US" sz="2000" b="0" i="1" dirty="0" smtClean="0">
                <a:solidFill>
                  <a:srgbClr val="C00000"/>
                </a:solidFill>
              </a:rPr>
              <a:t>Options</a:t>
            </a:r>
            <a:endParaRPr lang="en-US" sz="2000" b="0" dirty="0" smtClean="0"/>
          </a:p>
          <a:p>
            <a:pPr marL="0" indent="0">
              <a:buFontTx/>
              <a:buNone/>
              <a:defRPr/>
            </a:pPr>
            <a:r>
              <a:rPr lang="en-US" sz="2000" b="0" dirty="0" smtClean="0"/>
              <a:t>           </a:t>
            </a:r>
            <a:r>
              <a:rPr lang="en-US" sz="2000" b="0" i="1" dirty="0" smtClean="0"/>
              <a:t>(v)</a:t>
            </a:r>
            <a:r>
              <a:rPr lang="en-US" sz="2000" b="0" dirty="0" smtClean="0"/>
              <a:t> </a:t>
            </a:r>
            <a:r>
              <a:rPr lang="en-US" sz="2000" b="0" i="1" dirty="0" smtClean="0">
                <a:solidFill>
                  <a:srgbClr val="C00000"/>
                </a:solidFill>
              </a:rPr>
              <a:t>Slot Definition</a:t>
            </a:r>
            <a:endParaRPr lang="en-US" sz="2000" b="0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32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892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RPS Information Element </a:t>
            </a:r>
          </a:p>
        </p:txBody>
      </p:sp>
      <p:sp>
        <p:nvSpPr>
          <p:cNvPr id="17424" name="TextBox 21"/>
          <p:cNvSpPr txBox="1">
            <a:spLocks noChangeArrowheads="1"/>
          </p:cNvSpPr>
          <p:nvPr/>
        </p:nvSpPr>
        <p:spPr bwMode="auto">
          <a:xfrm>
            <a:off x="762000" y="4419600"/>
            <a:ext cx="79248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2000" b="1" i="1"/>
              <a:t>Element ID </a:t>
            </a:r>
            <a:r>
              <a:rPr lang="en-US" sz="2000"/>
              <a:t>: Grouping element may be issued an </a:t>
            </a:r>
            <a:r>
              <a:rPr lang="en-US" sz="2000" i="1"/>
              <a:t>Element ID </a:t>
            </a:r>
            <a:r>
              <a:rPr lang="en-US" sz="2000"/>
              <a:t>of 222 (at present reserved)</a:t>
            </a:r>
          </a:p>
          <a:p>
            <a:r>
              <a:rPr lang="en-US" sz="2000" b="1" i="1"/>
              <a:t>Length</a:t>
            </a:r>
            <a:r>
              <a:rPr lang="en-US" sz="2000"/>
              <a:t>: Number of octets in the Information Element (TBD)</a:t>
            </a:r>
          </a:p>
          <a:p>
            <a:r>
              <a:rPr lang="en-US" sz="2000" b="1"/>
              <a:t>RAW 1</a:t>
            </a:r>
            <a:r>
              <a:rPr lang="en-US" sz="2000"/>
              <a:t> to </a:t>
            </a:r>
            <a:r>
              <a:rPr lang="en-US" sz="2000" b="1"/>
              <a:t>RAW N</a:t>
            </a:r>
            <a:r>
              <a:rPr lang="en-US" sz="2000"/>
              <a:t>: Details about initiation, duration and configuration of medium access for N groups </a:t>
            </a:r>
          </a:p>
          <a:p>
            <a:endParaRPr lang="en-US" sz="2000"/>
          </a:p>
        </p:txBody>
      </p:sp>
      <p:sp>
        <p:nvSpPr>
          <p:cNvPr id="23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25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76200" y="2438400"/>
            <a:ext cx="8153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r>
              <a:rPr lang="en-US" sz="1600"/>
              <a:t>Octets                1                           1                       	</a:t>
            </a:r>
          </a:p>
        </p:txBody>
      </p:sp>
      <p:grpSp>
        <p:nvGrpSpPr>
          <p:cNvPr id="27" name="Group 7"/>
          <p:cNvGrpSpPr>
            <a:grpSpLocks/>
          </p:cNvGrpSpPr>
          <p:nvPr/>
        </p:nvGrpSpPr>
        <p:grpSpPr bwMode="auto">
          <a:xfrm>
            <a:off x="990600" y="1752600"/>
            <a:ext cx="6629400" cy="685800"/>
            <a:chOff x="990600" y="1905000"/>
            <a:chExt cx="6629400" cy="685800"/>
          </a:xfrm>
        </p:grpSpPr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990600" y="1905000"/>
              <a:ext cx="6629400" cy="6858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91440" tIns="0" bIns="0" anchor="t" anchorCtr="0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   </a:t>
              </a:r>
              <a:r>
                <a:rPr lang="en-US" sz="1600" dirty="0">
                  <a:solidFill>
                    <a:schemeClr val="tx1"/>
                  </a:solidFill>
                </a:rPr>
                <a:t>Element ID             Length             RAW 1          RAW 2  	      </a:t>
              </a:r>
              <a:r>
                <a:rPr lang="en-US" sz="1600" dirty="0" smtClean="0">
                  <a:solidFill>
                    <a:schemeClr val="tx1"/>
                  </a:solidFill>
                </a:rPr>
                <a:t>          RAW </a:t>
              </a:r>
              <a:r>
                <a:rPr lang="en-US" sz="1600" dirty="0">
                  <a:solidFill>
                    <a:schemeClr val="tx1"/>
                  </a:solidFill>
                </a:rPr>
                <a:t>N       </a:t>
              </a:r>
            </a:p>
            <a:p>
              <a:r>
                <a:rPr lang="en-US" sz="1600" dirty="0"/>
                <a:t>				       </a:t>
              </a:r>
            </a:p>
            <a:p>
              <a:endParaRPr lang="en-US" sz="1600" dirty="0"/>
            </a:p>
          </p:txBody>
        </p:sp>
        <p:cxnSp>
          <p:nvCxnSpPr>
            <p:cNvPr id="29" name="Straight Connector 7"/>
            <p:cNvCxnSpPr>
              <a:cxnSpLocks noChangeShapeType="1"/>
            </p:cNvCxnSpPr>
            <p:nvPr/>
          </p:nvCxnSpPr>
          <p:spPr bwMode="auto">
            <a:xfrm>
              <a:off x="2438400" y="1905000"/>
              <a:ext cx="0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Straight Connector 9"/>
            <p:cNvCxnSpPr>
              <a:cxnSpLocks noChangeShapeType="1"/>
            </p:cNvCxnSpPr>
            <p:nvPr/>
          </p:nvCxnSpPr>
          <p:spPr bwMode="auto">
            <a:xfrm>
              <a:off x="3886200" y="1905000"/>
              <a:ext cx="0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11"/>
            <p:cNvCxnSpPr>
              <a:cxnSpLocks noChangeShapeType="1"/>
            </p:cNvCxnSpPr>
            <p:nvPr/>
          </p:nvCxnSpPr>
          <p:spPr bwMode="auto">
            <a:xfrm>
              <a:off x="4953000" y="1905000"/>
              <a:ext cx="0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Connector 20"/>
            <p:cNvCxnSpPr>
              <a:cxnSpLocks noChangeShapeType="1"/>
            </p:cNvCxnSpPr>
            <p:nvPr/>
          </p:nvCxnSpPr>
          <p:spPr bwMode="auto">
            <a:xfrm>
              <a:off x="6019800" y="1905000"/>
              <a:ext cx="0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3" name="Straight Connector 9"/>
          <p:cNvCxnSpPr>
            <a:cxnSpLocks noChangeShapeType="1"/>
          </p:cNvCxnSpPr>
          <p:nvPr/>
        </p:nvCxnSpPr>
        <p:spPr bwMode="auto">
          <a:xfrm>
            <a:off x="6781800" y="1752600"/>
            <a:ext cx="0" cy="685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6096000" y="2084388"/>
            <a:ext cx="76200" cy="46037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Oval 22"/>
          <p:cNvSpPr>
            <a:spLocks noChangeArrowheads="1"/>
          </p:cNvSpPr>
          <p:nvPr/>
        </p:nvSpPr>
        <p:spPr bwMode="auto">
          <a:xfrm>
            <a:off x="6324600" y="2087563"/>
            <a:ext cx="76200" cy="46037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6553200" y="2095500"/>
            <a:ext cx="76200" cy="46038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37" name="Straight Connector 12"/>
          <p:cNvCxnSpPr>
            <a:cxnSpLocks noChangeShapeType="1"/>
          </p:cNvCxnSpPr>
          <p:nvPr/>
        </p:nvCxnSpPr>
        <p:spPr bwMode="auto">
          <a:xfrm flipH="1">
            <a:off x="1524000" y="2438400"/>
            <a:ext cx="2362200" cy="838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14"/>
          <p:cNvCxnSpPr>
            <a:cxnSpLocks noChangeShapeType="1"/>
          </p:cNvCxnSpPr>
          <p:nvPr/>
        </p:nvCxnSpPr>
        <p:spPr bwMode="auto">
          <a:xfrm>
            <a:off x="4953000" y="2438400"/>
            <a:ext cx="2895600" cy="838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3962400" y="3276600"/>
            <a:ext cx="1371600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RAW Duration</a:t>
            </a: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1524000" y="3276600"/>
            <a:ext cx="1219200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RAW Group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30"/>
          <p:cNvSpPr>
            <a:spLocks noChangeArrowheads="1"/>
          </p:cNvSpPr>
          <p:nvPr/>
        </p:nvSpPr>
        <p:spPr bwMode="auto">
          <a:xfrm>
            <a:off x="2743200" y="3276600"/>
            <a:ext cx="1219200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 RAW Start  Time</a:t>
            </a:r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5334000" y="3276600"/>
            <a:ext cx="1295400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 Options</a:t>
            </a:r>
          </a:p>
        </p:txBody>
      </p:sp>
      <p:sp>
        <p:nvSpPr>
          <p:cNvPr id="43" name="Rectangle 33"/>
          <p:cNvSpPr>
            <a:spLocks noChangeArrowheads="1"/>
          </p:cNvSpPr>
          <p:nvPr/>
        </p:nvSpPr>
        <p:spPr bwMode="auto">
          <a:xfrm>
            <a:off x="6629400" y="3276600"/>
            <a:ext cx="1219200" cy="5334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Slot Definition</a:t>
            </a:r>
          </a:p>
        </p:txBody>
      </p:sp>
    </p:spTree>
    <p:extLst>
      <p:ext uri="{BB962C8B-B14F-4D97-AF65-F5344CB8AC3E}">
        <p14:creationId xmlns:p14="http://schemas.microsoft.com/office/powerpoint/2010/main" val="16525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RAW Group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820863"/>
          <a:ext cx="7391400" cy="3863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372"/>
                <a:gridCol w="1268491"/>
                <a:gridCol w="4366537"/>
              </a:tblGrid>
              <a:tr h="57162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Feature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Interpretation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11583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Page ID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 bits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/>
                        <a:t>Indicates the page index for hierarchical AID (</a:t>
                      </a:r>
                      <a:r>
                        <a:rPr lang="en-US" sz="18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based on hierarchical AID) of the allocated group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600" dirty="0"/>
                    </a:p>
                  </a:txBody>
                  <a:tcPr marT="45729" marB="45729"/>
                </a:tc>
              </a:tr>
              <a:tr h="1067030"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Block Offset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</a:t>
                      </a:r>
                      <a:r>
                        <a:rPr lang="en-US" sz="1600" baseline="0" dirty="0" smtClean="0"/>
                        <a:t> bits 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/>
                        <a:t>Assuming 32 blocks per page, these bits</a:t>
                      </a:r>
                      <a:r>
                        <a:rPr lang="en-US" sz="1600" baseline="0" dirty="0" smtClean="0"/>
                        <a:t> indicate the 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starting block index of the allocated group</a:t>
                      </a:r>
                      <a:endParaRPr lang="en-US" sz="1600" u="none" dirty="0"/>
                    </a:p>
                  </a:txBody>
                  <a:tcPr marT="45729" marB="45729"/>
                </a:tc>
              </a:tr>
              <a:tr h="106693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Block</a:t>
                      </a:r>
                      <a:r>
                        <a:rPr lang="en-US" sz="1600" baseline="0" dirty="0" smtClean="0"/>
                        <a:t> Range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bits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 marT="45729" marB="45729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dirty="0" smtClean="0"/>
                        <a:t>Indicates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blocks (starting from the block offset) for the allocated group </a:t>
                      </a:r>
                      <a:endParaRPr lang="en-US" sz="1600" u="none" dirty="0"/>
                    </a:p>
                  </a:txBody>
                  <a:tcPr marT="45729" marB="45729"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99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RAW Start Time and RAW Duration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mtClean="0"/>
              <a:t>     </a:t>
            </a:r>
          </a:p>
          <a:p>
            <a:pPr marL="0" indent="0">
              <a:buFontTx/>
              <a:buNone/>
            </a:pPr>
            <a:r>
              <a:rPr lang="en-US" smtClean="0"/>
              <a:t>    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47800" y="2662238"/>
          <a:ext cx="6096000" cy="1833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787400"/>
                <a:gridCol w="3276600"/>
              </a:tblGrid>
              <a:tr h="1462958">
                <a:tc>
                  <a:txBody>
                    <a:bodyPr/>
                    <a:lstStyle/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RAW Start Time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8 bits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Duration in TU from end of beacon</a:t>
                      </a:r>
                      <a:r>
                        <a:rPr lang="fi-FI" sz="1800" b="0" baseline="0" dirty="0" smtClean="0">
                          <a:solidFill>
                            <a:schemeClr val="tx1"/>
                          </a:solidFill>
                        </a:rPr>
                        <a:t> transmission to RAW Start time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604"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RAW Duration</a:t>
                      </a:r>
                      <a:endParaRPr lang="en-US" sz="1800" dirty="0"/>
                    </a:p>
                  </a:txBody>
                  <a:tcPr marT="45691" marB="45691"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TBD</a:t>
                      </a:r>
                      <a:endParaRPr lang="en-US" sz="1800" dirty="0"/>
                    </a:p>
                  </a:txBody>
                  <a:tcPr marT="45691" marB="45691"/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Duration of RAW in TU</a:t>
                      </a:r>
                      <a:endParaRPr lang="en-US" sz="1800" dirty="0"/>
                    </a:p>
                  </a:txBody>
                  <a:tcPr marT="45691" marB="45691"/>
                </a:tc>
              </a:tr>
            </a:tbl>
          </a:graphicData>
        </a:graphic>
      </p:graphicFrame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35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fi-FI" smtClean="0"/>
              <a:t>Options Field and Slot definition</a:t>
            </a:r>
            <a:endParaRPr lang="en-US" smtClean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8686800" cy="4389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936812"/>
                <a:gridCol w="4854388"/>
              </a:tblGrid>
              <a:tr h="1463146">
                <a:tc>
                  <a:txBody>
                    <a:bodyPr/>
                    <a:lstStyle/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Access restricted</a:t>
                      </a:r>
                      <a:r>
                        <a:rPr lang="fi-FI" sz="1800" b="0" baseline="0" dirty="0" smtClean="0">
                          <a:solidFill>
                            <a:schemeClr val="tx1"/>
                          </a:solidFill>
                        </a:rPr>
                        <a:t> to paged STA only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2 bits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Bit 1:</a:t>
                      </a:r>
                      <a:r>
                        <a:rPr lang="fi-FI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Set</a:t>
                      </a:r>
                      <a:r>
                        <a:rPr lang="fi-FI" sz="1800" b="0" baseline="0" dirty="0" smtClean="0">
                          <a:solidFill>
                            <a:schemeClr val="tx1"/>
                          </a:solidFill>
                        </a:rPr>
                        <a:t> to 1 if only STA with their TIM bit set to 1 are allowed to perform UL transmissions</a:t>
                      </a:r>
                    </a:p>
                    <a:p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Bit 2: Set to 1 if</a:t>
                      </a:r>
                      <a:r>
                        <a:rPr lang="fi-FI" sz="18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sz="1800" b="0" dirty="0" smtClean="0">
                          <a:solidFill>
                            <a:schemeClr val="tx1"/>
                          </a:solidFill>
                        </a:rPr>
                        <a:t>RAW</a:t>
                      </a:r>
                      <a:r>
                        <a:rPr lang="fi-FI" sz="1800" b="0" baseline="0" dirty="0" smtClean="0">
                          <a:solidFill>
                            <a:schemeClr val="tx1"/>
                          </a:solidFill>
                        </a:rPr>
                        <a:t> is reserved for frames with duration smaller than slot duration, such as PS-Polls / trigger frames (ignored if Bit 1 is not set)</a:t>
                      </a:r>
                      <a:endParaRPr lang="en-US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188805">
                <a:tc>
                  <a:txBody>
                    <a:bodyPr/>
                    <a:lstStyle/>
                    <a:p>
                      <a:r>
                        <a:rPr lang="fi-FI" sz="1800" baseline="0" dirty="0" smtClean="0"/>
                        <a:t>Group/Resource allocation frame indication</a:t>
                      </a:r>
                      <a:endParaRPr lang="en-US" sz="1800" dirty="0"/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1 bit</a:t>
                      </a:r>
                      <a:endParaRPr lang="en-US" sz="1800" dirty="0"/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Set to 1 to indicate if STAs need to wake up</a:t>
                      </a:r>
                      <a:r>
                        <a:rPr lang="fi-FI" sz="1800" baseline="0" dirty="0" smtClean="0"/>
                        <a:t> at the beginning of the RAW</a:t>
                      </a:r>
                      <a:r>
                        <a:rPr lang="fi-FI" sz="1800" dirty="0" smtClean="0"/>
                        <a:t> </a:t>
                      </a:r>
                      <a:r>
                        <a:rPr lang="fi-FI" sz="1800" baseline="0" dirty="0" smtClean="0"/>
                        <a:t>to receive </a:t>
                      </a:r>
                      <a:r>
                        <a:rPr lang="fi-FI" sz="1800" dirty="0" smtClean="0"/>
                        <a:t>group addressed frames such as resource allocation</a:t>
                      </a:r>
                      <a:r>
                        <a:rPr lang="fi-FI" sz="1800" baseline="0" dirty="0" smtClean="0"/>
                        <a:t> (format of the resource allocation frame TBD)</a:t>
                      </a:r>
                      <a:endParaRPr lang="en-US" sz="1800" dirty="0"/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737487"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Slot</a:t>
                      </a:r>
                      <a:r>
                        <a:rPr lang="fi-FI" sz="1800" baseline="0" dirty="0" smtClean="0"/>
                        <a:t> defintion</a:t>
                      </a:r>
                      <a:endParaRPr lang="en-US" sz="1800" dirty="0"/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TBD bits</a:t>
                      </a:r>
                      <a:endParaRPr lang="en-US" sz="1800" dirty="0"/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 smtClean="0"/>
                        <a:t>Include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sz="1800" dirty="0" smtClean="0"/>
                        <a:t>Slot</a:t>
                      </a:r>
                      <a:r>
                        <a:rPr lang="fi-FI" sz="1800" baseline="0" dirty="0" smtClean="0"/>
                        <a:t> duration signalling 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sz="1800" baseline="0" dirty="0" smtClean="0"/>
                        <a:t>Slot assignment to STA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i-FI" sz="1800" baseline="0" dirty="0" smtClean="0"/>
                        <a:t>Cross boundary transmissions allowed/not allowed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fi-FI" sz="1800" baseline="0" dirty="0" smtClean="0"/>
                        <a:t>Format is TBD</a:t>
                      </a:r>
                      <a:endParaRPr lang="en-US" sz="1800" dirty="0"/>
                    </a:p>
                  </a:txBody>
                  <a:tcPr marT="45721" marB="4572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83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5653</TotalTime>
  <Words>1116</Words>
  <Application>Microsoft Office PowerPoint</Application>
  <PresentationFormat>On-screen Show (4:3)</PresentationFormat>
  <Paragraphs>323</Paragraphs>
  <Slides>13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Custom Design</vt:lpstr>
      <vt:lpstr>PowerPoint Presentation</vt:lpstr>
      <vt:lpstr>Authors: </vt:lpstr>
      <vt:lpstr>PowerPoint Presentation</vt:lpstr>
      <vt:lpstr>Prior Medium Access Proposals</vt:lpstr>
      <vt:lpstr>RAW Information Element in (Short) Beacon</vt:lpstr>
      <vt:lpstr>RPS Information Element </vt:lpstr>
      <vt:lpstr>RAW Group</vt:lpstr>
      <vt:lpstr>RAW Start Time and RAW Duration</vt:lpstr>
      <vt:lpstr>Options Field and Slot definition</vt:lpstr>
      <vt:lpstr>Summary</vt:lpstr>
      <vt:lpstr>Straw Poll 1</vt:lpstr>
      <vt:lpstr>Straw Poll 2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694</cp:revision>
  <cp:lastPrinted>1601-01-01T00:00:00Z</cp:lastPrinted>
  <dcterms:created xsi:type="dcterms:W3CDTF">2011-09-15T20:53:41Z</dcterms:created>
  <dcterms:modified xsi:type="dcterms:W3CDTF">2012-07-16T22:07:53Z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1b5ea624-b67b-438e-9013-6413c20127db</vt:lpwstr>
  </property>
  <property fmtid="{D5CDD505-2E9C-101B-9397-08002B2CF9AE}" pid="3" name="NokiaConfidentiality">
    <vt:lpwstr>Public</vt:lpwstr>
  </property>
</Properties>
</file>