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20" r:id="rId2"/>
    <p:sldId id="321" r:id="rId3"/>
    <p:sldId id="322" r:id="rId4"/>
    <p:sldId id="308" r:id="rId5"/>
    <p:sldId id="323" r:id="rId6"/>
    <p:sldId id="309" r:id="rId7"/>
    <p:sldId id="310" r:id="rId8"/>
    <p:sldId id="311" r:id="rId9"/>
    <p:sldId id="312" r:id="rId10"/>
    <p:sldId id="313" r:id="rId11"/>
    <p:sldId id="314" r:id="rId12"/>
    <p:sldId id="324" r:id="rId13"/>
    <p:sldId id="325" r:id="rId14"/>
    <p:sldId id="317" r:id="rId15"/>
    <p:sldId id="326" r:id="rId16"/>
    <p:sldId id="319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65CB0DA-1E5C-42B6-832E-DE221983C1E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23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FBB84D-2431-4B02-932E-D840017E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B19E79-AD5D-414B-B396-B6AC72EE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5D1AF-7463-4192-A1A8-424FECA6A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285B56C-1113-4D3E-AE45-5F0A59200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F24F0A-5BAA-4467-B3CD-FCEB05B4F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5B65A9-47B3-4F9D-B425-060FC457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39B813-7F6A-44FB-9D3E-14A423F3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CDDBB-15D8-4E2F-807F-9235B578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F189E-0CB4-4226-BCBC-AC37523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1ACBA3-AB0C-45EF-9D0A-C618BFD0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7363" y="6475413"/>
            <a:ext cx="1706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802.11-12/0840r1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762000"/>
          </a:xfrm>
          <a:noFill/>
        </p:spPr>
        <p:txBody>
          <a:bodyPr/>
          <a:lstStyle/>
          <a:p>
            <a:r>
              <a:rPr lang="en-US" altLang="zh-CN" dirty="0" smtClean="0"/>
              <a:t>AP Assisted Medium Synchronization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2012-09-17</a:t>
            </a:r>
            <a:endParaRPr lang="en-US" sz="20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71457" y="21717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2012</a:t>
            </a:r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1721177"/>
              </p:ext>
            </p:extLst>
          </p:nvPr>
        </p:nvGraphicFramePr>
        <p:xfrm>
          <a:off x="1303338" y="2705100"/>
          <a:ext cx="6462712" cy="388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Document" r:id="rId4" imgW="8946704" imgH="5387657" progId="Word.Document.8">
                  <p:embed/>
                </p:oleObj>
              </mc:Choice>
              <mc:Fallback>
                <p:oleObj name="Document" r:id="rId4" imgW="8946704" imgH="538765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338" y="2705100"/>
                        <a:ext cx="6462712" cy="388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" name="Straight Connector 103"/>
          <p:cNvCxnSpPr>
            <a:stCxn id="55" idx="1"/>
          </p:cNvCxnSpPr>
          <p:nvPr/>
        </p:nvCxnSpPr>
        <p:spPr bwMode="auto">
          <a:xfrm flipH="1" flipV="1">
            <a:off x="3792009" y="2960132"/>
            <a:ext cx="7316" cy="7718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Assisting Medium Synch for a Long Sleeper (Z-Class </a:t>
            </a:r>
            <a:r>
              <a:rPr lang="en-US" sz="2400" dirty="0" smtClean="0"/>
              <a:t>Devices[2])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534400" cy="4267200"/>
          </a:xfrm>
        </p:spPr>
        <p:txBody>
          <a:bodyPr/>
          <a:lstStyle/>
          <a:p>
            <a:r>
              <a:rPr lang="en-US" sz="1600" dirty="0" smtClean="0"/>
              <a:t>A STA schedules its TWT (target wake time) with the AP </a:t>
            </a:r>
          </a:p>
          <a:p>
            <a:r>
              <a:rPr lang="en-US" sz="1600" dirty="0" smtClean="0"/>
              <a:t>When requested by the STA, the AP sends a short synch frame at the TWT if the channel is idle</a:t>
            </a:r>
          </a:p>
          <a:p>
            <a:pPr lvl="1"/>
            <a:r>
              <a:rPr lang="en-US" sz="1400" dirty="0" smtClean="0"/>
              <a:t>Reduces the medium synch time  </a:t>
            </a:r>
            <a:r>
              <a:rPr lang="en-US" sz="1400" dirty="0" smtClean="0">
                <a:sym typeface="Wingdings" pitchFamily="2" charset="2"/>
              </a:rPr>
              <a:t> reduces power consumption</a:t>
            </a:r>
            <a:endParaRPr lang="en-US" sz="1400" dirty="0" smtClean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47" name="Rectangle 46"/>
          <p:cNvSpPr/>
          <p:nvPr/>
        </p:nvSpPr>
        <p:spPr>
          <a:xfrm>
            <a:off x="1370685" y="3504339"/>
            <a:ext cx="607160" cy="45537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370685" y="3605066"/>
            <a:ext cx="585417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50" i="1" dirty="0" smtClean="0"/>
              <a:t>Beacon</a:t>
            </a:r>
            <a:endParaRPr lang="en-US" sz="1050" i="1" dirty="0"/>
          </a:p>
        </p:txBody>
      </p:sp>
      <p:cxnSp>
        <p:nvCxnSpPr>
          <p:cNvPr id="49" name="Straight Connector 48"/>
          <p:cNvCxnSpPr/>
          <p:nvPr/>
        </p:nvCxnSpPr>
        <p:spPr>
          <a:xfrm>
            <a:off x="1143000" y="3959708"/>
            <a:ext cx="6603506" cy="6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3747765" y="3959709"/>
            <a:ext cx="0" cy="22768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473523" y="4017497"/>
            <a:ext cx="1457450" cy="57708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50" i="1" dirty="0" smtClean="0"/>
              <a:t>STA wakes up before</a:t>
            </a:r>
            <a:br>
              <a:rPr lang="en-US" sz="1050" i="1" dirty="0" smtClean="0"/>
            </a:br>
            <a:r>
              <a:rPr lang="en-US" sz="1050" i="1" dirty="0" smtClean="0"/>
              <a:t>the TWT and </a:t>
            </a:r>
            <a:br>
              <a:rPr lang="en-US" sz="1050" i="1" dirty="0" smtClean="0"/>
            </a:br>
            <a:r>
              <a:rPr lang="en-US" sz="1050" i="1" dirty="0" smtClean="0"/>
              <a:t>waits for channel synch</a:t>
            </a:r>
            <a:endParaRPr lang="en-US" sz="1050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2667827" y="2813424"/>
            <a:ext cx="1178528" cy="41549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50" i="1" dirty="0" smtClean="0"/>
              <a:t>Target Wake Time</a:t>
            </a:r>
            <a:br>
              <a:rPr lang="en-US" sz="1050" i="1" dirty="0" smtClean="0"/>
            </a:br>
            <a:r>
              <a:rPr lang="en-US" sz="1050" i="1" dirty="0" smtClean="0"/>
              <a:t>(TWT)</a:t>
            </a:r>
            <a:endParaRPr lang="en-US" sz="1050" i="1" dirty="0"/>
          </a:p>
        </p:txBody>
      </p:sp>
      <p:sp>
        <p:nvSpPr>
          <p:cNvPr id="55" name="Rectangle 54"/>
          <p:cNvSpPr/>
          <p:nvPr/>
        </p:nvSpPr>
        <p:spPr>
          <a:xfrm>
            <a:off x="3799325" y="3504339"/>
            <a:ext cx="74728" cy="45537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3938211" y="2775719"/>
            <a:ext cx="3453189" cy="57708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50" i="1" u="sng" dirty="0" smtClean="0"/>
              <a:t>Short “synch” frame (format TBD)</a:t>
            </a:r>
            <a:r>
              <a:rPr lang="en-US" sz="1050" i="1" dirty="0" smtClean="0"/>
              <a:t>: </a:t>
            </a:r>
          </a:p>
          <a:p>
            <a:pPr marL="228600" indent="-228600">
              <a:buAutoNum type="arabicPeriod"/>
            </a:pPr>
            <a:r>
              <a:rPr lang="en-US" sz="1050" i="1" dirty="0" smtClean="0"/>
              <a:t>AP sends a synch frame at the TWT if </a:t>
            </a:r>
            <a:r>
              <a:rPr lang="en-US" sz="1050" i="1" dirty="0"/>
              <a:t>the channel is </a:t>
            </a:r>
            <a:r>
              <a:rPr lang="en-US" sz="1050" i="1" dirty="0" smtClean="0"/>
              <a:t>idle</a:t>
            </a:r>
            <a:br>
              <a:rPr lang="en-US" sz="1050" i="1" dirty="0" smtClean="0"/>
            </a:br>
            <a:r>
              <a:rPr lang="en-US" sz="1050" i="1" dirty="0" smtClean="0"/>
              <a:t> </a:t>
            </a:r>
            <a:r>
              <a:rPr lang="en-US" sz="1050" i="1" dirty="0"/>
              <a:t>to </a:t>
            </a:r>
            <a:r>
              <a:rPr lang="en-US" sz="1050" i="1" dirty="0" smtClean="0"/>
              <a:t>help a station to quickly synch to the channel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H="1">
            <a:off x="3901453" y="3225590"/>
            <a:ext cx="168727" cy="379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3891917" y="3977002"/>
            <a:ext cx="130430" cy="1007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886200" y="4038600"/>
            <a:ext cx="1991251" cy="73866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50" i="1" dirty="0" smtClean="0"/>
              <a:t>STA synchs to the channel </a:t>
            </a:r>
            <a:br>
              <a:rPr lang="en-US" sz="1050" i="1" dirty="0" smtClean="0"/>
            </a:br>
            <a:r>
              <a:rPr lang="en-US" sz="1050" i="1" dirty="0" smtClean="0"/>
              <a:t>by receiving a short synch frame </a:t>
            </a:r>
            <a:br>
              <a:rPr lang="en-US" sz="1050" i="1" dirty="0" smtClean="0"/>
            </a:br>
            <a:r>
              <a:rPr lang="en-US" sz="1050" i="1" dirty="0" smtClean="0"/>
              <a:t>from the AP and starts channel </a:t>
            </a:r>
            <a:br>
              <a:rPr lang="en-US" sz="1050" i="1" dirty="0" smtClean="0"/>
            </a:br>
            <a:r>
              <a:rPr lang="en-US" sz="1050" i="1" dirty="0" smtClean="0"/>
              <a:t>access following the EDCA rule</a:t>
            </a:r>
            <a:endParaRPr lang="en-US" sz="1050" i="1" dirty="0"/>
          </a:p>
        </p:txBody>
      </p:sp>
      <p:cxnSp>
        <p:nvCxnSpPr>
          <p:cNvPr id="61" name="Straight Connector 60"/>
          <p:cNvCxnSpPr/>
          <p:nvPr/>
        </p:nvCxnSpPr>
        <p:spPr>
          <a:xfrm flipV="1">
            <a:off x="3874053" y="3845863"/>
            <a:ext cx="22885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3969711" y="3822427"/>
            <a:ext cx="52636" cy="569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4102905" y="3656128"/>
            <a:ext cx="530098" cy="303581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UL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54964" y="3461174"/>
            <a:ext cx="450764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50" i="1" dirty="0" smtClean="0"/>
              <a:t>Data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711943" y="3504339"/>
            <a:ext cx="45719" cy="451557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4553739" y="3317282"/>
            <a:ext cx="404278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50" i="1" dirty="0" smtClean="0"/>
              <a:t>ACK</a:t>
            </a:r>
          </a:p>
        </p:txBody>
      </p:sp>
      <p:sp>
        <p:nvSpPr>
          <p:cNvPr id="93" name="Rectangle 92"/>
          <p:cNvSpPr/>
          <p:nvPr/>
        </p:nvSpPr>
        <p:spPr>
          <a:xfrm>
            <a:off x="4992430" y="3656128"/>
            <a:ext cx="530098" cy="303581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DL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5608246" y="3508753"/>
            <a:ext cx="45719" cy="451557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5384306" y="3315149"/>
            <a:ext cx="404278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50" i="1" dirty="0" smtClean="0"/>
              <a:t>ACK</a:t>
            </a:r>
          </a:p>
        </p:txBody>
      </p:sp>
      <p:cxnSp>
        <p:nvCxnSpPr>
          <p:cNvPr id="87" name="Straight Connector 86"/>
          <p:cNvCxnSpPr/>
          <p:nvPr/>
        </p:nvCxnSpPr>
        <p:spPr bwMode="auto">
          <a:xfrm flipV="1">
            <a:off x="3741726" y="3955896"/>
            <a:ext cx="1912239" cy="34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7" name="Straight Arrow Connector 96"/>
          <p:cNvCxnSpPr/>
          <p:nvPr/>
        </p:nvCxnSpPr>
        <p:spPr>
          <a:xfrm>
            <a:off x="5689106" y="3970861"/>
            <a:ext cx="0" cy="21378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5761220" y="4017497"/>
            <a:ext cx="976549" cy="41549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50" i="1" dirty="0" smtClean="0"/>
              <a:t>STA goes back</a:t>
            </a:r>
            <a:br>
              <a:rPr lang="en-US" sz="1050" i="1" dirty="0" smtClean="0"/>
            </a:br>
            <a:r>
              <a:rPr lang="en-US" sz="1050" i="1" dirty="0" smtClean="0"/>
              <a:t>to sleep</a:t>
            </a:r>
            <a:endParaRPr lang="en-US" sz="1050" i="1" dirty="0"/>
          </a:p>
        </p:txBody>
      </p:sp>
      <p:cxnSp>
        <p:nvCxnSpPr>
          <p:cNvPr id="100" name="Straight Connector 99"/>
          <p:cNvCxnSpPr/>
          <p:nvPr/>
        </p:nvCxnSpPr>
        <p:spPr>
          <a:xfrm flipV="1">
            <a:off x="4759706" y="3835669"/>
            <a:ext cx="22885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>
            <a:off x="4855364" y="3812233"/>
            <a:ext cx="52636" cy="569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1370685" y="5389900"/>
            <a:ext cx="607160" cy="45537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1370685" y="5490627"/>
            <a:ext cx="585417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50" i="1" dirty="0" smtClean="0"/>
              <a:t>Beacon</a:t>
            </a:r>
            <a:endParaRPr lang="en-US" sz="1050" i="1" dirty="0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1143000" y="5845269"/>
            <a:ext cx="6603506" cy="6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4569977" y="5731424"/>
            <a:ext cx="22885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4665635" y="5707988"/>
            <a:ext cx="52636" cy="569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98829" y="5541689"/>
            <a:ext cx="530098" cy="303581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UL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850888" y="5346735"/>
            <a:ext cx="450764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50" i="1" dirty="0" smtClean="0"/>
              <a:t>Data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5407868" y="5389900"/>
            <a:ext cx="57330" cy="451557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5249663" y="5202843"/>
            <a:ext cx="404278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50" i="1" dirty="0" smtClean="0"/>
              <a:t>ACK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5688354" y="5541689"/>
            <a:ext cx="530098" cy="303581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DL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6304170" y="5394314"/>
            <a:ext cx="45719" cy="451557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6080230" y="5200710"/>
            <a:ext cx="404278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50" i="1" dirty="0" smtClean="0"/>
              <a:t>ACK</a:t>
            </a:r>
          </a:p>
        </p:txBody>
      </p:sp>
      <p:cxnSp>
        <p:nvCxnSpPr>
          <p:cNvPr id="122" name="Straight Connector 121"/>
          <p:cNvCxnSpPr/>
          <p:nvPr/>
        </p:nvCxnSpPr>
        <p:spPr bwMode="auto">
          <a:xfrm>
            <a:off x="3779737" y="5840572"/>
            <a:ext cx="2570152" cy="88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3" name="Straight Connector 122"/>
          <p:cNvCxnSpPr/>
          <p:nvPr/>
        </p:nvCxnSpPr>
        <p:spPr>
          <a:xfrm flipV="1">
            <a:off x="5455630" y="5721230"/>
            <a:ext cx="22885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H="1">
            <a:off x="5551288" y="5697794"/>
            <a:ext cx="52636" cy="569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 bwMode="auto">
          <a:xfrm flipH="1" flipV="1">
            <a:off x="3776079" y="5068680"/>
            <a:ext cx="7316" cy="7718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4567761" y="5327668"/>
            <a:ext cx="0" cy="5129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31" name="TextBox 130"/>
          <p:cNvSpPr txBox="1"/>
          <p:nvPr/>
        </p:nvSpPr>
        <p:spPr>
          <a:xfrm>
            <a:off x="3846355" y="4800600"/>
            <a:ext cx="299473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Extra time (i.e. </a:t>
            </a:r>
            <a:r>
              <a:rPr lang="en-US" sz="1000" b="1" i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ProbeDelay</a:t>
            </a:r>
            <a:r>
              <a:rPr lang="en-US" sz="10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) needed for the STA </a:t>
            </a:r>
            <a:br>
              <a:rPr lang="en-US" sz="10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10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for the medium synch when a synch frame is not used</a:t>
            </a:r>
          </a:p>
        </p:txBody>
      </p:sp>
      <p:cxnSp>
        <p:nvCxnSpPr>
          <p:cNvPr id="133" name="Straight Connector 132"/>
          <p:cNvCxnSpPr/>
          <p:nvPr/>
        </p:nvCxnSpPr>
        <p:spPr bwMode="auto">
          <a:xfrm>
            <a:off x="3790711" y="5731424"/>
            <a:ext cx="779266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36" name="TextBox 135"/>
          <p:cNvSpPr txBox="1"/>
          <p:nvPr/>
        </p:nvSpPr>
        <p:spPr>
          <a:xfrm>
            <a:off x="2657056" y="4860931"/>
            <a:ext cx="1178528" cy="41549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50" i="1" dirty="0" smtClean="0"/>
              <a:t>Target Wake Time</a:t>
            </a:r>
            <a:br>
              <a:rPr lang="en-US" sz="1050" i="1" dirty="0" smtClean="0"/>
            </a:br>
            <a:r>
              <a:rPr lang="en-US" sz="1050" i="1" dirty="0" smtClean="0"/>
              <a:t>(TWT)</a:t>
            </a:r>
            <a:endParaRPr lang="en-US" sz="1050" i="1" dirty="0"/>
          </a:p>
        </p:txBody>
      </p:sp>
      <p:sp>
        <p:nvSpPr>
          <p:cNvPr id="138" name="TextBox 137"/>
          <p:cNvSpPr txBox="1"/>
          <p:nvPr/>
        </p:nvSpPr>
        <p:spPr>
          <a:xfrm>
            <a:off x="454408" y="2813424"/>
            <a:ext cx="1991251" cy="25391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1. With a synch frame at TWT:</a:t>
            </a:r>
            <a:endParaRPr lang="en-US" sz="1050" b="1" dirty="0"/>
          </a:p>
        </p:txBody>
      </p:sp>
      <p:sp>
        <p:nvSpPr>
          <p:cNvPr id="139" name="TextBox 138"/>
          <p:cNvSpPr txBox="1"/>
          <p:nvPr/>
        </p:nvSpPr>
        <p:spPr>
          <a:xfrm>
            <a:off x="454408" y="4811981"/>
            <a:ext cx="2178802" cy="25391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50" b="1" dirty="0" smtClean="0"/>
              <a:t>2. Without a synch frame at TWT:</a:t>
            </a:r>
            <a:endParaRPr lang="en-US" sz="1050" b="1" dirty="0"/>
          </a:p>
        </p:txBody>
      </p:sp>
      <p:cxnSp>
        <p:nvCxnSpPr>
          <p:cNvPr id="140" name="Straight Arrow Connector 139"/>
          <p:cNvCxnSpPr/>
          <p:nvPr/>
        </p:nvCxnSpPr>
        <p:spPr bwMode="auto">
          <a:xfrm>
            <a:off x="3795252" y="3276600"/>
            <a:ext cx="0" cy="2186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" name="Left Brace 5"/>
          <p:cNvSpPr/>
          <p:nvPr/>
        </p:nvSpPr>
        <p:spPr bwMode="auto">
          <a:xfrm rot="5400000">
            <a:off x="4096045" y="4977376"/>
            <a:ext cx="168597" cy="665283"/>
          </a:xfrm>
          <a:prstGeom prst="leftBrace">
            <a:avLst>
              <a:gd name="adj1" fmla="val 34259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5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01417"/>
            <a:ext cx="5614987" cy="402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945150"/>
              </p:ext>
            </p:extLst>
          </p:nvPr>
        </p:nvGraphicFramePr>
        <p:xfrm>
          <a:off x="228600" y="1819275"/>
          <a:ext cx="2781300" cy="30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608"/>
                <a:gridCol w="751617"/>
                <a:gridCol w="723075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parameters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values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units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aSlotTime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uS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aSIFSTime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uS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aDIFSTime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154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uS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aPreambleLength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240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uS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Battery 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900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mAh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Tx</a:t>
                      </a:r>
                      <a:r>
                        <a:rPr lang="en-US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power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500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mW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Rx power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mW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Sleep power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uW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Wake up period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Sec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Tx</a:t>
                      </a:r>
                      <a:r>
                        <a:rPr lang="en-US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packet size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200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Bytes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Rx packet size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200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Bytes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Ack</a:t>
                      </a:r>
                      <a:r>
                        <a:rPr lang="en-US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frame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240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uS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Synch frame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240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uS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04800" y="5638800"/>
            <a:ext cx="49512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Proposed scheme (2) over </a:t>
            </a:r>
            <a:r>
              <a:rPr lang="en-US" sz="1600" dirty="0" err="1" smtClean="0">
                <a:latin typeface="Calibri" pitchFamily="34" charset="0"/>
                <a:cs typeface="Calibri" pitchFamily="34" charset="0"/>
              </a:rPr>
              <a:t>ProbeDelay</a:t>
            </a:r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Gain over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ProbeDelay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=5mS   : 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14~30%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longer battery life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cs typeface="Calibri" pitchFamily="34" charset="0"/>
              </a:rPr>
              <a:t>Gain over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ProbeDelay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=10mS : </a:t>
            </a:r>
            <a:r>
              <a:rPr lang="en-US" sz="1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33~71%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longer battery life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84061" y="1819275"/>
            <a:ext cx="1296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Proposed scheme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6132513" y="2096274"/>
            <a:ext cx="228601" cy="25640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6172200" y="2667000"/>
            <a:ext cx="151548" cy="14387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5000" y="4271661"/>
            <a:ext cx="1865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Not using a synch frame;</a:t>
            </a:r>
            <a:br>
              <a:rPr lang="en-US" dirty="0" smtClean="0">
                <a:latin typeface="Calibri" pitchFamily="34" charset="0"/>
                <a:cs typeface="Calibri" pitchFamily="34" charset="0"/>
              </a:rPr>
            </a:br>
            <a:r>
              <a:rPr lang="en-US" dirty="0" err="1" smtClean="0">
                <a:latin typeface="Calibri" pitchFamily="34" charset="0"/>
                <a:cs typeface="Calibri" pitchFamily="34" charset="0"/>
              </a:rPr>
              <a:t>ProbeDelay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 2.5mS – 20mS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275439" y="4114800"/>
            <a:ext cx="125361" cy="15686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6132513" y="2096274"/>
            <a:ext cx="228601" cy="4945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1" name="Rectangle 20"/>
          <p:cNvSpPr/>
          <p:nvPr/>
        </p:nvSpPr>
        <p:spPr>
          <a:xfrm>
            <a:off x="5476357" y="5525730"/>
            <a:ext cx="35373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aseline="30000" dirty="0" smtClean="0">
                <a:latin typeface="Calibri" pitchFamily="34" charset="0"/>
                <a:cs typeface="Calibri" pitchFamily="34" charset="0"/>
              </a:rPr>
              <a:t>a)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1.2mS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advanced wakeup due to +-10ppm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clock drift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8678389" y="2646573"/>
            <a:ext cx="2648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aseline="30000" dirty="0" smtClean="0">
                <a:latin typeface="Calibri" pitchFamily="34" charset="0"/>
                <a:cs typeface="Calibri" pitchFamily="34" charset="0"/>
              </a:rPr>
              <a:t>a)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253264" y="2029668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(1)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60281" y="2277171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(2)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54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 bwMode="auto">
          <a:xfrm>
            <a:off x="6828739" y="5527059"/>
            <a:ext cx="974096" cy="15179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“Synch” Frame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40" y="1371600"/>
            <a:ext cx="5257800" cy="5029200"/>
          </a:xfrm>
        </p:spPr>
        <p:txBody>
          <a:bodyPr/>
          <a:lstStyle/>
          <a:p>
            <a:r>
              <a:rPr lang="en-US" sz="1400" dirty="0" smtClean="0"/>
              <a:t>Option1: CF-End frame</a:t>
            </a:r>
          </a:p>
          <a:p>
            <a:pPr lvl="1"/>
            <a:r>
              <a:rPr lang="en-US" sz="1200" dirty="0" smtClean="0"/>
              <a:t>Behavior is the same as the current spec</a:t>
            </a:r>
          </a:p>
          <a:p>
            <a:pPr lvl="2"/>
            <a:r>
              <a:rPr lang="en-US" sz="1100" dirty="0" smtClean="0"/>
              <a:t>NAV is reset after receiving the CF-End frame</a:t>
            </a:r>
          </a:p>
          <a:p>
            <a:pPr lvl="2"/>
            <a:r>
              <a:rPr lang="en-US" sz="1100" dirty="0" smtClean="0"/>
              <a:t>Any STA participates in the channel access after receiving the CF-End frame</a:t>
            </a:r>
          </a:p>
          <a:p>
            <a:pPr lvl="2"/>
            <a:r>
              <a:rPr lang="en-US" sz="1100" dirty="0" smtClean="0"/>
              <a:t>The STA accesses the channel after DIFS + CW </a:t>
            </a:r>
            <a:r>
              <a:rPr lang="en-US" sz="1100" dirty="0" err="1" smtClean="0"/>
              <a:t>Backoff</a:t>
            </a:r>
            <a:endParaRPr lang="en-US" sz="1100" dirty="0" smtClean="0"/>
          </a:p>
          <a:p>
            <a:pPr lvl="2"/>
            <a:r>
              <a:rPr lang="en-US" sz="1100" dirty="0" smtClean="0">
                <a:solidFill>
                  <a:srgbClr val="FF0000"/>
                </a:solidFill>
              </a:rPr>
              <a:t>A new NDP CF-End frame may be needed to minimize the channel occupancy</a:t>
            </a:r>
          </a:p>
          <a:p>
            <a:pPr lvl="2"/>
            <a:r>
              <a:rPr lang="en-US" sz="1100" dirty="0" smtClean="0">
                <a:solidFill>
                  <a:srgbClr val="FF0000"/>
                </a:solidFill>
              </a:rPr>
              <a:t>Cannot reserve a time duration for one specific STA</a:t>
            </a:r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sz="1400" dirty="0" smtClean="0"/>
              <a:t>Option2: (NDP-)CTS </a:t>
            </a:r>
            <a:r>
              <a:rPr lang="en-US" sz="1400" dirty="0" smtClean="0"/>
              <a:t>frame (</a:t>
            </a:r>
            <a:r>
              <a:rPr lang="en-US" sz="1400" dirty="0" smtClean="0">
                <a:solidFill>
                  <a:srgbClr val="00B050"/>
                </a:solidFill>
              </a:rPr>
              <a:t>preferred</a:t>
            </a:r>
            <a:r>
              <a:rPr lang="en-US" sz="1400" dirty="0" smtClean="0"/>
              <a:t>)</a:t>
            </a:r>
            <a:endParaRPr lang="en-US" sz="1400" dirty="0" smtClean="0"/>
          </a:p>
          <a:p>
            <a:pPr lvl="1"/>
            <a:r>
              <a:rPr lang="en-US" sz="1200" dirty="0" smtClean="0">
                <a:solidFill>
                  <a:srgbClr val="FF0000"/>
                </a:solidFill>
              </a:rPr>
              <a:t>The </a:t>
            </a:r>
            <a:r>
              <a:rPr lang="en-US" sz="1200" dirty="0" smtClean="0">
                <a:solidFill>
                  <a:srgbClr val="FF0000"/>
                </a:solidFill>
              </a:rPr>
              <a:t>NDP type CTS </a:t>
            </a:r>
            <a:r>
              <a:rPr lang="en-US" sz="1200" dirty="0" smtClean="0">
                <a:solidFill>
                  <a:srgbClr val="FF0000"/>
                </a:solidFill>
              </a:rPr>
              <a:t>frame (the Short CTS frame) is already defined in </a:t>
            </a:r>
            <a:r>
              <a:rPr lang="en-US" sz="1200" dirty="0" err="1" smtClean="0">
                <a:solidFill>
                  <a:srgbClr val="FF0000"/>
                </a:solidFill>
              </a:rPr>
              <a:t>TGah</a:t>
            </a:r>
            <a:r>
              <a:rPr lang="en-US" sz="1200" dirty="0" smtClean="0">
                <a:solidFill>
                  <a:srgbClr val="FF0000"/>
                </a:solidFill>
              </a:rPr>
              <a:t> SFD 4.4.2.3 [1].</a:t>
            </a:r>
            <a:endParaRPr lang="en-US" sz="1200" dirty="0" smtClean="0">
              <a:solidFill>
                <a:srgbClr val="FF0000"/>
              </a:solidFill>
            </a:endParaRPr>
          </a:p>
          <a:p>
            <a:pPr lvl="1"/>
            <a:r>
              <a:rPr lang="en-US" sz="1200" dirty="0" smtClean="0"/>
              <a:t>CTS frame reserves a time interval for a STA that is scheduled to wake up at the slot boundary (or TWT)</a:t>
            </a:r>
          </a:p>
          <a:p>
            <a:pPr lvl="2"/>
            <a:r>
              <a:rPr lang="en-US" sz="1100" dirty="0" smtClean="0"/>
              <a:t>RA field: the address of the STA that is scheduled to wake up at the slot boundary</a:t>
            </a:r>
          </a:p>
          <a:p>
            <a:pPr lvl="2"/>
            <a:r>
              <a:rPr lang="en-US" sz="1100" dirty="0" smtClean="0"/>
              <a:t>Duration field: set to an estimated value to protect the transmission from the STA to the AP</a:t>
            </a:r>
          </a:p>
          <a:p>
            <a:pPr lvl="1"/>
            <a:r>
              <a:rPr lang="en-US" sz="1200" dirty="0" smtClean="0"/>
              <a:t>The STA accesses the channel after SIFS following the CTS frame</a:t>
            </a:r>
          </a:p>
          <a:p>
            <a:pPr lvl="2"/>
            <a:r>
              <a:rPr lang="en-US" sz="1100" dirty="0" smtClean="0"/>
              <a:t>Shorter channel access delay compared to the CF-End frame case</a:t>
            </a:r>
          </a:p>
          <a:p>
            <a:pPr lvl="1"/>
            <a:r>
              <a:rPr lang="en-US" sz="1200" dirty="0" smtClean="0">
                <a:solidFill>
                  <a:srgbClr val="FF0000"/>
                </a:solidFill>
              </a:rPr>
              <a:t>The medium can be freed by sending a CF-End frame if the AP does not receive a frame from the STA PIFS after transmitting the CTS frame</a:t>
            </a:r>
          </a:p>
          <a:p>
            <a:pPr lvl="1"/>
            <a:r>
              <a:rPr lang="en-US" sz="1200" dirty="0" smtClean="0">
                <a:solidFill>
                  <a:srgbClr val="FF0000"/>
                </a:solidFill>
              </a:rPr>
              <a:t>Duration field can be set to 0 to have the same effect as using a CF-End frame of Option1</a:t>
            </a:r>
          </a:p>
          <a:p>
            <a:pPr lvl="1"/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6585108" y="2285271"/>
            <a:ext cx="45719" cy="45537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637714" y="2626795"/>
            <a:ext cx="22885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6755494" y="2603359"/>
            <a:ext cx="52636" cy="569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75981" y="2242106"/>
            <a:ext cx="441146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Data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832960" y="2285271"/>
            <a:ext cx="45719" cy="451557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2" name="TextBox 11"/>
          <p:cNvSpPr txBox="1"/>
          <p:nvPr/>
        </p:nvSpPr>
        <p:spPr>
          <a:xfrm>
            <a:off x="7674756" y="2052278"/>
            <a:ext cx="433132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ACK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6355288" y="2740641"/>
            <a:ext cx="1905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6873940" y="2437059"/>
            <a:ext cx="349982" cy="30358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Straight Connector 22"/>
          <p:cNvCxnSpPr>
            <a:stCxn id="21" idx="0"/>
            <a:endCxn id="21" idx="2"/>
          </p:cNvCxnSpPr>
          <p:nvPr/>
        </p:nvCxnSpPr>
        <p:spPr bwMode="auto">
          <a:xfrm>
            <a:off x="7048931" y="2437059"/>
            <a:ext cx="0" cy="3035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6964888" y="2433278"/>
            <a:ext cx="0" cy="3035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7117288" y="2433278"/>
            <a:ext cx="0" cy="3035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6782992" y="2056060"/>
            <a:ext cx="577402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CW </a:t>
            </a:r>
          </a:p>
          <a:p>
            <a:r>
              <a:rPr lang="en-US" sz="1000" i="1" dirty="0" err="1" smtClean="0"/>
              <a:t>Backoff</a:t>
            </a:r>
            <a:endParaRPr lang="en-US" sz="1000" i="1" dirty="0" smtClean="0"/>
          </a:p>
        </p:txBody>
      </p:sp>
      <p:sp>
        <p:nvSpPr>
          <p:cNvPr id="28" name="TextBox 27"/>
          <p:cNvSpPr txBox="1"/>
          <p:nvPr/>
        </p:nvSpPr>
        <p:spPr>
          <a:xfrm rot="16200000">
            <a:off x="6521269" y="2298958"/>
            <a:ext cx="463588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DIFS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66901" y="2049747"/>
            <a:ext cx="625492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CF-End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flipV="1">
            <a:off x="6585108" y="2740641"/>
            <a:ext cx="0" cy="2260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5471322" y="2809515"/>
            <a:ext cx="1133644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Target Wake Time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783020" y="5075501"/>
            <a:ext cx="45719" cy="45537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6835460" y="5424509"/>
            <a:ext cx="114426" cy="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6873686" y="5400963"/>
            <a:ext cx="52636" cy="569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972008" y="5227290"/>
            <a:ext cx="530098" cy="303581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STA1</a:t>
            </a:r>
            <a:r>
              <a:rPr lang="en-US" sz="1000" dirty="0" smtClean="0">
                <a:sym typeface="Wingdings" pitchFamily="2" charset="2"/>
              </a:rPr>
              <a:t> AP</a:t>
            </a:r>
            <a:endParaRPr lang="en-US" sz="1000" dirty="0"/>
          </a:p>
        </p:txBody>
      </p:sp>
      <p:sp>
        <p:nvSpPr>
          <p:cNvPr id="38" name="TextBox 37"/>
          <p:cNvSpPr txBox="1"/>
          <p:nvPr/>
        </p:nvSpPr>
        <p:spPr>
          <a:xfrm>
            <a:off x="7001504" y="5032336"/>
            <a:ext cx="450764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Data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635686" y="5075501"/>
            <a:ext cx="45719" cy="451557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40" name="TextBox 39"/>
          <p:cNvSpPr txBox="1"/>
          <p:nvPr/>
        </p:nvSpPr>
        <p:spPr>
          <a:xfrm>
            <a:off x="7498034" y="4842508"/>
            <a:ext cx="433132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ACK</a:t>
            </a: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6553200" y="5530871"/>
            <a:ext cx="1905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7" name="TextBox 46"/>
          <p:cNvSpPr txBox="1"/>
          <p:nvPr/>
        </p:nvSpPr>
        <p:spPr>
          <a:xfrm rot="16200000">
            <a:off x="6686249" y="5147923"/>
            <a:ext cx="434734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SIFS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867400" y="4823627"/>
            <a:ext cx="1175322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CTS(STA1, NAV)</a:t>
            </a:r>
          </a:p>
        </p:txBody>
      </p:sp>
      <p:cxnSp>
        <p:nvCxnSpPr>
          <p:cNvPr id="49" name="Straight Connector 48"/>
          <p:cNvCxnSpPr/>
          <p:nvPr/>
        </p:nvCxnSpPr>
        <p:spPr bwMode="auto">
          <a:xfrm flipV="1">
            <a:off x="6783020" y="5530871"/>
            <a:ext cx="0" cy="2260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638800" y="5603558"/>
            <a:ext cx="1133644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Target Wake Time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941369" y="5494912"/>
            <a:ext cx="784189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 smtClean="0"/>
              <a:t>NAV(CTS)</a:t>
            </a:r>
          </a:p>
        </p:txBody>
      </p:sp>
      <p:sp>
        <p:nvSpPr>
          <p:cNvPr id="56" name="TextBox 55"/>
          <p:cNvSpPr txBox="1"/>
          <p:nvPr/>
        </p:nvSpPr>
        <p:spPr>
          <a:xfrm rot="16200000">
            <a:off x="7351519" y="5128937"/>
            <a:ext cx="434734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SIFS</a:t>
            </a:r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7504052" y="5420014"/>
            <a:ext cx="114426" cy="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542278" y="5396468"/>
            <a:ext cx="52636" cy="569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120930" y="3167390"/>
            <a:ext cx="2642070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Option1: using CF-End as a synch frame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867400" y="5834390"/>
            <a:ext cx="2896947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Option2: using (NDP-) CTS as a synch frame</a:t>
            </a:r>
          </a:p>
        </p:txBody>
      </p:sp>
      <p:sp>
        <p:nvSpPr>
          <p:cNvPr id="64" name="Rectangle 63"/>
          <p:cNvSpPr/>
          <p:nvPr/>
        </p:nvSpPr>
        <p:spPr>
          <a:xfrm>
            <a:off x="7226018" y="2439648"/>
            <a:ext cx="530098" cy="303581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STA1</a:t>
            </a:r>
            <a:r>
              <a:rPr lang="en-US" sz="1000" dirty="0" smtClean="0">
                <a:sym typeface="Wingdings" pitchFamily="2" charset="2"/>
              </a:rPr>
              <a:t> AP</a:t>
            </a:r>
            <a:endParaRPr lang="en-US" sz="1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016" y="1322682"/>
            <a:ext cx="1847510" cy="658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010" y="4475398"/>
            <a:ext cx="1435312" cy="172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TextBox 43"/>
          <p:cNvSpPr txBox="1"/>
          <p:nvPr/>
        </p:nvSpPr>
        <p:spPr>
          <a:xfrm>
            <a:off x="6446307" y="4229177"/>
            <a:ext cx="1103187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NDP-CTS frame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21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6676338" y="2760832"/>
            <a:ext cx="1102427" cy="15179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“Synch” Frame (</a:t>
            </a:r>
            <a:r>
              <a:rPr lang="en-US" i="1" dirty="0" smtClean="0"/>
              <a:t>continued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4953000" cy="4267200"/>
          </a:xfrm>
        </p:spPr>
        <p:txBody>
          <a:bodyPr/>
          <a:lstStyle/>
          <a:p>
            <a:r>
              <a:rPr lang="en-US" sz="1400" dirty="0" smtClean="0"/>
              <a:t>Option3: </a:t>
            </a:r>
            <a:r>
              <a:rPr lang="en-US" sz="1400" dirty="0" err="1" smtClean="0"/>
              <a:t>QoS+CF-Poll</a:t>
            </a:r>
            <a:r>
              <a:rPr lang="en-US" sz="1400" dirty="0" smtClean="0"/>
              <a:t> frame</a:t>
            </a:r>
            <a:endParaRPr lang="en-US" sz="1400" dirty="0"/>
          </a:p>
          <a:p>
            <a:pPr lvl="1"/>
            <a:r>
              <a:rPr lang="en-US" sz="1200" dirty="0" smtClean="0"/>
              <a:t>RA </a:t>
            </a:r>
            <a:r>
              <a:rPr lang="en-US" sz="1200" dirty="0"/>
              <a:t>field: the address of the STA that is scheduled to wake up at the slot boundary</a:t>
            </a:r>
          </a:p>
          <a:p>
            <a:pPr lvl="1"/>
            <a:r>
              <a:rPr lang="en-US" sz="1200" dirty="0" smtClean="0"/>
              <a:t>Duration field [802.11-2012, 8.2.5.3]: </a:t>
            </a:r>
          </a:p>
          <a:p>
            <a:pPr lvl="2"/>
            <a:r>
              <a:rPr lang="en-US" sz="1100" dirty="0" smtClean="0"/>
              <a:t>If TXOP limit &gt; 0: SIFS + TXOP limit </a:t>
            </a:r>
          </a:p>
          <a:p>
            <a:pPr lvl="2"/>
            <a:r>
              <a:rPr lang="en-US" sz="1100" dirty="0" smtClean="0"/>
              <a:t>If TXOP limit=0: one MPDU of nominal MSDU size + ACK + 2SIFS</a:t>
            </a:r>
          </a:p>
          <a:p>
            <a:pPr lvl="1"/>
            <a:r>
              <a:rPr lang="en-US" sz="1200" dirty="0">
                <a:solidFill>
                  <a:srgbClr val="FF0000"/>
                </a:solidFill>
              </a:rPr>
              <a:t>A new NDP </a:t>
            </a:r>
            <a:r>
              <a:rPr lang="en-US" sz="1200" dirty="0" smtClean="0">
                <a:solidFill>
                  <a:srgbClr val="FF0000"/>
                </a:solidFill>
              </a:rPr>
              <a:t>type </a:t>
            </a:r>
            <a:r>
              <a:rPr lang="en-US" sz="1200" dirty="0" err="1" smtClean="0">
                <a:solidFill>
                  <a:srgbClr val="FF0000"/>
                </a:solidFill>
              </a:rPr>
              <a:t>QoS+CF-Poll</a:t>
            </a:r>
            <a:r>
              <a:rPr lang="en-US" sz="1200" dirty="0" smtClean="0">
                <a:solidFill>
                  <a:srgbClr val="FF0000"/>
                </a:solidFill>
              </a:rPr>
              <a:t> frame </a:t>
            </a:r>
            <a:r>
              <a:rPr lang="en-US" sz="1200" dirty="0">
                <a:solidFill>
                  <a:srgbClr val="FF0000"/>
                </a:solidFill>
              </a:rPr>
              <a:t>may be needed to minimize the channel </a:t>
            </a:r>
            <a:r>
              <a:rPr lang="en-US" sz="1200" dirty="0" smtClean="0">
                <a:solidFill>
                  <a:srgbClr val="FF0000"/>
                </a:solidFill>
              </a:rPr>
              <a:t>occupancy</a:t>
            </a:r>
          </a:p>
          <a:p>
            <a:pPr lvl="2"/>
            <a:r>
              <a:rPr lang="en-US" sz="1000" dirty="0" smtClean="0">
                <a:solidFill>
                  <a:srgbClr val="FF0000"/>
                </a:solidFill>
              </a:rPr>
              <a:t>Legacy/Short MAC header formats need 30/12 bytes for the </a:t>
            </a:r>
            <a:r>
              <a:rPr lang="en-US" sz="1000" dirty="0" err="1" smtClean="0">
                <a:solidFill>
                  <a:srgbClr val="FF0000"/>
                </a:solidFill>
              </a:rPr>
              <a:t>QoS+PS-Poll</a:t>
            </a:r>
            <a:r>
              <a:rPr lang="en-US" sz="1000" dirty="0" smtClean="0">
                <a:solidFill>
                  <a:srgbClr val="FF0000"/>
                </a:solidFill>
              </a:rPr>
              <a:t> frame</a:t>
            </a:r>
          </a:p>
          <a:p>
            <a:pPr lvl="1"/>
            <a:r>
              <a:rPr lang="en-US" sz="1200" dirty="0" err="1" smtClean="0">
                <a:solidFill>
                  <a:srgbClr val="FF0000"/>
                </a:solidFill>
              </a:rPr>
              <a:t>QoS+CF-Poll</a:t>
            </a:r>
            <a:r>
              <a:rPr lang="en-US" sz="1200" dirty="0" smtClean="0">
                <a:solidFill>
                  <a:srgbClr val="FF0000"/>
                </a:solidFill>
              </a:rPr>
              <a:t> is a Data Type frame used for channel access during CFP</a:t>
            </a:r>
          </a:p>
          <a:p>
            <a:pPr lvl="2"/>
            <a:endParaRPr lang="en-US" sz="1100" dirty="0">
              <a:solidFill>
                <a:srgbClr val="FF0000"/>
              </a:solidFill>
            </a:endParaRPr>
          </a:p>
          <a:p>
            <a:pPr lvl="1"/>
            <a:endParaRPr lang="en-US" sz="1200" dirty="0" smtClean="0"/>
          </a:p>
          <a:p>
            <a:pPr lvl="2"/>
            <a:endParaRPr lang="en-US" sz="1100" dirty="0"/>
          </a:p>
          <a:p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630620" y="2309274"/>
            <a:ext cx="45719" cy="45537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683060" y="2658282"/>
            <a:ext cx="114426" cy="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6721286" y="2634736"/>
            <a:ext cx="52636" cy="569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819608" y="2461063"/>
            <a:ext cx="530098" cy="303581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STA1</a:t>
            </a:r>
            <a:r>
              <a:rPr lang="en-US" sz="1000" dirty="0" smtClean="0">
                <a:sym typeface="Wingdings" pitchFamily="2" charset="2"/>
              </a:rPr>
              <a:t> AP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6849104" y="2266109"/>
            <a:ext cx="450764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Data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483286" y="2309274"/>
            <a:ext cx="45719" cy="451557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2" name="TextBox 11"/>
          <p:cNvSpPr txBox="1"/>
          <p:nvPr/>
        </p:nvSpPr>
        <p:spPr>
          <a:xfrm>
            <a:off x="7345634" y="2076281"/>
            <a:ext cx="433132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ACK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6400800" y="2764644"/>
            <a:ext cx="1905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 rot="16200000">
            <a:off x="6533849" y="2381696"/>
            <a:ext cx="434734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SIFS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22022" y="2019888"/>
            <a:ext cx="1662635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 err="1" smtClean="0"/>
              <a:t>QoS+CF-Poll</a:t>
            </a:r>
            <a:r>
              <a:rPr lang="en-US" sz="1000" b="1" dirty="0" smtClean="0"/>
              <a:t>(STA1, NAV)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 flipV="1">
            <a:off x="6630620" y="2764644"/>
            <a:ext cx="0" cy="2260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486400" y="2837331"/>
            <a:ext cx="1133644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Target Wake Time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666506" y="2726220"/>
            <a:ext cx="1148071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900" dirty="0" smtClean="0"/>
              <a:t>NAV(</a:t>
            </a:r>
            <a:r>
              <a:rPr lang="en-US" sz="900" dirty="0" err="1" smtClean="0"/>
              <a:t>QoS+CF-Poll</a:t>
            </a:r>
            <a:r>
              <a:rPr lang="en-US" sz="900" dirty="0" smtClean="0"/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 rot="16200000">
            <a:off x="7199119" y="2362710"/>
            <a:ext cx="434734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SIFS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7351652" y="2653787"/>
            <a:ext cx="114426" cy="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389878" y="2630241"/>
            <a:ext cx="52636" cy="569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486400" y="3167390"/>
            <a:ext cx="2962671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Option3: using </a:t>
            </a:r>
            <a:r>
              <a:rPr lang="en-US" sz="1100" b="1" dirty="0" err="1" smtClean="0"/>
              <a:t>QoS+CF-Poll</a:t>
            </a:r>
            <a:r>
              <a:rPr lang="en-US" sz="1100" b="1" dirty="0" smtClean="0"/>
              <a:t> as a synch frame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65228"/>
            <a:ext cx="4267200" cy="1106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304800" y="4590407"/>
            <a:ext cx="3334567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(1) Using the Data Type frame format in STD 802.11-2012</a:t>
            </a:r>
          </a:p>
          <a:p>
            <a:r>
              <a:rPr lang="en-US" sz="1000" b="1" dirty="0" smtClean="0"/>
              <a:t>- 30 bytes for the </a:t>
            </a:r>
            <a:r>
              <a:rPr lang="en-US" sz="1000" b="1" dirty="0" err="1" smtClean="0"/>
              <a:t>QoS+CF-Poll</a:t>
            </a:r>
            <a:r>
              <a:rPr lang="en-US" sz="1000" b="1" dirty="0" smtClean="0"/>
              <a:t> frame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04259" y="4590406"/>
            <a:ext cx="333296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(2) Using the Short MAC header format in </a:t>
            </a:r>
            <a:r>
              <a:rPr lang="en-US" sz="1000" b="1" dirty="0" err="1" smtClean="0"/>
              <a:t>TGah</a:t>
            </a:r>
            <a:r>
              <a:rPr lang="en-US" sz="1000" b="1" dirty="0" smtClean="0"/>
              <a:t> SFD r10</a:t>
            </a:r>
          </a:p>
          <a:p>
            <a:r>
              <a:rPr lang="en-US" sz="1000" b="1" dirty="0" smtClean="0"/>
              <a:t>- 12 bytes for the </a:t>
            </a:r>
            <a:r>
              <a:rPr lang="en-US" sz="1000" b="1" dirty="0" err="1" smtClean="0"/>
              <a:t>QoS+CF-Poll</a:t>
            </a:r>
            <a:r>
              <a:rPr lang="en-US" sz="1000" b="1" dirty="0" smtClean="0"/>
              <a:t> frame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945" y="5153817"/>
            <a:ext cx="3917325" cy="865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42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7585"/>
            <a:ext cx="7772400" cy="4685410"/>
          </a:xfrm>
        </p:spPr>
        <p:txBody>
          <a:bodyPr/>
          <a:lstStyle/>
          <a:p>
            <a:r>
              <a:rPr lang="en-US" dirty="0" smtClean="0"/>
              <a:t>Synch frame options:</a:t>
            </a:r>
            <a:endParaRPr lang="en-US" dirty="0"/>
          </a:p>
          <a:p>
            <a:pPr lvl="1"/>
            <a:r>
              <a:rPr lang="en-US" sz="1800" dirty="0" smtClean="0"/>
              <a:t>CF-End</a:t>
            </a:r>
          </a:p>
          <a:p>
            <a:pPr lvl="1"/>
            <a:r>
              <a:rPr lang="en-US" sz="1800" dirty="0" smtClean="0"/>
              <a:t>NDP-CTS (the Short CTS frame)</a:t>
            </a:r>
          </a:p>
          <a:p>
            <a:pPr lvl="1"/>
            <a:r>
              <a:rPr lang="en-US" sz="1800" dirty="0" err="1" smtClean="0"/>
              <a:t>QoS+CF-Poll</a:t>
            </a:r>
            <a:endParaRPr lang="en-US" sz="1800" dirty="0" smtClean="0"/>
          </a:p>
          <a:p>
            <a:endParaRPr lang="en-US" sz="2200" dirty="0" smtClean="0"/>
          </a:p>
          <a:p>
            <a:r>
              <a:rPr lang="en-US" sz="2200" dirty="0" smtClean="0"/>
              <a:t>Based on the discussion in slide 12 and 13, the Short CTS frame defined in </a:t>
            </a:r>
            <a:r>
              <a:rPr lang="en-US" sz="2200" dirty="0" err="1" smtClean="0"/>
              <a:t>TGah</a:t>
            </a:r>
            <a:r>
              <a:rPr lang="en-US" sz="2200" dirty="0" smtClean="0"/>
              <a:t> SFD 4.4.2.3 is recommended as a synch frame. </a:t>
            </a:r>
          </a:p>
          <a:p>
            <a:pPr marL="0" indent="0">
              <a:buNone/>
            </a:pPr>
            <a:endParaRPr lang="en-US" sz="2200" dirty="0" smtClean="0"/>
          </a:p>
          <a:p>
            <a:pPr lvl="1"/>
            <a:endParaRPr lang="en-US" sz="18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1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</a:t>
            </a:r>
            <a:r>
              <a:rPr lang="en-US" dirty="0" smtClean="0"/>
              <a:t>make </a:t>
            </a:r>
            <a:r>
              <a:rPr lang="en-US" dirty="0" smtClean="0"/>
              <a:t>the changes below </a:t>
            </a:r>
            <a:r>
              <a:rPr lang="en-US" dirty="0" smtClean="0"/>
              <a:t>in the </a:t>
            </a:r>
            <a:r>
              <a:rPr lang="en-US" dirty="0" err="1" smtClean="0"/>
              <a:t>TGah</a:t>
            </a:r>
            <a:r>
              <a:rPr lang="en-US" dirty="0" smtClean="0"/>
              <a:t> SFD R.4.2.E</a:t>
            </a:r>
            <a:r>
              <a:rPr lang="en-US" dirty="0" smtClean="0"/>
              <a:t>:</a:t>
            </a:r>
          </a:p>
          <a:p>
            <a:pPr lvl="1"/>
            <a:r>
              <a:rPr lang="en-GB" dirty="0" smtClean="0"/>
              <a:t>“R.4.2.E</a:t>
            </a:r>
            <a:r>
              <a:rPr lang="en-GB" dirty="0"/>
              <a:t>: When requested by a STA, the AP sends a synch frame </a:t>
            </a:r>
            <a:r>
              <a:rPr lang="en-GB" strike="sngStrike" dirty="0">
                <a:solidFill>
                  <a:srgbClr val="FF0000"/>
                </a:solidFill>
              </a:rPr>
              <a:t>(the frame type is TBD)</a:t>
            </a:r>
            <a:r>
              <a:rPr lang="en-GB" dirty="0"/>
              <a:t> at the slot boundary or the target wake time of the STA, if the channel is idle, to help the STA quickly synch to the medium. (optional to AP and STA) [49, 56]</a:t>
            </a:r>
            <a:endParaRPr lang="en-US" dirty="0"/>
          </a:p>
          <a:p>
            <a:pPr lvl="2"/>
            <a:r>
              <a:rPr lang="en-US" sz="2000" b="1" u="sng" dirty="0" smtClean="0">
                <a:solidFill>
                  <a:srgbClr val="FF0000"/>
                </a:solidFill>
              </a:rPr>
              <a:t>It is recommended that the AP sends a Short CTS frame defined in 4.4.2.3 as a synch frame.</a:t>
            </a:r>
            <a:r>
              <a:rPr lang="en-US" sz="2000" dirty="0" smtClean="0"/>
              <a:t>”</a:t>
            </a:r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0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[1] </a:t>
            </a:r>
            <a:r>
              <a:rPr lang="en-US" sz="2000" dirty="0" err="1" smtClean="0"/>
              <a:t>TGah</a:t>
            </a:r>
            <a:r>
              <a:rPr lang="en-US" sz="2000" dirty="0" smtClean="0"/>
              <a:t> Specification Framework, IEEE 802.11-11/1137r10</a:t>
            </a:r>
          </a:p>
          <a:p>
            <a:pPr marL="0" indent="0">
              <a:buNone/>
            </a:pPr>
            <a:r>
              <a:rPr lang="en-US" sz="2000" dirty="0" smtClean="0"/>
              <a:t>[2] </a:t>
            </a:r>
            <a:r>
              <a:rPr lang="en-US" sz="2000" dirty="0" smtClean="0"/>
              <a:t>“Target Wake Time,” </a:t>
            </a:r>
            <a:r>
              <a:rPr lang="en-US" sz="2000" dirty="0"/>
              <a:t>IEEE 802.11-12/823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9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5196011"/>
              </p:ext>
            </p:extLst>
          </p:nvPr>
        </p:nvGraphicFramePr>
        <p:xfrm>
          <a:off x="1218505" y="1466945"/>
          <a:ext cx="6464300" cy="557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Document" r:id="rId3" imgW="8521573" imgH="7354169" progId="Word.Document.8">
                  <p:embed/>
                </p:oleObj>
              </mc:Choice>
              <mc:Fallback>
                <p:oleObj name="Document" r:id="rId3" imgW="8521573" imgH="73541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8505" y="1466945"/>
                        <a:ext cx="6464300" cy="557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2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800461"/>
              </p:ext>
            </p:extLst>
          </p:nvPr>
        </p:nvGraphicFramePr>
        <p:xfrm>
          <a:off x="1265238" y="1541463"/>
          <a:ext cx="6388100" cy="502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Document" r:id="rId3" imgW="8540256" imgH="6712743" progId="Word.Document.8">
                  <p:embed/>
                </p:oleObj>
              </mc:Choice>
              <mc:Fallback>
                <p:oleObj name="Document" r:id="rId3" imgW="8540256" imgH="671274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1541463"/>
                        <a:ext cx="6388100" cy="502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59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Introduction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164" y="1772120"/>
            <a:ext cx="8073200" cy="4114800"/>
          </a:xfrm>
        </p:spPr>
        <p:txBody>
          <a:bodyPr/>
          <a:lstStyle/>
          <a:p>
            <a:r>
              <a:rPr lang="en-US" sz="2000" b="0" dirty="0" smtClean="0"/>
              <a:t>The Synch </a:t>
            </a:r>
            <a:r>
              <a:rPr lang="en-US" sz="2000" b="0" dirty="0"/>
              <a:t>frame concept </a:t>
            </a:r>
            <a:r>
              <a:rPr lang="en-US" sz="2000" b="0" dirty="0" smtClean="0"/>
              <a:t>was accepted </a:t>
            </a:r>
            <a:r>
              <a:rPr lang="en-US" sz="2000" b="0" dirty="0"/>
              <a:t>in </a:t>
            </a:r>
            <a:r>
              <a:rPr lang="en-US" sz="2000" b="0" dirty="0" err="1" smtClean="0"/>
              <a:t>TGah</a:t>
            </a:r>
            <a:r>
              <a:rPr lang="en-US" sz="2000" b="0" dirty="0" smtClean="0"/>
              <a:t> Specification Framework document (SFD) in the July IEEE meeting [1] :</a:t>
            </a:r>
            <a:endParaRPr lang="en-US" sz="2000" b="0" dirty="0"/>
          </a:p>
          <a:p>
            <a:pPr lvl="1"/>
            <a:r>
              <a:rPr lang="en-GB" sz="1800" dirty="0"/>
              <a:t>R.4.2.E: When requested by a STA, the AP sends a synch frame </a:t>
            </a:r>
            <a:r>
              <a:rPr lang="en-GB" sz="1800" dirty="0">
                <a:solidFill>
                  <a:srgbClr val="FF0000"/>
                </a:solidFill>
              </a:rPr>
              <a:t>(the frame type is TBD) </a:t>
            </a:r>
            <a:r>
              <a:rPr lang="en-GB" sz="1800" dirty="0"/>
              <a:t>at the slot boundary or the target wake time of the STA, if the channel is idle, to help the STA quickly synch to the medium. (optional to AP and STA)</a:t>
            </a:r>
          </a:p>
          <a:p>
            <a:endParaRPr lang="en-GB" sz="2000" b="0" dirty="0" smtClean="0">
              <a:solidFill>
                <a:srgbClr val="FF0000"/>
              </a:solidFill>
            </a:endParaRPr>
          </a:p>
          <a:p>
            <a:r>
              <a:rPr lang="en-GB" sz="2000" b="0" dirty="0" smtClean="0">
                <a:solidFill>
                  <a:srgbClr val="FF0000"/>
                </a:solidFill>
              </a:rPr>
              <a:t>This </a:t>
            </a:r>
            <a:r>
              <a:rPr lang="en-GB" sz="2000" b="0" dirty="0">
                <a:solidFill>
                  <a:srgbClr val="FF0000"/>
                </a:solidFill>
              </a:rPr>
              <a:t>is a follow up presentation </a:t>
            </a:r>
            <a:r>
              <a:rPr lang="en-US" sz="2000" b="0" dirty="0">
                <a:solidFill>
                  <a:srgbClr val="FF0000"/>
                </a:solidFill>
              </a:rPr>
              <a:t>proposing a frame type for the synch frame (</a:t>
            </a:r>
            <a:r>
              <a:rPr lang="en-US" sz="2000" b="0" dirty="0" smtClean="0">
                <a:solidFill>
                  <a:srgbClr val="FF0000"/>
                </a:solidFill>
              </a:rPr>
              <a:t>slide 12,13,15)</a:t>
            </a:r>
            <a:endParaRPr lang="en-US" sz="1800" b="0" dirty="0">
              <a:solidFill>
                <a:srgbClr val="FF0000"/>
              </a:solidFill>
            </a:endParaRPr>
          </a:p>
          <a:p>
            <a:endParaRPr lang="en-US" sz="2800" b="0" dirty="0" smtClean="0"/>
          </a:p>
          <a:p>
            <a:pPr marL="457200" lvl="1" indent="0">
              <a:buNone/>
            </a:pPr>
            <a:endParaRPr lang="en-US" b="0" dirty="0" smtClean="0"/>
          </a:p>
          <a:p>
            <a:pPr lvl="1"/>
            <a:endParaRPr lang="en-US" b="0" dirty="0" smtClean="0"/>
          </a:p>
          <a:p>
            <a:endParaRPr lang="en-US" sz="3200" b="0" dirty="0" smtClean="0"/>
          </a:p>
          <a:p>
            <a:endParaRPr lang="en-US" sz="3200" b="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</p:txBody>
      </p:sp>
      <p:sp>
        <p:nvSpPr>
          <p:cNvPr id="1025" name="Date Placeholder 10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9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 smtClean="0"/>
              <a:t>In </a:t>
            </a:r>
            <a:r>
              <a:rPr lang="en-US" sz="1800" b="0" dirty="0"/>
              <a:t>STD 802.11-2012, a STA has to follow the rule below:</a:t>
            </a:r>
          </a:p>
          <a:p>
            <a:pPr lvl="1"/>
            <a:r>
              <a:rPr lang="en-US" sz="1400" dirty="0"/>
              <a:t>“A STA that is changing from Doze to Awake in order to transmit shall perform CCA until a frame sequence is detected by which it can correctly set its NAV, or until a period of time equal to the </a:t>
            </a:r>
            <a:r>
              <a:rPr lang="en-US" sz="1400" u="sng" dirty="0" err="1"/>
              <a:t>ProbeDelay</a:t>
            </a:r>
            <a:r>
              <a:rPr lang="en-US" sz="1400" dirty="0"/>
              <a:t> has transpired.”</a:t>
            </a:r>
            <a:endParaRPr lang="en-US" sz="1800" dirty="0"/>
          </a:p>
          <a:p>
            <a:r>
              <a:rPr lang="en-US" sz="1800" b="0" dirty="0"/>
              <a:t>This is to first have the STA synchronized to the medium and then access the channel in order to prevent potential collisions with transmissions from hidden nodes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5" y="4846011"/>
            <a:ext cx="4205656" cy="695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5270918" y="4928434"/>
            <a:ext cx="1072737" cy="152400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92445" y="4873829"/>
            <a:ext cx="4523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Data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53395" y="5157034"/>
            <a:ext cx="189123" cy="152400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66318" y="5047824"/>
            <a:ext cx="389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latin typeface="Calibri" pitchFamily="34" charset="0"/>
                <a:cs typeface="Calibri" pitchFamily="34" charset="0"/>
              </a:rPr>
              <a:t>Ack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966118" y="5080834"/>
            <a:ext cx="3200400" cy="0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506909" y="4852234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51364" y="5124024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AP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966118" y="5309434"/>
            <a:ext cx="3200400" cy="0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>
          <a:xfrm>
            <a:off x="4966118" y="5538034"/>
            <a:ext cx="3200400" cy="0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508918" y="5352624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5575718" y="5538034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661318" y="5733624"/>
            <a:ext cx="1359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STA2:Doze to Awake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575718" y="5652334"/>
            <a:ext cx="149860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064585" y="5541175"/>
            <a:ext cx="184537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>
                <a:latin typeface="Calibri" pitchFamily="34" charset="0"/>
                <a:cs typeface="Calibri" pitchFamily="34" charset="0"/>
              </a:rPr>
              <a:t>ProbeDelay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1050" dirty="0" smtClean="0">
                <a:latin typeface="Calibri" pitchFamily="34" charset="0"/>
                <a:cs typeface="Calibri" pitchFamily="34" charset="0"/>
              </a:rPr>
            </a:br>
            <a:r>
              <a:rPr lang="en-US" sz="1050" dirty="0" smtClean="0">
                <a:latin typeface="Calibri" pitchFamily="34" charset="0"/>
                <a:cs typeface="Calibri" pitchFamily="34" charset="0"/>
              </a:rPr>
              <a:t>= Max PPDU+SIFS+BA (or ACK)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453395" y="5337312"/>
            <a:ext cx="0" cy="407727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>
            <a:off x="7074320" y="5538034"/>
            <a:ext cx="0" cy="264751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109118" y="5690434"/>
            <a:ext cx="262924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 detects</a:t>
            </a:r>
            <a:br>
              <a:rPr lang="en-US" sz="1100" dirty="0" smtClean="0">
                <a:latin typeface="Calibri" pitchFamily="34" charset="0"/>
                <a:cs typeface="Calibri" pitchFamily="34" charset="0"/>
              </a:rPr>
            </a:br>
            <a:r>
              <a:rPr lang="en-US" sz="1100" dirty="0" smtClean="0">
                <a:latin typeface="Calibri" pitchFamily="34" charset="0"/>
                <a:cs typeface="Calibri" pitchFamily="34" charset="0"/>
              </a:rPr>
              <a:t>transmission in the channel</a:t>
            </a:r>
          </a:p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(synched with the activities in the channel)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47318" y="5363774"/>
            <a:ext cx="434771" cy="174259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89764" y="5296735"/>
            <a:ext cx="4523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Data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548451" y="5140618"/>
            <a:ext cx="189123" cy="152400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677789" y="5047824"/>
            <a:ext cx="389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latin typeface="Calibri" pitchFamily="34" charset="0"/>
                <a:cs typeface="Calibri" pitchFamily="34" charset="0"/>
              </a:rPr>
              <a:t>Ack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51781" y="4542745"/>
            <a:ext cx="23567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 cannot hear STA1’s transmission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955453" y="4776034"/>
            <a:ext cx="65534" cy="15240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447800" y="5728906"/>
            <a:ext cx="1531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 hidden from 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70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956" y="1371600"/>
            <a:ext cx="8305800" cy="4267200"/>
          </a:xfrm>
        </p:spPr>
        <p:txBody>
          <a:bodyPr/>
          <a:lstStyle/>
          <a:p>
            <a:r>
              <a:rPr lang="en-US" sz="1600" dirty="0" smtClean="0"/>
              <a:t>It is hard to set the </a:t>
            </a:r>
            <a:r>
              <a:rPr lang="en-US" sz="1600" dirty="0" err="1" smtClean="0"/>
              <a:t>ProbeDelay</a:t>
            </a:r>
            <a:r>
              <a:rPr lang="en-US" sz="1600" dirty="0" smtClean="0"/>
              <a:t> value to a fixed value due to two conflicting goals: </a:t>
            </a:r>
            <a:br>
              <a:rPr lang="en-US" sz="1600" dirty="0" smtClean="0"/>
            </a:br>
            <a:r>
              <a:rPr lang="en-US" sz="1600" dirty="0" smtClean="0"/>
              <a:t>1) address hidden node problem and 2) minimize power consumption</a:t>
            </a:r>
          </a:p>
          <a:p>
            <a:pPr lvl="1"/>
            <a:r>
              <a:rPr lang="en-US" sz="1400" dirty="0" smtClean="0"/>
              <a:t>In STD 802.11-2012, </a:t>
            </a:r>
            <a:r>
              <a:rPr lang="en-US" sz="1400" dirty="0" err="1" smtClean="0"/>
              <a:t>ProbeDelay</a:t>
            </a:r>
            <a:r>
              <a:rPr lang="en-US" sz="1400" dirty="0" smtClean="0"/>
              <a:t> = N/A</a:t>
            </a:r>
          </a:p>
          <a:p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1029263" y="2976489"/>
            <a:ext cx="1072737" cy="1524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0790" y="2921884"/>
            <a:ext cx="4523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Data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11740" y="3205089"/>
            <a:ext cx="189123" cy="152400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24663" y="3095879"/>
            <a:ext cx="389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latin typeface="Calibri" pitchFamily="34" charset="0"/>
                <a:cs typeface="Calibri" pitchFamily="34" charset="0"/>
              </a:rPr>
              <a:t>Ack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24463" y="3128889"/>
            <a:ext cx="3200400" cy="0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65254" y="2900289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9709" y="3172079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AP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24463" y="3357489"/>
            <a:ext cx="3200400" cy="0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>
          <a:xfrm>
            <a:off x="724463" y="3586089"/>
            <a:ext cx="3200400" cy="0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67263" y="3400679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334063" y="3586089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19663" y="3781679"/>
            <a:ext cx="1359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STA2:Doze to Awake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334063" y="3700389"/>
            <a:ext cx="149860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822930" y="3589230"/>
            <a:ext cx="17347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err="1" smtClean="0">
                <a:latin typeface="Calibri" pitchFamily="34" charset="0"/>
                <a:cs typeface="Calibri" pitchFamily="34" charset="0"/>
              </a:rPr>
              <a:t>ProbeDelay</a:t>
            </a:r>
            <a:r>
              <a:rPr lang="en-US" sz="900" dirty="0" smtClean="0">
                <a:latin typeface="Calibri" pitchFamily="34" charset="0"/>
                <a:cs typeface="Calibri" pitchFamily="34" charset="0"/>
              </a:rPr>
              <a:t>= Max PPDU+SIFS+BA</a:t>
            </a:r>
            <a:endParaRPr lang="en-US" sz="9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408904" y="3385367"/>
            <a:ext cx="0" cy="407727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>
            <a:off x="2832665" y="3586089"/>
            <a:ext cx="0" cy="264751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867463" y="3738489"/>
            <a:ext cx="262924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 detects</a:t>
            </a:r>
            <a:br>
              <a:rPr lang="en-US" sz="1100" dirty="0" smtClean="0">
                <a:latin typeface="Calibri" pitchFamily="34" charset="0"/>
                <a:cs typeface="Calibri" pitchFamily="34" charset="0"/>
              </a:rPr>
            </a:br>
            <a:r>
              <a:rPr lang="en-US" sz="1100" dirty="0" smtClean="0">
                <a:latin typeface="Calibri" pitchFamily="34" charset="0"/>
                <a:cs typeface="Calibri" pitchFamily="34" charset="0"/>
              </a:rPr>
              <a:t>transmission in the channel</a:t>
            </a:r>
          </a:p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(synched with the activities in the channel)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705663" y="3411829"/>
            <a:ext cx="434771" cy="174259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14241" y="3370191"/>
            <a:ext cx="4523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Data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306796" y="3188673"/>
            <a:ext cx="189123" cy="152400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36134" y="3095879"/>
            <a:ext cx="389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latin typeface="Calibri" pitchFamily="34" charset="0"/>
                <a:cs typeface="Calibri" pitchFamily="34" charset="0"/>
              </a:rPr>
              <a:t>Ack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10126" y="2590800"/>
            <a:ext cx="23567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 cannot hear STA1’s transmission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1713798" y="2824089"/>
            <a:ext cx="65534" cy="15240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>
          <a:xfrm>
            <a:off x="687809" y="5021580"/>
            <a:ext cx="3200400" cy="0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28600" y="4792980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3055" y="5064770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AP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687809" y="5250180"/>
            <a:ext cx="3200400" cy="0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>
          <a:xfrm>
            <a:off x="687809" y="5478780"/>
            <a:ext cx="3200400" cy="0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230609" y="5293370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1297409" y="547878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383009" y="5674370"/>
            <a:ext cx="1359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STA2:Doze to Awake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1297409" y="5593080"/>
            <a:ext cx="149860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2786276" y="5481921"/>
            <a:ext cx="17347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err="1">
                <a:latin typeface="Calibri" pitchFamily="34" charset="0"/>
                <a:cs typeface="Calibri" pitchFamily="34" charset="0"/>
              </a:rPr>
              <a:t>ProbeDelay</a:t>
            </a:r>
            <a:r>
              <a:rPr lang="en-US" sz="900" dirty="0">
                <a:latin typeface="Calibri" pitchFamily="34" charset="0"/>
                <a:cs typeface="Calibri" pitchFamily="34" charset="0"/>
              </a:rPr>
              <a:t>= Max PPDU+SIFS+BA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2796011" y="5478780"/>
            <a:ext cx="0" cy="264751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sp>
        <p:nvSpPr>
          <p:cNvPr id="40" name="Rectangle 39"/>
          <p:cNvSpPr/>
          <p:nvPr/>
        </p:nvSpPr>
        <p:spPr>
          <a:xfrm>
            <a:off x="2879135" y="5304520"/>
            <a:ext cx="434771" cy="174259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861538" y="5254415"/>
            <a:ext cx="4523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Data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404318" y="5081364"/>
            <a:ext cx="189123" cy="152400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33656" y="4988570"/>
            <a:ext cx="389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latin typeface="Calibri" pitchFamily="34" charset="0"/>
                <a:cs typeface="Calibri" pitchFamily="34" charset="0"/>
              </a:rPr>
              <a:t>Ack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697003" y="5754567"/>
            <a:ext cx="29338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STA2 stays awake sensing the channel to</a:t>
            </a:r>
            <a:b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detect potential transmissions from </a:t>
            </a:r>
            <a:b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hidden nodes but nothing is on the channel.</a:t>
            </a:r>
            <a:endParaRPr lang="en-US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2023699" y="5612726"/>
            <a:ext cx="264310" cy="23761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>
          <a:xfrm>
            <a:off x="1297409" y="4789839"/>
            <a:ext cx="0" cy="634336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47" name="Straight Connector 46"/>
          <p:cNvCxnSpPr/>
          <p:nvPr/>
        </p:nvCxnSpPr>
        <p:spPr>
          <a:xfrm>
            <a:off x="3593441" y="4835008"/>
            <a:ext cx="0" cy="634336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1929522" y="4593975"/>
            <a:ext cx="118013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latin typeface="Calibri" pitchFamily="34" charset="0"/>
                <a:cs typeface="Calibri" pitchFamily="34" charset="0"/>
              </a:rPr>
              <a:t>STA2 stays awake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1297409" y="4847891"/>
            <a:ext cx="2274822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  <a:headEnd type="triangle" w="med" len="med"/>
            <a:tailEnd type="triangle" w="med" len="med"/>
          </a:ln>
          <a:effectLst/>
        </p:spPr>
      </p:cxnSp>
      <p:sp>
        <p:nvSpPr>
          <p:cNvPr id="68" name="Rectangle 67"/>
          <p:cNvSpPr/>
          <p:nvPr/>
        </p:nvSpPr>
        <p:spPr>
          <a:xfrm>
            <a:off x="5689535" y="2976489"/>
            <a:ext cx="1072737" cy="1524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011062" y="2921884"/>
            <a:ext cx="4523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Data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5384735" y="3128889"/>
            <a:ext cx="3200400" cy="0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4925526" y="2900289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969981" y="3172079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AP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5384735" y="3357489"/>
            <a:ext cx="3200400" cy="0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4" name="Straight Arrow Connector 73"/>
          <p:cNvCxnSpPr/>
          <p:nvPr/>
        </p:nvCxnSpPr>
        <p:spPr>
          <a:xfrm>
            <a:off x="5384735" y="3586089"/>
            <a:ext cx="3200400" cy="0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4927535" y="3400679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 flipV="1">
            <a:off x="5994335" y="3586089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5079935" y="3781679"/>
            <a:ext cx="1359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STA2:Doze to Awake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957522" y="3539178"/>
            <a:ext cx="10118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>
                <a:latin typeface="Calibri" pitchFamily="34" charset="0"/>
                <a:cs typeface="Calibri" pitchFamily="34" charset="0"/>
              </a:rPr>
              <a:t>ProbeDelay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 = 0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604036" y="3128889"/>
            <a:ext cx="20521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STA1 and STA2 collide at the AP</a:t>
            </a:r>
          </a:p>
        </p:txBody>
      </p:sp>
      <p:sp>
        <p:nvSpPr>
          <p:cNvPr id="80" name="Rectangle 79"/>
          <p:cNvSpPr/>
          <p:nvPr/>
        </p:nvSpPr>
        <p:spPr>
          <a:xfrm>
            <a:off x="6020222" y="3400679"/>
            <a:ext cx="434771" cy="174259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993442" y="3361724"/>
            <a:ext cx="4523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Data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960622" y="3962400"/>
            <a:ext cx="238238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STA2 cannot hear STA1’s transmission</a:t>
            </a:r>
            <a:br>
              <a:rPr lang="en-US" sz="11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11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STA2’s transmission collides with STA1</a:t>
            </a:r>
            <a:endParaRPr lang="en-US" sz="11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83" name="Straight Arrow Connector 82"/>
          <p:cNvCxnSpPr>
            <a:stCxn id="79" idx="1"/>
          </p:cNvCxnSpPr>
          <p:nvPr/>
        </p:nvCxnSpPr>
        <p:spPr>
          <a:xfrm flipH="1" flipV="1">
            <a:off x="6407925" y="3161899"/>
            <a:ext cx="196111" cy="97795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84" name="Straight Arrow Connector 83"/>
          <p:cNvCxnSpPr>
            <a:stCxn id="79" idx="1"/>
          </p:cNvCxnSpPr>
          <p:nvPr/>
        </p:nvCxnSpPr>
        <p:spPr>
          <a:xfrm flipH="1">
            <a:off x="6410231" y="3259694"/>
            <a:ext cx="193805" cy="100758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85" name="Rounded Rectangle 84"/>
          <p:cNvSpPr/>
          <p:nvPr/>
        </p:nvSpPr>
        <p:spPr bwMode="auto">
          <a:xfrm>
            <a:off x="265254" y="2438400"/>
            <a:ext cx="4308755" cy="3943856"/>
          </a:xfrm>
          <a:prstGeom prst="roundRect">
            <a:avLst>
              <a:gd name="adj" fmla="val 511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ounded Rectangle 86"/>
          <p:cNvSpPr/>
          <p:nvPr/>
        </p:nvSpPr>
        <p:spPr bwMode="auto">
          <a:xfrm>
            <a:off x="4670090" y="2437276"/>
            <a:ext cx="4231455" cy="3944979"/>
          </a:xfrm>
          <a:prstGeom prst="roundRect">
            <a:avLst>
              <a:gd name="adj" fmla="val 575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912162" y="2298774"/>
            <a:ext cx="3130985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Case 1: </a:t>
            </a:r>
            <a:r>
              <a:rPr lang="en-US" dirty="0" err="1" smtClean="0"/>
              <a:t>ProbeDelay</a:t>
            </a:r>
            <a:r>
              <a:rPr lang="en-US" dirty="0" smtClean="0"/>
              <a:t> = Max PPDU + SIFS + BA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6015934" y="2298775"/>
            <a:ext cx="1649811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Case 2: </a:t>
            </a:r>
            <a:r>
              <a:rPr lang="en-US" dirty="0" err="1" smtClean="0"/>
              <a:t>ProbeDelay</a:t>
            </a:r>
            <a:r>
              <a:rPr lang="en-US" dirty="0" smtClean="0"/>
              <a:t> = 0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383009" y="2609642"/>
            <a:ext cx="668773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Case 1a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361810" y="4333171"/>
            <a:ext cx="676788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Case 1b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4762122" y="2575411"/>
            <a:ext cx="668773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Case 2a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4754107" y="4370119"/>
            <a:ext cx="676788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Case 2b</a:t>
            </a:r>
            <a:endParaRPr lang="en-US" dirty="0"/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5185618" y="5060202"/>
            <a:ext cx="3200400" cy="0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4726409" y="4831602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STA1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770864" y="5103392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AP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5185618" y="5288802"/>
            <a:ext cx="3200400" cy="0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99" name="Straight Arrow Connector 98"/>
          <p:cNvCxnSpPr/>
          <p:nvPr/>
        </p:nvCxnSpPr>
        <p:spPr>
          <a:xfrm>
            <a:off x="5185618" y="5517402"/>
            <a:ext cx="3200400" cy="0"/>
          </a:xfrm>
          <a:prstGeom prst="straightConnector1">
            <a:avLst/>
          </a:prstGeom>
          <a:noFill/>
          <a:ln w="127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4728418" y="5331992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 flipV="1">
            <a:off x="5795218" y="5517402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02" name="TextBox 101"/>
          <p:cNvSpPr txBox="1"/>
          <p:nvPr/>
        </p:nvSpPr>
        <p:spPr>
          <a:xfrm>
            <a:off x="4880818" y="5712992"/>
            <a:ext cx="1359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STA2:Doze to Awake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758405" y="5470491"/>
            <a:ext cx="10118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>
                <a:latin typeface="Calibri" pitchFamily="34" charset="0"/>
                <a:cs typeface="Calibri" pitchFamily="34" charset="0"/>
              </a:rPr>
              <a:t>ProbeDelay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 = 0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5821105" y="5331992"/>
            <a:ext cx="434771" cy="174259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802792" y="5276103"/>
            <a:ext cx="4523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Data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336009" y="5893713"/>
            <a:ext cx="35221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 wakes up, sends a packet to the AP and then</a:t>
            </a:r>
            <a:br>
              <a:rPr lang="en-US" sz="1100" dirty="0" smtClean="0">
                <a:latin typeface="Calibri" pitchFamily="34" charset="0"/>
                <a:cs typeface="Calibri" pitchFamily="34" charset="0"/>
              </a:rPr>
            </a:br>
            <a:r>
              <a:rPr lang="en-US" sz="1100" dirty="0" smtClean="0">
                <a:latin typeface="Calibri" pitchFamily="34" charset="0"/>
                <a:cs typeface="Calibri" pitchFamily="34" charset="0"/>
              </a:rPr>
              <a:t>goes back to sleep (Doze) to minimize power consumption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6353297" y="5147553"/>
            <a:ext cx="189123" cy="152400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6505697" y="5070382"/>
            <a:ext cx="389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>
                <a:latin typeface="Calibri" pitchFamily="34" charset="0"/>
                <a:cs typeface="Calibri" pitchFamily="34" charset="0"/>
              </a:rPr>
              <a:t>Ack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9" name="Straight Connector 108"/>
          <p:cNvCxnSpPr/>
          <p:nvPr/>
        </p:nvCxnSpPr>
        <p:spPr>
          <a:xfrm>
            <a:off x="5793307" y="4801433"/>
            <a:ext cx="0" cy="634336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10" name="Straight Connector 109"/>
          <p:cNvCxnSpPr/>
          <p:nvPr/>
        </p:nvCxnSpPr>
        <p:spPr>
          <a:xfrm>
            <a:off x="6560435" y="4821033"/>
            <a:ext cx="0" cy="634336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sp>
        <p:nvSpPr>
          <p:cNvPr id="111" name="TextBox 110"/>
          <p:cNvSpPr txBox="1"/>
          <p:nvPr/>
        </p:nvSpPr>
        <p:spPr>
          <a:xfrm>
            <a:off x="5715416" y="4575027"/>
            <a:ext cx="118013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latin typeface="Calibri" pitchFamily="34" charset="0"/>
                <a:cs typeface="Calibri" pitchFamily="34" charset="0"/>
              </a:rPr>
              <a:t>STA2 stays awake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5791586" y="4866514"/>
            <a:ext cx="750834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  <a:headEnd type="triangle" w="med" len="med"/>
            <a:tailEnd type="triangle" w="med" len="med"/>
          </a:ln>
          <a:effectLst/>
        </p:spPr>
      </p:cxnSp>
      <p:sp>
        <p:nvSpPr>
          <p:cNvPr id="113" name="TextBox 112"/>
          <p:cNvSpPr txBox="1"/>
          <p:nvPr/>
        </p:nvSpPr>
        <p:spPr>
          <a:xfrm>
            <a:off x="6049528" y="2563530"/>
            <a:ext cx="23567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STA2 cannot hear STA1’s transmission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14" name="Straight Arrow Connector 113"/>
          <p:cNvCxnSpPr/>
          <p:nvPr/>
        </p:nvCxnSpPr>
        <p:spPr>
          <a:xfrm flipH="1">
            <a:off x="6288186" y="2810441"/>
            <a:ext cx="65534" cy="15240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53" name="Date Placeholder 5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0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Case 1: </a:t>
            </a:r>
            <a:r>
              <a:rPr lang="en-US" sz="1800" dirty="0" err="1" smtClean="0"/>
              <a:t>ProbeDelay</a:t>
            </a:r>
            <a:r>
              <a:rPr lang="en-US" sz="1800" dirty="0" smtClean="0"/>
              <a:t> set to a large value (e.g. </a:t>
            </a:r>
            <a:r>
              <a:rPr lang="en-US" sz="1800" dirty="0" err="1" smtClean="0"/>
              <a:t>ProbeDelay</a:t>
            </a:r>
            <a:r>
              <a:rPr lang="en-US" sz="1800" dirty="0" smtClean="0"/>
              <a:t> = </a:t>
            </a:r>
            <a:r>
              <a:rPr lang="en-US" sz="1800" dirty="0" err="1" smtClean="0"/>
              <a:t>MaxPPDU</a:t>
            </a:r>
            <a:r>
              <a:rPr lang="en-US" sz="1800" dirty="0" smtClean="0"/>
              <a:t> + SIFS + BA)</a:t>
            </a:r>
          </a:p>
          <a:p>
            <a:pPr lvl="1"/>
            <a:r>
              <a:rPr lang="en-US" sz="1600" dirty="0" smtClean="0">
                <a:solidFill>
                  <a:srgbClr val="00B050"/>
                </a:solidFill>
              </a:rPr>
              <a:t>Case 1a: when the channel is busy at the AP</a:t>
            </a:r>
          </a:p>
          <a:p>
            <a:pPr lvl="2"/>
            <a:r>
              <a:rPr lang="en-US" sz="1400" dirty="0" smtClean="0">
                <a:solidFill>
                  <a:srgbClr val="00B050"/>
                </a:solidFill>
                <a:sym typeface="Wingdings" pitchFamily="2" charset="2"/>
              </a:rPr>
              <a:t>addresses hidden node problem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  <a:sym typeface="Wingdings" pitchFamily="2" charset="2"/>
              </a:rPr>
              <a:t>Case 2a: when the channel is idle at the AP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STA consumes power sensing the channel for </a:t>
            </a:r>
            <a:r>
              <a:rPr lang="en-US" sz="1400" dirty="0" err="1" smtClean="0">
                <a:solidFill>
                  <a:srgbClr val="FF0000"/>
                </a:solidFill>
                <a:sym typeface="Wingdings" pitchFamily="2" charset="2"/>
              </a:rPr>
              <a:t>MaxPPDU</a:t>
            </a:r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 + SIFS +BA (&gt;20mS or 40mS) just to find that there is nothing in the channel</a:t>
            </a:r>
          </a:p>
          <a:p>
            <a:endParaRPr lang="en-US" sz="1800" dirty="0" smtClean="0">
              <a:sym typeface="Wingdings" pitchFamily="2" charset="2"/>
            </a:endParaRPr>
          </a:p>
          <a:p>
            <a:r>
              <a:rPr lang="en-US" sz="1800" dirty="0" smtClean="0">
                <a:sym typeface="Wingdings" pitchFamily="2" charset="2"/>
              </a:rPr>
              <a:t>Case 2: </a:t>
            </a:r>
            <a:r>
              <a:rPr lang="en-US" sz="1800" dirty="0" err="1" smtClean="0">
                <a:sym typeface="Wingdings" pitchFamily="2" charset="2"/>
              </a:rPr>
              <a:t>ProbeDelay</a:t>
            </a:r>
            <a:r>
              <a:rPr lang="en-US" sz="1800" dirty="0" smtClean="0">
                <a:sym typeface="Wingdings" pitchFamily="2" charset="2"/>
              </a:rPr>
              <a:t> set to a small value (e.g. </a:t>
            </a:r>
            <a:r>
              <a:rPr lang="en-US" sz="1800" dirty="0" err="1" smtClean="0">
                <a:sym typeface="Wingdings" pitchFamily="2" charset="2"/>
              </a:rPr>
              <a:t>ProbeDelay</a:t>
            </a:r>
            <a:r>
              <a:rPr lang="en-US" sz="1800" dirty="0" smtClean="0">
                <a:sym typeface="Wingdings" pitchFamily="2" charset="2"/>
              </a:rPr>
              <a:t> = 0)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Case </a:t>
            </a:r>
            <a:r>
              <a:rPr lang="en-US" sz="1600" dirty="0" smtClean="0">
                <a:solidFill>
                  <a:srgbClr val="FF0000"/>
                </a:solidFill>
              </a:rPr>
              <a:t>2a</a:t>
            </a:r>
            <a:r>
              <a:rPr lang="en-US" sz="1600" dirty="0">
                <a:solidFill>
                  <a:srgbClr val="FF0000"/>
                </a:solidFill>
              </a:rPr>
              <a:t>: when the channel is busy at the AP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  <a:sym typeface="Wingdings" pitchFamily="2" charset="2"/>
              </a:rPr>
              <a:t>Collision happens at the AP side; does not address the hidden node problem</a:t>
            </a:r>
            <a:endParaRPr lang="en-US" sz="1400" dirty="0">
              <a:solidFill>
                <a:srgbClr val="FF0000"/>
              </a:solidFill>
              <a:sym typeface="Wingdings" pitchFamily="2" charset="2"/>
            </a:endParaRPr>
          </a:p>
          <a:p>
            <a:pPr lvl="1"/>
            <a:r>
              <a:rPr lang="en-US" sz="1600" dirty="0">
                <a:solidFill>
                  <a:srgbClr val="00B050"/>
                </a:solidFill>
                <a:sym typeface="Wingdings" pitchFamily="2" charset="2"/>
              </a:rPr>
              <a:t>Case </a:t>
            </a:r>
            <a:r>
              <a:rPr lang="en-US" sz="1600" dirty="0" smtClean="0">
                <a:solidFill>
                  <a:srgbClr val="00B050"/>
                </a:solidFill>
                <a:sym typeface="Wingdings" pitchFamily="2" charset="2"/>
              </a:rPr>
              <a:t>2b: </a:t>
            </a:r>
            <a:r>
              <a:rPr lang="en-US" sz="1600" dirty="0">
                <a:solidFill>
                  <a:srgbClr val="00B050"/>
                </a:solidFill>
                <a:sym typeface="Wingdings" pitchFamily="2" charset="2"/>
              </a:rPr>
              <a:t>when the channel is idle at the AP</a:t>
            </a:r>
          </a:p>
          <a:p>
            <a:pPr lvl="2"/>
            <a:r>
              <a:rPr lang="en-US" sz="1400" dirty="0">
                <a:solidFill>
                  <a:srgbClr val="00B050"/>
                </a:solidFill>
                <a:sym typeface="Wingdings" pitchFamily="2" charset="2"/>
              </a:rPr>
              <a:t>STA consumes </a:t>
            </a:r>
            <a:r>
              <a:rPr lang="en-US" sz="1400" dirty="0" smtClean="0">
                <a:solidFill>
                  <a:srgbClr val="00B050"/>
                </a:solidFill>
                <a:sym typeface="Wingdings" pitchFamily="2" charset="2"/>
              </a:rPr>
              <a:t>minimum power to send a packet without any collision</a:t>
            </a:r>
            <a:endParaRPr lang="en-US" sz="1400" dirty="0">
              <a:solidFill>
                <a:srgbClr val="00B050"/>
              </a:solidFill>
              <a:sym typeface="Wingdings" pitchFamily="2" charset="2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6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B050"/>
                </a:solidFill>
              </a:rPr>
              <a:t>AP </a:t>
            </a:r>
            <a:r>
              <a:rPr lang="en-US" sz="2800" dirty="0" smtClean="0">
                <a:solidFill>
                  <a:srgbClr val="00B050"/>
                </a:solidFill>
              </a:rPr>
              <a:t>assisted medium </a:t>
            </a:r>
            <a:r>
              <a:rPr lang="en-US" sz="2800" dirty="0" smtClean="0">
                <a:solidFill>
                  <a:srgbClr val="00B050"/>
                </a:solidFill>
              </a:rPr>
              <a:t>synchronization (adopted in </a:t>
            </a:r>
            <a:r>
              <a:rPr lang="en-US" sz="2800" dirty="0" err="1" smtClean="0">
                <a:solidFill>
                  <a:srgbClr val="00B050"/>
                </a:solidFill>
              </a:rPr>
              <a:t>TGah</a:t>
            </a:r>
            <a:r>
              <a:rPr lang="en-US" sz="2800" dirty="0" smtClean="0">
                <a:solidFill>
                  <a:srgbClr val="00B050"/>
                </a:solidFill>
              </a:rPr>
              <a:t> SFD R.4.2.E)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25" y="1350885"/>
            <a:ext cx="8833150" cy="3652720"/>
          </a:xfrm>
        </p:spPr>
        <p:txBody>
          <a:bodyPr/>
          <a:lstStyle/>
          <a:p>
            <a:r>
              <a:rPr lang="en-US" sz="1600" dirty="0" smtClean="0"/>
              <a:t>Basic idea</a:t>
            </a:r>
          </a:p>
          <a:p>
            <a:pPr lvl="1"/>
            <a:r>
              <a:rPr lang="en-US" altLang="ko-KR" sz="1400" dirty="0" smtClean="0"/>
              <a:t>An AP </a:t>
            </a:r>
            <a:r>
              <a:rPr lang="en-US" altLang="ko-KR" sz="1400" dirty="0"/>
              <a:t>indicates to a </a:t>
            </a:r>
            <a:r>
              <a:rPr lang="en-US" altLang="ko-KR" sz="1400" dirty="0" smtClean="0"/>
              <a:t>STA a </a:t>
            </a:r>
            <a:r>
              <a:rPr lang="en-US" altLang="ko-KR" sz="1400" dirty="0"/>
              <a:t>time slot boundary at which the STA is allowed to </a:t>
            </a:r>
            <a:r>
              <a:rPr lang="en-US" altLang="ko-KR" sz="1400" dirty="0" smtClean="0"/>
              <a:t>start to access the channel</a:t>
            </a:r>
          </a:p>
          <a:p>
            <a:pPr lvl="2"/>
            <a:r>
              <a:rPr lang="en-US" altLang="ko-KR" sz="1200" dirty="0" smtClean="0"/>
              <a:t>STA may request to the AP the time (e.g. target wakeup time (TWT) [1]) at which it wants to access the channel</a:t>
            </a:r>
            <a:endParaRPr lang="en-US" altLang="ko-KR" sz="1200" dirty="0"/>
          </a:p>
          <a:p>
            <a:pPr lvl="2"/>
            <a:r>
              <a:rPr lang="en-US" altLang="ko-KR" sz="1200" dirty="0"/>
              <a:t>AP can assign time slot boundary per each STA through TIM</a:t>
            </a:r>
          </a:p>
          <a:p>
            <a:pPr lvl="1"/>
            <a:r>
              <a:rPr lang="en-US" sz="1400" dirty="0" smtClean="0"/>
              <a:t>If requested by the STA, the AP shall send a short “synch” frame (TBD) at the time slot boundary or the TWT if the channel is </a:t>
            </a:r>
            <a:r>
              <a:rPr lang="en-US" sz="1400" u="sng" dirty="0" smtClean="0"/>
              <a:t>idle</a:t>
            </a:r>
            <a:endParaRPr lang="en-US" sz="1200" dirty="0" smtClean="0"/>
          </a:p>
          <a:p>
            <a:pPr lvl="2"/>
            <a:r>
              <a:rPr lang="en-US" sz="1200" dirty="0" smtClean="0"/>
              <a:t>The short synch frame may use </a:t>
            </a:r>
          </a:p>
          <a:p>
            <a:pPr lvl="3"/>
            <a:r>
              <a:rPr lang="en-US" sz="1100" dirty="0" smtClean="0"/>
              <a:t>a legacy frame: CTS, CF-End, </a:t>
            </a:r>
            <a:r>
              <a:rPr lang="en-US" sz="1100" dirty="0" err="1" smtClean="0"/>
              <a:t>QoS+CF-Poll</a:t>
            </a:r>
            <a:r>
              <a:rPr lang="en-US" sz="1100" dirty="0" smtClean="0"/>
              <a:t> … </a:t>
            </a:r>
          </a:p>
          <a:p>
            <a:pPr lvl="3"/>
            <a:r>
              <a:rPr lang="en-US" sz="1100" dirty="0" smtClean="0"/>
              <a:t>a new frame in the NDP format to minimize the channel occupancy</a:t>
            </a:r>
            <a:r>
              <a:rPr lang="en-US" sz="1000" dirty="0" smtClean="0"/>
              <a:t> </a:t>
            </a:r>
          </a:p>
          <a:p>
            <a:pPr lvl="1"/>
            <a:r>
              <a:rPr lang="en-US" sz="1400" dirty="0" smtClean="0"/>
              <a:t>The STA wakes up at its time slot boundary or its TWT to access the channel </a:t>
            </a:r>
          </a:p>
          <a:p>
            <a:pPr lvl="2"/>
            <a:r>
              <a:rPr lang="en-US" sz="1200" dirty="0" smtClean="0"/>
              <a:t>The channel access follows 802.11-2012 STD</a:t>
            </a:r>
            <a:endParaRPr lang="en-US" sz="1400" b="1" dirty="0" smtClean="0"/>
          </a:p>
          <a:p>
            <a:pPr marL="514350" lvl="1" indent="0">
              <a:buNone/>
            </a:pPr>
            <a:r>
              <a:rPr lang="en-US" sz="1400" b="1" dirty="0" smtClean="0"/>
              <a:t>Case 1) If the AP senses that the channel is idle at the slot boundary, the AP transmits a short synch frame. </a:t>
            </a:r>
          </a:p>
          <a:p>
            <a:pPr lvl="3"/>
            <a:r>
              <a:rPr lang="en-US" sz="1100" dirty="0" smtClean="0"/>
              <a:t>If the STA receives the short synch frame from the AP at the slot boundary, the STA starts to access the channel right after the reception of the short synch frame </a:t>
            </a:r>
          </a:p>
          <a:p>
            <a:pPr lvl="3"/>
            <a:r>
              <a:rPr lang="en-US" sz="1100" dirty="0" smtClean="0"/>
              <a:t>The channel access follows the EDCA rules</a:t>
            </a:r>
          </a:p>
          <a:p>
            <a:pPr lvl="3"/>
            <a:r>
              <a:rPr lang="en-US" sz="1100" dirty="0" smtClean="0"/>
              <a:t>The STA does not need to sense the channel for a long </a:t>
            </a:r>
            <a:r>
              <a:rPr lang="en-US" sz="1100" dirty="0" err="1" smtClean="0"/>
              <a:t>ProbeDelay</a:t>
            </a:r>
            <a:r>
              <a:rPr lang="en-US" sz="1100" dirty="0" smtClean="0"/>
              <a:t> time to synch to the medium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1828429" y="5495563"/>
            <a:ext cx="607160" cy="45537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429" y="5596290"/>
            <a:ext cx="585417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50" i="1" dirty="0" smtClean="0"/>
              <a:t>Beacon</a:t>
            </a:r>
            <a:endParaRPr lang="en-US" sz="1050" i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600744" y="5950932"/>
            <a:ext cx="531265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435589" y="5723247"/>
            <a:ext cx="607160" cy="22768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471389" y="5723246"/>
            <a:ext cx="607160" cy="22768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249753" y="5950933"/>
            <a:ext cx="0" cy="22768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187544" y="5969169"/>
            <a:ext cx="1277914" cy="5078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900" i="1" dirty="0" smtClean="0"/>
              <a:t>STA wakes up at</a:t>
            </a:r>
            <a:br>
              <a:rPr lang="en-US" sz="900" i="1" dirty="0" smtClean="0"/>
            </a:br>
            <a:r>
              <a:rPr lang="en-US" sz="900" i="1" dirty="0" smtClean="0"/>
              <a:t>slot boundary and </a:t>
            </a:r>
            <a:br>
              <a:rPr lang="en-US" sz="900" i="1" dirty="0" smtClean="0"/>
            </a:br>
            <a:r>
              <a:rPr lang="en-US" sz="900" i="1" dirty="0" smtClean="0"/>
              <a:t>waits for channel synch</a:t>
            </a:r>
            <a:endParaRPr lang="en-US" sz="9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3520569" y="5041268"/>
            <a:ext cx="835485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900" i="1" dirty="0" smtClean="0"/>
              <a:t>Slot boundary</a:t>
            </a:r>
            <a:endParaRPr lang="en-US" sz="900" i="1" dirty="0"/>
          </a:p>
        </p:txBody>
      </p:sp>
      <p:sp>
        <p:nvSpPr>
          <p:cNvPr id="14" name="Rectangle 13"/>
          <p:cNvSpPr/>
          <p:nvPr/>
        </p:nvSpPr>
        <p:spPr>
          <a:xfrm>
            <a:off x="4257069" y="5495563"/>
            <a:ext cx="45719" cy="45537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520687" y="5027225"/>
            <a:ext cx="360547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900" i="1" u="sng" dirty="0" smtClean="0"/>
              <a:t>Short “synch” frame</a:t>
            </a:r>
            <a:r>
              <a:rPr lang="en-US" sz="900" i="1" dirty="0" smtClean="0"/>
              <a:t>: AP sends a short frame (TBD) at the slot boundary </a:t>
            </a:r>
            <a:br>
              <a:rPr lang="en-US" sz="900" i="1" dirty="0" smtClean="0"/>
            </a:br>
            <a:r>
              <a:rPr lang="en-US" sz="900" i="1" dirty="0" smtClean="0"/>
              <a:t>if </a:t>
            </a:r>
            <a:r>
              <a:rPr lang="en-US" sz="900" i="1" dirty="0"/>
              <a:t>the channel is idle to </a:t>
            </a:r>
            <a:r>
              <a:rPr lang="en-US" sz="900" i="1" dirty="0" smtClean="0"/>
              <a:t>help a station to quickly synch to the medium</a:t>
            </a:r>
            <a:endParaRPr lang="en-US" sz="900" i="1" dirty="0"/>
          </a:p>
        </p:txBody>
      </p:sp>
      <p:cxnSp>
        <p:nvCxnSpPr>
          <p:cNvPr id="16" name="Straight Connector 15"/>
          <p:cNvCxnSpPr>
            <a:endCxn id="14" idx="0"/>
          </p:cNvCxnSpPr>
          <p:nvPr/>
        </p:nvCxnSpPr>
        <p:spPr>
          <a:xfrm flipH="1">
            <a:off x="4279929" y="5216814"/>
            <a:ext cx="247996" cy="2787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4349661" y="5968225"/>
            <a:ext cx="243734" cy="1642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12708" y="5950931"/>
            <a:ext cx="2521844" cy="5078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900" i="1" dirty="0" smtClean="0"/>
              <a:t>STA synchs to the channel </a:t>
            </a:r>
            <a:br>
              <a:rPr lang="en-US" sz="900" i="1" dirty="0" smtClean="0"/>
            </a:br>
            <a:r>
              <a:rPr lang="en-US" sz="900" i="1" dirty="0" smtClean="0"/>
              <a:t>by receiving the Synch frame from the AP</a:t>
            </a:r>
            <a:br>
              <a:rPr lang="en-US" sz="900" i="1" dirty="0" smtClean="0"/>
            </a:br>
            <a:r>
              <a:rPr lang="en-US" sz="900" i="1" dirty="0" smtClean="0"/>
              <a:t>and starts channel access following the DCF rules</a:t>
            </a:r>
            <a:endParaRPr lang="en-US" sz="900" i="1" dirty="0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4331797" y="5837087"/>
            <a:ext cx="22885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427455" y="5813651"/>
            <a:ext cx="52636" cy="569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560649" y="5647352"/>
            <a:ext cx="530098" cy="303581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612708" y="5452398"/>
            <a:ext cx="450764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50" i="1" dirty="0" smtClean="0"/>
              <a:t>Data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169687" y="5495563"/>
            <a:ext cx="45719" cy="451557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011483" y="5308506"/>
            <a:ext cx="433132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ACK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078549" y="5723246"/>
            <a:ext cx="607160" cy="22768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684174" y="5719435"/>
            <a:ext cx="607160" cy="22768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291334" y="5509464"/>
            <a:ext cx="607160" cy="45537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291334" y="5610191"/>
            <a:ext cx="585417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50" i="1" dirty="0" smtClean="0"/>
              <a:t>Beacon</a:t>
            </a:r>
            <a:endParaRPr lang="en-US" sz="1050" i="1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4257069" y="5312583"/>
            <a:ext cx="0" cy="3892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257069" y="5723247"/>
            <a:ext cx="607160" cy="22768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64229" y="5723247"/>
            <a:ext cx="607160" cy="22768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042749" y="5723247"/>
            <a:ext cx="607160" cy="22768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649909" y="5723246"/>
            <a:ext cx="607160" cy="22768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651076" y="5498021"/>
            <a:ext cx="45719" cy="45537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079716" y="5496466"/>
            <a:ext cx="45719" cy="45537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/>
          <p:cNvCxnSpPr/>
          <p:nvPr/>
        </p:nvCxnSpPr>
        <p:spPr>
          <a:xfrm>
            <a:off x="3649133" y="5324239"/>
            <a:ext cx="0" cy="3892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3031066" y="5324038"/>
            <a:ext cx="0" cy="3892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5469466" y="5315772"/>
            <a:ext cx="0" cy="3892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6079066" y="5332508"/>
            <a:ext cx="0" cy="3892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6680199" y="5340972"/>
            <a:ext cx="0" cy="3892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 bwMode="auto">
          <a:xfrm>
            <a:off x="1693334" y="5950572"/>
            <a:ext cx="8382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V="1">
            <a:off x="4199470" y="5947120"/>
            <a:ext cx="1134530" cy="34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2" name="Straight Connector 91"/>
          <p:cNvCxnSpPr/>
          <p:nvPr/>
        </p:nvCxnSpPr>
        <p:spPr>
          <a:xfrm>
            <a:off x="4868333" y="5332706"/>
            <a:ext cx="0" cy="3892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V="1">
            <a:off x="1582896" y="5975363"/>
            <a:ext cx="198967" cy="894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1222692" y="6045369"/>
            <a:ext cx="123623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900" i="1" dirty="0" smtClean="0"/>
              <a:t>STA in the awake state</a:t>
            </a:r>
            <a:br>
              <a:rPr lang="en-US" sz="900" i="1" dirty="0" smtClean="0"/>
            </a:br>
            <a:r>
              <a:rPr lang="en-US" sz="900" i="1" dirty="0" smtClean="0"/>
              <a:t>receiving a Beacon</a:t>
            </a:r>
            <a:endParaRPr lang="en-US" sz="900" i="1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4257069" y="5286416"/>
            <a:ext cx="0" cy="2186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6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640" y="685800"/>
            <a:ext cx="8602720" cy="1066800"/>
          </a:xfrm>
        </p:spPr>
        <p:txBody>
          <a:bodyPr/>
          <a:lstStyle/>
          <a:p>
            <a:r>
              <a:rPr lang="en-US" dirty="0"/>
              <a:t>AP assisted medium </a:t>
            </a:r>
            <a:r>
              <a:rPr lang="en-US" dirty="0" smtClean="0"/>
              <a:t>synchronization (</a:t>
            </a:r>
            <a:r>
              <a:rPr lang="en-US" i="1" dirty="0" smtClean="0"/>
              <a:t>continued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 marL="342900" lvl="3" indent="0">
              <a:buNone/>
            </a:pPr>
            <a:r>
              <a:rPr lang="en-US" b="1" dirty="0"/>
              <a:t>Case 2) </a:t>
            </a:r>
            <a:r>
              <a:rPr lang="en-US" b="1" dirty="0" smtClean="0"/>
              <a:t>If the AP </a:t>
            </a:r>
            <a:r>
              <a:rPr lang="en-US" b="1" dirty="0"/>
              <a:t>senses that the channel </a:t>
            </a:r>
            <a:r>
              <a:rPr lang="en-US" b="1" dirty="0" smtClean="0"/>
              <a:t> is busy or the AP is in the middle of receiving a packet at </a:t>
            </a:r>
            <a:r>
              <a:rPr lang="en-US" b="1" dirty="0"/>
              <a:t>the slot </a:t>
            </a:r>
            <a:r>
              <a:rPr lang="en-US" b="1" dirty="0" smtClean="0"/>
              <a:t>boundary , the </a:t>
            </a:r>
            <a:r>
              <a:rPr lang="en-US" b="1" dirty="0"/>
              <a:t>AP does not generate </a:t>
            </a:r>
            <a:r>
              <a:rPr lang="en-US" b="1" dirty="0" smtClean="0"/>
              <a:t>a short synch frame.</a:t>
            </a:r>
            <a:endParaRPr lang="en-US" b="1" dirty="0"/>
          </a:p>
          <a:p>
            <a:pPr marL="971550" lvl="4" indent="-285750">
              <a:buFontTx/>
              <a:buChar char="-"/>
            </a:pPr>
            <a:r>
              <a:rPr lang="en-US" sz="1400" dirty="0" smtClean="0"/>
              <a:t>The </a:t>
            </a:r>
            <a:r>
              <a:rPr lang="en-US" sz="1400" dirty="0"/>
              <a:t>STA </a:t>
            </a:r>
            <a:r>
              <a:rPr lang="en-US" sz="1400" dirty="0" smtClean="0"/>
              <a:t>waits until it is synched to the medium by receiving a </a:t>
            </a:r>
            <a:r>
              <a:rPr lang="en-US" sz="1400" dirty="0"/>
              <a:t>synch frame or any other frame or </a:t>
            </a:r>
            <a:r>
              <a:rPr lang="en-US" sz="1400" dirty="0" smtClean="0"/>
              <a:t>until </a:t>
            </a:r>
            <a:r>
              <a:rPr lang="en-US" sz="1400" dirty="0"/>
              <a:t>a period of time equal to the </a:t>
            </a:r>
            <a:r>
              <a:rPr lang="en-US" sz="1400" dirty="0" err="1"/>
              <a:t>ProbeDelay</a:t>
            </a:r>
            <a:r>
              <a:rPr lang="en-US" sz="1400" dirty="0"/>
              <a:t> has </a:t>
            </a:r>
            <a:r>
              <a:rPr lang="en-US" sz="1400" dirty="0" smtClean="0"/>
              <a:t>transpired</a:t>
            </a:r>
            <a:endParaRPr lang="en-US" sz="1400" dirty="0"/>
          </a:p>
          <a:p>
            <a:pPr marL="971550" lvl="4" indent="-285750">
              <a:buFontTx/>
              <a:buChar char="-"/>
            </a:pPr>
            <a:endParaRPr lang="en-US" sz="1400" dirty="0"/>
          </a:p>
          <a:p>
            <a:pPr marL="971550" lvl="4" indent="-285750">
              <a:buFontTx/>
              <a:buChar char="-"/>
            </a:pPr>
            <a:endParaRPr lang="en-US" sz="1400" dirty="0" smtClean="0"/>
          </a:p>
          <a:p>
            <a:pPr marL="971550" lvl="4" indent="-285750">
              <a:buFontTx/>
              <a:buChar char="-"/>
            </a:pPr>
            <a:endParaRPr lang="en-US" sz="1400" dirty="0"/>
          </a:p>
          <a:p>
            <a:pPr marL="971550" lvl="4" indent="-285750">
              <a:buFontTx/>
              <a:buChar char="-"/>
            </a:pPr>
            <a:endParaRPr lang="en-US" sz="1400" dirty="0" smtClean="0"/>
          </a:p>
          <a:p>
            <a:pPr marL="971550" lvl="4" indent="-285750">
              <a:buFontTx/>
              <a:buChar char="-"/>
            </a:pPr>
            <a:endParaRPr lang="en-US" sz="1400" dirty="0"/>
          </a:p>
          <a:p>
            <a:pPr marL="971550" lvl="4" indent="-285750">
              <a:buFontTx/>
              <a:buChar char="-"/>
            </a:pPr>
            <a:endParaRPr lang="en-US" sz="1400" dirty="0" smtClean="0"/>
          </a:p>
          <a:p>
            <a:pPr marL="971550" lvl="4" indent="-285750">
              <a:buFontTx/>
              <a:buChar char="-"/>
            </a:pPr>
            <a:endParaRPr lang="en-US" sz="1400" dirty="0"/>
          </a:p>
          <a:p>
            <a:pPr marL="971550" lvl="4" indent="-285750">
              <a:buFontTx/>
              <a:buChar char="-"/>
            </a:pPr>
            <a:endParaRPr lang="en-US" sz="1400" dirty="0" smtClean="0"/>
          </a:p>
          <a:p>
            <a:pPr marL="971550" lvl="4" indent="-285750">
              <a:buFontTx/>
              <a:buChar char="-"/>
            </a:pPr>
            <a:endParaRPr lang="en-US" sz="1400" dirty="0"/>
          </a:p>
          <a:p>
            <a:r>
              <a:rPr lang="en-US" sz="1600" dirty="0" smtClean="0"/>
              <a:t>Observation:</a:t>
            </a:r>
          </a:p>
          <a:p>
            <a:pPr lvl="1"/>
            <a:r>
              <a:rPr lang="en-US" sz="1400" dirty="0" smtClean="0"/>
              <a:t>If </a:t>
            </a:r>
            <a:r>
              <a:rPr lang="en-US" sz="1400" dirty="0"/>
              <a:t>the channel is busy with many STAs actively accessing the </a:t>
            </a:r>
            <a:r>
              <a:rPr lang="en-US" sz="1400" dirty="0" smtClean="0"/>
              <a:t>channel, the AP </a:t>
            </a:r>
            <a:r>
              <a:rPr lang="en-US" sz="1400" dirty="0"/>
              <a:t>generates fewer synch frames</a:t>
            </a:r>
          </a:p>
          <a:p>
            <a:pPr lvl="1"/>
            <a:r>
              <a:rPr lang="en-US" sz="1400" dirty="0"/>
              <a:t>If the channel is most of the time idle with very few packet </a:t>
            </a:r>
            <a:r>
              <a:rPr lang="en-US" sz="1400" dirty="0" smtClean="0"/>
              <a:t>transmissions, the AP </a:t>
            </a:r>
            <a:r>
              <a:rPr lang="en-US" sz="1400" dirty="0"/>
              <a:t>generates </a:t>
            </a:r>
            <a:r>
              <a:rPr lang="en-US" sz="1400" dirty="0" smtClean="0"/>
              <a:t>more synch frames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085" y="3461773"/>
            <a:ext cx="607160" cy="45537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3085" y="3562500"/>
            <a:ext cx="585417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Beacon</a:t>
            </a:r>
            <a:endParaRPr kumimoji="0" lang="en-US" sz="105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295400" y="3917142"/>
            <a:ext cx="5388545" cy="1276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2130245" y="3689457"/>
            <a:ext cx="607160" cy="227685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37405" y="3689457"/>
            <a:ext cx="607160" cy="227685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66045" y="3689456"/>
            <a:ext cx="607160" cy="227685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944409" y="3925610"/>
            <a:ext cx="0" cy="473843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709934" y="4390986"/>
            <a:ext cx="2390398" cy="5078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 wakes up at the slot boundary and </a:t>
            </a:r>
            <a:b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waits for a packet to synch to the medium</a:t>
            </a:r>
            <a:b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(STA does not hear the Data packet from </a:t>
            </a:r>
            <a:r>
              <a:rPr kumimoji="0" lang="en-US" sz="900" b="0" i="1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STAx</a:t>
            </a: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)</a:t>
            </a:r>
            <a:endParaRPr kumimoji="0" lang="en-US" sz="9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96355" y="3613561"/>
            <a:ext cx="530098" cy="303581"/>
          </a:xfrm>
          <a:prstGeom prst="rect">
            <a:avLst/>
          </a:prstGeom>
          <a:solidFill>
            <a:sysClr val="window" lastClr="FFFFFF">
              <a:lumMod val="6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00284" y="3962400"/>
            <a:ext cx="638316" cy="20005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STAx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-&gt; AP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088242" y="3463048"/>
            <a:ext cx="45719" cy="454096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96355" y="3414143"/>
            <a:ext cx="450764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Data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95907" y="3263590"/>
            <a:ext cx="433132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ACK</a:t>
            </a:r>
          </a:p>
        </p:txBody>
      </p:sp>
      <p:cxnSp>
        <p:nvCxnSpPr>
          <p:cNvPr id="21" name="Straight Arrow Connector 20"/>
          <p:cNvCxnSpPr>
            <a:stCxn id="22" idx="1"/>
          </p:cNvCxnSpPr>
          <p:nvPr/>
        </p:nvCxnSpPr>
        <p:spPr>
          <a:xfrm flipH="1" flipV="1">
            <a:off x="4157109" y="3917143"/>
            <a:ext cx="130942" cy="243011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4288051" y="3975488"/>
            <a:ext cx="176202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 synchs to the channel </a:t>
            </a:r>
            <a:b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by receiving the ACK from the AP</a:t>
            </a:r>
            <a:endParaRPr kumimoji="0" lang="en-US" sz="9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92775" y="2939753"/>
            <a:ext cx="835485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Slot boundary</a:t>
            </a:r>
            <a:endParaRPr kumimoji="0" lang="en-US" sz="9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4146666" y="3798832"/>
            <a:ext cx="228852" cy="1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6" name="Straight Connector 25"/>
          <p:cNvCxnSpPr/>
          <p:nvPr/>
        </p:nvCxnSpPr>
        <p:spPr>
          <a:xfrm flipH="1">
            <a:off x="4255687" y="3775396"/>
            <a:ext cx="52636" cy="56922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7" name="Rectangle 26"/>
          <p:cNvSpPr/>
          <p:nvPr/>
        </p:nvSpPr>
        <p:spPr>
          <a:xfrm>
            <a:off x="4388881" y="3609097"/>
            <a:ext cx="530098" cy="30358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39336" y="3261737"/>
            <a:ext cx="639919" cy="35394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Data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(</a:t>
            </a:r>
            <a:r>
              <a:rPr kumimoji="0" lang="en-US" sz="700" b="0" i="1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STAn</a:t>
            </a:r>
            <a:r>
              <a:rPr kumimoji="0" lang="en-US" sz="7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-&gt;AP)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997919" y="3457308"/>
            <a:ext cx="45719" cy="451557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13824" y="3256449"/>
            <a:ext cx="433132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ACK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773205" y="3696873"/>
            <a:ext cx="607160" cy="227685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78830" y="3693062"/>
            <a:ext cx="607160" cy="227685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985990" y="3463048"/>
            <a:ext cx="607160" cy="45537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985990" y="3563775"/>
            <a:ext cx="585417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Beacon</a:t>
            </a:r>
            <a:endParaRPr kumimoji="0" lang="en-US" sz="105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60635" y="2895600"/>
            <a:ext cx="395492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If the AP senses the channel is busy or is</a:t>
            </a:r>
            <a:r>
              <a:rPr kumimoji="0" lang="en-US" sz="900" b="0" i="1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receiving a packet </a:t>
            </a: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at the slot boundary, </a:t>
            </a:r>
            <a:b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the AP does not generate a synch frame.</a:t>
            </a:r>
            <a:endParaRPr kumimoji="0" lang="en-US" sz="9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3944411" y="3193669"/>
            <a:ext cx="278169" cy="189738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293368" y="4106324"/>
            <a:ext cx="2092239" cy="5078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STAx</a:t>
            </a: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is already transmitting a packet </a:t>
            </a:r>
            <a:b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to the AP crossing the next</a:t>
            </a:r>
            <a:r>
              <a:rPr kumimoji="0" lang="en-US" sz="900" b="0" i="1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slot boundary</a:t>
            </a:r>
            <a:endParaRPr kumimoji="0" lang="en-US" sz="9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(</a:t>
            </a:r>
            <a:r>
              <a:rPr kumimoji="0" lang="en-US" sz="900" b="0" i="1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hidden from </a:t>
            </a:r>
            <a:r>
              <a:rPr kumimoji="0" lang="en-US" sz="900" b="0" i="1" u="sng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STAn</a:t>
            </a:r>
            <a:r>
              <a:rPr kumimoji="0" lang="en-US" sz="9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)</a:t>
            </a:r>
            <a:endParaRPr kumimoji="0" lang="en-US" sz="9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3218186" y="3938965"/>
            <a:ext cx="278169" cy="189738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39" name="Rectangle 38"/>
          <p:cNvSpPr/>
          <p:nvPr/>
        </p:nvSpPr>
        <p:spPr>
          <a:xfrm>
            <a:off x="3335835" y="3456910"/>
            <a:ext cx="45719" cy="45537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344565" y="3689456"/>
            <a:ext cx="607160" cy="227685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951725" y="3689457"/>
            <a:ext cx="607160" cy="227685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558885" y="3689457"/>
            <a:ext cx="607160" cy="227685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944409" y="3300191"/>
            <a:ext cx="0" cy="389266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ysDash"/>
          </a:ln>
          <a:effectLst/>
        </p:spPr>
      </p:cxnSp>
      <p:sp>
        <p:nvSpPr>
          <p:cNvPr id="46" name="Rectangle 45"/>
          <p:cNvSpPr/>
          <p:nvPr/>
        </p:nvSpPr>
        <p:spPr>
          <a:xfrm>
            <a:off x="5773205" y="3462676"/>
            <a:ext cx="45719" cy="45537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1396693" y="3918418"/>
            <a:ext cx="8382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3920236" y="3924558"/>
            <a:ext cx="1144019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3947119" y="3170636"/>
            <a:ext cx="0" cy="2186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4" name="Date Placeholder 4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7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29854</TotalTime>
  <Words>1966</Words>
  <Application>Microsoft Office PowerPoint</Application>
  <PresentationFormat>On-screen Show (4:3)</PresentationFormat>
  <Paragraphs>367</Paragraphs>
  <Slides>16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AP Assisted Medium Synchronization</vt:lpstr>
      <vt:lpstr>PowerPoint Presentation</vt:lpstr>
      <vt:lpstr>PowerPoint Presentation</vt:lpstr>
      <vt:lpstr> Introduction </vt:lpstr>
      <vt:lpstr>Overview</vt:lpstr>
      <vt:lpstr>Problem </vt:lpstr>
      <vt:lpstr>Discussion</vt:lpstr>
      <vt:lpstr>AP assisted medium synchronization (adopted in TGah SFD R.4.2.E) </vt:lpstr>
      <vt:lpstr>AP assisted medium synchronization (continued)</vt:lpstr>
      <vt:lpstr>Assisting Medium Synch for a Long Sleeper (Z-Class Devices[2])</vt:lpstr>
      <vt:lpstr>Comparison</vt:lpstr>
      <vt:lpstr>Discussion on “Synch” Frame </vt:lpstr>
      <vt:lpstr>Discussion on “Synch” Frame (continued)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802.11-12/840r1</dc:title>
  <dc:creator>Minyoung Park</dc:creator>
  <cp:lastModifiedBy>mpark1</cp:lastModifiedBy>
  <cp:revision>819</cp:revision>
  <cp:lastPrinted>1998-02-10T13:28:06Z</cp:lastPrinted>
  <dcterms:created xsi:type="dcterms:W3CDTF">2007-05-21T21:00:37Z</dcterms:created>
  <dcterms:modified xsi:type="dcterms:W3CDTF">2012-09-13T17:08:39Z</dcterms:modified>
</cp:coreProperties>
</file>