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Default Extension="doc" ContentType="application/msword"/>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7"/>
  </p:notesMasterIdLst>
  <p:handoutMasterIdLst>
    <p:handoutMasterId r:id="rId28"/>
  </p:handoutMasterIdLst>
  <p:sldIdLst>
    <p:sldId id="269" r:id="rId3"/>
    <p:sldId id="257" r:id="rId4"/>
    <p:sldId id="290" r:id="rId5"/>
    <p:sldId id="351" r:id="rId6"/>
    <p:sldId id="303" r:id="rId7"/>
    <p:sldId id="305" r:id="rId8"/>
    <p:sldId id="307" r:id="rId9"/>
    <p:sldId id="309" r:id="rId10"/>
    <p:sldId id="313" r:id="rId11"/>
    <p:sldId id="315" r:id="rId12"/>
    <p:sldId id="317" r:id="rId13"/>
    <p:sldId id="320" r:id="rId14"/>
    <p:sldId id="322" r:id="rId15"/>
    <p:sldId id="324" r:id="rId16"/>
    <p:sldId id="327" r:id="rId17"/>
    <p:sldId id="329" r:id="rId18"/>
    <p:sldId id="333" r:id="rId19"/>
    <p:sldId id="343" r:id="rId20"/>
    <p:sldId id="346" r:id="rId21"/>
    <p:sldId id="306" r:id="rId22"/>
    <p:sldId id="311" r:id="rId23"/>
    <p:sldId id="318" r:id="rId24"/>
    <p:sldId id="325" r:id="rId25"/>
    <p:sldId id="341" r:id="rId2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20"/>
    <p:restoredTop sz="94660"/>
  </p:normalViewPr>
  <p:slideViewPr>
    <p:cSldViewPr>
      <p:cViewPr>
        <p:scale>
          <a:sx n="100" d="100"/>
          <a:sy n="100" d="100"/>
        </p:scale>
        <p:origin x="-1224" y="-3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4764654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207081755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xfrm>
            <a:off x="1154113" y="701675"/>
            <a:ext cx="4625975" cy="3468688"/>
          </a:xfrm>
          <a:ln/>
        </p:spPr>
      </p:sp>
      <p:sp>
        <p:nvSpPr>
          <p:cNvPr id="78851" name="Notes Placeholder 2"/>
          <p:cNvSpPr>
            <a:spLocks noGrp="1"/>
          </p:cNvSpPr>
          <p:nvPr>
            <p:ph type="body" idx="1"/>
          </p:nvPr>
        </p:nvSpPr>
        <p:spPr>
          <a:noFill/>
          <a:ln/>
        </p:spPr>
        <p:txBody>
          <a:bodyPr/>
          <a:lstStyle/>
          <a:p>
            <a:pPr eaLnBrk="1" hangingPunct="1"/>
            <a:endParaRPr lang="en-US" smtClean="0"/>
          </a:p>
        </p:txBody>
      </p:sp>
      <p:sp>
        <p:nvSpPr>
          <p:cNvPr id="28676" name="Slide Number Placeholder 3"/>
          <p:cNvSpPr>
            <a:spLocks noGrp="1"/>
          </p:cNvSpPr>
          <p:nvPr>
            <p:ph type="sldNum" sz="quarter" idx="5"/>
          </p:nvPr>
        </p:nvSpPr>
        <p:spPr>
          <a:xfrm>
            <a:off x="3658444" y="8985250"/>
            <a:ext cx="76944" cy="184666"/>
          </a:xfrm>
        </p:spPr>
        <p:txBody>
          <a:bodyPr/>
          <a:lstStyle/>
          <a:p>
            <a:pPr>
              <a:defRPr/>
            </a:pPr>
            <a:fld id="{2F391288-628E-40D6-B4B1-E273716B3F68}" type="slidenum">
              <a:rPr lang="en-US" smtClean="0"/>
              <a:pPr>
                <a:defRPr/>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a:xfrm>
            <a:off x="1154113" y="701675"/>
            <a:ext cx="4625975" cy="3468688"/>
          </a:xfrm>
          <a:ln/>
        </p:spPr>
      </p:sp>
      <p:sp>
        <p:nvSpPr>
          <p:cNvPr id="130051"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8676" name="Slide Number Placeholder 3"/>
          <p:cNvSpPr>
            <a:spLocks noGrp="1"/>
          </p:cNvSpPr>
          <p:nvPr>
            <p:ph type="sldNum" sz="quarter" idx="5"/>
          </p:nvPr>
        </p:nvSpPr>
        <p:spPr>
          <a:xfrm>
            <a:off x="3587207" y="8985250"/>
            <a:ext cx="148181" cy="184666"/>
          </a:xfrm>
        </p:spPr>
        <p:txBody>
          <a:bodyPr/>
          <a:lstStyle/>
          <a:p>
            <a:pPr>
              <a:defRPr/>
            </a:pPr>
            <a:fld id="{4CA18418-4E52-468F-B9FB-B6F2DF3F8C44}" type="slidenum">
              <a:rPr lang="en-US" smtClean="0"/>
              <a:pPr>
                <a:defRPr/>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54113" y="701675"/>
            <a:ext cx="4625975" cy="3468688"/>
          </a:xfrm>
          <a:ln/>
        </p:spPr>
      </p:sp>
      <p:sp>
        <p:nvSpPr>
          <p:cNvPr id="81923" name="Notes Placeholder 2"/>
          <p:cNvSpPr>
            <a:spLocks noGrp="1"/>
          </p:cNvSpPr>
          <p:nvPr>
            <p:ph type="body" idx="1"/>
          </p:nvPr>
        </p:nvSpPr>
        <p:spPr>
          <a:noFill/>
          <a:ln/>
        </p:spPr>
        <p:txBody>
          <a:bodyPr/>
          <a:lstStyle/>
          <a:p>
            <a:pPr eaLnBrk="1" hangingPunct="1"/>
            <a:endParaRPr lang="en-US" smtClean="0"/>
          </a:p>
        </p:txBody>
      </p:sp>
      <p:sp>
        <p:nvSpPr>
          <p:cNvPr id="28676" name="Slide Number Placeholder 3"/>
          <p:cNvSpPr>
            <a:spLocks noGrp="1"/>
          </p:cNvSpPr>
          <p:nvPr>
            <p:ph type="sldNum" sz="quarter" idx="5"/>
          </p:nvPr>
        </p:nvSpPr>
        <p:spPr>
          <a:xfrm>
            <a:off x="3581500" y="8985250"/>
            <a:ext cx="153888" cy="184666"/>
          </a:xfrm>
        </p:spPr>
        <p:txBody>
          <a:bodyPr/>
          <a:lstStyle/>
          <a:p>
            <a:pPr>
              <a:defRPr/>
            </a:pPr>
            <a:fld id="{3E1E0E81-EC9B-4622-9844-0F6FA2C93271}" type="slidenum">
              <a:rPr lang="en-US" smtClean="0"/>
              <a:pPr>
                <a:defRPr/>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xfrm>
            <a:off x="1154113" y="701675"/>
            <a:ext cx="4625975" cy="3468688"/>
          </a:xfrm>
          <a:ln/>
        </p:spPr>
      </p:sp>
      <p:sp>
        <p:nvSpPr>
          <p:cNvPr id="83971" name="Notes Placeholder 2"/>
          <p:cNvSpPr>
            <a:spLocks noGrp="1"/>
          </p:cNvSpPr>
          <p:nvPr>
            <p:ph type="body" idx="1"/>
          </p:nvPr>
        </p:nvSpPr>
        <p:spPr>
          <a:noFill/>
          <a:ln/>
        </p:spPr>
        <p:txBody>
          <a:bodyPr/>
          <a:lstStyle/>
          <a:p>
            <a:pPr eaLnBrk="1" hangingPunct="1"/>
            <a:endParaRPr lang="en-US" smtClean="0"/>
          </a:p>
        </p:txBody>
      </p:sp>
      <p:sp>
        <p:nvSpPr>
          <p:cNvPr id="28676" name="Slide Number Placeholder 3"/>
          <p:cNvSpPr>
            <a:spLocks noGrp="1"/>
          </p:cNvSpPr>
          <p:nvPr>
            <p:ph type="sldNum" sz="quarter" idx="5"/>
          </p:nvPr>
        </p:nvSpPr>
        <p:spPr>
          <a:xfrm>
            <a:off x="3581500" y="8985250"/>
            <a:ext cx="153888" cy="184666"/>
          </a:xfrm>
        </p:spPr>
        <p:txBody>
          <a:bodyPr/>
          <a:lstStyle/>
          <a:p>
            <a:pPr>
              <a:defRPr/>
            </a:pPr>
            <a:fld id="{5CC95721-EBF8-4909-BF8F-36D5A096D654}" type="slidenum">
              <a:rPr lang="en-US" smtClean="0"/>
              <a:pPr>
                <a:defRPr/>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a:xfrm>
            <a:off x="1154113" y="701675"/>
            <a:ext cx="4625975" cy="3468688"/>
          </a:xfrm>
          <a:ln/>
        </p:spPr>
      </p:sp>
      <p:sp>
        <p:nvSpPr>
          <p:cNvPr id="105475" name="Notes Placeholder 2"/>
          <p:cNvSpPr>
            <a:spLocks noGrp="1"/>
          </p:cNvSpPr>
          <p:nvPr>
            <p:ph type="body" idx="1"/>
          </p:nvPr>
        </p:nvSpPr>
        <p:spPr>
          <a:noFill/>
          <a:ln/>
        </p:spPr>
        <p:txBody>
          <a:bodyPr/>
          <a:lstStyle/>
          <a:p>
            <a:pPr eaLnBrk="1" hangingPunct="1"/>
            <a:endParaRPr lang="en-US" smtClean="0"/>
          </a:p>
        </p:txBody>
      </p:sp>
      <p:sp>
        <p:nvSpPr>
          <p:cNvPr id="28676" name="Slide Number Placeholder 3"/>
          <p:cNvSpPr>
            <a:spLocks noGrp="1"/>
          </p:cNvSpPr>
          <p:nvPr>
            <p:ph type="sldNum" sz="quarter" idx="5"/>
          </p:nvPr>
        </p:nvSpPr>
        <p:spPr>
          <a:xfrm>
            <a:off x="3581500" y="8985250"/>
            <a:ext cx="153888" cy="184666"/>
          </a:xfrm>
        </p:spPr>
        <p:txBody>
          <a:bodyPr/>
          <a:lstStyle/>
          <a:p>
            <a:pPr>
              <a:defRPr/>
            </a:pPr>
            <a:fld id="{D70C5106-ED8C-4345-9192-4D67E2B23673}" type="slidenum">
              <a:rPr lang="en-US" smtClean="0"/>
              <a:pPr>
                <a:defRPr/>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xfrm>
            <a:off x="1154113" y="701675"/>
            <a:ext cx="4625975" cy="3468688"/>
          </a:xfrm>
          <a:ln/>
        </p:spPr>
      </p:sp>
      <p:sp>
        <p:nvSpPr>
          <p:cNvPr id="87043" name="Notes Placeholder 2"/>
          <p:cNvSpPr>
            <a:spLocks noGrp="1"/>
          </p:cNvSpPr>
          <p:nvPr>
            <p:ph type="body" idx="1"/>
          </p:nvPr>
        </p:nvSpPr>
        <p:spPr>
          <a:noFill/>
          <a:ln/>
        </p:spPr>
        <p:txBody>
          <a:bodyPr/>
          <a:lstStyle/>
          <a:p>
            <a:pPr eaLnBrk="1" hangingPunct="1"/>
            <a:endParaRPr lang="en-US" smtClean="0"/>
          </a:p>
        </p:txBody>
      </p:sp>
      <p:sp>
        <p:nvSpPr>
          <p:cNvPr id="28676" name="Slide Number Placeholder 3"/>
          <p:cNvSpPr>
            <a:spLocks noGrp="1"/>
          </p:cNvSpPr>
          <p:nvPr>
            <p:ph type="sldNum" sz="quarter" idx="5"/>
          </p:nvPr>
        </p:nvSpPr>
        <p:spPr>
          <a:xfrm>
            <a:off x="3581500" y="8985250"/>
            <a:ext cx="153888" cy="184666"/>
          </a:xfrm>
        </p:spPr>
        <p:txBody>
          <a:bodyPr/>
          <a:lstStyle/>
          <a:p>
            <a:pPr>
              <a:defRPr/>
            </a:pPr>
            <a:fld id="{BC1C3184-16C6-4E67-B961-6D16EAA62F63}" type="slidenum">
              <a:rPr lang="en-US" smtClean="0"/>
              <a:pPr>
                <a:defRPr/>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54113" y="701675"/>
            <a:ext cx="4625975" cy="3468688"/>
          </a:xfrm>
          <a:ln/>
        </p:spPr>
      </p:sp>
      <p:sp>
        <p:nvSpPr>
          <p:cNvPr id="89091" name="Notes Placeholder 2"/>
          <p:cNvSpPr>
            <a:spLocks noGrp="1"/>
          </p:cNvSpPr>
          <p:nvPr>
            <p:ph type="body" idx="1"/>
          </p:nvPr>
        </p:nvSpPr>
        <p:spPr>
          <a:noFill/>
          <a:ln/>
        </p:spPr>
        <p:txBody>
          <a:bodyPr/>
          <a:lstStyle/>
          <a:p>
            <a:pPr eaLnBrk="1" hangingPunct="1"/>
            <a:endParaRPr lang="en-US" smtClean="0"/>
          </a:p>
        </p:txBody>
      </p:sp>
      <p:sp>
        <p:nvSpPr>
          <p:cNvPr id="28676" name="Slide Number Placeholder 3"/>
          <p:cNvSpPr>
            <a:spLocks noGrp="1"/>
          </p:cNvSpPr>
          <p:nvPr>
            <p:ph type="sldNum" sz="quarter" idx="5"/>
          </p:nvPr>
        </p:nvSpPr>
        <p:spPr>
          <a:xfrm>
            <a:off x="3581500" y="8985250"/>
            <a:ext cx="153888" cy="184666"/>
          </a:xfrm>
        </p:spPr>
        <p:txBody>
          <a:bodyPr/>
          <a:lstStyle/>
          <a:p>
            <a:pPr>
              <a:defRPr/>
            </a:pPr>
            <a:fld id="{47089337-8D22-422D-A748-C487FA29200B}" type="slidenum">
              <a:rPr lang="en-US" smtClean="0"/>
              <a:pPr>
                <a:defRPr/>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xfrm>
            <a:off x="1154113" y="701675"/>
            <a:ext cx="4625975" cy="3468688"/>
          </a:xfrm>
          <a:ln/>
        </p:spPr>
      </p:sp>
      <p:sp>
        <p:nvSpPr>
          <p:cNvPr id="98307" name="Notes Placeholder 2"/>
          <p:cNvSpPr>
            <a:spLocks noGrp="1"/>
          </p:cNvSpPr>
          <p:nvPr>
            <p:ph type="body" idx="1"/>
          </p:nvPr>
        </p:nvSpPr>
        <p:spPr>
          <a:noFill/>
          <a:ln/>
        </p:spPr>
        <p:txBody>
          <a:bodyPr/>
          <a:lstStyle/>
          <a:p>
            <a:pPr eaLnBrk="1" hangingPunct="1"/>
            <a:endParaRPr lang="en-US" smtClean="0"/>
          </a:p>
        </p:txBody>
      </p:sp>
      <p:sp>
        <p:nvSpPr>
          <p:cNvPr id="28676" name="Slide Number Placeholder 3"/>
          <p:cNvSpPr>
            <a:spLocks noGrp="1"/>
          </p:cNvSpPr>
          <p:nvPr>
            <p:ph type="sldNum" sz="quarter" idx="5"/>
          </p:nvPr>
        </p:nvSpPr>
        <p:spPr>
          <a:xfrm>
            <a:off x="3581500" y="8985250"/>
            <a:ext cx="153888" cy="184666"/>
          </a:xfrm>
        </p:spPr>
        <p:txBody>
          <a:bodyPr/>
          <a:lstStyle/>
          <a:p>
            <a:pPr>
              <a:defRPr/>
            </a:pPr>
            <a:fld id="{02DE3105-870E-4637-BE12-73E874A9D827}" type="slidenum">
              <a:rPr lang="en-US" smtClean="0"/>
              <a:pPr>
                <a:defRPr/>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xfrm>
            <a:off x="1154113" y="701675"/>
            <a:ext cx="4625975" cy="3468688"/>
          </a:xfrm>
          <a:ln/>
        </p:spPr>
      </p:sp>
      <p:sp>
        <p:nvSpPr>
          <p:cNvPr id="94211" name="Notes Placeholder 2"/>
          <p:cNvSpPr>
            <a:spLocks noGrp="1"/>
          </p:cNvSpPr>
          <p:nvPr>
            <p:ph type="body" idx="1"/>
          </p:nvPr>
        </p:nvSpPr>
        <p:spPr>
          <a:noFill/>
          <a:ln/>
        </p:spPr>
        <p:txBody>
          <a:bodyPr/>
          <a:lstStyle/>
          <a:p>
            <a:pPr eaLnBrk="1" hangingPunct="1"/>
            <a:endParaRPr lang="en-US" smtClean="0"/>
          </a:p>
        </p:txBody>
      </p:sp>
      <p:sp>
        <p:nvSpPr>
          <p:cNvPr id="28676" name="Slide Number Placeholder 3"/>
          <p:cNvSpPr>
            <a:spLocks noGrp="1"/>
          </p:cNvSpPr>
          <p:nvPr>
            <p:ph type="sldNum" sz="quarter" idx="5"/>
          </p:nvPr>
        </p:nvSpPr>
        <p:spPr>
          <a:xfrm>
            <a:off x="3581500" y="8985250"/>
            <a:ext cx="153888" cy="184666"/>
          </a:xfrm>
        </p:spPr>
        <p:txBody>
          <a:bodyPr/>
          <a:lstStyle/>
          <a:p>
            <a:pPr>
              <a:defRPr/>
            </a:pPr>
            <a:fld id="{CB7C5359-44D5-467D-A267-4E22AF4EA336}" type="slidenum">
              <a:rPr lang="en-US" smtClean="0"/>
              <a:pPr>
                <a:defRPr/>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xfrm>
            <a:off x="1154113" y="701675"/>
            <a:ext cx="4625975" cy="3468688"/>
          </a:xfrm>
          <a:ln/>
        </p:spPr>
      </p:sp>
      <p:sp>
        <p:nvSpPr>
          <p:cNvPr id="103427" name="Notes Placeholder 2"/>
          <p:cNvSpPr>
            <a:spLocks noGrp="1"/>
          </p:cNvSpPr>
          <p:nvPr>
            <p:ph type="body" idx="1"/>
          </p:nvPr>
        </p:nvSpPr>
        <p:spPr>
          <a:noFill/>
          <a:ln/>
        </p:spPr>
        <p:txBody>
          <a:bodyPr/>
          <a:lstStyle/>
          <a:p>
            <a:pPr eaLnBrk="1" hangingPunct="1"/>
            <a:endParaRPr lang="en-US" smtClean="0"/>
          </a:p>
        </p:txBody>
      </p:sp>
      <p:sp>
        <p:nvSpPr>
          <p:cNvPr id="28676" name="Slide Number Placeholder 3"/>
          <p:cNvSpPr>
            <a:spLocks noGrp="1"/>
          </p:cNvSpPr>
          <p:nvPr>
            <p:ph type="sldNum" sz="quarter" idx="5"/>
          </p:nvPr>
        </p:nvSpPr>
        <p:spPr>
          <a:xfrm>
            <a:off x="3581500" y="8985250"/>
            <a:ext cx="153888" cy="184666"/>
          </a:xfrm>
        </p:spPr>
        <p:txBody>
          <a:bodyPr/>
          <a:lstStyle/>
          <a:p>
            <a:pPr>
              <a:defRPr/>
            </a:pPr>
            <a:fld id="{45E95D78-E82C-462B-9A84-A01C9E227D35}" type="slidenum">
              <a:rPr lang="en-US" smtClean="0"/>
              <a:pPr>
                <a:defRPr/>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2</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noFill/>
        </p:spPr>
        <p:txBody>
          <a:bodyPr/>
          <a:lstStyle/>
          <a:p>
            <a:r>
              <a:rPr lang="en-US" smtClean="0"/>
              <a:t>doc.: IEEE 802.11-yy/xxxxr0</a:t>
            </a:r>
          </a:p>
        </p:txBody>
      </p:sp>
      <p:sp>
        <p:nvSpPr>
          <p:cNvPr id="4099" name="Rectangle 3"/>
          <p:cNvSpPr>
            <a:spLocks noGrp="1" noChangeArrowheads="1"/>
          </p:cNvSpPr>
          <p:nvPr>
            <p:ph type="dt" sz="quarter" idx="1"/>
          </p:nvPr>
        </p:nvSpPr>
        <p:spPr>
          <a:noFill/>
        </p:spPr>
        <p:txBody>
          <a:bodyPr/>
          <a:lstStyle/>
          <a:p>
            <a:r>
              <a:rPr lang="en-US" smtClean="0"/>
              <a:t>Month Year</a:t>
            </a:r>
          </a:p>
        </p:txBody>
      </p:sp>
      <p:sp>
        <p:nvSpPr>
          <p:cNvPr id="4100" name="Rectangle 6"/>
          <p:cNvSpPr>
            <a:spLocks noGrp="1" noChangeArrowheads="1"/>
          </p:cNvSpPr>
          <p:nvPr>
            <p:ph type="ftr" sz="quarter" idx="4"/>
          </p:nvPr>
        </p:nvSpPr>
        <p:spPr>
          <a:noFill/>
        </p:spPr>
        <p:txBody>
          <a:bodyPr/>
          <a:lstStyle/>
          <a:p>
            <a:pPr lvl="4"/>
            <a:r>
              <a:rPr lang="en-US" smtClean="0"/>
              <a:t>John Doe, Some Company</a:t>
            </a:r>
          </a:p>
        </p:txBody>
      </p:sp>
      <p:sp>
        <p:nvSpPr>
          <p:cNvPr id="4101" name="Rectangle 7"/>
          <p:cNvSpPr>
            <a:spLocks noGrp="1" noChangeArrowheads="1"/>
          </p:cNvSpPr>
          <p:nvPr>
            <p:ph type="sldNum" sz="quarter" idx="5"/>
          </p:nvPr>
        </p:nvSpPr>
        <p:spPr>
          <a:noFill/>
        </p:spPr>
        <p:txBody>
          <a:bodyPr/>
          <a:lstStyle/>
          <a:p>
            <a:r>
              <a:rPr lang="en-US" smtClean="0"/>
              <a:t>Page </a:t>
            </a:r>
            <a:fld id="{DEC64D3C-7AEC-4355-9399-0604DCBA11DD}" type="slidenum">
              <a:rPr lang="en-US" smtClean="0"/>
              <a:pPr/>
              <a:t>20</a:t>
            </a:fld>
            <a:endParaRPr lang="en-US" smtClean="0"/>
          </a:p>
        </p:txBody>
      </p:sp>
      <p:sp>
        <p:nvSpPr>
          <p:cNvPr id="4102" name="Rectangle 2"/>
          <p:cNvSpPr>
            <a:spLocks noGrp="1" noRot="1" noChangeAspect="1" noChangeArrowheads="1" noTextEdit="1"/>
          </p:cNvSpPr>
          <p:nvPr>
            <p:ph type="sldImg"/>
          </p:nvPr>
        </p:nvSpPr>
        <p:spPr>
          <a:xfrm>
            <a:off x="1154113" y="701675"/>
            <a:ext cx="4625975" cy="3468688"/>
          </a:xfrm>
          <a:ln/>
        </p:spPr>
      </p:sp>
      <p:sp>
        <p:nvSpPr>
          <p:cNvPr id="41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xfrm>
            <a:off x="1154113" y="701675"/>
            <a:ext cx="4625975" cy="3468688"/>
          </a:xfrm>
          <a:ln/>
        </p:spPr>
      </p:sp>
      <p:sp>
        <p:nvSpPr>
          <p:cNvPr id="126979"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8676" name="Slide Number Placeholder 3"/>
          <p:cNvSpPr>
            <a:spLocks noGrp="1"/>
          </p:cNvSpPr>
          <p:nvPr>
            <p:ph type="sldNum" sz="quarter" idx="5"/>
          </p:nvPr>
        </p:nvSpPr>
        <p:spPr>
          <a:xfrm>
            <a:off x="3658444" y="8985250"/>
            <a:ext cx="76944" cy="184666"/>
          </a:xfrm>
        </p:spPr>
        <p:txBody>
          <a:bodyPr/>
          <a:lstStyle/>
          <a:p>
            <a:pPr>
              <a:defRPr/>
            </a:pPr>
            <a:fld id="{217AA182-1E5D-428D-BF33-76277960E4E5}" type="slidenum">
              <a:rPr lang="en-US" smtClean="0"/>
              <a:pPr>
                <a:defRPr/>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xfrm>
            <a:off x="1154113" y="701675"/>
            <a:ext cx="4625975" cy="3468688"/>
          </a:xfrm>
          <a:ln/>
        </p:spPr>
      </p:sp>
      <p:sp>
        <p:nvSpPr>
          <p:cNvPr id="126979"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8676" name="Slide Number Placeholder 3"/>
          <p:cNvSpPr>
            <a:spLocks noGrp="1"/>
          </p:cNvSpPr>
          <p:nvPr>
            <p:ph type="sldNum" sz="quarter" idx="5"/>
          </p:nvPr>
        </p:nvSpPr>
        <p:spPr>
          <a:xfrm>
            <a:off x="3581500" y="8985250"/>
            <a:ext cx="153888" cy="184666"/>
          </a:xfrm>
        </p:spPr>
        <p:txBody>
          <a:bodyPr/>
          <a:lstStyle/>
          <a:p>
            <a:pPr>
              <a:defRPr/>
            </a:pPr>
            <a:fld id="{217AA182-1E5D-428D-BF33-76277960E4E5}" type="slidenum">
              <a:rPr lang="en-US" smtClean="0"/>
              <a:pPr>
                <a:defRPr/>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xfrm>
            <a:off x="1154113" y="701675"/>
            <a:ext cx="4625975" cy="3468688"/>
          </a:xfrm>
          <a:ln/>
        </p:spPr>
      </p:sp>
      <p:sp>
        <p:nvSpPr>
          <p:cNvPr id="126979"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28676" name="Slide Number Placeholder 3"/>
          <p:cNvSpPr>
            <a:spLocks noGrp="1"/>
          </p:cNvSpPr>
          <p:nvPr>
            <p:ph type="sldNum" sz="quarter" idx="5"/>
          </p:nvPr>
        </p:nvSpPr>
        <p:spPr>
          <a:xfrm>
            <a:off x="3581500" y="8985250"/>
            <a:ext cx="153888" cy="184666"/>
          </a:xfrm>
        </p:spPr>
        <p:txBody>
          <a:bodyPr/>
          <a:lstStyle/>
          <a:p>
            <a:pPr>
              <a:defRPr/>
            </a:pPr>
            <a:fld id="{217AA182-1E5D-428D-BF33-76277960E4E5}" type="slidenum">
              <a:rPr lang="en-US" smtClean="0"/>
              <a:pPr>
                <a:defRPr/>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xfrm>
            <a:off x="1154113" y="701675"/>
            <a:ext cx="4625975" cy="3468688"/>
          </a:xfrm>
          <a:ln/>
        </p:spPr>
      </p:sp>
      <p:sp>
        <p:nvSpPr>
          <p:cNvPr id="126979"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
        <p:nvSpPr>
          <p:cNvPr id="28676" name="Slide Number Placeholder 3"/>
          <p:cNvSpPr>
            <a:spLocks noGrp="1"/>
          </p:cNvSpPr>
          <p:nvPr>
            <p:ph type="sldNum" sz="quarter" idx="5"/>
          </p:nvPr>
        </p:nvSpPr>
        <p:spPr>
          <a:xfrm>
            <a:off x="3581500" y="8985250"/>
            <a:ext cx="153888" cy="184666"/>
          </a:xfrm>
        </p:spPr>
        <p:txBody>
          <a:bodyPr/>
          <a:lstStyle/>
          <a:p>
            <a:pPr>
              <a:defRPr/>
            </a:pPr>
            <a:fld id="{217AA182-1E5D-428D-BF33-76277960E4E5}" type="slidenum">
              <a:rPr lang="en-US" smtClean="0"/>
              <a:pPr>
                <a:defRPr/>
              </a:pPr>
              <a:t>24</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3</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4</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5</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noFill/>
        </p:spPr>
        <p:txBody>
          <a:bodyPr/>
          <a:lstStyle/>
          <a:p>
            <a:r>
              <a:rPr lang="en-US" smtClean="0"/>
              <a:t>doc.: IEEE 802.11-yy/xxxxr0</a:t>
            </a:r>
          </a:p>
        </p:txBody>
      </p:sp>
      <p:sp>
        <p:nvSpPr>
          <p:cNvPr id="4099" name="Rectangle 3"/>
          <p:cNvSpPr>
            <a:spLocks noGrp="1" noChangeArrowheads="1"/>
          </p:cNvSpPr>
          <p:nvPr>
            <p:ph type="dt" sz="quarter" idx="1"/>
          </p:nvPr>
        </p:nvSpPr>
        <p:spPr>
          <a:noFill/>
        </p:spPr>
        <p:txBody>
          <a:bodyPr/>
          <a:lstStyle/>
          <a:p>
            <a:r>
              <a:rPr lang="en-US" smtClean="0"/>
              <a:t>Month Year</a:t>
            </a:r>
          </a:p>
        </p:txBody>
      </p:sp>
      <p:sp>
        <p:nvSpPr>
          <p:cNvPr id="4100" name="Rectangle 6"/>
          <p:cNvSpPr>
            <a:spLocks noGrp="1" noChangeArrowheads="1"/>
          </p:cNvSpPr>
          <p:nvPr>
            <p:ph type="ftr" sz="quarter" idx="4"/>
          </p:nvPr>
        </p:nvSpPr>
        <p:spPr>
          <a:noFill/>
        </p:spPr>
        <p:txBody>
          <a:bodyPr/>
          <a:lstStyle/>
          <a:p>
            <a:pPr lvl="4"/>
            <a:r>
              <a:rPr lang="en-US" smtClean="0"/>
              <a:t>John Doe, Some Company</a:t>
            </a:r>
          </a:p>
        </p:txBody>
      </p:sp>
      <p:sp>
        <p:nvSpPr>
          <p:cNvPr id="4101" name="Rectangle 7"/>
          <p:cNvSpPr>
            <a:spLocks noGrp="1" noChangeArrowheads="1"/>
          </p:cNvSpPr>
          <p:nvPr>
            <p:ph type="sldNum" sz="quarter" idx="5"/>
          </p:nvPr>
        </p:nvSpPr>
        <p:spPr>
          <a:noFill/>
        </p:spPr>
        <p:txBody>
          <a:bodyPr/>
          <a:lstStyle/>
          <a:p>
            <a:r>
              <a:rPr lang="en-US" smtClean="0"/>
              <a:t>Page </a:t>
            </a:r>
            <a:fld id="{DEC64D3C-7AEC-4355-9399-0604DCBA11DD}" type="slidenum">
              <a:rPr lang="en-US" smtClean="0"/>
              <a:pPr/>
              <a:t>6</a:t>
            </a:fld>
            <a:endParaRPr lang="en-US" smtClean="0"/>
          </a:p>
        </p:txBody>
      </p:sp>
      <p:sp>
        <p:nvSpPr>
          <p:cNvPr id="4102" name="Rectangle 2"/>
          <p:cNvSpPr>
            <a:spLocks noGrp="1" noRot="1" noChangeAspect="1" noChangeArrowheads="1" noTextEdit="1"/>
          </p:cNvSpPr>
          <p:nvPr>
            <p:ph type="sldImg"/>
          </p:nvPr>
        </p:nvSpPr>
        <p:spPr>
          <a:xfrm>
            <a:off x="1154113" y="701675"/>
            <a:ext cx="4625975" cy="3468688"/>
          </a:xfrm>
          <a:ln/>
        </p:spPr>
      </p:sp>
      <p:sp>
        <p:nvSpPr>
          <p:cNvPr id="41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xfrm>
            <a:off x="1154113" y="701675"/>
            <a:ext cx="4625975" cy="3468688"/>
          </a:xfrm>
          <a:ln/>
        </p:spPr>
      </p:sp>
      <p:sp>
        <p:nvSpPr>
          <p:cNvPr id="71683" name="Notes Placeholder 2"/>
          <p:cNvSpPr>
            <a:spLocks noGrp="1"/>
          </p:cNvSpPr>
          <p:nvPr>
            <p:ph type="body" idx="1"/>
          </p:nvPr>
        </p:nvSpPr>
        <p:spPr>
          <a:noFill/>
          <a:ln/>
        </p:spPr>
        <p:txBody>
          <a:bodyPr/>
          <a:lstStyle/>
          <a:p>
            <a:pPr eaLnBrk="1" hangingPunct="1"/>
            <a:endParaRPr lang="en-US" smtClean="0"/>
          </a:p>
        </p:txBody>
      </p:sp>
      <p:sp>
        <p:nvSpPr>
          <p:cNvPr id="28676" name="Slide Number Placeholder 3"/>
          <p:cNvSpPr>
            <a:spLocks noGrp="1"/>
          </p:cNvSpPr>
          <p:nvPr>
            <p:ph type="sldNum" sz="quarter" idx="5"/>
          </p:nvPr>
        </p:nvSpPr>
        <p:spPr>
          <a:xfrm>
            <a:off x="3658444" y="8985250"/>
            <a:ext cx="76944" cy="184666"/>
          </a:xfrm>
        </p:spPr>
        <p:txBody>
          <a:bodyPr/>
          <a:lstStyle/>
          <a:p>
            <a:pPr>
              <a:defRPr/>
            </a:pPr>
            <a:fld id="{E9340728-118F-4E46-A206-9C6924AC3B03}" type="slidenum">
              <a:rPr lang="en-US" smtClean="0"/>
              <a:pPr>
                <a:defRPr/>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xfrm>
            <a:off x="1154113" y="701675"/>
            <a:ext cx="4625975" cy="3468688"/>
          </a:xfrm>
          <a:ln/>
        </p:spPr>
      </p:sp>
      <p:sp>
        <p:nvSpPr>
          <p:cNvPr id="73731" name="Notes Placeholder 2"/>
          <p:cNvSpPr>
            <a:spLocks noGrp="1"/>
          </p:cNvSpPr>
          <p:nvPr>
            <p:ph type="body" idx="1"/>
          </p:nvPr>
        </p:nvSpPr>
        <p:spPr>
          <a:noFill/>
          <a:ln/>
        </p:spPr>
        <p:txBody>
          <a:bodyPr/>
          <a:lstStyle/>
          <a:p>
            <a:pPr eaLnBrk="1" hangingPunct="1"/>
            <a:endParaRPr lang="en-US" smtClean="0"/>
          </a:p>
        </p:txBody>
      </p:sp>
      <p:sp>
        <p:nvSpPr>
          <p:cNvPr id="28676" name="Slide Number Placeholder 3"/>
          <p:cNvSpPr>
            <a:spLocks noGrp="1"/>
          </p:cNvSpPr>
          <p:nvPr>
            <p:ph type="sldNum" sz="quarter" idx="5"/>
          </p:nvPr>
        </p:nvSpPr>
        <p:spPr>
          <a:xfrm>
            <a:off x="3658444" y="8985250"/>
            <a:ext cx="76944" cy="184666"/>
          </a:xfrm>
        </p:spPr>
        <p:txBody>
          <a:bodyPr/>
          <a:lstStyle/>
          <a:p>
            <a:pPr>
              <a:defRPr/>
            </a:pPr>
            <a:fld id="{4F0A6B32-7028-4423-B7D3-EC3609A5200C}" type="slidenum">
              <a:rPr lang="en-US" smtClean="0"/>
              <a:pPr>
                <a:defRPr/>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xfrm>
            <a:off x="1154113" y="701675"/>
            <a:ext cx="4625975" cy="3468688"/>
          </a:xfrm>
          <a:ln/>
        </p:spPr>
      </p:sp>
      <p:sp>
        <p:nvSpPr>
          <p:cNvPr id="76803" name="Notes Placeholder 2"/>
          <p:cNvSpPr>
            <a:spLocks noGrp="1"/>
          </p:cNvSpPr>
          <p:nvPr>
            <p:ph type="body" idx="1"/>
          </p:nvPr>
        </p:nvSpPr>
        <p:spPr>
          <a:noFill/>
          <a:ln/>
        </p:spPr>
        <p:txBody>
          <a:bodyPr/>
          <a:lstStyle/>
          <a:p>
            <a:pPr eaLnBrk="1" hangingPunct="1"/>
            <a:endParaRPr lang="en-US" smtClean="0"/>
          </a:p>
        </p:txBody>
      </p:sp>
      <p:sp>
        <p:nvSpPr>
          <p:cNvPr id="28676" name="Slide Number Placeholder 3"/>
          <p:cNvSpPr>
            <a:spLocks noGrp="1"/>
          </p:cNvSpPr>
          <p:nvPr>
            <p:ph type="sldNum" sz="quarter" idx="5"/>
          </p:nvPr>
        </p:nvSpPr>
        <p:spPr>
          <a:xfrm>
            <a:off x="3658444" y="8985250"/>
            <a:ext cx="76944" cy="184666"/>
          </a:xfrm>
        </p:spPr>
        <p:txBody>
          <a:bodyPr/>
          <a:lstStyle/>
          <a:p>
            <a:pPr>
              <a:defRPr/>
            </a:pPr>
            <a:fld id="{1C3A9360-8E36-4A13-AC3C-2757180A5BEA}" type="slidenum">
              <a:rPr lang="en-US" smtClean="0"/>
              <a:pPr>
                <a:defRPr/>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28367" cy="276999"/>
          </a:xfrm>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Ron Porat, Broadcom</a:t>
            </a:r>
            <a:endParaRPr lang="en-US"/>
          </a:p>
        </p:txBody>
      </p:sp>
      <p:sp>
        <p:nvSpPr>
          <p:cNvPr id="6" name="Slide Number Placeholder 5"/>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Ron Porat, Broadcom</a:t>
            </a:r>
            <a:endParaRPr lang="en-US"/>
          </a:p>
        </p:txBody>
      </p:sp>
      <p:sp>
        <p:nvSpPr>
          <p:cNvPr id="6" name="Slide Number Placeholder 5"/>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Ron Porat, Broadcom</a:t>
            </a:r>
            <a:endParaRPr lang="en-US"/>
          </a:p>
        </p:txBody>
      </p:sp>
      <p:sp>
        <p:nvSpPr>
          <p:cNvPr id="6" name="Slide Number Placeholder 5"/>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en-US" smtClean="0"/>
              <a:t>Ron Porat, Broadcom</a:t>
            </a:r>
            <a:endParaRPr lang="en-US"/>
          </a:p>
        </p:txBody>
      </p:sp>
      <p:sp>
        <p:nvSpPr>
          <p:cNvPr id="7" name="Slide Number Placeholder 6"/>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July 2012</a:t>
            </a:r>
            <a:endParaRPr lang="en-US"/>
          </a:p>
        </p:txBody>
      </p:sp>
      <p:sp>
        <p:nvSpPr>
          <p:cNvPr id="8" name="Footer Placeholder 7"/>
          <p:cNvSpPr>
            <a:spLocks noGrp="1"/>
          </p:cNvSpPr>
          <p:nvPr>
            <p:ph type="ftr" sz="quarter" idx="11"/>
          </p:nvPr>
        </p:nvSpPr>
        <p:spPr/>
        <p:txBody>
          <a:bodyPr/>
          <a:lstStyle/>
          <a:p>
            <a:r>
              <a:rPr lang="en-US" smtClean="0"/>
              <a:t>Ron Porat, Broadcom</a:t>
            </a:r>
            <a:endParaRPr lang="en-US"/>
          </a:p>
        </p:txBody>
      </p:sp>
      <p:sp>
        <p:nvSpPr>
          <p:cNvPr id="9" name="Slide Number Placeholder 8"/>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July 2012</a:t>
            </a:r>
            <a:endParaRPr lang="en-US"/>
          </a:p>
        </p:txBody>
      </p:sp>
      <p:sp>
        <p:nvSpPr>
          <p:cNvPr id="4" name="Footer Placeholder 3"/>
          <p:cNvSpPr>
            <a:spLocks noGrp="1"/>
          </p:cNvSpPr>
          <p:nvPr>
            <p:ph type="ftr" sz="quarter" idx="11"/>
          </p:nvPr>
        </p:nvSpPr>
        <p:spPr/>
        <p:txBody>
          <a:bodyPr/>
          <a:lstStyle/>
          <a:p>
            <a:r>
              <a:rPr lang="en-US" smtClean="0"/>
              <a:t>Ron Porat, Broadcom</a:t>
            </a:r>
            <a:endParaRPr lang="en-US"/>
          </a:p>
        </p:txBody>
      </p:sp>
      <p:sp>
        <p:nvSpPr>
          <p:cNvPr id="5" name="Slide Number Placeholder 4"/>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July 2012</a:t>
            </a:r>
            <a:endParaRPr lang="en-US"/>
          </a:p>
        </p:txBody>
      </p:sp>
      <p:sp>
        <p:nvSpPr>
          <p:cNvPr id="3" name="Footer Placeholder 2"/>
          <p:cNvSpPr>
            <a:spLocks noGrp="1"/>
          </p:cNvSpPr>
          <p:nvPr>
            <p:ph type="ftr" sz="quarter" idx="11"/>
          </p:nvPr>
        </p:nvSpPr>
        <p:spPr/>
        <p:txBody>
          <a:bodyPr/>
          <a:lstStyle/>
          <a:p>
            <a:r>
              <a:rPr lang="en-US" smtClean="0"/>
              <a:t>Ron Porat, Broadcom</a:t>
            </a:r>
            <a:endParaRPr lang="en-US"/>
          </a:p>
        </p:txBody>
      </p:sp>
      <p:sp>
        <p:nvSpPr>
          <p:cNvPr id="4" name="Slide Number Placeholder 3"/>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en-US" smtClean="0"/>
              <a:t>Ron Porat, Broadcom</a:t>
            </a:r>
            <a:endParaRPr lang="en-US"/>
          </a:p>
        </p:txBody>
      </p:sp>
      <p:sp>
        <p:nvSpPr>
          <p:cNvPr id="7" name="Slide Number Placeholder 6"/>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28367" cy="276999"/>
          </a:xfrm>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en-US" smtClean="0"/>
              <a:t>Ron Porat, Broadcom</a:t>
            </a:r>
            <a:endParaRPr lang="en-US"/>
          </a:p>
        </p:txBody>
      </p:sp>
      <p:sp>
        <p:nvSpPr>
          <p:cNvPr id="7" name="Slide Number Placeholder 6"/>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Ron Porat, Broadcom</a:t>
            </a:r>
            <a:endParaRPr lang="en-US"/>
          </a:p>
        </p:txBody>
      </p:sp>
      <p:sp>
        <p:nvSpPr>
          <p:cNvPr id="6" name="Slide Number Placeholder 5"/>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Ron Porat, Broadcom</a:t>
            </a:r>
            <a:endParaRPr lang="en-US"/>
          </a:p>
        </p:txBody>
      </p:sp>
      <p:sp>
        <p:nvSpPr>
          <p:cNvPr id="6" name="Slide Number Placeholder 5"/>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7204075" y="6475413"/>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Ron Porat, Broadcom</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802.11-12/0839r0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July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Ron Porat, Broadcom</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B88A9A-3E39-494C-9088-18C9518AC13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1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1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23.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24.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smtClean="0"/>
              <a:t>July 2012</a:t>
            </a:r>
            <a:endParaRPr lang="en-US" dirty="0"/>
          </a:p>
        </p:txBody>
      </p:sp>
      <p:sp>
        <p:nvSpPr>
          <p:cNvPr id="1028" name="Footer Placeholder 4"/>
          <p:cNvSpPr>
            <a:spLocks noGrp="1"/>
          </p:cNvSpPr>
          <p:nvPr>
            <p:ph type="ftr" sz="quarter" idx="11"/>
          </p:nvPr>
        </p:nvSpPr>
        <p:spPr/>
        <p:txBody>
          <a:bodyPr/>
          <a:lstStyle/>
          <a:p>
            <a:pPr>
              <a:defRPr/>
            </a:pPr>
            <a:r>
              <a:rPr lang="en-US" dirty="0"/>
              <a:t>Ron Porat, Broadcom</a:t>
            </a:r>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Interleaver Parameters</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2012-07-16</a:t>
            </a:r>
          </a:p>
        </p:txBody>
      </p:sp>
      <p:sp>
        <p:nvSpPr>
          <p:cNvPr id="1031"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graphicFrame>
        <p:nvGraphicFramePr>
          <p:cNvPr id="1026" name="Object 3"/>
          <p:cNvGraphicFramePr>
            <a:graphicFrameLocks noChangeAspect="1"/>
          </p:cNvGraphicFramePr>
          <p:nvPr>
            <p:extLst>
              <p:ext uri="{D42A27DB-BD31-4B8C-83A1-F6EECF244321}">
                <p14:modId xmlns="" xmlns:p14="http://schemas.microsoft.com/office/powerpoint/2010/main" val="2335591887"/>
              </p:ext>
            </p:extLst>
          </p:nvPr>
        </p:nvGraphicFramePr>
        <p:xfrm>
          <a:off x="1063625" y="2817813"/>
          <a:ext cx="7272338" cy="3381375"/>
        </p:xfrm>
        <a:graphic>
          <a:graphicData uri="http://schemas.openxmlformats.org/presentationml/2006/ole">
            <p:oleObj spid="_x0000_s1027" name="Document" r:id="rId4" imgW="9026101" imgH="4193973" progId="Word.Document.8">
              <p:embed/>
            </p:oleObj>
          </a:graphicData>
        </a:graphic>
      </p:graphicFrame>
      <p:sp>
        <p:nvSpPr>
          <p:cNvPr id="11" name="Slide Number Placeholder 10"/>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dirty="0" smtClean="0"/>
              <a:t>MCS3-scm3</a:t>
            </a:r>
          </a:p>
        </p:txBody>
      </p:sp>
      <p:sp>
        <p:nvSpPr>
          <p:cNvPr id="22531" name="Content Placeholder 2"/>
          <p:cNvSpPr>
            <a:spLocks noGrp="1"/>
          </p:cNvSpPr>
          <p:nvPr>
            <p:ph idx="1"/>
          </p:nvPr>
        </p:nvSpPr>
        <p:spPr>
          <a:xfrm>
            <a:off x="830263" y="1600200"/>
            <a:ext cx="7958137" cy="4689475"/>
          </a:xfrm>
        </p:spPr>
        <p:txBody>
          <a:bodyPr/>
          <a:lstStyle/>
          <a:p>
            <a:pPr lvl="1" eaLnBrk="1" hangingPunct="1"/>
            <a:endParaRPr lang="en-US" dirty="0" smtClean="0"/>
          </a:p>
          <a:p>
            <a:pPr lvl="1" eaLnBrk="1" hangingPunct="1"/>
            <a:endParaRPr lang="en-US" dirty="0" smtClean="0"/>
          </a:p>
          <a:p>
            <a:pPr lvl="2" eaLnBrk="1" hangingPunct="1"/>
            <a:endParaRPr lang="en-US" dirty="0" smtClean="0"/>
          </a:p>
          <a:p>
            <a:pPr lvl="2" eaLnBrk="1" hangingPunct="1"/>
            <a:endParaRPr lang="en-US" dirty="0" smtClean="0"/>
          </a:p>
          <a:p>
            <a:pPr lvl="1" eaLnBrk="1" hangingPunct="1"/>
            <a:endParaRPr lang="en-US" dirty="0" smtClean="0"/>
          </a:p>
          <a:p>
            <a:pPr lvl="1" eaLnBrk="1" hangingPunct="1">
              <a:buFont typeface="Arial" charset="0"/>
              <a:buNone/>
            </a:pPr>
            <a:endParaRPr lang="en-US" b="1" dirty="0" smtClean="0">
              <a:solidFill>
                <a:srgbClr val="FF0000"/>
              </a:solidFill>
            </a:endParaRPr>
          </a:p>
          <a:p>
            <a:pPr lvl="1" eaLnBrk="1" hangingPunct="1"/>
            <a:endParaRPr lang="en-US" b="1" dirty="0" smtClean="0">
              <a:solidFill>
                <a:srgbClr val="FF0000"/>
              </a:solidFill>
            </a:endParaRPr>
          </a:p>
          <a:p>
            <a:pPr lvl="1" eaLnBrk="1" hangingPunct="1"/>
            <a:endParaRPr lang="en-US" b="1" dirty="0" smtClean="0">
              <a:solidFill>
                <a:srgbClr val="FF0000"/>
              </a:solidFill>
            </a:endParaRPr>
          </a:p>
          <a:p>
            <a:pPr lvl="1" eaLnBrk="1" hangingPunct="1"/>
            <a:endParaRPr lang="en-US" b="1" dirty="0" smtClean="0">
              <a:solidFill>
                <a:srgbClr val="FF0000"/>
              </a:solidFill>
            </a:endParaRPr>
          </a:p>
          <a:p>
            <a:pPr eaLnBrk="1" hangingPunct="1"/>
            <a:endParaRPr lang="en-US" dirty="0" smtClean="0"/>
          </a:p>
          <a:p>
            <a:pPr eaLnBrk="1" hangingPunct="1"/>
            <a:endParaRPr lang="en-US" dirty="0" smtClean="0"/>
          </a:p>
        </p:txBody>
      </p:sp>
      <p:pic>
        <p:nvPicPr>
          <p:cNvPr id="22534" name="Picture 7" descr="fig_per_mcs3_ch_1_2_h52_scm3.png"/>
          <p:cNvPicPr>
            <a:picLocks noChangeAspect="1"/>
          </p:cNvPicPr>
          <p:nvPr/>
        </p:nvPicPr>
        <p:blipFill>
          <a:blip r:embed="rId3" cstate="print"/>
          <a:srcRect/>
          <a:stretch>
            <a:fillRect/>
          </a:stretch>
        </p:blipFill>
        <p:spPr bwMode="auto">
          <a:xfrm>
            <a:off x="-304800" y="2209800"/>
            <a:ext cx="5283200" cy="3962400"/>
          </a:xfrm>
          <a:prstGeom prst="rect">
            <a:avLst/>
          </a:prstGeom>
          <a:noFill/>
          <a:ln w="9525">
            <a:noFill/>
            <a:miter lim="800000"/>
            <a:headEnd/>
            <a:tailEnd/>
          </a:ln>
        </p:spPr>
      </p:pic>
      <p:pic>
        <p:nvPicPr>
          <p:cNvPr id="7" name="Picture 7" descr="fig_per_mcs3_ch_1_4_h52_scm3.png"/>
          <p:cNvPicPr>
            <a:picLocks noChangeAspect="1"/>
          </p:cNvPicPr>
          <p:nvPr/>
        </p:nvPicPr>
        <p:blipFill>
          <a:blip r:embed="rId4" cstate="print"/>
          <a:srcRect/>
          <a:stretch>
            <a:fillRect/>
          </a:stretch>
        </p:blipFill>
        <p:spPr bwMode="auto">
          <a:xfrm>
            <a:off x="4648200" y="2209800"/>
            <a:ext cx="5080000" cy="3810000"/>
          </a:xfrm>
          <a:prstGeom prst="rect">
            <a:avLst/>
          </a:prstGeom>
          <a:noFill/>
          <a:ln w="9525">
            <a:noFill/>
            <a:miter lim="800000"/>
            <a:headEnd/>
            <a:tailEnd/>
          </a:ln>
        </p:spPr>
      </p:pic>
      <p:sp>
        <p:nvSpPr>
          <p:cNvPr id="8" name="Date Placeholder 7"/>
          <p:cNvSpPr>
            <a:spLocks noGrp="1"/>
          </p:cNvSpPr>
          <p:nvPr>
            <p:ph type="dt" sz="half" idx="10"/>
          </p:nvPr>
        </p:nvSpPr>
        <p:spPr/>
        <p:txBody>
          <a:bodyPr/>
          <a:lstStyle/>
          <a:p>
            <a:pPr>
              <a:defRPr/>
            </a:pPr>
            <a:r>
              <a:rPr lang="en-US" smtClean="0"/>
              <a:t>July 2012</a:t>
            </a:r>
            <a:endParaRPr lang="en-US" dirty="0"/>
          </a:p>
        </p:txBody>
      </p:sp>
      <p:sp>
        <p:nvSpPr>
          <p:cNvPr id="9" name="Slide Number Placeholder 8"/>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10" name="Footer Placeholder 9"/>
          <p:cNvSpPr>
            <a:spLocks noGrp="1"/>
          </p:cNvSpPr>
          <p:nvPr>
            <p:ph type="ftr" sz="quarter" idx="11"/>
          </p:nvPr>
        </p:nvSpPr>
        <p:spPr/>
        <p:txBody>
          <a:bodyPr/>
          <a:lstStyle/>
          <a:p>
            <a:pPr>
              <a:defRPr/>
            </a:pPr>
            <a:r>
              <a:rPr lang="en-US" smtClean="0"/>
              <a:t>Ron Porat, Broadcom</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pPr eaLnBrk="1" hangingPunct="1"/>
            <a:r>
              <a:rPr lang="en-US" sz="2800" dirty="0" smtClean="0"/>
              <a:t>MCS3-scm2-Contiguous with [-3,3]dB SNR</a:t>
            </a:r>
          </a:p>
        </p:txBody>
      </p:sp>
      <p:sp>
        <p:nvSpPr>
          <p:cNvPr id="65539" name="Content Placeholder 2"/>
          <p:cNvSpPr>
            <a:spLocks noGrp="1"/>
          </p:cNvSpPr>
          <p:nvPr>
            <p:ph idx="1"/>
          </p:nvPr>
        </p:nvSpPr>
        <p:spPr>
          <a:xfrm>
            <a:off x="830263" y="1905000"/>
            <a:ext cx="7958137" cy="4384675"/>
          </a:xfrm>
        </p:spPr>
        <p:txBody>
          <a:bodyPr/>
          <a:lstStyle/>
          <a:p>
            <a:pPr lvl="1" eaLnBrk="1" hangingPunct="1"/>
            <a:endParaRPr lang="en-US" smtClean="0"/>
          </a:p>
          <a:p>
            <a:pPr lvl="1" eaLnBrk="1" hangingPunct="1"/>
            <a:endParaRPr lang="en-US" smtClean="0"/>
          </a:p>
          <a:p>
            <a:pPr lvl="2" eaLnBrk="1" hangingPunct="1"/>
            <a:endParaRPr lang="en-US" smtClean="0"/>
          </a:p>
          <a:p>
            <a:pPr lvl="2" eaLnBrk="1" hangingPunct="1"/>
            <a:endParaRPr lang="en-US" smtClean="0"/>
          </a:p>
          <a:p>
            <a:pPr lvl="1" eaLnBrk="1" hangingPunct="1"/>
            <a:endParaRPr lang="en-US" smtClean="0"/>
          </a:p>
          <a:p>
            <a:pPr lvl="1" eaLnBrk="1" hangingPunct="1">
              <a:buFont typeface="Arial" charset="0"/>
              <a:buNone/>
            </a:pPr>
            <a:endParaRPr lang="en-US" b="1" smtClean="0">
              <a:solidFill>
                <a:srgbClr val="FF0000"/>
              </a:solidFill>
            </a:endParaRPr>
          </a:p>
          <a:p>
            <a:pPr lvl="1" eaLnBrk="1" hangingPunct="1"/>
            <a:endParaRPr lang="en-US" b="1" smtClean="0">
              <a:solidFill>
                <a:srgbClr val="FF0000"/>
              </a:solidFill>
            </a:endParaRPr>
          </a:p>
          <a:p>
            <a:pPr lvl="1" eaLnBrk="1" hangingPunct="1"/>
            <a:endParaRPr lang="en-US" b="1" smtClean="0">
              <a:solidFill>
                <a:srgbClr val="FF0000"/>
              </a:solidFill>
            </a:endParaRPr>
          </a:p>
          <a:p>
            <a:pPr lvl="1" eaLnBrk="1" hangingPunct="1"/>
            <a:endParaRPr lang="en-US" b="1" smtClean="0">
              <a:solidFill>
                <a:srgbClr val="FF0000"/>
              </a:solidFill>
            </a:endParaRPr>
          </a:p>
          <a:p>
            <a:pPr eaLnBrk="1" hangingPunct="1"/>
            <a:endParaRPr lang="en-US" smtClean="0"/>
          </a:p>
          <a:p>
            <a:pPr eaLnBrk="1" hangingPunct="1"/>
            <a:endParaRPr lang="en-US" smtClean="0"/>
          </a:p>
        </p:txBody>
      </p:sp>
      <p:pic>
        <p:nvPicPr>
          <p:cNvPr id="65542" name="Picture 7" descr="per_mcs3_scm2_ch_1_2_h52_uep_6dB.png"/>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184400" y="2133600"/>
            <a:ext cx="4978400" cy="3733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Date Placeholder 7"/>
          <p:cNvSpPr>
            <a:spLocks noGrp="1"/>
          </p:cNvSpPr>
          <p:nvPr>
            <p:ph type="dt" sz="half" idx="10"/>
          </p:nvPr>
        </p:nvSpPr>
        <p:spPr/>
        <p:txBody>
          <a:bodyPr/>
          <a:lstStyle/>
          <a:p>
            <a:pPr>
              <a:defRPr/>
            </a:pPr>
            <a:r>
              <a:rPr lang="en-US" smtClean="0"/>
              <a:t>July 2012</a:t>
            </a:r>
            <a:endParaRPr lang="en-US" dirty="0"/>
          </a:p>
        </p:txBody>
      </p:sp>
      <p:sp>
        <p:nvSpPr>
          <p:cNvPr id="9" name="Slide Number Placeholder 8"/>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10" name="Footer Placeholder 9"/>
          <p:cNvSpPr>
            <a:spLocks noGrp="1"/>
          </p:cNvSpPr>
          <p:nvPr>
            <p:ph type="ftr" sz="quarter" idx="11"/>
          </p:nvPr>
        </p:nvSpPr>
        <p:spPr/>
        <p:txBody>
          <a:bodyPr/>
          <a:lstStyle/>
          <a:p>
            <a:pPr>
              <a:defRPr/>
            </a:pPr>
            <a:r>
              <a:rPr lang="en-US" smtClean="0"/>
              <a:t>Ron Porat, Broadcom</a:t>
            </a:r>
            <a:endParaRPr lang="en-US"/>
          </a:p>
        </p:txBody>
      </p:sp>
    </p:spTree>
    <p:extLst>
      <p:ext uri="{BB962C8B-B14F-4D97-AF65-F5344CB8AC3E}">
        <p14:creationId xmlns="" xmlns:p14="http://schemas.microsoft.com/office/powerpoint/2010/main" val="193405209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dirty="0" smtClean="0"/>
              <a:t>MCS5-scm2</a:t>
            </a:r>
          </a:p>
        </p:txBody>
      </p:sp>
      <p:sp>
        <p:nvSpPr>
          <p:cNvPr id="25603" name="Content Placeholder 2"/>
          <p:cNvSpPr>
            <a:spLocks noGrp="1"/>
          </p:cNvSpPr>
          <p:nvPr>
            <p:ph idx="1"/>
          </p:nvPr>
        </p:nvSpPr>
        <p:spPr>
          <a:xfrm>
            <a:off x="830263" y="1676400"/>
            <a:ext cx="7958137" cy="4613275"/>
          </a:xfrm>
        </p:spPr>
        <p:txBody>
          <a:bodyPr/>
          <a:lstStyle/>
          <a:p>
            <a:pPr lvl="1" eaLnBrk="1" hangingPunct="1"/>
            <a:endParaRPr lang="en-US" dirty="0" smtClean="0"/>
          </a:p>
          <a:p>
            <a:pPr lvl="1" eaLnBrk="1" hangingPunct="1"/>
            <a:endParaRPr lang="en-US" dirty="0" smtClean="0"/>
          </a:p>
          <a:p>
            <a:pPr lvl="2" eaLnBrk="1" hangingPunct="1"/>
            <a:endParaRPr lang="en-US" dirty="0" smtClean="0"/>
          </a:p>
          <a:p>
            <a:pPr lvl="2" eaLnBrk="1" hangingPunct="1"/>
            <a:endParaRPr lang="en-US" dirty="0" smtClean="0"/>
          </a:p>
          <a:p>
            <a:pPr lvl="1" eaLnBrk="1" hangingPunct="1"/>
            <a:endParaRPr lang="en-US" dirty="0" smtClean="0"/>
          </a:p>
          <a:p>
            <a:pPr lvl="1" eaLnBrk="1" hangingPunct="1">
              <a:buFont typeface="Arial" charset="0"/>
              <a:buNone/>
            </a:pPr>
            <a:endParaRPr lang="en-US" b="1" dirty="0" smtClean="0">
              <a:solidFill>
                <a:srgbClr val="FF0000"/>
              </a:solidFill>
            </a:endParaRPr>
          </a:p>
          <a:p>
            <a:pPr lvl="1" eaLnBrk="1" hangingPunct="1"/>
            <a:endParaRPr lang="en-US" b="1" dirty="0" smtClean="0">
              <a:solidFill>
                <a:srgbClr val="FF0000"/>
              </a:solidFill>
            </a:endParaRPr>
          </a:p>
          <a:p>
            <a:pPr lvl="1" eaLnBrk="1" hangingPunct="1"/>
            <a:endParaRPr lang="en-US" b="1" dirty="0" smtClean="0">
              <a:solidFill>
                <a:srgbClr val="FF0000"/>
              </a:solidFill>
            </a:endParaRPr>
          </a:p>
          <a:p>
            <a:pPr lvl="1" eaLnBrk="1" hangingPunct="1"/>
            <a:endParaRPr lang="en-US" b="1" dirty="0" smtClean="0">
              <a:solidFill>
                <a:srgbClr val="FF0000"/>
              </a:solidFill>
            </a:endParaRPr>
          </a:p>
          <a:p>
            <a:pPr eaLnBrk="1" hangingPunct="1"/>
            <a:endParaRPr lang="en-US" dirty="0" smtClean="0"/>
          </a:p>
          <a:p>
            <a:pPr eaLnBrk="1" hangingPunct="1"/>
            <a:endParaRPr lang="en-US" dirty="0" smtClean="0"/>
          </a:p>
        </p:txBody>
      </p:sp>
      <p:pic>
        <p:nvPicPr>
          <p:cNvPr id="25606" name="Picture 7" descr="fig_per_mcs5_ch_1_2_h52_scm2.png"/>
          <p:cNvPicPr>
            <a:picLocks noChangeAspect="1"/>
          </p:cNvPicPr>
          <p:nvPr/>
        </p:nvPicPr>
        <p:blipFill>
          <a:blip r:embed="rId3" cstate="print"/>
          <a:srcRect/>
          <a:stretch>
            <a:fillRect/>
          </a:stretch>
        </p:blipFill>
        <p:spPr bwMode="auto">
          <a:xfrm>
            <a:off x="-152400" y="2057400"/>
            <a:ext cx="5080000" cy="3810000"/>
          </a:xfrm>
          <a:prstGeom prst="rect">
            <a:avLst/>
          </a:prstGeom>
          <a:noFill/>
          <a:ln w="9525">
            <a:noFill/>
            <a:miter lim="800000"/>
            <a:headEnd/>
            <a:tailEnd/>
          </a:ln>
        </p:spPr>
      </p:pic>
      <p:pic>
        <p:nvPicPr>
          <p:cNvPr id="7" name="Picture 6" descr="fig_per_mcs5_ch_1_4_h52_scm2.png"/>
          <p:cNvPicPr>
            <a:picLocks noChangeAspect="1"/>
          </p:cNvPicPr>
          <p:nvPr/>
        </p:nvPicPr>
        <p:blipFill>
          <a:blip r:embed="rId4" cstate="print"/>
          <a:srcRect/>
          <a:stretch>
            <a:fillRect/>
          </a:stretch>
        </p:blipFill>
        <p:spPr bwMode="auto">
          <a:xfrm>
            <a:off x="4572000" y="2057400"/>
            <a:ext cx="4876800" cy="3657600"/>
          </a:xfrm>
          <a:prstGeom prst="rect">
            <a:avLst/>
          </a:prstGeom>
          <a:noFill/>
          <a:ln w="9525">
            <a:noFill/>
            <a:miter lim="800000"/>
            <a:headEnd/>
            <a:tailEnd/>
          </a:ln>
        </p:spPr>
      </p:pic>
      <p:sp>
        <p:nvSpPr>
          <p:cNvPr id="8" name="Date Placeholder 7"/>
          <p:cNvSpPr>
            <a:spLocks noGrp="1"/>
          </p:cNvSpPr>
          <p:nvPr>
            <p:ph type="dt" sz="half" idx="10"/>
          </p:nvPr>
        </p:nvSpPr>
        <p:spPr/>
        <p:txBody>
          <a:bodyPr/>
          <a:lstStyle/>
          <a:p>
            <a:pPr>
              <a:defRPr/>
            </a:pPr>
            <a:r>
              <a:rPr lang="en-US" smtClean="0"/>
              <a:t>July 2012</a:t>
            </a:r>
            <a:endParaRPr lang="en-US" dirty="0"/>
          </a:p>
        </p:txBody>
      </p:sp>
      <p:sp>
        <p:nvSpPr>
          <p:cNvPr id="9" name="Slide Number Placeholder 8"/>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10" name="Footer Placeholder 9"/>
          <p:cNvSpPr>
            <a:spLocks noGrp="1"/>
          </p:cNvSpPr>
          <p:nvPr>
            <p:ph type="ftr" sz="quarter" idx="11"/>
          </p:nvPr>
        </p:nvSpPr>
        <p:spPr/>
        <p:txBody>
          <a:bodyPr/>
          <a:lstStyle/>
          <a:p>
            <a:pPr>
              <a:defRPr/>
            </a:pPr>
            <a:r>
              <a:rPr lang="en-US" smtClean="0"/>
              <a:t>Ron Porat, Broadcom</a:t>
            </a:r>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85800" y="685800"/>
            <a:ext cx="7772400" cy="838200"/>
          </a:xfrm>
        </p:spPr>
        <p:txBody>
          <a:bodyPr/>
          <a:lstStyle/>
          <a:p>
            <a:pPr eaLnBrk="1" hangingPunct="1"/>
            <a:r>
              <a:rPr lang="en-US" dirty="0" smtClean="0"/>
              <a:t>MCS5-scm3 </a:t>
            </a:r>
          </a:p>
        </p:txBody>
      </p:sp>
      <p:sp>
        <p:nvSpPr>
          <p:cNvPr id="27651" name="Content Placeholder 2"/>
          <p:cNvSpPr>
            <a:spLocks noGrp="1"/>
          </p:cNvSpPr>
          <p:nvPr>
            <p:ph idx="1"/>
          </p:nvPr>
        </p:nvSpPr>
        <p:spPr>
          <a:xfrm>
            <a:off x="830263" y="1828800"/>
            <a:ext cx="7958137" cy="4460875"/>
          </a:xfrm>
        </p:spPr>
        <p:txBody>
          <a:bodyPr/>
          <a:lstStyle/>
          <a:p>
            <a:pPr lvl="1" eaLnBrk="1" hangingPunct="1"/>
            <a:endParaRPr lang="en-US" dirty="0" smtClean="0"/>
          </a:p>
          <a:p>
            <a:pPr lvl="1" eaLnBrk="1" hangingPunct="1"/>
            <a:endParaRPr lang="en-US" dirty="0" smtClean="0"/>
          </a:p>
          <a:p>
            <a:pPr lvl="2" eaLnBrk="1" hangingPunct="1"/>
            <a:endParaRPr lang="en-US" dirty="0" smtClean="0"/>
          </a:p>
          <a:p>
            <a:pPr lvl="2" eaLnBrk="1" hangingPunct="1"/>
            <a:endParaRPr lang="en-US" dirty="0" smtClean="0"/>
          </a:p>
          <a:p>
            <a:pPr lvl="1" eaLnBrk="1" hangingPunct="1"/>
            <a:endParaRPr lang="en-US" dirty="0" smtClean="0"/>
          </a:p>
          <a:p>
            <a:pPr lvl="1" eaLnBrk="1" hangingPunct="1">
              <a:buFont typeface="Arial" charset="0"/>
              <a:buNone/>
            </a:pPr>
            <a:endParaRPr lang="en-US" b="1" dirty="0" smtClean="0">
              <a:solidFill>
                <a:srgbClr val="FF0000"/>
              </a:solidFill>
            </a:endParaRPr>
          </a:p>
          <a:p>
            <a:pPr lvl="1" eaLnBrk="1" hangingPunct="1"/>
            <a:endParaRPr lang="en-US" b="1" dirty="0" smtClean="0">
              <a:solidFill>
                <a:srgbClr val="FF0000"/>
              </a:solidFill>
            </a:endParaRPr>
          </a:p>
          <a:p>
            <a:pPr lvl="1" eaLnBrk="1" hangingPunct="1"/>
            <a:endParaRPr lang="en-US" b="1" dirty="0" smtClean="0">
              <a:solidFill>
                <a:srgbClr val="FF0000"/>
              </a:solidFill>
            </a:endParaRPr>
          </a:p>
          <a:p>
            <a:pPr lvl="1" eaLnBrk="1" hangingPunct="1"/>
            <a:endParaRPr lang="en-US" b="1" dirty="0" smtClean="0">
              <a:solidFill>
                <a:srgbClr val="FF0000"/>
              </a:solidFill>
            </a:endParaRPr>
          </a:p>
          <a:p>
            <a:pPr eaLnBrk="1" hangingPunct="1"/>
            <a:endParaRPr lang="en-US" dirty="0" smtClean="0"/>
          </a:p>
          <a:p>
            <a:pPr eaLnBrk="1" hangingPunct="1"/>
            <a:endParaRPr lang="en-US" dirty="0" smtClean="0"/>
          </a:p>
        </p:txBody>
      </p:sp>
      <p:pic>
        <p:nvPicPr>
          <p:cNvPr id="27654" name="Picture 6" descr="fig_per_mcs5_ch_1_2_h52_scm3.png"/>
          <p:cNvPicPr>
            <a:picLocks noChangeAspect="1"/>
          </p:cNvPicPr>
          <p:nvPr/>
        </p:nvPicPr>
        <p:blipFill>
          <a:blip r:embed="rId3" cstate="print"/>
          <a:srcRect/>
          <a:stretch>
            <a:fillRect/>
          </a:stretch>
        </p:blipFill>
        <p:spPr bwMode="auto">
          <a:xfrm>
            <a:off x="-152400" y="2438400"/>
            <a:ext cx="5181600" cy="3886200"/>
          </a:xfrm>
          <a:prstGeom prst="rect">
            <a:avLst/>
          </a:prstGeom>
          <a:noFill/>
          <a:ln w="9525">
            <a:noFill/>
            <a:miter lim="800000"/>
            <a:headEnd/>
            <a:tailEnd/>
          </a:ln>
        </p:spPr>
      </p:pic>
      <p:pic>
        <p:nvPicPr>
          <p:cNvPr id="7" name="Picture 6" descr="fig_per_mcs5_ch_1_5_h52_scm3.png"/>
          <p:cNvPicPr>
            <a:picLocks noChangeAspect="1"/>
          </p:cNvPicPr>
          <p:nvPr/>
        </p:nvPicPr>
        <p:blipFill>
          <a:blip r:embed="rId4" cstate="print"/>
          <a:srcRect/>
          <a:stretch>
            <a:fillRect/>
          </a:stretch>
        </p:blipFill>
        <p:spPr bwMode="auto">
          <a:xfrm>
            <a:off x="4597400" y="2438400"/>
            <a:ext cx="5156200" cy="3867150"/>
          </a:xfrm>
          <a:prstGeom prst="rect">
            <a:avLst/>
          </a:prstGeom>
          <a:noFill/>
          <a:ln w="9525">
            <a:noFill/>
            <a:miter lim="800000"/>
            <a:headEnd/>
            <a:tailEnd/>
          </a:ln>
        </p:spPr>
      </p:pic>
      <p:sp>
        <p:nvSpPr>
          <p:cNvPr id="8" name="Date Placeholder 7"/>
          <p:cNvSpPr>
            <a:spLocks noGrp="1"/>
          </p:cNvSpPr>
          <p:nvPr>
            <p:ph type="dt" sz="half" idx="10"/>
          </p:nvPr>
        </p:nvSpPr>
        <p:spPr/>
        <p:txBody>
          <a:bodyPr/>
          <a:lstStyle/>
          <a:p>
            <a:pPr>
              <a:defRPr/>
            </a:pPr>
            <a:r>
              <a:rPr lang="en-US" smtClean="0"/>
              <a:t>July 2012</a:t>
            </a:r>
            <a:endParaRPr lang="en-US" dirty="0"/>
          </a:p>
        </p:txBody>
      </p:sp>
      <p:sp>
        <p:nvSpPr>
          <p:cNvPr id="9" name="Slide Number Placeholder 8"/>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10" name="Footer Placeholder 9"/>
          <p:cNvSpPr>
            <a:spLocks noGrp="1"/>
          </p:cNvSpPr>
          <p:nvPr>
            <p:ph type="ftr" sz="quarter" idx="11"/>
          </p:nvPr>
        </p:nvSpPr>
        <p:spPr/>
        <p:txBody>
          <a:bodyPr/>
          <a:lstStyle/>
          <a:p>
            <a:pPr>
              <a:defRPr/>
            </a:pPr>
            <a:r>
              <a:rPr lang="en-US" smtClean="0"/>
              <a:t>Ron Porat, Broadcom</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pPr eaLnBrk="1" hangingPunct="1"/>
            <a:r>
              <a:rPr lang="en-US" sz="2800" dirty="0" smtClean="0"/>
              <a:t>MCS5-scm2-Non Contiguous with [-3,3]dB SNR</a:t>
            </a:r>
          </a:p>
        </p:txBody>
      </p:sp>
      <p:sp>
        <p:nvSpPr>
          <p:cNvPr id="49155" name="Content Placeholder 2"/>
          <p:cNvSpPr>
            <a:spLocks noGrp="1"/>
          </p:cNvSpPr>
          <p:nvPr>
            <p:ph idx="1"/>
          </p:nvPr>
        </p:nvSpPr>
        <p:spPr>
          <a:xfrm>
            <a:off x="830263" y="1828800"/>
            <a:ext cx="7958137" cy="4460875"/>
          </a:xfrm>
        </p:spPr>
        <p:txBody>
          <a:bodyPr/>
          <a:lstStyle/>
          <a:p>
            <a:pPr lvl="1" eaLnBrk="1" hangingPunct="1"/>
            <a:endParaRPr lang="en-US" dirty="0" smtClean="0"/>
          </a:p>
          <a:p>
            <a:pPr lvl="1" eaLnBrk="1" hangingPunct="1"/>
            <a:endParaRPr lang="en-US" dirty="0" smtClean="0"/>
          </a:p>
          <a:p>
            <a:pPr lvl="2" eaLnBrk="1" hangingPunct="1"/>
            <a:endParaRPr lang="en-US" dirty="0" smtClean="0"/>
          </a:p>
          <a:p>
            <a:pPr lvl="2" eaLnBrk="1" hangingPunct="1"/>
            <a:endParaRPr lang="en-US" dirty="0" smtClean="0"/>
          </a:p>
          <a:p>
            <a:pPr lvl="1" eaLnBrk="1" hangingPunct="1"/>
            <a:endParaRPr lang="en-US" dirty="0" smtClean="0"/>
          </a:p>
          <a:p>
            <a:pPr lvl="1" eaLnBrk="1" hangingPunct="1">
              <a:buFont typeface="Arial" charset="0"/>
              <a:buNone/>
            </a:pPr>
            <a:endParaRPr lang="en-US" b="1" dirty="0" smtClean="0">
              <a:solidFill>
                <a:srgbClr val="FF0000"/>
              </a:solidFill>
            </a:endParaRPr>
          </a:p>
          <a:p>
            <a:pPr lvl="1" eaLnBrk="1" hangingPunct="1"/>
            <a:endParaRPr lang="en-US" b="1" dirty="0" smtClean="0">
              <a:solidFill>
                <a:srgbClr val="FF0000"/>
              </a:solidFill>
            </a:endParaRPr>
          </a:p>
          <a:p>
            <a:pPr lvl="1" eaLnBrk="1" hangingPunct="1"/>
            <a:endParaRPr lang="en-US" b="1" dirty="0" smtClean="0">
              <a:solidFill>
                <a:srgbClr val="FF0000"/>
              </a:solidFill>
            </a:endParaRPr>
          </a:p>
          <a:p>
            <a:pPr lvl="1" eaLnBrk="1" hangingPunct="1"/>
            <a:endParaRPr lang="en-US" b="1" dirty="0" smtClean="0">
              <a:solidFill>
                <a:srgbClr val="FF0000"/>
              </a:solidFill>
            </a:endParaRPr>
          </a:p>
          <a:p>
            <a:pPr eaLnBrk="1" hangingPunct="1"/>
            <a:endParaRPr lang="en-US" dirty="0" smtClean="0"/>
          </a:p>
          <a:p>
            <a:pPr eaLnBrk="1" hangingPunct="1"/>
            <a:endParaRPr lang="en-US" dirty="0" smtClean="0"/>
          </a:p>
        </p:txBody>
      </p:sp>
      <p:pic>
        <p:nvPicPr>
          <p:cNvPr id="49158" name="Picture 6" descr="per_mcs5_ch_1_4_scm2_h52_uep_6dB.png"/>
          <p:cNvPicPr>
            <a:picLocks noChangeAspect="1"/>
          </p:cNvPicPr>
          <p:nvPr/>
        </p:nvPicPr>
        <p:blipFill>
          <a:blip r:embed="rId3" cstate="print"/>
          <a:srcRect/>
          <a:stretch>
            <a:fillRect/>
          </a:stretch>
        </p:blipFill>
        <p:spPr bwMode="auto">
          <a:xfrm>
            <a:off x="1727200" y="2057400"/>
            <a:ext cx="5689600" cy="4267200"/>
          </a:xfrm>
          <a:prstGeom prst="rect">
            <a:avLst/>
          </a:prstGeom>
          <a:noFill/>
          <a:ln w="9525">
            <a:noFill/>
            <a:miter lim="800000"/>
            <a:headEnd/>
            <a:tailEnd/>
          </a:ln>
        </p:spPr>
      </p:pic>
      <p:sp>
        <p:nvSpPr>
          <p:cNvPr id="7" name="Date Placeholder 6"/>
          <p:cNvSpPr>
            <a:spLocks noGrp="1"/>
          </p:cNvSpPr>
          <p:nvPr>
            <p:ph type="dt" sz="half" idx="10"/>
          </p:nvPr>
        </p:nvSpPr>
        <p:spPr/>
        <p:txBody>
          <a:bodyPr/>
          <a:lstStyle/>
          <a:p>
            <a:pPr>
              <a:defRPr/>
            </a:pPr>
            <a:r>
              <a:rPr lang="en-US" smtClean="0"/>
              <a:t>July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9" name="Footer Placeholder 8"/>
          <p:cNvSpPr>
            <a:spLocks noGrp="1"/>
          </p:cNvSpPr>
          <p:nvPr>
            <p:ph type="ftr" sz="quarter" idx="11"/>
          </p:nvPr>
        </p:nvSpPr>
        <p:spPr/>
        <p:txBody>
          <a:bodyPr/>
          <a:lstStyle/>
          <a:p>
            <a:pPr>
              <a:defRPr/>
            </a:pPr>
            <a:r>
              <a:rPr lang="en-US" smtClean="0"/>
              <a:t>Ron Porat, Broadcom</a:t>
            </a:r>
            <a:endParaRPr lang="en-US"/>
          </a:p>
        </p:txBody>
      </p:sp>
    </p:spTree>
    <p:extLst>
      <p:ext uri="{BB962C8B-B14F-4D97-AF65-F5344CB8AC3E}">
        <p14:creationId xmlns="" xmlns:p14="http://schemas.microsoft.com/office/powerpoint/2010/main" val="3779344241"/>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dirty="0" smtClean="0"/>
              <a:t>MCS7-scm1</a:t>
            </a:r>
          </a:p>
        </p:txBody>
      </p:sp>
      <p:sp>
        <p:nvSpPr>
          <p:cNvPr id="30723" name="Content Placeholder 2"/>
          <p:cNvSpPr>
            <a:spLocks noGrp="1"/>
          </p:cNvSpPr>
          <p:nvPr>
            <p:ph idx="1"/>
          </p:nvPr>
        </p:nvSpPr>
        <p:spPr>
          <a:xfrm>
            <a:off x="830263" y="1828800"/>
            <a:ext cx="7958137" cy="4460875"/>
          </a:xfrm>
        </p:spPr>
        <p:txBody>
          <a:bodyPr/>
          <a:lstStyle/>
          <a:p>
            <a:pPr lvl="1" eaLnBrk="1" hangingPunct="1"/>
            <a:endParaRPr lang="en-US" dirty="0" smtClean="0"/>
          </a:p>
          <a:p>
            <a:pPr lvl="1" eaLnBrk="1" hangingPunct="1"/>
            <a:endParaRPr lang="en-US" dirty="0" smtClean="0"/>
          </a:p>
          <a:p>
            <a:pPr lvl="2" eaLnBrk="1" hangingPunct="1"/>
            <a:endParaRPr lang="en-US" dirty="0" smtClean="0"/>
          </a:p>
          <a:p>
            <a:pPr lvl="2" eaLnBrk="1" hangingPunct="1"/>
            <a:endParaRPr lang="en-US" dirty="0" smtClean="0"/>
          </a:p>
          <a:p>
            <a:pPr lvl="1" eaLnBrk="1" hangingPunct="1"/>
            <a:endParaRPr lang="en-US" dirty="0" smtClean="0"/>
          </a:p>
          <a:p>
            <a:pPr lvl="1" eaLnBrk="1" hangingPunct="1">
              <a:buFont typeface="Arial" charset="0"/>
              <a:buNone/>
            </a:pPr>
            <a:endParaRPr lang="en-US" b="1" dirty="0" smtClean="0">
              <a:solidFill>
                <a:srgbClr val="FF0000"/>
              </a:solidFill>
            </a:endParaRPr>
          </a:p>
          <a:p>
            <a:pPr lvl="1" eaLnBrk="1" hangingPunct="1"/>
            <a:endParaRPr lang="en-US" b="1" dirty="0" smtClean="0">
              <a:solidFill>
                <a:srgbClr val="FF0000"/>
              </a:solidFill>
            </a:endParaRPr>
          </a:p>
          <a:p>
            <a:pPr lvl="1" eaLnBrk="1" hangingPunct="1"/>
            <a:endParaRPr lang="en-US" b="1" dirty="0" smtClean="0">
              <a:solidFill>
                <a:srgbClr val="FF0000"/>
              </a:solidFill>
            </a:endParaRPr>
          </a:p>
          <a:p>
            <a:pPr lvl="1" eaLnBrk="1" hangingPunct="1"/>
            <a:endParaRPr lang="en-US" b="1" dirty="0" smtClean="0">
              <a:solidFill>
                <a:srgbClr val="FF0000"/>
              </a:solidFill>
            </a:endParaRPr>
          </a:p>
          <a:p>
            <a:pPr eaLnBrk="1" hangingPunct="1"/>
            <a:endParaRPr lang="en-US" dirty="0" smtClean="0"/>
          </a:p>
          <a:p>
            <a:pPr eaLnBrk="1" hangingPunct="1"/>
            <a:endParaRPr lang="en-US" dirty="0" smtClean="0"/>
          </a:p>
        </p:txBody>
      </p:sp>
      <p:pic>
        <p:nvPicPr>
          <p:cNvPr id="30726" name="Picture 6" descr="fig_per_mcs7_ch_1_2_scm1_h52.png"/>
          <p:cNvPicPr>
            <a:picLocks noChangeAspect="1"/>
          </p:cNvPicPr>
          <p:nvPr/>
        </p:nvPicPr>
        <p:blipFill>
          <a:blip r:embed="rId3" cstate="print"/>
          <a:srcRect/>
          <a:stretch>
            <a:fillRect/>
          </a:stretch>
        </p:blipFill>
        <p:spPr bwMode="auto">
          <a:xfrm>
            <a:off x="-152400" y="2362200"/>
            <a:ext cx="5181600" cy="3886200"/>
          </a:xfrm>
          <a:prstGeom prst="rect">
            <a:avLst/>
          </a:prstGeom>
          <a:noFill/>
          <a:ln w="9525">
            <a:noFill/>
            <a:miter lim="800000"/>
            <a:headEnd/>
            <a:tailEnd/>
          </a:ln>
        </p:spPr>
      </p:pic>
      <p:pic>
        <p:nvPicPr>
          <p:cNvPr id="7" name="Picture 7" descr="fig_per_mcs7_ch_1_3_scm1_h52.png"/>
          <p:cNvPicPr>
            <a:picLocks noChangeAspect="1"/>
          </p:cNvPicPr>
          <p:nvPr/>
        </p:nvPicPr>
        <p:blipFill>
          <a:blip r:embed="rId4" cstate="print"/>
          <a:srcRect/>
          <a:stretch>
            <a:fillRect/>
          </a:stretch>
        </p:blipFill>
        <p:spPr bwMode="auto">
          <a:xfrm>
            <a:off x="4572000" y="2419350"/>
            <a:ext cx="5105400" cy="3829050"/>
          </a:xfrm>
          <a:prstGeom prst="rect">
            <a:avLst/>
          </a:prstGeom>
          <a:noFill/>
          <a:ln w="9525">
            <a:noFill/>
            <a:miter lim="800000"/>
            <a:headEnd/>
            <a:tailEnd/>
          </a:ln>
        </p:spPr>
      </p:pic>
      <p:sp>
        <p:nvSpPr>
          <p:cNvPr id="8" name="Date Placeholder 7"/>
          <p:cNvSpPr>
            <a:spLocks noGrp="1"/>
          </p:cNvSpPr>
          <p:nvPr>
            <p:ph type="dt" sz="half" idx="10"/>
          </p:nvPr>
        </p:nvSpPr>
        <p:spPr/>
        <p:txBody>
          <a:bodyPr/>
          <a:lstStyle/>
          <a:p>
            <a:pPr>
              <a:defRPr/>
            </a:pPr>
            <a:r>
              <a:rPr lang="en-US" smtClean="0"/>
              <a:t>July 2012</a:t>
            </a:r>
            <a:endParaRPr lang="en-US" dirty="0"/>
          </a:p>
        </p:txBody>
      </p:sp>
      <p:sp>
        <p:nvSpPr>
          <p:cNvPr id="9" name="Slide Number Placeholder 8"/>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10" name="Footer Placeholder 9"/>
          <p:cNvSpPr>
            <a:spLocks noGrp="1"/>
          </p:cNvSpPr>
          <p:nvPr>
            <p:ph type="ftr" sz="quarter" idx="11"/>
          </p:nvPr>
        </p:nvSpPr>
        <p:spPr/>
        <p:txBody>
          <a:bodyPr/>
          <a:lstStyle/>
          <a:p>
            <a:pPr>
              <a:defRPr/>
            </a:pPr>
            <a:r>
              <a:rPr lang="en-US" smtClean="0"/>
              <a:t>Ron Porat, Broadcom</a:t>
            </a:r>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en-US" dirty="0" smtClean="0"/>
              <a:t>MCS7-scm2</a:t>
            </a:r>
          </a:p>
        </p:txBody>
      </p:sp>
      <p:sp>
        <p:nvSpPr>
          <p:cNvPr id="32771" name="Content Placeholder 2"/>
          <p:cNvSpPr>
            <a:spLocks noGrp="1"/>
          </p:cNvSpPr>
          <p:nvPr>
            <p:ph idx="1"/>
          </p:nvPr>
        </p:nvSpPr>
        <p:spPr>
          <a:xfrm>
            <a:off x="830263" y="1905000"/>
            <a:ext cx="7958137" cy="4384675"/>
          </a:xfrm>
        </p:spPr>
        <p:txBody>
          <a:bodyPr/>
          <a:lstStyle/>
          <a:p>
            <a:pPr lvl="1" eaLnBrk="1" hangingPunct="1"/>
            <a:endParaRPr lang="en-US" dirty="0" smtClean="0"/>
          </a:p>
          <a:p>
            <a:pPr lvl="1" eaLnBrk="1" hangingPunct="1"/>
            <a:endParaRPr lang="en-US" dirty="0" smtClean="0"/>
          </a:p>
          <a:p>
            <a:pPr lvl="2" eaLnBrk="1" hangingPunct="1"/>
            <a:endParaRPr lang="en-US" dirty="0" smtClean="0"/>
          </a:p>
          <a:p>
            <a:pPr lvl="2" eaLnBrk="1" hangingPunct="1"/>
            <a:endParaRPr lang="en-US" dirty="0" smtClean="0"/>
          </a:p>
          <a:p>
            <a:pPr lvl="1" eaLnBrk="1" hangingPunct="1"/>
            <a:endParaRPr lang="en-US" dirty="0" smtClean="0"/>
          </a:p>
          <a:p>
            <a:pPr lvl="1" eaLnBrk="1" hangingPunct="1">
              <a:buFont typeface="Arial" charset="0"/>
              <a:buNone/>
            </a:pPr>
            <a:endParaRPr lang="en-US" b="1" dirty="0" smtClean="0">
              <a:solidFill>
                <a:srgbClr val="FF0000"/>
              </a:solidFill>
            </a:endParaRPr>
          </a:p>
          <a:p>
            <a:pPr lvl="1" eaLnBrk="1" hangingPunct="1"/>
            <a:endParaRPr lang="en-US" b="1" dirty="0" smtClean="0">
              <a:solidFill>
                <a:srgbClr val="FF0000"/>
              </a:solidFill>
            </a:endParaRPr>
          </a:p>
          <a:p>
            <a:pPr lvl="1" eaLnBrk="1" hangingPunct="1"/>
            <a:endParaRPr lang="en-US" b="1" dirty="0" smtClean="0">
              <a:solidFill>
                <a:srgbClr val="FF0000"/>
              </a:solidFill>
            </a:endParaRPr>
          </a:p>
          <a:p>
            <a:pPr lvl="1" eaLnBrk="1" hangingPunct="1"/>
            <a:endParaRPr lang="en-US" b="1" dirty="0" smtClean="0">
              <a:solidFill>
                <a:srgbClr val="FF0000"/>
              </a:solidFill>
            </a:endParaRPr>
          </a:p>
          <a:p>
            <a:pPr eaLnBrk="1" hangingPunct="1"/>
            <a:endParaRPr lang="en-US" dirty="0" smtClean="0"/>
          </a:p>
          <a:p>
            <a:pPr eaLnBrk="1" hangingPunct="1"/>
            <a:endParaRPr lang="en-US" dirty="0" smtClean="0"/>
          </a:p>
        </p:txBody>
      </p:sp>
      <p:pic>
        <p:nvPicPr>
          <p:cNvPr id="32774" name="Picture 7" descr="fig_per_mcs7_ch_1_2_scm2_h52.png"/>
          <p:cNvPicPr>
            <a:picLocks noChangeAspect="1"/>
          </p:cNvPicPr>
          <p:nvPr/>
        </p:nvPicPr>
        <p:blipFill>
          <a:blip r:embed="rId3" cstate="print"/>
          <a:srcRect/>
          <a:stretch>
            <a:fillRect/>
          </a:stretch>
        </p:blipFill>
        <p:spPr bwMode="auto">
          <a:xfrm>
            <a:off x="-228600" y="2438400"/>
            <a:ext cx="5181600" cy="3886200"/>
          </a:xfrm>
          <a:prstGeom prst="rect">
            <a:avLst/>
          </a:prstGeom>
          <a:noFill/>
          <a:ln w="9525">
            <a:noFill/>
            <a:miter lim="800000"/>
            <a:headEnd/>
            <a:tailEnd/>
          </a:ln>
        </p:spPr>
      </p:pic>
      <p:pic>
        <p:nvPicPr>
          <p:cNvPr id="7" name="Picture 6" descr="fig_per_mcs7_ch_1_3_scm2_h52.png"/>
          <p:cNvPicPr>
            <a:picLocks noChangeAspect="1"/>
          </p:cNvPicPr>
          <p:nvPr/>
        </p:nvPicPr>
        <p:blipFill>
          <a:blip r:embed="rId4" cstate="print"/>
          <a:srcRect/>
          <a:stretch>
            <a:fillRect/>
          </a:stretch>
        </p:blipFill>
        <p:spPr bwMode="auto">
          <a:xfrm>
            <a:off x="4495800" y="2514600"/>
            <a:ext cx="5080000" cy="3810000"/>
          </a:xfrm>
          <a:prstGeom prst="rect">
            <a:avLst/>
          </a:prstGeom>
          <a:noFill/>
          <a:ln w="9525">
            <a:noFill/>
            <a:miter lim="800000"/>
            <a:headEnd/>
            <a:tailEnd/>
          </a:ln>
        </p:spPr>
      </p:pic>
      <p:sp>
        <p:nvSpPr>
          <p:cNvPr id="8" name="Date Placeholder 7"/>
          <p:cNvSpPr>
            <a:spLocks noGrp="1"/>
          </p:cNvSpPr>
          <p:nvPr>
            <p:ph type="dt" sz="half" idx="10"/>
          </p:nvPr>
        </p:nvSpPr>
        <p:spPr/>
        <p:txBody>
          <a:bodyPr/>
          <a:lstStyle/>
          <a:p>
            <a:pPr>
              <a:defRPr/>
            </a:pPr>
            <a:r>
              <a:rPr lang="en-US" smtClean="0"/>
              <a:t>July 2012</a:t>
            </a:r>
            <a:endParaRPr lang="en-US" dirty="0"/>
          </a:p>
        </p:txBody>
      </p:sp>
      <p:sp>
        <p:nvSpPr>
          <p:cNvPr id="9" name="Slide Number Placeholder 8"/>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
        <p:nvSpPr>
          <p:cNvPr id="10" name="Footer Placeholder 9"/>
          <p:cNvSpPr>
            <a:spLocks noGrp="1"/>
          </p:cNvSpPr>
          <p:nvPr>
            <p:ph type="ftr" sz="quarter" idx="11"/>
          </p:nvPr>
        </p:nvSpPr>
        <p:spPr/>
        <p:txBody>
          <a:bodyPr/>
          <a:lstStyle/>
          <a:p>
            <a:pPr>
              <a:defRPr/>
            </a:pPr>
            <a:r>
              <a:rPr lang="en-US" smtClean="0"/>
              <a:t>Ron Porat, Broadcom</a:t>
            </a:r>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r>
              <a:rPr lang="en-US" sz="2800" dirty="0" smtClean="0"/>
              <a:t>MCS7-scm2- with [-3,3]dB SNR</a:t>
            </a:r>
          </a:p>
        </p:txBody>
      </p:sp>
      <p:sp>
        <p:nvSpPr>
          <p:cNvPr id="41987" name="Content Placeholder 2"/>
          <p:cNvSpPr>
            <a:spLocks noGrp="1"/>
          </p:cNvSpPr>
          <p:nvPr>
            <p:ph idx="1"/>
          </p:nvPr>
        </p:nvSpPr>
        <p:spPr>
          <a:xfrm>
            <a:off x="830263" y="1752600"/>
            <a:ext cx="7958137" cy="4537075"/>
          </a:xfrm>
        </p:spPr>
        <p:txBody>
          <a:bodyPr/>
          <a:lstStyle/>
          <a:p>
            <a:pPr lvl="1" eaLnBrk="1" hangingPunct="1"/>
            <a:endParaRPr lang="en-US" dirty="0" smtClean="0"/>
          </a:p>
          <a:p>
            <a:pPr lvl="1" eaLnBrk="1" hangingPunct="1"/>
            <a:endParaRPr lang="en-US" dirty="0" smtClean="0"/>
          </a:p>
          <a:p>
            <a:pPr lvl="2" eaLnBrk="1" hangingPunct="1"/>
            <a:endParaRPr lang="en-US" dirty="0" smtClean="0"/>
          </a:p>
          <a:p>
            <a:pPr lvl="2" eaLnBrk="1" hangingPunct="1"/>
            <a:endParaRPr lang="en-US" dirty="0" smtClean="0"/>
          </a:p>
          <a:p>
            <a:pPr lvl="1" eaLnBrk="1" hangingPunct="1"/>
            <a:endParaRPr lang="en-US" dirty="0" smtClean="0"/>
          </a:p>
          <a:p>
            <a:pPr lvl="1" eaLnBrk="1" hangingPunct="1">
              <a:buFont typeface="Arial" charset="0"/>
              <a:buNone/>
            </a:pPr>
            <a:endParaRPr lang="en-US" b="1" dirty="0" smtClean="0">
              <a:solidFill>
                <a:srgbClr val="FF0000"/>
              </a:solidFill>
            </a:endParaRPr>
          </a:p>
          <a:p>
            <a:pPr lvl="1" eaLnBrk="1" hangingPunct="1"/>
            <a:endParaRPr lang="en-US" b="1" dirty="0" smtClean="0">
              <a:solidFill>
                <a:srgbClr val="FF0000"/>
              </a:solidFill>
            </a:endParaRPr>
          </a:p>
          <a:p>
            <a:pPr lvl="1" eaLnBrk="1" hangingPunct="1"/>
            <a:endParaRPr lang="en-US" b="1" dirty="0" smtClean="0">
              <a:solidFill>
                <a:srgbClr val="FF0000"/>
              </a:solidFill>
            </a:endParaRPr>
          </a:p>
          <a:p>
            <a:pPr lvl="1" eaLnBrk="1" hangingPunct="1"/>
            <a:endParaRPr lang="en-US" b="1" dirty="0" smtClean="0">
              <a:solidFill>
                <a:srgbClr val="FF0000"/>
              </a:solidFill>
            </a:endParaRPr>
          </a:p>
          <a:p>
            <a:pPr eaLnBrk="1" hangingPunct="1"/>
            <a:endParaRPr lang="en-US" dirty="0" smtClean="0"/>
          </a:p>
          <a:p>
            <a:pPr eaLnBrk="1" hangingPunct="1"/>
            <a:endParaRPr lang="en-US" dirty="0" smtClean="0"/>
          </a:p>
        </p:txBody>
      </p:sp>
      <p:pic>
        <p:nvPicPr>
          <p:cNvPr id="41990" name="Picture 5" descr="per_mcs7_ch_1_2_h52_scm2_uep_6dB.png"/>
          <p:cNvPicPr>
            <a:picLocks noChangeAspect="1"/>
          </p:cNvPicPr>
          <p:nvPr/>
        </p:nvPicPr>
        <p:blipFill>
          <a:blip r:embed="rId3" cstate="print"/>
          <a:srcRect/>
          <a:stretch>
            <a:fillRect/>
          </a:stretch>
        </p:blipFill>
        <p:spPr bwMode="auto">
          <a:xfrm>
            <a:off x="-533400" y="2190750"/>
            <a:ext cx="5410200" cy="4057650"/>
          </a:xfrm>
          <a:prstGeom prst="rect">
            <a:avLst/>
          </a:prstGeom>
          <a:noFill/>
          <a:ln w="9525">
            <a:noFill/>
            <a:miter lim="800000"/>
            <a:headEnd/>
            <a:tailEnd/>
          </a:ln>
        </p:spPr>
      </p:pic>
      <p:pic>
        <p:nvPicPr>
          <p:cNvPr id="7" name="Picture 5" descr="per_mcs7_ch_1_4_h52_scm2_uep_6dB.png"/>
          <p:cNvPicPr>
            <a:picLocks noChangeAspect="1"/>
          </p:cNvPicPr>
          <p:nvPr/>
        </p:nvPicPr>
        <p:blipFill>
          <a:blip r:embed="rId4" cstate="print"/>
          <a:srcRect/>
          <a:stretch>
            <a:fillRect/>
          </a:stretch>
        </p:blipFill>
        <p:spPr bwMode="auto">
          <a:xfrm>
            <a:off x="4419600" y="2209800"/>
            <a:ext cx="5486400" cy="4114800"/>
          </a:xfrm>
          <a:prstGeom prst="rect">
            <a:avLst/>
          </a:prstGeom>
          <a:noFill/>
          <a:ln w="9525">
            <a:noFill/>
            <a:miter lim="800000"/>
            <a:headEnd/>
            <a:tailEnd/>
          </a:ln>
        </p:spPr>
      </p:pic>
      <p:sp>
        <p:nvSpPr>
          <p:cNvPr id="8" name="Date Placeholder 7"/>
          <p:cNvSpPr>
            <a:spLocks noGrp="1"/>
          </p:cNvSpPr>
          <p:nvPr>
            <p:ph type="dt" sz="half" idx="10"/>
          </p:nvPr>
        </p:nvSpPr>
        <p:spPr/>
        <p:txBody>
          <a:bodyPr/>
          <a:lstStyle/>
          <a:p>
            <a:pPr>
              <a:defRPr/>
            </a:pPr>
            <a:r>
              <a:rPr lang="en-US" smtClean="0"/>
              <a:t>July 2012</a:t>
            </a:r>
            <a:endParaRPr lang="en-US" dirty="0"/>
          </a:p>
        </p:txBody>
      </p:sp>
      <p:sp>
        <p:nvSpPr>
          <p:cNvPr id="9" name="Slide Number Placeholder 8"/>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
        <p:nvSpPr>
          <p:cNvPr id="10" name="Footer Placeholder 9"/>
          <p:cNvSpPr>
            <a:spLocks noGrp="1"/>
          </p:cNvSpPr>
          <p:nvPr>
            <p:ph type="ftr" sz="quarter" idx="11"/>
          </p:nvPr>
        </p:nvSpPr>
        <p:spPr/>
        <p:txBody>
          <a:bodyPr/>
          <a:lstStyle/>
          <a:p>
            <a:pPr>
              <a:defRPr/>
            </a:pPr>
            <a:r>
              <a:rPr lang="en-US" smtClean="0"/>
              <a:t>Ron Porat, Broadcom</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US" dirty="0" smtClean="0"/>
              <a:t>MCS9-scm1</a:t>
            </a:r>
          </a:p>
        </p:txBody>
      </p:sp>
      <p:sp>
        <p:nvSpPr>
          <p:cNvPr id="37891" name="Content Placeholder 2"/>
          <p:cNvSpPr>
            <a:spLocks noGrp="1"/>
          </p:cNvSpPr>
          <p:nvPr>
            <p:ph idx="1"/>
          </p:nvPr>
        </p:nvSpPr>
        <p:spPr>
          <a:xfrm>
            <a:off x="830263" y="1981200"/>
            <a:ext cx="7958137" cy="4308475"/>
          </a:xfrm>
        </p:spPr>
        <p:txBody>
          <a:bodyPr/>
          <a:lstStyle/>
          <a:p>
            <a:pPr lvl="1" eaLnBrk="1" hangingPunct="1"/>
            <a:endParaRPr lang="en-US" dirty="0" smtClean="0"/>
          </a:p>
          <a:p>
            <a:pPr lvl="1" eaLnBrk="1" hangingPunct="1"/>
            <a:endParaRPr lang="en-US" dirty="0" smtClean="0"/>
          </a:p>
          <a:p>
            <a:pPr lvl="2" eaLnBrk="1" hangingPunct="1"/>
            <a:endParaRPr lang="en-US" dirty="0" smtClean="0"/>
          </a:p>
          <a:p>
            <a:pPr lvl="2" eaLnBrk="1" hangingPunct="1"/>
            <a:endParaRPr lang="en-US" dirty="0" smtClean="0"/>
          </a:p>
          <a:p>
            <a:pPr lvl="1" eaLnBrk="1" hangingPunct="1"/>
            <a:endParaRPr lang="en-US" dirty="0" smtClean="0"/>
          </a:p>
          <a:p>
            <a:pPr lvl="1" eaLnBrk="1" hangingPunct="1">
              <a:buFont typeface="Arial" charset="0"/>
              <a:buNone/>
            </a:pPr>
            <a:endParaRPr lang="en-US" b="1" dirty="0" smtClean="0">
              <a:solidFill>
                <a:srgbClr val="FF0000"/>
              </a:solidFill>
            </a:endParaRPr>
          </a:p>
          <a:p>
            <a:pPr lvl="1" eaLnBrk="1" hangingPunct="1"/>
            <a:endParaRPr lang="en-US" b="1" dirty="0" smtClean="0">
              <a:solidFill>
                <a:srgbClr val="FF0000"/>
              </a:solidFill>
            </a:endParaRPr>
          </a:p>
          <a:p>
            <a:pPr lvl="1" eaLnBrk="1" hangingPunct="1"/>
            <a:endParaRPr lang="en-US" b="1" dirty="0" smtClean="0">
              <a:solidFill>
                <a:srgbClr val="FF0000"/>
              </a:solidFill>
            </a:endParaRPr>
          </a:p>
          <a:p>
            <a:pPr lvl="1" eaLnBrk="1" hangingPunct="1"/>
            <a:endParaRPr lang="en-US" b="1" dirty="0" smtClean="0">
              <a:solidFill>
                <a:srgbClr val="FF0000"/>
              </a:solidFill>
            </a:endParaRPr>
          </a:p>
          <a:p>
            <a:pPr eaLnBrk="1" hangingPunct="1"/>
            <a:endParaRPr lang="en-US" dirty="0" smtClean="0"/>
          </a:p>
          <a:p>
            <a:pPr eaLnBrk="1" hangingPunct="1"/>
            <a:endParaRPr lang="en-US" dirty="0" smtClean="0"/>
          </a:p>
        </p:txBody>
      </p:sp>
      <p:pic>
        <p:nvPicPr>
          <p:cNvPr id="37894" name="Picture 5" descr="fig_per_mcs9_ch_1_2_scm1_h52.png"/>
          <p:cNvPicPr>
            <a:picLocks noChangeAspect="1"/>
          </p:cNvPicPr>
          <p:nvPr/>
        </p:nvPicPr>
        <p:blipFill>
          <a:blip r:embed="rId3" cstate="print"/>
          <a:srcRect/>
          <a:stretch>
            <a:fillRect/>
          </a:stretch>
        </p:blipFill>
        <p:spPr bwMode="auto">
          <a:xfrm>
            <a:off x="-152400" y="2438400"/>
            <a:ext cx="5181600" cy="3886200"/>
          </a:xfrm>
          <a:prstGeom prst="rect">
            <a:avLst/>
          </a:prstGeom>
          <a:noFill/>
          <a:ln w="9525">
            <a:noFill/>
            <a:miter lim="800000"/>
            <a:headEnd/>
            <a:tailEnd/>
          </a:ln>
        </p:spPr>
      </p:pic>
      <p:pic>
        <p:nvPicPr>
          <p:cNvPr id="7" name="Picture 5" descr="fig_per_mcs9_ch_1_2_scm2_h52.png"/>
          <p:cNvPicPr>
            <a:picLocks noChangeAspect="1"/>
          </p:cNvPicPr>
          <p:nvPr/>
        </p:nvPicPr>
        <p:blipFill>
          <a:blip r:embed="rId4" cstate="print"/>
          <a:srcRect/>
          <a:stretch>
            <a:fillRect/>
          </a:stretch>
        </p:blipFill>
        <p:spPr bwMode="auto">
          <a:xfrm>
            <a:off x="4699000" y="2438400"/>
            <a:ext cx="4978400" cy="3733800"/>
          </a:xfrm>
          <a:prstGeom prst="rect">
            <a:avLst/>
          </a:prstGeom>
          <a:noFill/>
          <a:ln w="9525">
            <a:noFill/>
            <a:miter lim="800000"/>
            <a:headEnd/>
            <a:tailEnd/>
          </a:ln>
        </p:spPr>
      </p:pic>
      <p:sp>
        <p:nvSpPr>
          <p:cNvPr id="8" name="Date Placeholder 7"/>
          <p:cNvSpPr>
            <a:spLocks noGrp="1"/>
          </p:cNvSpPr>
          <p:nvPr>
            <p:ph type="dt" sz="half" idx="10"/>
          </p:nvPr>
        </p:nvSpPr>
        <p:spPr/>
        <p:txBody>
          <a:bodyPr/>
          <a:lstStyle/>
          <a:p>
            <a:pPr>
              <a:defRPr/>
            </a:pPr>
            <a:r>
              <a:rPr lang="en-US" smtClean="0"/>
              <a:t>July 2012</a:t>
            </a:r>
            <a:endParaRPr lang="en-US" dirty="0"/>
          </a:p>
        </p:txBody>
      </p:sp>
      <p:sp>
        <p:nvSpPr>
          <p:cNvPr id="9" name="Slide Number Placeholder 8"/>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
        <p:nvSpPr>
          <p:cNvPr id="10" name="Footer Placeholder 9"/>
          <p:cNvSpPr>
            <a:spLocks noGrp="1"/>
          </p:cNvSpPr>
          <p:nvPr>
            <p:ph type="ftr" sz="quarter" idx="11"/>
          </p:nvPr>
        </p:nvSpPr>
        <p:spPr/>
        <p:txBody>
          <a:bodyPr/>
          <a:lstStyle/>
          <a:p>
            <a:pPr>
              <a:defRPr/>
            </a:pPr>
            <a:r>
              <a:rPr lang="en-US" smtClean="0"/>
              <a:t>Ron Porat, Broadcom</a:t>
            </a:r>
            <a:endParaRPr lang="en-US"/>
          </a:p>
        </p:txBody>
      </p:sp>
    </p:spTree>
    <p:extLst>
      <p:ext uri="{BB962C8B-B14F-4D97-AF65-F5344CB8AC3E}">
        <p14:creationId xmlns="" xmlns:p14="http://schemas.microsoft.com/office/powerpoint/2010/main" val="743698443"/>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pPr eaLnBrk="1" hangingPunct="1"/>
            <a:r>
              <a:rPr lang="en-US" sz="2800" dirty="0" smtClean="0"/>
              <a:t>MCS9-scm2-with [-3,3]dB SNR</a:t>
            </a:r>
          </a:p>
        </p:txBody>
      </p:sp>
      <p:sp>
        <p:nvSpPr>
          <p:cNvPr id="47107" name="Content Placeholder 2"/>
          <p:cNvSpPr>
            <a:spLocks noGrp="1"/>
          </p:cNvSpPr>
          <p:nvPr>
            <p:ph idx="1"/>
          </p:nvPr>
        </p:nvSpPr>
        <p:spPr>
          <a:xfrm>
            <a:off x="830263" y="1981200"/>
            <a:ext cx="7958137" cy="4308475"/>
          </a:xfrm>
        </p:spPr>
        <p:txBody>
          <a:bodyPr/>
          <a:lstStyle/>
          <a:p>
            <a:pPr lvl="1" eaLnBrk="1" hangingPunct="1"/>
            <a:endParaRPr lang="en-US" dirty="0" smtClean="0"/>
          </a:p>
          <a:p>
            <a:pPr lvl="1" eaLnBrk="1" hangingPunct="1"/>
            <a:endParaRPr lang="en-US" dirty="0" smtClean="0"/>
          </a:p>
          <a:p>
            <a:pPr lvl="2" eaLnBrk="1" hangingPunct="1"/>
            <a:endParaRPr lang="en-US" dirty="0" smtClean="0"/>
          </a:p>
          <a:p>
            <a:pPr lvl="2" eaLnBrk="1" hangingPunct="1"/>
            <a:endParaRPr lang="en-US" dirty="0" smtClean="0"/>
          </a:p>
          <a:p>
            <a:pPr lvl="1" eaLnBrk="1" hangingPunct="1"/>
            <a:endParaRPr lang="en-US" dirty="0" smtClean="0"/>
          </a:p>
          <a:p>
            <a:pPr lvl="1" eaLnBrk="1" hangingPunct="1">
              <a:buFont typeface="Arial" charset="0"/>
              <a:buNone/>
            </a:pPr>
            <a:endParaRPr lang="en-US" b="1" dirty="0" smtClean="0">
              <a:solidFill>
                <a:srgbClr val="FF0000"/>
              </a:solidFill>
            </a:endParaRPr>
          </a:p>
          <a:p>
            <a:pPr lvl="1" eaLnBrk="1" hangingPunct="1"/>
            <a:endParaRPr lang="en-US" b="1" dirty="0" smtClean="0">
              <a:solidFill>
                <a:srgbClr val="FF0000"/>
              </a:solidFill>
            </a:endParaRPr>
          </a:p>
          <a:p>
            <a:pPr lvl="1" eaLnBrk="1" hangingPunct="1"/>
            <a:endParaRPr lang="en-US" b="1" dirty="0" smtClean="0">
              <a:solidFill>
                <a:srgbClr val="FF0000"/>
              </a:solidFill>
            </a:endParaRPr>
          </a:p>
          <a:p>
            <a:pPr lvl="1" eaLnBrk="1" hangingPunct="1"/>
            <a:endParaRPr lang="en-US" b="1" dirty="0" smtClean="0">
              <a:solidFill>
                <a:srgbClr val="FF0000"/>
              </a:solidFill>
            </a:endParaRPr>
          </a:p>
          <a:p>
            <a:pPr eaLnBrk="1" hangingPunct="1"/>
            <a:endParaRPr lang="en-US" dirty="0" smtClean="0"/>
          </a:p>
          <a:p>
            <a:pPr eaLnBrk="1" hangingPunct="1"/>
            <a:endParaRPr lang="en-US" dirty="0" smtClean="0"/>
          </a:p>
        </p:txBody>
      </p:sp>
      <p:pic>
        <p:nvPicPr>
          <p:cNvPr id="47110" name="Picture 6" descr="fig_per_mcs9_scm2_ch_1_2_h52_uep_6dB.png"/>
          <p:cNvPicPr>
            <a:picLocks noChangeAspect="1"/>
          </p:cNvPicPr>
          <p:nvPr/>
        </p:nvPicPr>
        <p:blipFill>
          <a:blip r:embed="rId3" cstate="print"/>
          <a:srcRect/>
          <a:stretch>
            <a:fillRect/>
          </a:stretch>
        </p:blipFill>
        <p:spPr bwMode="auto">
          <a:xfrm>
            <a:off x="-228600" y="2362200"/>
            <a:ext cx="5181600" cy="3886200"/>
          </a:xfrm>
          <a:prstGeom prst="rect">
            <a:avLst/>
          </a:prstGeom>
          <a:noFill/>
          <a:ln w="9525">
            <a:noFill/>
            <a:miter lim="800000"/>
            <a:headEnd/>
            <a:tailEnd/>
          </a:ln>
        </p:spPr>
      </p:pic>
      <p:pic>
        <p:nvPicPr>
          <p:cNvPr id="7" name="Picture 7" descr="fig_per_mcs9_scm2_ch_1_4_h52_uep_6dB.png"/>
          <p:cNvPicPr>
            <a:picLocks noChangeAspect="1"/>
          </p:cNvPicPr>
          <p:nvPr/>
        </p:nvPicPr>
        <p:blipFill>
          <a:blip r:embed="rId4" cstate="print"/>
          <a:srcRect/>
          <a:stretch>
            <a:fillRect/>
          </a:stretch>
        </p:blipFill>
        <p:spPr bwMode="auto">
          <a:xfrm>
            <a:off x="4572000" y="2438400"/>
            <a:ext cx="5105400" cy="3829050"/>
          </a:xfrm>
          <a:prstGeom prst="rect">
            <a:avLst/>
          </a:prstGeom>
          <a:noFill/>
          <a:ln w="9525">
            <a:noFill/>
            <a:miter lim="800000"/>
            <a:headEnd/>
            <a:tailEnd/>
          </a:ln>
        </p:spPr>
      </p:pic>
      <p:sp>
        <p:nvSpPr>
          <p:cNvPr id="8" name="Date Placeholder 7"/>
          <p:cNvSpPr>
            <a:spLocks noGrp="1"/>
          </p:cNvSpPr>
          <p:nvPr>
            <p:ph type="dt" sz="half" idx="10"/>
          </p:nvPr>
        </p:nvSpPr>
        <p:spPr/>
        <p:txBody>
          <a:bodyPr/>
          <a:lstStyle/>
          <a:p>
            <a:pPr>
              <a:defRPr/>
            </a:pPr>
            <a:r>
              <a:rPr lang="en-US" smtClean="0"/>
              <a:t>July 2012</a:t>
            </a:r>
            <a:endParaRPr lang="en-US" dirty="0"/>
          </a:p>
        </p:txBody>
      </p:sp>
      <p:sp>
        <p:nvSpPr>
          <p:cNvPr id="9" name="Slide Number Placeholder 8"/>
          <p:cNvSpPr>
            <a:spLocks noGrp="1"/>
          </p:cNvSpPr>
          <p:nvPr>
            <p:ph type="sldNum" sz="quarter" idx="12"/>
          </p:nvPr>
        </p:nvSpPr>
        <p:spPr/>
        <p:txBody>
          <a:bodyPr/>
          <a:lstStyle/>
          <a:p>
            <a:pPr>
              <a:defRPr/>
            </a:pPr>
            <a:r>
              <a:rPr lang="en-US" smtClean="0"/>
              <a:t>Slide </a:t>
            </a:r>
            <a:fld id="{C1789BC7-C074-42CC-ADF8-5107DF6BD1C1}" type="slidenum">
              <a:rPr lang="en-US" smtClean="0"/>
              <a:pPr>
                <a:defRPr/>
              </a:pPr>
              <a:t>19</a:t>
            </a:fld>
            <a:endParaRPr lang="en-US"/>
          </a:p>
        </p:txBody>
      </p:sp>
      <p:sp>
        <p:nvSpPr>
          <p:cNvPr id="10" name="Footer Placeholder 9"/>
          <p:cNvSpPr>
            <a:spLocks noGrp="1"/>
          </p:cNvSpPr>
          <p:nvPr>
            <p:ph type="ftr" sz="quarter" idx="11"/>
          </p:nvPr>
        </p:nvSpPr>
        <p:spPr/>
        <p:txBody>
          <a:bodyPr/>
          <a:lstStyle/>
          <a:p>
            <a:pPr>
              <a:defRPr/>
            </a:pPr>
            <a:r>
              <a:rPr lang="en-US" smtClean="0"/>
              <a:t>Ron Porat, Broadcom</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968214" cy="276999"/>
          </a:xfrm>
        </p:spPr>
        <p:txBody>
          <a:bodyPr/>
          <a:lstStyle/>
          <a:p>
            <a:pPr>
              <a:defRPr/>
            </a:pPr>
            <a:r>
              <a:rPr lang="en-US" smtClean="0"/>
              <a:t>July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dirty="0" smtClean="0"/>
              <a:t>Outline</a:t>
            </a:r>
          </a:p>
        </p:txBody>
      </p:sp>
      <p:sp>
        <p:nvSpPr>
          <p:cNvPr id="6149" name="Rectangle 3"/>
          <p:cNvSpPr>
            <a:spLocks noGrp="1" noChangeArrowheads="1"/>
          </p:cNvSpPr>
          <p:nvPr>
            <p:ph type="body" idx="1"/>
          </p:nvPr>
        </p:nvSpPr>
        <p:spPr/>
        <p:txBody>
          <a:bodyPr/>
          <a:lstStyle/>
          <a:p>
            <a:r>
              <a:rPr lang="en-US" sz="1800" b="0" dirty="0" smtClean="0"/>
              <a:t>Propose values for </a:t>
            </a:r>
            <a:r>
              <a:rPr lang="en-US" sz="1800" b="0" dirty="0" err="1" smtClean="0"/>
              <a:t>Ncol</a:t>
            </a:r>
            <a:r>
              <a:rPr lang="en-US" sz="1800" b="0" dirty="0" smtClean="0"/>
              <a:t> for 2 frequency segments and 4 frequency segments</a:t>
            </a:r>
          </a:p>
          <a:p>
            <a:endParaRPr lang="en-US" sz="1800" b="0" dirty="0" smtClean="0"/>
          </a:p>
          <a:p>
            <a:r>
              <a:rPr lang="en-US" sz="1800" b="0" dirty="0" smtClean="0"/>
              <a:t>Recall the value of </a:t>
            </a:r>
            <a:r>
              <a:rPr lang="en-US" sz="1800" b="0" dirty="0" err="1" smtClean="0"/>
              <a:t>Ncol</a:t>
            </a:r>
            <a:r>
              <a:rPr lang="en-US" sz="1800" b="0" dirty="0" smtClean="0"/>
              <a:t> for one frequency segment is as in 11ac 40MHz PHY and equals 18.</a:t>
            </a:r>
          </a:p>
          <a:p>
            <a:endParaRPr lang="en-US" sz="1800" b="0" dirty="0" smtClean="0"/>
          </a:p>
          <a:p>
            <a:r>
              <a:rPr lang="en-US" sz="1800" b="0" dirty="0" smtClean="0"/>
              <a:t>Recall also </a:t>
            </a:r>
            <a:r>
              <a:rPr lang="en-US" sz="1800" b="0" dirty="0" err="1" smtClean="0"/>
              <a:t>Ncol</a:t>
            </a:r>
            <a:r>
              <a:rPr lang="en-US" sz="1800" b="0" dirty="0" smtClean="0"/>
              <a:t> determines the interleaver depth and is a divisor of the number of DATA tones (216 for 2 frequency segments and 432 for 4 frequency segments)</a:t>
            </a:r>
          </a:p>
          <a:p>
            <a:endParaRPr lang="en-US" sz="1800" b="0" dirty="0" smtClean="0"/>
          </a:p>
          <a:p>
            <a:r>
              <a:rPr lang="en-US" sz="1800" b="0" dirty="0" smtClean="0"/>
              <a:t>Potential values for 2 frequency segments are : 6  8  9 12 18 24 27 36 54</a:t>
            </a:r>
          </a:p>
          <a:p>
            <a:pPr lvl="1"/>
            <a:r>
              <a:rPr lang="en-US" sz="1400" dirty="0" smtClean="0"/>
              <a:t>Note that 2 frequency segments are roughly equivalent to 80MHz PHY and the </a:t>
            </a:r>
            <a:r>
              <a:rPr lang="en-US" sz="1400" dirty="0" err="1" smtClean="0"/>
              <a:t>Ncol</a:t>
            </a:r>
            <a:r>
              <a:rPr lang="en-US" sz="1400" dirty="0" smtClean="0"/>
              <a:t> value for 80MHz is 26. </a:t>
            </a:r>
            <a:endParaRPr lang="en-US" sz="1400" b="0" dirty="0" smtClean="0"/>
          </a:p>
          <a:p>
            <a:r>
              <a:rPr lang="en-US" sz="1800" b="0" dirty="0" smtClean="0"/>
              <a:t>Potential values for 4 frequency segments are : 6 8 9 12 16 18 24 27 36 48 54</a:t>
            </a:r>
          </a:p>
          <a:p>
            <a:endParaRPr lang="en-US" sz="1800" b="0" dirty="0" smtClean="0"/>
          </a:p>
          <a:p>
            <a:pPr lvl="1"/>
            <a:endParaRPr lang="en-US" sz="1400" b="0" dirty="0" smtClean="0"/>
          </a:p>
          <a:p>
            <a:endParaRPr lang="en-US" sz="1800" dirty="0" smtClean="0"/>
          </a:p>
        </p:txBody>
      </p:sp>
      <p:sp>
        <p:nvSpPr>
          <p:cNvPr id="9" name="Slide Number Placeholder 8"/>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381000" y="1447800"/>
            <a:ext cx="8305800" cy="4953000"/>
          </a:xfrm>
        </p:spPr>
        <p:txBody>
          <a:bodyPr/>
          <a:lstStyle/>
          <a:p>
            <a:endParaRPr lang="en-US" sz="1800" dirty="0" smtClean="0"/>
          </a:p>
          <a:p>
            <a:endParaRPr lang="en-US" sz="1800" dirty="0" smtClean="0"/>
          </a:p>
          <a:p>
            <a:endParaRPr lang="en-US" sz="1800" dirty="0" smtClean="0"/>
          </a:p>
          <a:p>
            <a:endParaRPr lang="en-US" sz="1800" dirty="0" smtClean="0"/>
          </a:p>
          <a:p>
            <a:endParaRPr lang="en-US" sz="1800" dirty="0" smtClean="0"/>
          </a:p>
          <a:p>
            <a:pPr>
              <a:buNone/>
            </a:pPr>
            <a:r>
              <a:rPr lang="en-US" sz="1800" dirty="0" smtClean="0"/>
              <a:t>			Appendix B – Four Frequency Segment Results</a:t>
            </a:r>
          </a:p>
        </p:txBody>
      </p:sp>
      <p:sp>
        <p:nvSpPr>
          <p:cNvPr id="10" name="Date Placeholder 9"/>
          <p:cNvSpPr>
            <a:spLocks noGrp="1"/>
          </p:cNvSpPr>
          <p:nvPr>
            <p:ph type="dt" sz="half" idx="10"/>
          </p:nvPr>
        </p:nvSpPr>
        <p:spPr/>
        <p:txBody>
          <a:bodyPr/>
          <a:lstStyle/>
          <a:p>
            <a:pPr>
              <a:defRPr/>
            </a:pPr>
            <a:r>
              <a:rPr lang="en-US" smtClean="0"/>
              <a:t>July 2012</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20</a:t>
            </a:fld>
            <a:endParaRPr lang="en-US"/>
          </a:p>
        </p:txBody>
      </p:sp>
      <p:sp>
        <p:nvSpPr>
          <p:cNvPr id="6" name="Footer Placeholder 5"/>
          <p:cNvSpPr>
            <a:spLocks noGrp="1"/>
          </p:cNvSpPr>
          <p:nvPr>
            <p:ph type="ftr" sz="quarter" idx="11"/>
          </p:nvPr>
        </p:nvSpPr>
        <p:spPr/>
        <p:txBody>
          <a:bodyPr/>
          <a:lstStyle/>
          <a:p>
            <a:pPr>
              <a:defRPr/>
            </a:pPr>
            <a:r>
              <a:rPr lang="en-US" smtClean="0"/>
              <a:t>Ron Porat, Broadcom</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pPr eaLnBrk="1" hangingPunct="1"/>
            <a:r>
              <a:rPr lang="en-US" dirty="0" smtClean="0"/>
              <a:t>Contiguous 4 channel (Equal SNR)-MCS1</a:t>
            </a:r>
          </a:p>
        </p:txBody>
      </p:sp>
      <p:sp>
        <p:nvSpPr>
          <p:cNvPr id="62467" name="Content Placeholder 2"/>
          <p:cNvSpPr>
            <a:spLocks noGrp="1"/>
          </p:cNvSpPr>
          <p:nvPr>
            <p:ph idx="1"/>
          </p:nvPr>
        </p:nvSpPr>
        <p:spPr>
          <a:xfrm>
            <a:off x="830263" y="973138"/>
            <a:ext cx="7958137" cy="5316537"/>
          </a:xfrm>
        </p:spPr>
        <p:txBody>
          <a:bodyPr/>
          <a:lstStyle/>
          <a:p>
            <a:pPr lvl="1" eaLnBrk="1" hangingPunct="1"/>
            <a:endParaRPr lang="en-US" smtClean="0"/>
          </a:p>
          <a:p>
            <a:pPr lvl="1" eaLnBrk="1" hangingPunct="1"/>
            <a:endParaRPr lang="en-US" smtClean="0"/>
          </a:p>
          <a:p>
            <a:pPr lvl="2" eaLnBrk="1" hangingPunct="1"/>
            <a:endParaRPr lang="en-US" smtClean="0"/>
          </a:p>
          <a:p>
            <a:pPr lvl="2" eaLnBrk="1" hangingPunct="1"/>
            <a:endParaRPr lang="en-US" smtClean="0"/>
          </a:p>
          <a:p>
            <a:pPr lvl="1" eaLnBrk="1" hangingPunct="1"/>
            <a:endParaRPr lang="en-US" smtClean="0"/>
          </a:p>
          <a:p>
            <a:pPr lvl="1" eaLnBrk="1" hangingPunct="1">
              <a:buFont typeface="Arial" charset="0"/>
              <a:buNone/>
            </a:pPr>
            <a:endParaRPr lang="en-US" b="1" smtClean="0">
              <a:solidFill>
                <a:srgbClr val="FF0000"/>
              </a:solidFill>
            </a:endParaRPr>
          </a:p>
          <a:p>
            <a:pPr lvl="1" eaLnBrk="1" hangingPunct="1"/>
            <a:endParaRPr lang="en-US" b="1" smtClean="0">
              <a:solidFill>
                <a:srgbClr val="FF0000"/>
              </a:solidFill>
            </a:endParaRPr>
          </a:p>
          <a:p>
            <a:pPr lvl="1" eaLnBrk="1" hangingPunct="1"/>
            <a:endParaRPr lang="en-US" b="1" smtClean="0">
              <a:solidFill>
                <a:srgbClr val="FF0000"/>
              </a:solidFill>
            </a:endParaRPr>
          </a:p>
          <a:p>
            <a:pPr lvl="1" eaLnBrk="1" hangingPunct="1"/>
            <a:endParaRPr lang="en-US" b="1" smtClean="0">
              <a:solidFill>
                <a:srgbClr val="FF0000"/>
              </a:solidFill>
            </a:endParaRPr>
          </a:p>
          <a:p>
            <a:pPr eaLnBrk="1" hangingPunct="1"/>
            <a:endParaRPr lang="en-US" smtClean="0"/>
          </a:p>
          <a:p>
            <a:pPr eaLnBrk="1" hangingPunct="1"/>
            <a:endParaRPr lang="en-US" smtClean="0"/>
          </a:p>
        </p:txBody>
      </p:sp>
      <p:pic>
        <p:nvPicPr>
          <p:cNvPr id="2" name="Picture 1"/>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726953" y="1980830"/>
            <a:ext cx="5690093" cy="4267570"/>
          </a:xfrm>
          <a:prstGeom prst="rect">
            <a:avLst/>
          </a:prstGeom>
        </p:spPr>
      </p:pic>
      <p:sp>
        <p:nvSpPr>
          <p:cNvPr id="7" name="Date Placeholder 6"/>
          <p:cNvSpPr>
            <a:spLocks noGrp="1"/>
          </p:cNvSpPr>
          <p:nvPr>
            <p:ph type="dt" sz="half" idx="10"/>
          </p:nvPr>
        </p:nvSpPr>
        <p:spPr/>
        <p:txBody>
          <a:bodyPr/>
          <a:lstStyle/>
          <a:p>
            <a:pPr>
              <a:defRPr/>
            </a:pPr>
            <a:r>
              <a:rPr lang="en-US" smtClean="0"/>
              <a:t>July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C1789BC7-C074-42CC-ADF8-5107DF6BD1C1}" type="slidenum">
              <a:rPr lang="en-US" smtClean="0"/>
              <a:pPr>
                <a:defRPr/>
              </a:pPr>
              <a:t>21</a:t>
            </a:fld>
            <a:endParaRPr lang="en-US"/>
          </a:p>
        </p:txBody>
      </p:sp>
      <p:sp>
        <p:nvSpPr>
          <p:cNvPr id="9" name="Footer Placeholder 8"/>
          <p:cNvSpPr>
            <a:spLocks noGrp="1"/>
          </p:cNvSpPr>
          <p:nvPr>
            <p:ph type="ftr" sz="quarter" idx="11"/>
          </p:nvPr>
        </p:nvSpPr>
        <p:spPr/>
        <p:txBody>
          <a:bodyPr/>
          <a:lstStyle/>
          <a:p>
            <a:pPr>
              <a:defRPr/>
            </a:pPr>
            <a:r>
              <a:rPr lang="en-US" smtClean="0"/>
              <a:t>Ron Porat, Broadcom</a:t>
            </a:r>
            <a:endParaRPr lang="en-US"/>
          </a:p>
        </p:txBody>
      </p:sp>
    </p:spTree>
    <p:extLst>
      <p:ext uri="{BB962C8B-B14F-4D97-AF65-F5344CB8AC3E}">
        <p14:creationId xmlns="" xmlns:p14="http://schemas.microsoft.com/office/powerpoint/2010/main" val="632664730"/>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685800" y="685800"/>
            <a:ext cx="7772400" cy="838200"/>
          </a:xfrm>
        </p:spPr>
        <p:txBody>
          <a:bodyPr/>
          <a:lstStyle/>
          <a:p>
            <a:pPr eaLnBrk="1" hangingPunct="1"/>
            <a:r>
              <a:rPr lang="en-US" dirty="0" smtClean="0"/>
              <a:t>Contiguous 4 channel -MCS3</a:t>
            </a:r>
          </a:p>
        </p:txBody>
      </p:sp>
      <p:sp>
        <p:nvSpPr>
          <p:cNvPr id="62467" name="Content Placeholder 2"/>
          <p:cNvSpPr>
            <a:spLocks noGrp="1"/>
          </p:cNvSpPr>
          <p:nvPr>
            <p:ph idx="1"/>
          </p:nvPr>
        </p:nvSpPr>
        <p:spPr>
          <a:xfrm>
            <a:off x="830263" y="1752600"/>
            <a:ext cx="7958137" cy="4537075"/>
          </a:xfrm>
        </p:spPr>
        <p:txBody>
          <a:bodyPr/>
          <a:lstStyle/>
          <a:p>
            <a:pPr lvl="1" eaLnBrk="1" hangingPunct="1"/>
            <a:endParaRPr lang="en-US" dirty="0" smtClean="0"/>
          </a:p>
          <a:p>
            <a:pPr lvl="1" eaLnBrk="1" hangingPunct="1"/>
            <a:endParaRPr lang="en-US" dirty="0" smtClean="0"/>
          </a:p>
          <a:p>
            <a:pPr lvl="2" eaLnBrk="1" hangingPunct="1"/>
            <a:endParaRPr lang="en-US" dirty="0" smtClean="0"/>
          </a:p>
          <a:p>
            <a:pPr lvl="2" eaLnBrk="1" hangingPunct="1"/>
            <a:endParaRPr lang="en-US" dirty="0" smtClean="0"/>
          </a:p>
          <a:p>
            <a:pPr lvl="1" eaLnBrk="1" hangingPunct="1"/>
            <a:endParaRPr lang="en-US" dirty="0" smtClean="0"/>
          </a:p>
          <a:p>
            <a:pPr lvl="1" eaLnBrk="1" hangingPunct="1">
              <a:buFont typeface="Arial" charset="0"/>
              <a:buNone/>
            </a:pPr>
            <a:endParaRPr lang="en-US" b="1" dirty="0" smtClean="0">
              <a:solidFill>
                <a:srgbClr val="FF0000"/>
              </a:solidFill>
            </a:endParaRPr>
          </a:p>
          <a:p>
            <a:pPr lvl="1" eaLnBrk="1" hangingPunct="1"/>
            <a:endParaRPr lang="en-US" b="1" dirty="0" smtClean="0">
              <a:solidFill>
                <a:srgbClr val="FF0000"/>
              </a:solidFill>
            </a:endParaRPr>
          </a:p>
          <a:p>
            <a:pPr lvl="1" eaLnBrk="1" hangingPunct="1"/>
            <a:endParaRPr lang="en-US" b="1" dirty="0" smtClean="0">
              <a:solidFill>
                <a:srgbClr val="FF0000"/>
              </a:solidFill>
            </a:endParaRPr>
          </a:p>
          <a:p>
            <a:pPr lvl="1" eaLnBrk="1" hangingPunct="1"/>
            <a:endParaRPr lang="en-US" b="1" dirty="0" smtClean="0">
              <a:solidFill>
                <a:srgbClr val="FF0000"/>
              </a:solidFill>
            </a:endParaRPr>
          </a:p>
          <a:p>
            <a:pPr eaLnBrk="1" hangingPunct="1"/>
            <a:endParaRPr lang="en-US" dirty="0" smtClean="0"/>
          </a:p>
          <a:p>
            <a:pPr eaLnBrk="1" hangingPunct="1"/>
            <a:endParaRPr lang="en-US" dirty="0" smtClean="0"/>
          </a:p>
        </p:txBody>
      </p:sp>
      <p:pic>
        <p:nvPicPr>
          <p:cNvPr id="7" name="Picture 6"/>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57201" y="2286369"/>
            <a:ext cx="5181601" cy="3886201"/>
          </a:xfrm>
          <a:prstGeom prst="rect">
            <a:avLst/>
          </a:prstGeom>
        </p:spPr>
      </p:pic>
      <p:sp>
        <p:nvSpPr>
          <p:cNvPr id="8" name="Date Placeholder 7"/>
          <p:cNvSpPr>
            <a:spLocks noGrp="1"/>
          </p:cNvSpPr>
          <p:nvPr>
            <p:ph type="dt" sz="half" idx="10"/>
          </p:nvPr>
        </p:nvSpPr>
        <p:spPr/>
        <p:txBody>
          <a:bodyPr/>
          <a:lstStyle/>
          <a:p>
            <a:pPr>
              <a:defRPr/>
            </a:pPr>
            <a:r>
              <a:rPr lang="en-US" smtClean="0"/>
              <a:t>July 2012</a:t>
            </a:r>
            <a:endParaRPr lang="en-US" dirty="0"/>
          </a:p>
        </p:txBody>
      </p:sp>
      <p:sp>
        <p:nvSpPr>
          <p:cNvPr id="9" name="Slide Number Placeholder 8"/>
          <p:cNvSpPr>
            <a:spLocks noGrp="1"/>
          </p:cNvSpPr>
          <p:nvPr>
            <p:ph type="sldNum" sz="quarter" idx="12"/>
          </p:nvPr>
        </p:nvSpPr>
        <p:spPr/>
        <p:txBody>
          <a:bodyPr/>
          <a:lstStyle/>
          <a:p>
            <a:pPr>
              <a:defRPr/>
            </a:pPr>
            <a:r>
              <a:rPr lang="en-US" smtClean="0"/>
              <a:t>Slide </a:t>
            </a:r>
            <a:fld id="{C1789BC7-C074-42CC-ADF8-5107DF6BD1C1}" type="slidenum">
              <a:rPr lang="en-US" smtClean="0"/>
              <a:pPr>
                <a:defRPr/>
              </a:pPr>
              <a:t>22</a:t>
            </a:fld>
            <a:endParaRPr lang="en-US"/>
          </a:p>
        </p:txBody>
      </p:sp>
      <p:sp>
        <p:nvSpPr>
          <p:cNvPr id="10" name="Footer Placeholder 9"/>
          <p:cNvSpPr>
            <a:spLocks noGrp="1"/>
          </p:cNvSpPr>
          <p:nvPr>
            <p:ph type="ftr" sz="quarter" idx="11"/>
          </p:nvPr>
        </p:nvSpPr>
        <p:spPr/>
        <p:txBody>
          <a:bodyPr/>
          <a:lstStyle/>
          <a:p>
            <a:pPr>
              <a:defRPr/>
            </a:pPr>
            <a:r>
              <a:rPr lang="en-US" smtClean="0"/>
              <a:t>Ron Porat, Broadcom</a:t>
            </a:r>
            <a:endParaRPr lang="en-US"/>
          </a:p>
        </p:txBody>
      </p:sp>
      <p:pic>
        <p:nvPicPr>
          <p:cNvPr id="11" name="Picture 10"/>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4343400" y="2286000"/>
            <a:ext cx="5207493" cy="3905620"/>
          </a:xfrm>
          <a:prstGeom prst="rect">
            <a:avLst/>
          </a:prstGeom>
        </p:spPr>
      </p:pic>
    </p:spTree>
    <p:extLst>
      <p:ext uri="{BB962C8B-B14F-4D97-AF65-F5344CB8AC3E}">
        <p14:creationId xmlns="" xmlns:p14="http://schemas.microsoft.com/office/powerpoint/2010/main" val="422552024"/>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685800" y="685800"/>
            <a:ext cx="7772400" cy="914400"/>
          </a:xfrm>
        </p:spPr>
        <p:txBody>
          <a:bodyPr/>
          <a:lstStyle/>
          <a:p>
            <a:pPr eaLnBrk="1" hangingPunct="1"/>
            <a:r>
              <a:rPr lang="en-US" dirty="0" smtClean="0"/>
              <a:t>Contiguous 4 channel - MCS5</a:t>
            </a:r>
          </a:p>
        </p:txBody>
      </p:sp>
      <p:sp>
        <p:nvSpPr>
          <p:cNvPr id="62467" name="Content Placeholder 2"/>
          <p:cNvSpPr>
            <a:spLocks noGrp="1"/>
          </p:cNvSpPr>
          <p:nvPr>
            <p:ph idx="1"/>
          </p:nvPr>
        </p:nvSpPr>
        <p:spPr>
          <a:xfrm>
            <a:off x="830263" y="1828800"/>
            <a:ext cx="7958137" cy="4460875"/>
          </a:xfrm>
        </p:spPr>
        <p:txBody>
          <a:bodyPr/>
          <a:lstStyle/>
          <a:p>
            <a:pPr lvl="1" eaLnBrk="1" hangingPunct="1"/>
            <a:endParaRPr lang="en-US" dirty="0" smtClean="0"/>
          </a:p>
          <a:p>
            <a:pPr lvl="1" eaLnBrk="1" hangingPunct="1"/>
            <a:endParaRPr lang="en-US" dirty="0" smtClean="0"/>
          </a:p>
          <a:p>
            <a:pPr lvl="2" eaLnBrk="1" hangingPunct="1"/>
            <a:endParaRPr lang="en-US" dirty="0" smtClean="0"/>
          </a:p>
          <a:p>
            <a:pPr lvl="2" eaLnBrk="1" hangingPunct="1"/>
            <a:endParaRPr lang="en-US" dirty="0" smtClean="0"/>
          </a:p>
          <a:p>
            <a:pPr lvl="1" eaLnBrk="1" hangingPunct="1"/>
            <a:endParaRPr lang="en-US" dirty="0" smtClean="0"/>
          </a:p>
          <a:p>
            <a:pPr lvl="1" eaLnBrk="1" hangingPunct="1">
              <a:buFont typeface="Arial" charset="0"/>
              <a:buNone/>
            </a:pPr>
            <a:endParaRPr lang="en-US" b="1" dirty="0" smtClean="0">
              <a:solidFill>
                <a:srgbClr val="FF0000"/>
              </a:solidFill>
            </a:endParaRPr>
          </a:p>
          <a:p>
            <a:pPr lvl="1" eaLnBrk="1" hangingPunct="1"/>
            <a:endParaRPr lang="en-US" b="1" dirty="0" smtClean="0">
              <a:solidFill>
                <a:srgbClr val="FF0000"/>
              </a:solidFill>
            </a:endParaRPr>
          </a:p>
          <a:p>
            <a:pPr lvl="1" eaLnBrk="1" hangingPunct="1"/>
            <a:endParaRPr lang="en-US" b="1" dirty="0" smtClean="0">
              <a:solidFill>
                <a:srgbClr val="FF0000"/>
              </a:solidFill>
            </a:endParaRPr>
          </a:p>
          <a:p>
            <a:pPr lvl="1" eaLnBrk="1" hangingPunct="1"/>
            <a:endParaRPr lang="en-US" b="1" dirty="0" smtClean="0">
              <a:solidFill>
                <a:srgbClr val="FF0000"/>
              </a:solidFill>
            </a:endParaRPr>
          </a:p>
          <a:p>
            <a:pPr eaLnBrk="1" hangingPunct="1"/>
            <a:endParaRPr lang="en-US" dirty="0" smtClean="0"/>
          </a:p>
          <a:p>
            <a:pPr eaLnBrk="1" hangingPunct="1"/>
            <a:endParaRPr lang="en-US" dirty="0" smtClean="0"/>
          </a:p>
        </p:txBody>
      </p:sp>
      <p:pic>
        <p:nvPicPr>
          <p:cNvPr id="2" name="Picture 1"/>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83093" y="2286000"/>
            <a:ext cx="5283693" cy="3962770"/>
          </a:xfrm>
          <a:prstGeom prst="rect">
            <a:avLst/>
          </a:prstGeom>
        </p:spPr>
      </p:pic>
      <p:sp>
        <p:nvSpPr>
          <p:cNvPr id="7" name="Date Placeholder 6"/>
          <p:cNvSpPr>
            <a:spLocks noGrp="1"/>
          </p:cNvSpPr>
          <p:nvPr>
            <p:ph type="dt" sz="half" idx="10"/>
          </p:nvPr>
        </p:nvSpPr>
        <p:spPr/>
        <p:txBody>
          <a:bodyPr/>
          <a:lstStyle/>
          <a:p>
            <a:pPr>
              <a:defRPr/>
            </a:pPr>
            <a:r>
              <a:rPr lang="en-US" smtClean="0"/>
              <a:t>July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C1789BC7-C074-42CC-ADF8-5107DF6BD1C1}" type="slidenum">
              <a:rPr lang="en-US" smtClean="0"/>
              <a:pPr>
                <a:defRPr/>
              </a:pPr>
              <a:t>23</a:t>
            </a:fld>
            <a:endParaRPr lang="en-US"/>
          </a:p>
        </p:txBody>
      </p:sp>
      <p:sp>
        <p:nvSpPr>
          <p:cNvPr id="9" name="Footer Placeholder 8"/>
          <p:cNvSpPr>
            <a:spLocks noGrp="1"/>
          </p:cNvSpPr>
          <p:nvPr>
            <p:ph type="ftr" sz="quarter" idx="11"/>
          </p:nvPr>
        </p:nvSpPr>
        <p:spPr/>
        <p:txBody>
          <a:bodyPr/>
          <a:lstStyle/>
          <a:p>
            <a:pPr>
              <a:defRPr/>
            </a:pPr>
            <a:r>
              <a:rPr lang="en-US" smtClean="0"/>
              <a:t>Ron Porat, Broadcom</a:t>
            </a:r>
            <a:endParaRPr lang="en-US"/>
          </a:p>
        </p:txBody>
      </p:sp>
      <p:pic>
        <p:nvPicPr>
          <p:cNvPr id="10" name="Picture 9"/>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4343400" y="2343520"/>
            <a:ext cx="5105400" cy="3829050"/>
          </a:xfrm>
          <a:prstGeom prst="rect">
            <a:avLst/>
          </a:prstGeom>
        </p:spPr>
      </p:pic>
    </p:spTree>
    <p:extLst>
      <p:ext uri="{BB962C8B-B14F-4D97-AF65-F5344CB8AC3E}">
        <p14:creationId xmlns="" xmlns:p14="http://schemas.microsoft.com/office/powerpoint/2010/main" val="3897631427"/>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685800" y="685800"/>
            <a:ext cx="7772400" cy="914400"/>
          </a:xfrm>
        </p:spPr>
        <p:txBody>
          <a:bodyPr/>
          <a:lstStyle/>
          <a:p>
            <a:pPr eaLnBrk="1" hangingPunct="1"/>
            <a:r>
              <a:rPr lang="en-US" dirty="0" smtClean="0"/>
              <a:t>Contiguous 4 channel - MCS7</a:t>
            </a:r>
          </a:p>
        </p:txBody>
      </p:sp>
      <p:sp>
        <p:nvSpPr>
          <p:cNvPr id="62467" name="Content Placeholder 2"/>
          <p:cNvSpPr>
            <a:spLocks noGrp="1"/>
          </p:cNvSpPr>
          <p:nvPr>
            <p:ph idx="1"/>
          </p:nvPr>
        </p:nvSpPr>
        <p:spPr>
          <a:xfrm>
            <a:off x="830263" y="1752600"/>
            <a:ext cx="7958137" cy="4537075"/>
          </a:xfrm>
        </p:spPr>
        <p:txBody>
          <a:bodyPr/>
          <a:lstStyle/>
          <a:p>
            <a:pPr lvl="1" eaLnBrk="1" hangingPunct="1"/>
            <a:endParaRPr lang="en-US" dirty="0" smtClean="0"/>
          </a:p>
          <a:p>
            <a:pPr lvl="1" eaLnBrk="1" hangingPunct="1"/>
            <a:endParaRPr lang="en-US" dirty="0" smtClean="0"/>
          </a:p>
          <a:p>
            <a:pPr lvl="2" eaLnBrk="1" hangingPunct="1"/>
            <a:endParaRPr lang="en-US" dirty="0" smtClean="0"/>
          </a:p>
          <a:p>
            <a:pPr lvl="2" eaLnBrk="1" hangingPunct="1"/>
            <a:endParaRPr lang="en-US" dirty="0" smtClean="0"/>
          </a:p>
          <a:p>
            <a:pPr lvl="1" eaLnBrk="1" hangingPunct="1"/>
            <a:endParaRPr lang="en-US" dirty="0" smtClean="0"/>
          </a:p>
          <a:p>
            <a:pPr lvl="1" eaLnBrk="1" hangingPunct="1">
              <a:buFont typeface="Arial" charset="0"/>
              <a:buNone/>
            </a:pPr>
            <a:endParaRPr lang="en-US" b="1" dirty="0" smtClean="0">
              <a:solidFill>
                <a:srgbClr val="FF0000"/>
              </a:solidFill>
            </a:endParaRPr>
          </a:p>
          <a:p>
            <a:pPr lvl="1" eaLnBrk="1" hangingPunct="1"/>
            <a:endParaRPr lang="en-US" b="1" dirty="0" smtClean="0">
              <a:solidFill>
                <a:srgbClr val="FF0000"/>
              </a:solidFill>
            </a:endParaRPr>
          </a:p>
          <a:p>
            <a:pPr lvl="1" eaLnBrk="1" hangingPunct="1"/>
            <a:endParaRPr lang="en-US" b="1" dirty="0" smtClean="0">
              <a:solidFill>
                <a:srgbClr val="FF0000"/>
              </a:solidFill>
            </a:endParaRPr>
          </a:p>
          <a:p>
            <a:pPr lvl="1" eaLnBrk="1" hangingPunct="1"/>
            <a:endParaRPr lang="en-US" b="1" dirty="0" smtClean="0">
              <a:solidFill>
                <a:srgbClr val="FF0000"/>
              </a:solidFill>
            </a:endParaRPr>
          </a:p>
          <a:p>
            <a:pPr eaLnBrk="1" hangingPunct="1"/>
            <a:endParaRPr lang="en-US" dirty="0" smtClean="0"/>
          </a:p>
          <a:p>
            <a:pPr eaLnBrk="1" hangingPunct="1"/>
            <a:endParaRPr lang="en-US" dirty="0" smtClean="0"/>
          </a:p>
        </p:txBody>
      </p:sp>
      <p:pic>
        <p:nvPicPr>
          <p:cNvPr id="2" name="Picture 1"/>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04801" y="2286000"/>
            <a:ext cx="5182093" cy="3886570"/>
          </a:xfrm>
          <a:prstGeom prst="rect">
            <a:avLst/>
          </a:prstGeom>
        </p:spPr>
      </p:pic>
      <p:sp>
        <p:nvSpPr>
          <p:cNvPr id="7" name="Date Placeholder 6"/>
          <p:cNvSpPr>
            <a:spLocks noGrp="1"/>
          </p:cNvSpPr>
          <p:nvPr>
            <p:ph type="dt" sz="half" idx="10"/>
          </p:nvPr>
        </p:nvSpPr>
        <p:spPr/>
        <p:txBody>
          <a:bodyPr/>
          <a:lstStyle/>
          <a:p>
            <a:pPr>
              <a:defRPr/>
            </a:pPr>
            <a:r>
              <a:rPr lang="en-US" smtClean="0"/>
              <a:t>July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C1789BC7-C074-42CC-ADF8-5107DF6BD1C1}" type="slidenum">
              <a:rPr lang="en-US" smtClean="0"/>
              <a:pPr>
                <a:defRPr/>
              </a:pPr>
              <a:t>24</a:t>
            </a:fld>
            <a:endParaRPr lang="en-US"/>
          </a:p>
        </p:txBody>
      </p:sp>
      <p:sp>
        <p:nvSpPr>
          <p:cNvPr id="9" name="Footer Placeholder 8"/>
          <p:cNvSpPr>
            <a:spLocks noGrp="1"/>
          </p:cNvSpPr>
          <p:nvPr>
            <p:ph type="ftr" sz="quarter" idx="11"/>
          </p:nvPr>
        </p:nvSpPr>
        <p:spPr/>
        <p:txBody>
          <a:bodyPr/>
          <a:lstStyle/>
          <a:p>
            <a:pPr>
              <a:defRPr/>
            </a:pPr>
            <a:r>
              <a:rPr lang="en-US" smtClean="0"/>
              <a:t>Ron Porat, Broadcom</a:t>
            </a:r>
            <a:endParaRPr lang="en-US"/>
          </a:p>
        </p:txBody>
      </p:sp>
      <p:pic>
        <p:nvPicPr>
          <p:cNvPr id="10" name="Picture 9"/>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4495801" y="2286370"/>
            <a:ext cx="5181599" cy="3886199"/>
          </a:xfrm>
          <a:prstGeom prst="rect">
            <a:avLst/>
          </a:prstGeom>
        </p:spPr>
      </p:pic>
    </p:spTree>
    <p:extLst>
      <p:ext uri="{BB962C8B-B14F-4D97-AF65-F5344CB8AC3E}">
        <p14:creationId xmlns="" xmlns:p14="http://schemas.microsoft.com/office/powerpoint/2010/main" val="201010386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a:xfrm>
            <a:off x="685800" y="685800"/>
            <a:ext cx="7772400" cy="762000"/>
          </a:xfrm>
        </p:spPr>
        <p:txBody>
          <a:bodyPr/>
          <a:lstStyle/>
          <a:p>
            <a:r>
              <a:rPr lang="en-US" dirty="0" smtClean="0"/>
              <a:t>Simulation Scenarios  </a:t>
            </a:r>
          </a:p>
        </p:txBody>
      </p:sp>
      <p:sp>
        <p:nvSpPr>
          <p:cNvPr id="6149" name="Rectangle 3"/>
          <p:cNvSpPr>
            <a:spLocks noGrp="1" noChangeArrowheads="1"/>
          </p:cNvSpPr>
          <p:nvPr>
            <p:ph type="body" idx="1"/>
          </p:nvPr>
        </p:nvSpPr>
        <p:spPr>
          <a:xfrm>
            <a:off x="685800" y="1676400"/>
            <a:ext cx="7772400" cy="4419600"/>
          </a:xfrm>
        </p:spPr>
        <p:txBody>
          <a:bodyPr/>
          <a:lstStyle/>
          <a:p>
            <a:r>
              <a:rPr lang="en-US" sz="1800" b="0" dirty="0" smtClean="0"/>
              <a:t>5000 channel realizations</a:t>
            </a:r>
          </a:p>
          <a:p>
            <a:r>
              <a:rPr lang="en-US" sz="1800" b="0" dirty="0" smtClean="0"/>
              <a:t>1000byte per packet, ideal receiver</a:t>
            </a:r>
          </a:p>
          <a:p>
            <a:r>
              <a:rPr lang="en-US" sz="1800" b="0" dirty="0" smtClean="0"/>
              <a:t>3 channel models similar to 11ah outdoor channel model</a:t>
            </a:r>
          </a:p>
          <a:p>
            <a:pPr lvl="1"/>
            <a:r>
              <a:rPr lang="en-US" sz="1400" dirty="0" smtClean="0"/>
              <a:t>SCM Suburban Macro, SCM Urban Micro, SCM Urban Macro – denoted in the plots as scm1,scm2,scm3 respectively. </a:t>
            </a:r>
          </a:p>
          <a:p>
            <a:pPr lvl="1"/>
            <a:endParaRPr lang="en-US" sz="1400" dirty="0" smtClean="0"/>
          </a:p>
          <a:p>
            <a:r>
              <a:rPr lang="en-US" sz="1800" b="0" dirty="0" smtClean="0"/>
              <a:t>Contiguous (channels 1 and 2) and non-contiguous (channels 1 and 4) frequency segments</a:t>
            </a:r>
          </a:p>
          <a:p>
            <a:endParaRPr lang="en-US" sz="1800" b="0" dirty="0" smtClean="0"/>
          </a:p>
          <a:p>
            <a:r>
              <a:rPr lang="en-US" sz="1800" b="0" dirty="0" smtClean="0"/>
              <a:t>Frequency segments have equal SNR (default) or unequal SNR (specified) in which case one </a:t>
            </a:r>
            <a:r>
              <a:rPr lang="en-US" sz="1800" b="0" dirty="0" smtClean="0"/>
              <a:t>or frequency segments have </a:t>
            </a:r>
            <a:r>
              <a:rPr lang="en-US" sz="1800" b="0" dirty="0" smtClean="0"/>
              <a:t>3dB higher SNR and the other 3dB lower SNR than what’s shown on the x-axis</a:t>
            </a:r>
          </a:p>
          <a:p>
            <a:pPr lvl="1"/>
            <a:r>
              <a:rPr lang="en-US" sz="1400" dirty="0" smtClean="0"/>
              <a:t>This reflects a 6dB difference </a:t>
            </a:r>
            <a:r>
              <a:rPr lang="en-US" sz="1400" b="0" dirty="0" smtClean="0"/>
              <a:t> as was observed in the Cambridge trials</a:t>
            </a:r>
            <a:r>
              <a:rPr lang="en-US" sz="1400" b="0" dirty="0" smtClean="0"/>
              <a:t>.</a:t>
            </a:r>
          </a:p>
          <a:p>
            <a:pPr lvl="1"/>
            <a:endParaRPr lang="en-US" sz="1400" dirty="0" smtClean="0"/>
          </a:p>
          <a:p>
            <a:pPr lvl="1"/>
            <a:endParaRPr lang="en-US" sz="1400" dirty="0" smtClean="0"/>
          </a:p>
          <a:p>
            <a:pPr lvl="1"/>
            <a:endParaRPr lang="en-US" sz="1400" b="0" dirty="0" smtClean="0"/>
          </a:p>
          <a:p>
            <a:endParaRPr lang="en-US" sz="1800" dirty="0" smtClean="0"/>
          </a:p>
        </p:txBody>
      </p:sp>
      <p:sp>
        <p:nvSpPr>
          <p:cNvPr id="9" name="Date Placeholder 3"/>
          <p:cNvSpPr>
            <a:spLocks noGrp="1"/>
          </p:cNvSpPr>
          <p:nvPr>
            <p:ph type="dt" sz="quarter" idx="10"/>
          </p:nvPr>
        </p:nvSpPr>
        <p:spPr>
          <a:xfrm>
            <a:off x="696913" y="332601"/>
            <a:ext cx="968214" cy="276999"/>
          </a:xfrm>
        </p:spPr>
        <p:txBody>
          <a:bodyPr/>
          <a:lstStyle/>
          <a:p>
            <a:pPr>
              <a:defRPr/>
            </a:pPr>
            <a:r>
              <a:rPr lang="en-US" smtClean="0"/>
              <a:t>July 2012</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a:xfrm>
            <a:off x="685800" y="685800"/>
            <a:ext cx="7772400" cy="762000"/>
          </a:xfrm>
        </p:spPr>
        <p:txBody>
          <a:bodyPr/>
          <a:lstStyle/>
          <a:p>
            <a:r>
              <a:rPr lang="en-US" dirty="0" smtClean="0"/>
              <a:t>Simulation Results   </a:t>
            </a:r>
          </a:p>
        </p:txBody>
      </p:sp>
      <p:sp>
        <p:nvSpPr>
          <p:cNvPr id="6149" name="Rectangle 3"/>
          <p:cNvSpPr>
            <a:spLocks noGrp="1" noChangeArrowheads="1"/>
          </p:cNvSpPr>
          <p:nvPr>
            <p:ph type="body" idx="1"/>
          </p:nvPr>
        </p:nvSpPr>
        <p:spPr>
          <a:xfrm>
            <a:off x="685800" y="1676400"/>
            <a:ext cx="7772400" cy="4419600"/>
          </a:xfrm>
        </p:spPr>
        <p:txBody>
          <a:bodyPr/>
          <a:lstStyle/>
          <a:p>
            <a:r>
              <a:rPr lang="en-US" sz="1800" b="0" dirty="0" smtClean="0"/>
              <a:t>Results for 2 frequency segments are shown in Appendix A and 4 frequency segments in Appendix B.</a:t>
            </a:r>
          </a:p>
          <a:p>
            <a:endParaRPr lang="en-US" sz="1800" b="0" dirty="0" smtClean="0"/>
          </a:p>
          <a:p>
            <a:r>
              <a:rPr lang="en-US" sz="1800" b="0" dirty="0" smtClean="0"/>
              <a:t>For 2 frequency segments there is no clear winner across all MCS and all scenarios but several choices are consistently the best (12,18,24,27,36). In many cases 36 or 24 or 27 are the best.  </a:t>
            </a:r>
          </a:p>
          <a:p>
            <a:r>
              <a:rPr lang="en-US" sz="1800" b="0" dirty="0" smtClean="0"/>
              <a:t>We propose the value 24 as this value is close to the value used for 80MHz in 11ac and is among the best options for </a:t>
            </a:r>
            <a:r>
              <a:rPr lang="en-US" sz="1800" b="0" dirty="0" smtClean="0"/>
              <a:t>MCS7 scm2 (slide 16) . </a:t>
            </a:r>
          </a:p>
          <a:p>
            <a:endParaRPr lang="en-US" sz="1800" b="0" dirty="0" smtClean="0"/>
          </a:p>
          <a:p>
            <a:r>
              <a:rPr lang="en-US" sz="1800" b="0" dirty="0" smtClean="0"/>
              <a:t>For 4 frequency segments there is no clear winner across all MCS and all scenarios. Looking at MCS7 and MCS5 results 36 seems a good choice</a:t>
            </a:r>
            <a:r>
              <a:rPr lang="en-US" sz="1800" b="0" dirty="0" smtClean="0"/>
              <a:t>. </a:t>
            </a:r>
            <a:endParaRPr lang="en-US" sz="1400" dirty="0" smtClean="0"/>
          </a:p>
          <a:p>
            <a:pPr lvl="1"/>
            <a:endParaRPr lang="en-US" sz="1400" dirty="0" smtClean="0"/>
          </a:p>
          <a:p>
            <a:pPr lvl="1"/>
            <a:endParaRPr lang="en-US" sz="1400" b="0" dirty="0" smtClean="0"/>
          </a:p>
          <a:p>
            <a:endParaRPr lang="en-US" sz="1800" dirty="0" smtClean="0"/>
          </a:p>
        </p:txBody>
      </p:sp>
      <p:sp>
        <p:nvSpPr>
          <p:cNvPr id="9" name="Date Placeholder 3"/>
          <p:cNvSpPr>
            <a:spLocks noGrp="1"/>
          </p:cNvSpPr>
          <p:nvPr>
            <p:ph type="dt" sz="quarter" idx="10"/>
          </p:nvPr>
        </p:nvSpPr>
        <p:spPr>
          <a:xfrm>
            <a:off x="696913" y="332601"/>
            <a:ext cx="968214" cy="276999"/>
          </a:xfrm>
        </p:spPr>
        <p:txBody>
          <a:bodyPr/>
          <a:lstStyle/>
          <a:p>
            <a:pPr>
              <a:defRPr/>
            </a:pPr>
            <a:r>
              <a:rPr lang="en-US" smtClean="0"/>
              <a:t>July 2012</a:t>
            </a:r>
            <a:endParaRPr lang="en-US" dirty="0"/>
          </a:p>
        </p:txBody>
      </p:sp>
      <p:sp>
        <p:nvSpPr>
          <p:cNvPr id="10" name="Slide Number Placeholder 9"/>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968214" cy="276999"/>
          </a:xfrm>
        </p:spPr>
        <p:txBody>
          <a:bodyPr/>
          <a:lstStyle/>
          <a:p>
            <a:pPr>
              <a:defRPr/>
            </a:pPr>
            <a:r>
              <a:rPr lang="en-US" smtClean="0"/>
              <a:t>July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dirty="0" smtClean="0"/>
              <a:t>Straw Poll</a:t>
            </a:r>
            <a:endParaRPr lang="en-US" dirty="0" smtClean="0"/>
          </a:p>
        </p:txBody>
      </p:sp>
      <p:sp>
        <p:nvSpPr>
          <p:cNvPr id="6149" name="Rectangle 3"/>
          <p:cNvSpPr>
            <a:spLocks noGrp="1" noChangeArrowheads="1"/>
          </p:cNvSpPr>
          <p:nvPr>
            <p:ph type="body" idx="1"/>
          </p:nvPr>
        </p:nvSpPr>
        <p:spPr>
          <a:xfrm>
            <a:off x="685800" y="1752600"/>
            <a:ext cx="7772400" cy="4572000"/>
          </a:xfrm>
        </p:spPr>
        <p:txBody>
          <a:bodyPr/>
          <a:lstStyle/>
          <a:p>
            <a:r>
              <a:rPr lang="en-US" sz="1800" b="0" dirty="0" smtClean="0"/>
              <a:t>Do you support the following values for </a:t>
            </a:r>
            <a:r>
              <a:rPr lang="en-US" sz="1800" b="0" dirty="0" err="1" smtClean="0"/>
              <a:t>Ncol</a:t>
            </a:r>
            <a:endParaRPr lang="en-US" sz="1800" b="0" dirty="0" smtClean="0"/>
          </a:p>
          <a:p>
            <a:pPr lvl="1"/>
            <a:r>
              <a:rPr lang="en-US" sz="1400" dirty="0" smtClean="0"/>
              <a:t>2 frequency segments (modes 2C,2N) – 24</a:t>
            </a:r>
          </a:p>
          <a:p>
            <a:pPr lvl="1"/>
            <a:r>
              <a:rPr lang="en-US" sz="1400" b="0" dirty="0" smtClean="0"/>
              <a:t>4 frequency segments (modes 4C,4N) – 36</a:t>
            </a:r>
          </a:p>
          <a:p>
            <a:pPr lvl="1"/>
            <a:endParaRPr lang="en-US" sz="1400" dirty="0" smtClean="0"/>
          </a:p>
          <a:p>
            <a:pPr lvl="1"/>
            <a:endParaRPr lang="en-US" sz="1400" b="0" dirty="0" smtClean="0"/>
          </a:p>
          <a:p>
            <a:pPr lvl="1"/>
            <a:endParaRPr lang="en-US" sz="1400" dirty="0" smtClean="0"/>
          </a:p>
          <a:p>
            <a:pPr lvl="1"/>
            <a:endParaRPr lang="en-US" sz="1400" b="0" dirty="0" smtClean="0"/>
          </a:p>
          <a:p>
            <a:r>
              <a:rPr lang="en-US" sz="1800" b="0" dirty="0" smtClean="0"/>
              <a:t>Y</a:t>
            </a:r>
          </a:p>
          <a:p>
            <a:r>
              <a:rPr lang="en-US" sz="1800" b="0" dirty="0" smtClean="0"/>
              <a:t>N</a:t>
            </a:r>
          </a:p>
          <a:p>
            <a:r>
              <a:rPr lang="en-US" sz="1800" b="0" dirty="0" smtClean="0"/>
              <a:t>A</a:t>
            </a:r>
            <a:endParaRPr lang="en-US" sz="1800" b="0" dirty="0" smtClean="0"/>
          </a:p>
          <a:p>
            <a:pPr>
              <a:buNone/>
            </a:pPr>
            <a:endParaRPr lang="en-US" sz="1800" b="0" dirty="0" smtClean="0"/>
          </a:p>
        </p:txBody>
      </p:sp>
      <p:sp>
        <p:nvSpPr>
          <p:cNvPr id="9" name="Slide Number Placeholder 8"/>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381000" y="1447800"/>
            <a:ext cx="8305800" cy="4953000"/>
          </a:xfrm>
        </p:spPr>
        <p:txBody>
          <a:bodyPr/>
          <a:lstStyle/>
          <a:p>
            <a:endParaRPr lang="en-US" sz="1800" dirty="0" smtClean="0"/>
          </a:p>
          <a:p>
            <a:endParaRPr lang="en-US" sz="1800" dirty="0" smtClean="0"/>
          </a:p>
          <a:p>
            <a:endParaRPr lang="en-US" sz="1800" dirty="0" smtClean="0"/>
          </a:p>
          <a:p>
            <a:endParaRPr lang="en-US" sz="1800" dirty="0" smtClean="0"/>
          </a:p>
          <a:p>
            <a:endParaRPr lang="en-US" sz="1800" dirty="0" smtClean="0"/>
          </a:p>
          <a:p>
            <a:pPr>
              <a:buNone/>
            </a:pPr>
            <a:r>
              <a:rPr lang="en-US" sz="1800" dirty="0" smtClean="0"/>
              <a:t>			Appendix A – Two Frequency Segment Results</a:t>
            </a:r>
          </a:p>
        </p:txBody>
      </p:sp>
      <p:sp>
        <p:nvSpPr>
          <p:cNvPr id="10" name="Date Placeholder 9"/>
          <p:cNvSpPr>
            <a:spLocks noGrp="1"/>
          </p:cNvSpPr>
          <p:nvPr>
            <p:ph type="dt" sz="half" idx="10"/>
          </p:nvPr>
        </p:nvSpPr>
        <p:spPr/>
        <p:txBody>
          <a:bodyPr/>
          <a:lstStyle/>
          <a:p>
            <a:pPr>
              <a:defRPr/>
            </a:pPr>
            <a:r>
              <a:rPr lang="en-US" smtClean="0"/>
              <a:t>July 2012</a:t>
            </a:r>
            <a:endParaRPr lang="en-US" dirty="0"/>
          </a:p>
        </p:txBody>
      </p:sp>
      <p:sp>
        <p:nvSpPr>
          <p:cNvPr id="12" name="Footer Placeholder 11"/>
          <p:cNvSpPr>
            <a:spLocks noGrp="1"/>
          </p:cNvSpPr>
          <p:nvPr>
            <p:ph type="ftr" sz="quarter" idx="11"/>
          </p:nvPr>
        </p:nvSpPr>
        <p:spPr/>
        <p:txBody>
          <a:bodyPr/>
          <a:lstStyle/>
          <a:p>
            <a:pPr>
              <a:defRPr/>
            </a:pPr>
            <a:r>
              <a:rPr lang="en-US" smtClean="0"/>
              <a:t>Ron Porat, Broadcom</a:t>
            </a:r>
            <a:endParaRPr lang="en-US"/>
          </a:p>
        </p:txBody>
      </p:sp>
      <p:sp>
        <p:nvSpPr>
          <p:cNvPr id="13" name="Slide Number Placeholder 12"/>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sz="2800" dirty="0" smtClean="0"/>
              <a:t>MCS1-scm2 (Contiguous &amp; Non-Contiguous)</a:t>
            </a:r>
          </a:p>
        </p:txBody>
      </p:sp>
      <p:sp>
        <p:nvSpPr>
          <p:cNvPr id="15363" name="Content Placeholder 2"/>
          <p:cNvSpPr>
            <a:spLocks noGrp="1"/>
          </p:cNvSpPr>
          <p:nvPr>
            <p:ph idx="1"/>
          </p:nvPr>
        </p:nvSpPr>
        <p:spPr>
          <a:xfrm>
            <a:off x="830263" y="1828800"/>
            <a:ext cx="7958137" cy="4460875"/>
          </a:xfrm>
        </p:spPr>
        <p:txBody>
          <a:bodyPr/>
          <a:lstStyle/>
          <a:p>
            <a:pPr lvl="1" eaLnBrk="1" hangingPunct="1"/>
            <a:endParaRPr lang="en-US" dirty="0" smtClean="0"/>
          </a:p>
          <a:p>
            <a:pPr lvl="1" eaLnBrk="1" hangingPunct="1"/>
            <a:endParaRPr lang="en-US" dirty="0" smtClean="0"/>
          </a:p>
          <a:p>
            <a:pPr lvl="2" eaLnBrk="1" hangingPunct="1"/>
            <a:endParaRPr lang="en-US" dirty="0" smtClean="0"/>
          </a:p>
          <a:p>
            <a:pPr lvl="2" eaLnBrk="1" hangingPunct="1"/>
            <a:endParaRPr lang="en-US" dirty="0" smtClean="0"/>
          </a:p>
          <a:p>
            <a:pPr lvl="1" eaLnBrk="1" hangingPunct="1"/>
            <a:endParaRPr lang="en-US" dirty="0" smtClean="0"/>
          </a:p>
          <a:p>
            <a:pPr lvl="1" eaLnBrk="1" hangingPunct="1">
              <a:buFont typeface="Arial" charset="0"/>
              <a:buNone/>
            </a:pPr>
            <a:endParaRPr lang="en-US" b="1" dirty="0" smtClean="0">
              <a:solidFill>
                <a:srgbClr val="FF0000"/>
              </a:solidFill>
            </a:endParaRPr>
          </a:p>
          <a:p>
            <a:pPr lvl="1" eaLnBrk="1" hangingPunct="1"/>
            <a:endParaRPr lang="en-US" b="1" dirty="0" smtClean="0">
              <a:solidFill>
                <a:srgbClr val="FF0000"/>
              </a:solidFill>
            </a:endParaRPr>
          </a:p>
          <a:p>
            <a:pPr lvl="1" eaLnBrk="1" hangingPunct="1"/>
            <a:endParaRPr lang="en-US" b="1" dirty="0" smtClean="0">
              <a:solidFill>
                <a:srgbClr val="FF0000"/>
              </a:solidFill>
            </a:endParaRPr>
          </a:p>
          <a:p>
            <a:pPr lvl="1" eaLnBrk="1" hangingPunct="1"/>
            <a:endParaRPr lang="en-US" b="1" dirty="0" smtClean="0">
              <a:solidFill>
                <a:srgbClr val="FF0000"/>
              </a:solidFill>
            </a:endParaRPr>
          </a:p>
          <a:p>
            <a:pPr eaLnBrk="1" hangingPunct="1"/>
            <a:endParaRPr lang="en-US" dirty="0" smtClean="0"/>
          </a:p>
          <a:p>
            <a:pPr eaLnBrk="1" hangingPunct="1"/>
            <a:endParaRPr lang="en-US" dirty="0" smtClean="0"/>
          </a:p>
        </p:txBody>
      </p:sp>
      <p:pic>
        <p:nvPicPr>
          <p:cNvPr id="15366" name="Picture 5" descr="fig_per_mcs1_ch_1_2_h52_scm2.png"/>
          <p:cNvPicPr>
            <a:picLocks noChangeAspect="1"/>
          </p:cNvPicPr>
          <p:nvPr/>
        </p:nvPicPr>
        <p:blipFill>
          <a:blip r:embed="rId3" cstate="print"/>
          <a:srcRect/>
          <a:stretch>
            <a:fillRect/>
          </a:stretch>
        </p:blipFill>
        <p:spPr bwMode="auto">
          <a:xfrm>
            <a:off x="-76200" y="2438400"/>
            <a:ext cx="5080000" cy="3810000"/>
          </a:xfrm>
          <a:prstGeom prst="rect">
            <a:avLst/>
          </a:prstGeom>
          <a:noFill/>
          <a:ln w="9525">
            <a:noFill/>
            <a:miter lim="800000"/>
            <a:headEnd/>
            <a:tailEnd/>
          </a:ln>
        </p:spPr>
      </p:pic>
      <p:pic>
        <p:nvPicPr>
          <p:cNvPr id="7" name="Picture 6" descr="fig_per_mcs1_ch_1_4_h52_scm2.png"/>
          <p:cNvPicPr>
            <a:picLocks noChangeAspect="1"/>
          </p:cNvPicPr>
          <p:nvPr/>
        </p:nvPicPr>
        <p:blipFill>
          <a:blip r:embed="rId4" cstate="print"/>
          <a:srcRect/>
          <a:stretch>
            <a:fillRect/>
          </a:stretch>
        </p:blipFill>
        <p:spPr bwMode="auto">
          <a:xfrm>
            <a:off x="4572000" y="2438400"/>
            <a:ext cx="5029200" cy="3771900"/>
          </a:xfrm>
          <a:prstGeom prst="rect">
            <a:avLst/>
          </a:prstGeom>
          <a:noFill/>
          <a:ln w="9525">
            <a:noFill/>
            <a:miter lim="800000"/>
            <a:headEnd/>
            <a:tailEnd/>
          </a:ln>
        </p:spPr>
      </p:pic>
      <p:sp>
        <p:nvSpPr>
          <p:cNvPr id="8" name="Date Placeholder 7"/>
          <p:cNvSpPr>
            <a:spLocks noGrp="1"/>
          </p:cNvSpPr>
          <p:nvPr>
            <p:ph type="dt" sz="half" idx="10"/>
          </p:nvPr>
        </p:nvSpPr>
        <p:spPr/>
        <p:txBody>
          <a:bodyPr/>
          <a:lstStyle/>
          <a:p>
            <a:pPr>
              <a:defRPr/>
            </a:pPr>
            <a:r>
              <a:rPr lang="en-US" smtClean="0"/>
              <a:t>July 2012</a:t>
            </a:r>
            <a:endParaRPr lang="en-US" dirty="0"/>
          </a:p>
        </p:txBody>
      </p:sp>
      <p:sp>
        <p:nvSpPr>
          <p:cNvPr id="9" name="Slide Number Placeholder 8"/>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10" name="Footer Placeholder 9"/>
          <p:cNvSpPr>
            <a:spLocks noGrp="1"/>
          </p:cNvSpPr>
          <p:nvPr>
            <p:ph type="ftr" sz="quarter" idx="11"/>
          </p:nvPr>
        </p:nvSpPr>
        <p:spPr/>
        <p:txBody>
          <a:bodyPr/>
          <a:lstStyle/>
          <a:p>
            <a:pPr>
              <a:defRPr/>
            </a:pPr>
            <a:r>
              <a:rPr lang="en-US" smtClean="0"/>
              <a:t>Ron Porat, Broadcom</a:t>
            </a:r>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dirty="0" smtClean="0"/>
              <a:t>MCS1-scm3 </a:t>
            </a:r>
          </a:p>
        </p:txBody>
      </p:sp>
      <p:sp>
        <p:nvSpPr>
          <p:cNvPr id="17411" name="Content Placeholder 2"/>
          <p:cNvSpPr>
            <a:spLocks noGrp="1"/>
          </p:cNvSpPr>
          <p:nvPr>
            <p:ph idx="1"/>
          </p:nvPr>
        </p:nvSpPr>
        <p:spPr>
          <a:xfrm>
            <a:off x="830263" y="1752600"/>
            <a:ext cx="7958137" cy="4537075"/>
          </a:xfrm>
        </p:spPr>
        <p:txBody>
          <a:bodyPr/>
          <a:lstStyle/>
          <a:p>
            <a:pPr lvl="1" eaLnBrk="1" hangingPunct="1"/>
            <a:endParaRPr lang="en-US" dirty="0" smtClean="0"/>
          </a:p>
          <a:p>
            <a:pPr lvl="1" eaLnBrk="1" hangingPunct="1"/>
            <a:endParaRPr lang="en-US" dirty="0" smtClean="0"/>
          </a:p>
          <a:p>
            <a:pPr lvl="2" eaLnBrk="1" hangingPunct="1"/>
            <a:endParaRPr lang="en-US" dirty="0" smtClean="0"/>
          </a:p>
          <a:p>
            <a:pPr lvl="2" eaLnBrk="1" hangingPunct="1"/>
            <a:endParaRPr lang="en-US" dirty="0" smtClean="0"/>
          </a:p>
          <a:p>
            <a:pPr lvl="1" eaLnBrk="1" hangingPunct="1"/>
            <a:endParaRPr lang="en-US" dirty="0" smtClean="0"/>
          </a:p>
          <a:p>
            <a:pPr lvl="1" eaLnBrk="1" hangingPunct="1">
              <a:buFont typeface="Arial" charset="0"/>
              <a:buNone/>
            </a:pPr>
            <a:endParaRPr lang="en-US" b="1" dirty="0" smtClean="0">
              <a:solidFill>
                <a:srgbClr val="FF0000"/>
              </a:solidFill>
            </a:endParaRPr>
          </a:p>
          <a:p>
            <a:pPr lvl="1" eaLnBrk="1" hangingPunct="1"/>
            <a:endParaRPr lang="en-US" b="1" dirty="0" smtClean="0">
              <a:solidFill>
                <a:srgbClr val="FF0000"/>
              </a:solidFill>
            </a:endParaRPr>
          </a:p>
          <a:p>
            <a:pPr lvl="1" eaLnBrk="1" hangingPunct="1"/>
            <a:endParaRPr lang="en-US" b="1" dirty="0" smtClean="0">
              <a:solidFill>
                <a:srgbClr val="FF0000"/>
              </a:solidFill>
            </a:endParaRPr>
          </a:p>
          <a:p>
            <a:pPr lvl="1" eaLnBrk="1" hangingPunct="1"/>
            <a:endParaRPr lang="en-US" b="1" dirty="0" smtClean="0">
              <a:solidFill>
                <a:srgbClr val="FF0000"/>
              </a:solidFill>
            </a:endParaRPr>
          </a:p>
          <a:p>
            <a:pPr eaLnBrk="1" hangingPunct="1"/>
            <a:endParaRPr lang="en-US" dirty="0" smtClean="0"/>
          </a:p>
          <a:p>
            <a:pPr eaLnBrk="1" hangingPunct="1"/>
            <a:endParaRPr lang="en-US" dirty="0" smtClean="0"/>
          </a:p>
        </p:txBody>
      </p:sp>
      <p:pic>
        <p:nvPicPr>
          <p:cNvPr id="17414" name="Picture 6" descr="fig_per_mcs1_ch_1_2_h52_scm3.png"/>
          <p:cNvPicPr>
            <a:picLocks noChangeAspect="1"/>
          </p:cNvPicPr>
          <p:nvPr/>
        </p:nvPicPr>
        <p:blipFill>
          <a:blip r:embed="rId3" cstate="print"/>
          <a:srcRect/>
          <a:stretch>
            <a:fillRect/>
          </a:stretch>
        </p:blipFill>
        <p:spPr bwMode="auto">
          <a:xfrm>
            <a:off x="-381000" y="2438400"/>
            <a:ext cx="5283200" cy="3962400"/>
          </a:xfrm>
          <a:prstGeom prst="rect">
            <a:avLst/>
          </a:prstGeom>
          <a:noFill/>
          <a:ln w="9525">
            <a:noFill/>
            <a:miter lim="800000"/>
            <a:headEnd/>
            <a:tailEnd/>
          </a:ln>
        </p:spPr>
      </p:pic>
      <p:pic>
        <p:nvPicPr>
          <p:cNvPr id="7" name="Picture 6" descr="fig_per_mcs1_ch_1_4_h52_scm3.png"/>
          <p:cNvPicPr>
            <a:picLocks noChangeAspect="1"/>
          </p:cNvPicPr>
          <p:nvPr/>
        </p:nvPicPr>
        <p:blipFill>
          <a:blip r:embed="rId4" cstate="print"/>
          <a:srcRect/>
          <a:stretch>
            <a:fillRect/>
          </a:stretch>
        </p:blipFill>
        <p:spPr bwMode="auto">
          <a:xfrm>
            <a:off x="4419600" y="2400300"/>
            <a:ext cx="5232400" cy="3924300"/>
          </a:xfrm>
          <a:prstGeom prst="rect">
            <a:avLst/>
          </a:prstGeom>
          <a:noFill/>
          <a:ln w="9525">
            <a:noFill/>
            <a:miter lim="800000"/>
            <a:headEnd/>
            <a:tailEnd/>
          </a:ln>
        </p:spPr>
      </p:pic>
      <p:sp>
        <p:nvSpPr>
          <p:cNvPr id="8" name="Date Placeholder 7"/>
          <p:cNvSpPr>
            <a:spLocks noGrp="1"/>
          </p:cNvSpPr>
          <p:nvPr>
            <p:ph type="dt" sz="half" idx="10"/>
          </p:nvPr>
        </p:nvSpPr>
        <p:spPr/>
        <p:txBody>
          <a:bodyPr/>
          <a:lstStyle/>
          <a:p>
            <a:pPr>
              <a:defRPr/>
            </a:pPr>
            <a:r>
              <a:rPr lang="en-US" smtClean="0"/>
              <a:t>July 2012</a:t>
            </a:r>
            <a:endParaRPr lang="en-US" dirty="0"/>
          </a:p>
        </p:txBody>
      </p:sp>
      <p:sp>
        <p:nvSpPr>
          <p:cNvPr id="9" name="Slide Number Placeholder 8"/>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10" name="Footer Placeholder 9"/>
          <p:cNvSpPr>
            <a:spLocks noGrp="1"/>
          </p:cNvSpPr>
          <p:nvPr>
            <p:ph type="ftr" sz="quarter" idx="11"/>
          </p:nvPr>
        </p:nvSpPr>
        <p:spPr/>
        <p:txBody>
          <a:bodyPr/>
          <a:lstStyle/>
          <a:p>
            <a:pPr>
              <a:defRPr/>
            </a:pPr>
            <a:r>
              <a:rPr lang="en-US" smtClean="0"/>
              <a:t>Ron Porat, Broadcom</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dirty="0" smtClean="0"/>
              <a:t>MCS3-scm2</a:t>
            </a:r>
          </a:p>
        </p:txBody>
      </p:sp>
      <p:sp>
        <p:nvSpPr>
          <p:cNvPr id="20483" name="Content Placeholder 2"/>
          <p:cNvSpPr>
            <a:spLocks noGrp="1"/>
          </p:cNvSpPr>
          <p:nvPr>
            <p:ph idx="1"/>
          </p:nvPr>
        </p:nvSpPr>
        <p:spPr>
          <a:xfrm>
            <a:off x="830263" y="1828800"/>
            <a:ext cx="7958137" cy="4460875"/>
          </a:xfrm>
        </p:spPr>
        <p:txBody>
          <a:bodyPr/>
          <a:lstStyle/>
          <a:p>
            <a:pPr lvl="1" eaLnBrk="1" hangingPunct="1"/>
            <a:endParaRPr lang="en-US" dirty="0" smtClean="0"/>
          </a:p>
          <a:p>
            <a:pPr lvl="1" eaLnBrk="1" hangingPunct="1"/>
            <a:endParaRPr lang="en-US" dirty="0" smtClean="0"/>
          </a:p>
          <a:p>
            <a:pPr lvl="2" eaLnBrk="1" hangingPunct="1"/>
            <a:endParaRPr lang="en-US" dirty="0" smtClean="0"/>
          </a:p>
          <a:p>
            <a:pPr lvl="2" eaLnBrk="1" hangingPunct="1"/>
            <a:endParaRPr lang="en-US" dirty="0" smtClean="0"/>
          </a:p>
          <a:p>
            <a:pPr lvl="1" eaLnBrk="1" hangingPunct="1"/>
            <a:endParaRPr lang="en-US" dirty="0" smtClean="0"/>
          </a:p>
          <a:p>
            <a:pPr lvl="1" eaLnBrk="1" hangingPunct="1">
              <a:buFont typeface="Arial" charset="0"/>
              <a:buNone/>
            </a:pPr>
            <a:endParaRPr lang="en-US" b="1" dirty="0" smtClean="0">
              <a:solidFill>
                <a:srgbClr val="FF0000"/>
              </a:solidFill>
            </a:endParaRPr>
          </a:p>
          <a:p>
            <a:pPr lvl="1" eaLnBrk="1" hangingPunct="1"/>
            <a:endParaRPr lang="en-US" b="1" dirty="0" smtClean="0">
              <a:solidFill>
                <a:srgbClr val="FF0000"/>
              </a:solidFill>
            </a:endParaRPr>
          </a:p>
          <a:p>
            <a:pPr lvl="1" eaLnBrk="1" hangingPunct="1"/>
            <a:endParaRPr lang="en-US" b="1" dirty="0" smtClean="0">
              <a:solidFill>
                <a:srgbClr val="FF0000"/>
              </a:solidFill>
            </a:endParaRPr>
          </a:p>
          <a:p>
            <a:pPr lvl="1" eaLnBrk="1" hangingPunct="1"/>
            <a:endParaRPr lang="en-US" b="1" dirty="0" smtClean="0">
              <a:solidFill>
                <a:srgbClr val="FF0000"/>
              </a:solidFill>
            </a:endParaRPr>
          </a:p>
          <a:p>
            <a:pPr eaLnBrk="1" hangingPunct="1"/>
            <a:endParaRPr lang="en-US" dirty="0" smtClean="0"/>
          </a:p>
          <a:p>
            <a:pPr eaLnBrk="1" hangingPunct="1"/>
            <a:endParaRPr lang="en-US" dirty="0" smtClean="0"/>
          </a:p>
        </p:txBody>
      </p:sp>
      <p:pic>
        <p:nvPicPr>
          <p:cNvPr id="20486" name="Picture 6" descr="fig_per_mcs3_ch_1_2_h52_scm2.png"/>
          <p:cNvPicPr>
            <a:picLocks noChangeAspect="1"/>
          </p:cNvPicPr>
          <p:nvPr/>
        </p:nvPicPr>
        <p:blipFill>
          <a:blip r:embed="rId3" cstate="print"/>
          <a:srcRect/>
          <a:stretch>
            <a:fillRect/>
          </a:stretch>
        </p:blipFill>
        <p:spPr bwMode="auto">
          <a:xfrm>
            <a:off x="-152400" y="2438400"/>
            <a:ext cx="5181600" cy="3886200"/>
          </a:xfrm>
          <a:prstGeom prst="rect">
            <a:avLst/>
          </a:prstGeom>
          <a:noFill/>
          <a:ln w="9525">
            <a:noFill/>
            <a:miter lim="800000"/>
            <a:headEnd/>
            <a:tailEnd/>
          </a:ln>
        </p:spPr>
      </p:pic>
      <p:pic>
        <p:nvPicPr>
          <p:cNvPr id="7" name="Picture 7" descr="fig_per_mcs3_ch_1_4_h52_scm2.png"/>
          <p:cNvPicPr>
            <a:picLocks noChangeAspect="1"/>
          </p:cNvPicPr>
          <p:nvPr/>
        </p:nvPicPr>
        <p:blipFill>
          <a:blip r:embed="rId4" cstate="print"/>
          <a:srcRect/>
          <a:stretch>
            <a:fillRect/>
          </a:stretch>
        </p:blipFill>
        <p:spPr bwMode="auto">
          <a:xfrm>
            <a:off x="4622800" y="2438400"/>
            <a:ext cx="4978400" cy="3733800"/>
          </a:xfrm>
          <a:prstGeom prst="rect">
            <a:avLst/>
          </a:prstGeom>
          <a:noFill/>
          <a:ln w="9525">
            <a:noFill/>
            <a:miter lim="800000"/>
            <a:headEnd/>
            <a:tailEnd/>
          </a:ln>
        </p:spPr>
      </p:pic>
      <p:sp>
        <p:nvSpPr>
          <p:cNvPr id="8" name="Date Placeholder 7"/>
          <p:cNvSpPr>
            <a:spLocks noGrp="1"/>
          </p:cNvSpPr>
          <p:nvPr>
            <p:ph type="dt" sz="half" idx="10"/>
          </p:nvPr>
        </p:nvSpPr>
        <p:spPr/>
        <p:txBody>
          <a:bodyPr/>
          <a:lstStyle/>
          <a:p>
            <a:pPr>
              <a:defRPr/>
            </a:pPr>
            <a:r>
              <a:rPr lang="en-US" smtClean="0"/>
              <a:t>July 2012</a:t>
            </a:r>
            <a:endParaRPr lang="en-US" dirty="0"/>
          </a:p>
        </p:txBody>
      </p:sp>
      <p:sp>
        <p:nvSpPr>
          <p:cNvPr id="9" name="Slide Number Placeholder 8"/>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10" name="Footer Placeholder 9"/>
          <p:cNvSpPr>
            <a:spLocks noGrp="1"/>
          </p:cNvSpPr>
          <p:nvPr>
            <p:ph type="ftr" sz="quarter" idx="11"/>
          </p:nvPr>
        </p:nvSpPr>
        <p:spPr/>
        <p:txBody>
          <a:bodyPr/>
          <a:lstStyle/>
          <a:p>
            <a:pPr>
              <a:defRPr/>
            </a:pPr>
            <a:r>
              <a:rPr lang="en-US" smtClean="0"/>
              <a:t>Ron Porat, Broadcom</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41052</TotalTime>
  <Words>737</Words>
  <Application>Microsoft Office PowerPoint</Application>
  <PresentationFormat>On-screen Show (4:3)</PresentationFormat>
  <Paragraphs>344</Paragraphs>
  <Slides>24</Slides>
  <Notes>24</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24</vt:i4>
      </vt:variant>
    </vt:vector>
  </HeadingPairs>
  <TitlesOfParts>
    <vt:vector size="27" baseType="lpstr">
      <vt:lpstr>802-11-Submission</vt:lpstr>
      <vt:lpstr>Custom Design</vt:lpstr>
      <vt:lpstr>Document</vt:lpstr>
      <vt:lpstr>Interleaver Parameters</vt:lpstr>
      <vt:lpstr>Outline</vt:lpstr>
      <vt:lpstr>Simulation Scenarios  </vt:lpstr>
      <vt:lpstr>Simulation Results   </vt:lpstr>
      <vt:lpstr>Straw Poll</vt:lpstr>
      <vt:lpstr>Slide 6</vt:lpstr>
      <vt:lpstr>MCS1-scm2 (Contiguous &amp; Non-Contiguous)</vt:lpstr>
      <vt:lpstr>MCS1-scm3 </vt:lpstr>
      <vt:lpstr>MCS3-scm2</vt:lpstr>
      <vt:lpstr>MCS3-scm3</vt:lpstr>
      <vt:lpstr>MCS3-scm2-Contiguous with [-3,3]dB SNR</vt:lpstr>
      <vt:lpstr>MCS5-scm2</vt:lpstr>
      <vt:lpstr>MCS5-scm3 </vt:lpstr>
      <vt:lpstr>MCS5-scm2-Non Contiguous with [-3,3]dB SNR</vt:lpstr>
      <vt:lpstr>MCS7-scm1</vt:lpstr>
      <vt:lpstr>MCS7-scm2</vt:lpstr>
      <vt:lpstr>MCS7-scm2- with [-3,3]dB SNR</vt:lpstr>
      <vt:lpstr>MCS9-scm1</vt:lpstr>
      <vt:lpstr>MCS9-scm2-with [-3,3]dB SNR</vt:lpstr>
      <vt:lpstr>Slide 20</vt:lpstr>
      <vt:lpstr>Contiguous 4 channel (Equal SNR)-MCS1</vt:lpstr>
      <vt:lpstr>Contiguous 4 channel -MCS3</vt:lpstr>
      <vt:lpstr>Contiguous 4 channel - MCS5</vt:lpstr>
      <vt:lpstr>Contiguous 4 channel - MCS7</vt:lpstr>
    </vt:vector>
  </TitlesOfParts>
  <Company>AT&amp;T Labs 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Ron Porat</cp:lastModifiedBy>
  <cp:revision>720</cp:revision>
  <cp:lastPrinted>1998-02-10T13:28:06Z</cp:lastPrinted>
  <dcterms:created xsi:type="dcterms:W3CDTF">2007-05-21T21:00:37Z</dcterms:created>
  <dcterms:modified xsi:type="dcterms:W3CDTF">2012-07-14T01:23:05Z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-1760165834</vt:i4>
  </property>
  <property fmtid="{D5CDD505-2E9C-101B-9397-08002B2CF9AE}" pid="3" name="_NewReviewCycle">
    <vt:lpwstr/>
  </property>
  <property fmtid="{D5CDD505-2E9C-101B-9397-08002B2CF9AE}" pid="4" name="_EmailSubject">
    <vt:lpwstr>4 Channel results updated</vt:lpwstr>
  </property>
  <property fmtid="{D5CDD505-2E9C-101B-9397-08002B2CF9AE}" pid="5" name="_AuthorEmail">
    <vt:lpwstr>rethna@broadcom.com</vt:lpwstr>
  </property>
  <property fmtid="{D5CDD505-2E9C-101B-9397-08002B2CF9AE}" pid="6" name="_AuthorEmailDisplayName">
    <vt:lpwstr>Rethnakaran Pulikkoonattu</vt:lpwstr>
  </property>
  <property fmtid="{D5CDD505-2E9C-101B-9397-08002B2CF9AE}" pid="7" name="_PreviousAdHocReviewCycleID">
    <vt:i4>1364078493</vt:i4>
  </property>
</Properties>
</file>