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389" r:id="rId2"/>
    <p:sldId id="470" r:id="rId3"/>
    <p:sldId id="472" r:id="rId4"/>
    <p:sldId id="448" r:id="rId5"/>
    <p:sldId id="464" r:id="rId6"/>
    <p:sldId id="445" r:id="rId7"/>
    <p:sldId id="458" r:id="rId8"/>
    <p:sldId id="453" r:id="rId9"/>
    <p:sldId id="467" r:id="rId10"/>
    <p:sldId id="465" r:id="rId11"/>
    <p:sldId id="454" r:id="rId12"/>
    <p:sldId id="455" r:id="rId13"/>
    <p:sldId id="456" r:id="rId14"/>
    <p:sldId id="466" r:id="rId15"/>
    <p:sldId id="406" r:id="rId16"/>
    <p:sldId id="469" r:id="rId17"/>
    <p:sldId id="44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0F9"/>
    <a:srgbClr val="FFFF00"/>
    <a:srgbClr val="FFCC00"/>
    <a:srgbClr val="3399FF"/>
    <a:srgbClr val="66FF66"/>
    <a:srgbClr val="83BFF1"/>
    <a:srgbClr val="FF0000"/>
    <a:srgbClr val="FEC8FE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426" autoAdjust="0"/>
    <p:restoredTop sz="88737" autoAdjust="0"/>
  </p:normalViewPr>
  <p:slideViewPr>
    <p:cSldViewPr snapToObjects="1">
      <p:cViewPr varScale="1">
        <p:scale>
          <a:sx n="87" d="100"/>
          <a:sy n="87" d="100"/>
        </p:scale>
        <p:origin x="-6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Slide 6 - Even if AP knows STA is waking, it does not know whether it has DATA or not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802.11-12/0834r0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Speed Frame Exchange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82702"/>
              </p:ext>
            </p:extLst>
          </p:nvPr>
        </p:nvGraphicFramePr>
        <p:xfrm>
          <a:off x="680560" y="2660900"/>
          <a:ext cx="7856538" cy="347472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85868"/>
                <a:gridCol w="1323934"/>
                <a:gridCol w="1825556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Eric Wong 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Sunnyvale, CA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+1 408 922 6672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ewong@broadcom.com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Matthew Fischer 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mfischer@broadcom.com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Yongho Seok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Jinsoo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Choi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Jeongki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 Kim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Jin Sam Kwak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ChaoChun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James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Jianhan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 Liu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Vish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Ponnampalam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James Yee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8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8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8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Huai-Rong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Shao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  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2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Chiu Ngo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7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Minyoung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 Park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Intel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Tom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Tetzlaff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Intel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Emily Qi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</a:rPr>
                        <a:t>Intel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Frame Exchange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Propose to combine medium access for uplink and downlink DATA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If STA has buffered UL traffic, it starts frame exchange to the AP with UL DATA, instead of PS-POLL (supported by U-APSD)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Instead of AP returning an ACK to STA, it can send the buffered DL DATA straightaway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E.g. RDG=1 in UL Data Trigger frame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Presence of next DATA frame indicates previous frame is successful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I.e. implicit ACK, or combine BA with AMPDU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Collisions are possible with the first UL DATA, but can be significantly reduced if STA is scheduled to wake by the AP [2] [5]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Scheduling also allows AP to prepare DL DATA for a particular STA, reducing ACK-only DL response transmissions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Uplink Data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85" name="Group 84"/>
          <p:cNvGrpSpPr/>
          <p:nvPr/>
        </p:nvGrpSpPr>
        <p:grpSpPr>
          <a:xfrm>
            <a:off x="1076021" y="1721464"/>
            <a:ext cx="7145262" cy="4037975"/>
            <a:chOff x="1076021" y="1721464"/>
            <a:chExt cx="7145262" cy="4037975"/>
          </a:xfrm>
        </p:grpSpPr>
        <p:grpSp>
          <p:nvGrpSpPr>
            <p:cNvPr id="84" name="Group 83"/>
            <p:cNvGrpSpPr/>
            <p:nvPr/>
          </p:nvGrpSpPr>
          <p:grpSpPr>
            <a:xfrm>
              <a:off x="1076021" y="1721464"/>
              <a:ext cx="7145262" cy="4037975"/>
              <a:chOff x="1076021" y="1721464"/>
              <a:chExt cx="7145262" cy="4037975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1076021" y="1721464"/>
                <a:ext cx="7145262" cy="4037975"/>
                <a:chOff x="1198473" y="1659523"/>
                <a:chExt cx="7145262" cy="4037975"/>
              </a:xfrm>
            </p:grpSpPr>
            <p:sp>
              <p:nvSpPr>
                <p:cNvPr id="46" name="TextBox 45"/>
                <p:cNvSpPr txBox="1"/>
                <p:nvPr/>
              </p:nvSpPr>
              <p:spPr>
                <a:xfrm>
                  <a:off x="5696679" y="2819465"/>
                  <a:ext cx="566374" cy="307777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Calibri" pitchFamily="34" charset="0"/>
                    </a:rPr>
                    <a:t>SIFS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54" name="Straight Arrow Connector 53"/>
                <p:cNvCxnSpPr/>
                <p:nvPr/>
              </p:nvCxnSpPr>
              <p:spPr bwMode="auto">
                <a:xfrm rot="5400000">
                  <a:off x="5857791" y="3190117"/>
                  <a:ext cx="242562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sp>
              <p:nvSpPr>
                <p:cNvPr id="56" name="Rectangle 55"/>
                <p:cNvSpPr/>
                <p:nvPr/>
              </p:nvSpPr>
              <p:spPr bwMode="auto">
                <a:xfrm>
                  <a:off x="6206876" y="2971972"/>
                  <a:ext cx="685800" cy="381000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b="1" dirty="0" smtClean="0">
                      <a:latin typeface="Calibri" pitchFamily="34" charset="0"/>
                    </a:rPr>
                    <a:t>ACK</a:t>
                  </a:r>
                  <a:endPara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grpSp>
              <p:nvGrpSpPr>
                <p:cNvPr id="73" name="Group 72"/>
                <p:cNvGrpSpPr/>
                <p:nvPr/>
              </p:nvGrpSpPr>
              <p:grpSpPr>
                <a:xfrm>
                  <a:off x="1198473" y="1659523"/>
                  <a:ext cx="7145262" cy="4037975"/>
                  <a:chOff x="1198473" y="1659523"/>
                  <a:chExt cx="7145262" cy="4037975"/>
                </a:xfrm>
              </p:grpSpPr>
              <p:cxnSp>
                <p:nvCxnSpPr>
                  <p:cNvPr id="65" name="Straight Arrow Connector 64"/>
                  <p:cNvCxnSpPr/>
                  <p:nvPr/>
                </p:nvCxnSpPr>
                <p:spPr bwMode="auto">
                  <a:xfrm rot="5400000">
                    <a:off x="2952019" y="4177306"/>
                    <a:ext cx="337685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9" name="Rectangle 68"/>
                  <p:cNvSpPr/>
                  <p:nvPr/>
                </p:nvSpPr>
                <p:spPr bwMode="auto">
                  <a:xfrm>
                    <a:off x="2776140" y="4353211"/>
                    <a:ext cx="685800" cy="381000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b="1" dirty="0" smtClean="0">
                        <a:latin typeface="Calibri" pitchFamily="34" charset="0"/>
                      </a:rPr>
                      <a:t>DATA</a:t>
                    </a:r>
                    <a:endParaRPr kumimoji="0" lang="en-US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1198473" y="1659523"/>
                    <a:ext cx="7145262" cy="4037975"/>
                    <a:chOff x="1198473" y="1659523"/>
                    <a:chExt cx="7145262" cy="4037975"/>
                  </a:xfrm>
                </p:grpSpPr>
                <p:cxnSp>
                  <p:nvCxnSpPr>
                    <p:cNvPr id="42" name="Straight Arrow Connector 41"/>
                    <p:cNvCxnSpPr/>
                    <p:nvPr/>
                  </p:nvCxnSpPr>
                  <p:spPr bwMode="auto">
                    <a:xfrm rot="16200000" flipH="1">
                      <a:off x="5474734" y="4002069"/>
                      <a:ext cx="1464286" cy="2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grpSp>
                  <p:nvGrpSpPr>
                    <p:cNvPr id="60" name="Group 59"/>
                    <p:cNvGrpSpPr/>
                    <p:nvPr/>
                  </p:nvGrpSpPr>
                  <p:grpSpPr>
                    <a:xfrm>
                      <a:off x="1198473" y="1659523"/>
                      <a:ext cx="7145262" cy="4037975"/>
                      <a:chOff x="1198473" y="1659523"/>
                      <a:chExt cx="7145262" cy="4037975"/>
                    </a:xfrm>
                  </p:grpSpPr>
                  <p:cxnSp>
                    <p:nvCxnSpPr>
                      <p:cNvPr id="41" name="Straight Arrow Connector 40"/>
                      <p:cNvCxnSpPr/>
                      <p:nvPr/>
                    </p:nvCxnSpPr>
                    <p:spPr bwMode="auto">
                      <a:xfrm rot="5400000">
                        <a:off x="5016344" y="4000877"/>
                        <a:ext cx="1465078" cy="159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ysDot"/>
                        <a:round/>
                        <a:headEnd type="none" w="lg" len="med"/>
                        <a:tailEnd type="none" w="lg" len="med"/>
                      </a:ln>
                      <a:effectLst/>
                    </p:spPr>
                  </p:cxnSp>
                  <p:grpSp>
                    <p:nvGrpSpPr>
                      <p:cNvPr id="57" name="Group 56"/>
                      <p:cNvGrpSpPr/>
                      <p:nvPr/>
                    </p:nvGrpSpPr>
                    <p:grpSpPr>
                      <a:xfrm>
                        <a:off x="1198473" y="1659523"/>
                        <a:ext cx="7145262" cy="4037975"/>
                        <a:chOff x="1198473" y="1659523"/>
                        <a:chExt cx="7145262" cy="4037975"/>
                      </a:xfrm>
                    </p:grpSpPr>
                    <p:grpSp>
                      <p:nvGrpSpPr>
                        <p:cNvPr id="3" name="Group 124"/>
                        <p:cNvGrpSpPr/>
                        <p:nvPr/>
                      </p:nvGrpSpPr>
                      <p:grpSpPr>
                        <a:xfrm>
                          <a:off x="1198473" y="1659523"/>
                          <a:ext cx="7145262" cy="4037975"/>
                          <a:chOff x="1313040" y="1321714"/>
                          <a:chExt cx="7145262" cy="4037975"/>
                        </a:xfrm>
                      </p:grpSpPr>
                      <p:grpSp>
                        <p:nvGrpSpPr>
                          <p:cNvPr id="6" name="Group 122"/>
                          <p:cNvGrpSpPr/>
                          <p:nvPr/>
                        </p:nvGrpSpPr>
                        <p:grpSpPr>
                          <a:xfrm>
                            <a:off x="1313040" y="2478093"/>
                            <a:ext cx="7145262" cy="2881596"/>
                            <a:chOff x="1787247" y="2478093"/>
                            <a:chExt cx="7145262" cy="2881596"/>
                          </a:xfrm>
                        </p:grpSpPr>
                        <p:sp>
                          <p:nvSpPr>
                            <p:cNvPr id="47" name="TextBox 46"/>
                            <p:cNvSpPr txBox="1"/>
                            <p:nvPr/>
                          </p:nvSpPr>
                          <p:spPr>
                            <a:xfrm flipH="1">
                              <a:off x="1787247" y="4774914"/>
                              <a:ext cx="2420319" cy="58477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 anchor="ctr">
                              <a:spAutoFit/>
                            </a:bodyPr>
                            <a:lstStyle/>
                            <a:p>
                              <a:r>
                                <a:rPr lang="en-US" sz="1600" b="1" dirty="0" smtClean="0">
                                  <a:latin typeface="Calibri" pitchFamily="34" charset="0"/>
                                </a:rPr>
                                <a:t>STA wakes from sleep, e.g. at a </a:t>
                              </a:r>
                              <a:r>
                                <a:rPr lang="en-US" sz="1600" b="1" i="1" dirty="0" smtClean="0">
                                  <a:solidFill>
                                    <a:srgbClr val="0070C0"/>
                                  </a:solidFill>
                                  <a:latin typeface="Calibri" pitchFamily="34" charset="0"/>
                                </a:rPr>
                                <a:t>scheduled</a:t>
                              </a:r>
                              <a:r>
                                <a:rPr lang="en-US" sz="1600" b="1" dirty="0" smtClean="0">
                                  <a:latin typeface="Calibri" pitchFamily="34" charset="0"/>
                                </a:rPr>
                                <a:t> wake time</a:t>
                              </a:r>
                              <a:endParaRPr lang="en-US" sz="1600" b="1" dirty="0">
                                <a:latin typeface="Calibri" pitchFamily="34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50" name="Straight Arrow Connector 49"/>
                            <p:cNvCxnSpPr/>
                            <p:nvPr/>
                          </p:nvCxnSpPr>
                          <p:spPr bwMode="auto">
                            <a:xfrm rot="16200000" flipV="1">
                              <a:off x="2860570" y="4720820"/>
                              <a:ext cx="276856" cy="1591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lg" len="med"/>
                              <a:tailEnd type="arrow" w="med" len="med"/>
                            </a:ln>
                            <a:effectLst/>
                          </p:spPr>
                        </p:cxnSp>
                        <p:grpSp>
                          <p:nvGrpSpPr>
                            <p:cNvPr id="7" name="Group 100"/>
                            <p:cNvGrpSpPr/>
                            <p:nvPr/>
                          </p:nvGrpSpPr>
                          <p:grpSpPr>
                            <a:xfrm>
                              <a:off x="6418240" y="4583189"/>
                              <a:ext cx="2514269" cy="776500"/>
                              <a:chOff x="5662652" y="4601497"/>
                              <a:chExt cx="2514269" cy="776500"/>
                            </a:xfrm>
                          </p:grpSpPr>
                          <p:sp>
                            <p:nvSpPr>
                              <p:cNvPr id="51" name="TextBox 50"/>
                              <p:cNvSpPr txBox="1"/>
                              <p:nvPr/>
                            </p:nvSpPr>
                            <p:spPr>
                              <a:xfrm flipH="1">
                                <a:off x="5662652" y="4793222"/>
                                <a:ext cx="2514269" cy="58477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r>
                                  <a:rPr lang="en-US" sz="1600" b="1" dirty="0" smtClean="0">
                                    <a:latin typeface="Calibri" pitchFamily="34" charset="0"/>
                                  </a:rPr>
                                  <a:t>STA returns to sleep since last MoreData from AP is 0</a:t>
                                </a:r>
                              </a:p>
                            </p:txBody>
                          </p:sp>
                          <p:cxnSp>
                            <p:nvCxnSpPr>
                              <p:cNvPr id="55" name="Straight Arrow Connector 54"/>
                              <p:cNvCxnSpPr/>
                              <p:nvPr/>
                            </p:nvCxnSpPr>
                            <p:spPr bwMode="auto">
                              <a:xfrm rot="5400000" flipH="1" flipV="1">
                                <a:off x="6781358" y="4739925"/>
                                <a:ext cx="276857" cy="1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arrow" w="med" len="med"/>
                              </a:ln>
                              <a:effectLst/>
                            </p:spPr>
                          </p:cxnSp>
                        </p:grpSp>
                        <p:grpSp>
                          <p:nvGrpSpPr>
                            <p:cNvPr id="8" name="Group 121"/>
                            <p:cNvGrpSpPr/>
                            <p:nvPr/>
                          </p:nvGrpSpPr>
                          <p:grpSpPr>
                            <a:xfrm>
                              <a:off x="1787248" y="2478093"/>
                              <a:ext cx="6171918" cy="2117566"/>
                              <a:chOff x="1787248" y="2478093"/>
                              <a:chExt cx="6171918" cy="2117566"/>
                            </a:xfrm>
                          </p:grpSpPr>
                          <p:sp>
                            <p:nvSpPr>
                              <p:cNvPr id="44" name="TextBox 43"/>
                              <p:cNvSpPr txBox="1"/>
                              <p:nvPr/>
                            </p:nvSpPr>
                            <p:spPr>
                              <a:xfrm>
                                <a:off x="3996126" y="2478888"/>
                                <a:ext cx="566374" cy="307777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1400" b="1" dirty="0" smtClean="0">
                                    <a:latin typeface="Calibri" pitchFamily="34" charset="0"/>
                                  </a:rPr>
                                  <a:t>SIFS</a:t>
                                </a:r>
                                <a:endParaRPr lang="en-US" sz="14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" name="TextBox 44"/>
                              <p:cNvSpPr txBox="1"/>
                              <p:nvPr/>
                            </p:nvSpPr>
                            <p:spPr>
                              <a:xfrm>
                                <a:off x="2506109" y="2480475"/>
                                <a:ext cx="1371600" cy="307777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1400" b="1" dirty="0" smtClean="0">
                                    <a:latin typeface="Calibri" pitchFamily="34" charset="0"/>
                                  </a:rPr>
                                  <a:t>ProbeDelay</a:t>
                                </a:r>
                                <a:r>
                                  <a:rPr lang="en-US" sz="1400" dirty="0" smtClean="0">
                                    <a:latin typeface="Calibri" pitchFamily="34" charset="0"/>
                                  </a:rPr>
                                  <a:t> </a:t>
                                </a:r>
                                <a:endParaRPr lang="en-US" sz="14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cxnSp>
                            <p:nvCxnSpPr>
                              <p:cNvPr id="58" name="Straight Arrow Connector 57"/>
                              <p:cNvCxnSpPr/>
                              <p:nvPr/>
                            </p:nvCxnSpPr>
                            <p:spPr bwMode="auto">
                              <a:xfrm rot="5400000">
                                <a:off x="3054189" y="2851510"/>
                                <a:ext cx="242562" cy="1588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arrow" w="med" len="med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59" name="Straight Arrow Connector 58"/>
                              <p:cNvCxnSpPr/>
                              <p:nvPr/>
                            </p:nvCxnSpPr>
                            <p:spPr bwMode="auto">
                              <a:xfrm rot="5400000">
                                <a:off x="4157238" y="2849540"/>
                                <a:ext cx="242562" cy="1588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arrow" w="med" len="med"/>
                              </a:ln>
                              <a:effectLst/>
                            </p:spPr>
                          </p:cxnSp>
                          <p:grpSp>
                            <p:nvGrpSpPr>
                              <p:cNvPr id="9" name="Group 120"/>
                              <p:cNvGrpSpPr/>
                              <p:nvPr/>
                            </p:nvGrpSpPr>
                            <p:grpSpPr>
                              <a:xfrm>
                                <a:off x="1787248" y="2634163"/>
                                <a:ext cx="6171918" cy="1961496"/>
                                <a:chOff x="1787248" y="2634163"/>
                                <a:chExt cx="6171918" cy="1961496"/>
                              </a:xfrm>
                            </p:grpSpPr>
                            <p:cxnSp>
                              <p:nvCxnSpPr>
                                <p:cNvPr id="103" name="Straight Arrow Connector 102"/>
                                <p:cNvCxnSpPr/>
                                <p:nvPr/>
                              </p:nvCxnSpPr>
                              <p:spPr bwMode="auto">
                                <a:xfrm rot="5400000">
                                  <a:off x="4460530" y="3660300"/>
                                  <a:ext cx="1465078" cy="1591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04" name="Straight Arrow Connector 103"/>
                                <p:cNvCxnSpPr/>
                                <p:nvPr/>
                              </p:nvCxnSpPr>
                              <p:spPr bwMode="auto">
                                <a:xfrm rot="16200000" flipH="1">
                                  <a:off x="4922104" y="3660697"/>
                                  <a:ext cx="1464286" cy="2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40" name="Straight Arrow Connector 39"/>
                                <p:cNvCxnSpPr/>
                                <p:nvPr/>
                              </p:nvCxnSpPr>
                              <p:spPr bwMode="auto">
                                <a:xfrm rot="5400000">
                                  <a:off x="3779507" y="3660300"/>
                                  <a:ext cx="1465078" cy="159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grpSp>
                              <p:nvGrpSpPr>
                                <p:cNvPr id="10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1874247" y="2815108"/>
                                  <a:ext cx="6084919" cy="400110"/>
                                  <a:chOff x="1524000" y="2619345"/>
                                  <a:chExt cx="6084919" cy="400110"/>
                                </a:xfrm>
                              </p:grpSpPr>
                              <p:cxnSp>
                                <p:nvCxnSpPr>
                                  <p:cNvPr id="67" name="Straight Connector 66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2071160" y="2819400"/>
                                    <a:ext cx="5537759" cy="0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</p:cxnSp>
                              <p:sp>
                                <p:nvSpPr>
                                  <p:cNvPr id="68" name="TextBox 67"/>
                                  <p:cNvSpPr txBox="1"/>
                                  <p:nvPr/>
                                </p:nvSpPr>
                                <p:spPr>
                                  <a:xfrm>
                                    <a:off x="1524000" y="2619345"/>
                                    <a:ext cx="533400" cy="40011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2000" b="1" dirty="0" smtClean="0">
                                        <a:latin typeface="Calibri" pitchFamily="34" charset="0"/>
                                      </a:rPr>
                                      <a:t>AP</a:t>
                                    </a:r>
                                    <a:endParaRPr lang="en-US" sz="1600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52" name="Straight Arrow Connector 51"/>
                                <p:cNvCxnSpPr>
                                  <a:endCxn id="62" idx="1"/>
                                </p:cNvCxnSpPr>
                                <p:nvPr/>
                              </p:nvCxnSpPr>
                              <p:spPr bwMode="auto">
                                <a:xfrm rot="5400000">
                                  <a:off x="2219562" y="3709959"/>
                                  <a:ext cx="1558078" cy="80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53" name="Straight Arrow Connector 52"/>
                                <p:cNvCxnSpPr/>
                                <p:nvPr/>
                              </p:nvCxnSpPr>
                              <p:spPr bwMode="auto">
                                <a:xfrm rot="5400000">
                                  <a:off x="3319366" y="3660698"/>
                                  <a:ext cx="1464287" cy="1589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grpSp>
                              <p:nvGrpSpPr>
                                <p:cNvPr id="11" name="Group 40"/>
                                <p:cNvGrpSpPr/>
                                <p:nvPr/>
                              </p:nvGrpSpPr>
                              <p:grpSpPr>
                                <a:xfrm>
                                  <a:off x="1787248" y="4195549"/>
                                  <a:ext cx="6171918" cy="400110"/>
                                  <a:chOff x="1813233" y="4659868"/>
                                  <a:chExt cx="6171918" cy="400110"/>
                                </a:xfrm>
                              </p:grpSpPr>
                              <p:grpSp>
                                <p:nvGrpSpPr>
                                  <p:cNvPr id="12" name="Group 27"/>
                                  <p:cNvGrpSpPr/>
                                  <p:nvPr/>
                                </p:nvGrpSpPr>
                                <p:grpSpPr>
                                  <a:xfrm>
                                    <a:off x="1813233" y="4659868"/>
                                    <a:ext cx="6171918" cy="400110"/>
                                    <a:chOff x="1437262" y="2619345"/>
                                    <a:chExt cx="6171918" cy="400110"/>
                                  </a:xfrm>
                                </p:grpSpPr>
                                <p:cxnSp>
                                  <p:nvCxnSpPr>
                                    <p:cNvPr id="63" name="Straight Connector 62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2071421" y="2819401"/>
                                      <a:ext cx="5537759" cy="799"/>
                                    </a:xfrm>
                                    <a:prstGeom prst="line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</p:cxnSp>
                                <p:sp>
                                  <p:nvSpPr>
                                    <p:cNvPr id="64" name="TextBox 63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437262" y="2619345"/>
                                      <a:ext cx="620138" cy="400110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2000" b="1" dirty="0" smtClean="0">
                                          <a:latin typeface="Calibri" pitchFamily="34" charset="0"/>
                                        </a:rPr>
                                        <a:t>STA</a:t>
                                      </a:r>
                                      <a:endParaRPr lang="en-US" sz="1600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62" name="Rectangle 61"/>
                                  <p:cNvSpPr/>
                                  <p:nvPr/>
                                </p:nvSpPr>
                                <p:spPr bwMode="auto">
                                  <a:xfrm>
                                    <a:off x="3024186" y="4859926"/>
                                    <a:ext cx="4677173" cy="187582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92D050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  <p:txBody>
                                  <a:bodyPr vert="horz" wrap="square" lIns="91440" tIns="45720" rIns="91440" bIns="45720" numCol="1" rtlCol="0" anchor="ctr" anchorCtr="0" compatLnSpc="1">
                                    <a:prstTxWarp prst="textNoShape">
                                      <a:avLst/>
                                    </a:prstTxWarp>
                                  </a:bodyPr>
                                  <a:lstStyle/>
                                  <a:p>
                                    <a:pPr marL="0" marR="0" indent="0" algn="ctr" defTabSz="914400" rtl="0" eaLnBrk="0" fontAlgn="base" latinLnBrk="0" hangingPunct="0">
                                      <a:lnSpc>
                                        <a:spcPct val="100000"/>
                                      </a:lnSpc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buClrTx/>
                                      <a:buSzTx/>
                                      <a:buFontTx/>
                                      <a:buNone/>
                                      <a:tabLst/>
                                    </a:pPr>
                                    <a:r>
                                      <a:rPr lang="en-US" b="1" dirty="0" smtClean="0">
                                        <a:latin typeface="Calibri" pitchFamily="34" charset="0"/>
                                      </a:rPr>
                                      <a:t>Wake</a:t>
                                    </a:r>
                                    <a:endParaRPr kumimoji="0" lang="en-US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43" name="Straight Arrow Connector 42"/>
                                <p:cNvCxnSpPr/>
                                <p:nvPr/>
                              </p:nvCxnSpPr>
                              <p:spPr bwMode="auto">
                                <a:xfrm rot="5400000">
                                  <a:off x="2633173" y="3662269"/>
                                  <a:ext cx="1465080" cy="1595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ysDot"/>
                                  <a:round/>
                                  <a:headEnd type="none" w="lg" len="med"/>
                                  <a:tailEnd type="none" w="lg" len="med"/>
                                </a:ln>
                                <a:effectLst/>
                              </p:spPr>
                            </p:cxnSp>
                            <p:sp>
                              <p:nvSpPr>
                                <p:cNvPr id="98" name="Rectangle 97"/>
                                <p:cNvSpPr/>
                                <p:nvPr/>
                              </p:nvSpPr>
                              <p:spPr bwMode="auto">
                                <a:xfrm>
                                  <a:off x="4511251" y="2634163"/>
                                  <a:ext cx="685800" cy="38100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  <p:txBody>
                                <a:bodyPr vert="horz" wrap="square" lIns="91440" tIns="45720" rIns="91440" bIns="45720" numCol="1" rtlCol="0" anchor="ctr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indent="0" algn="ctr" defTabSz="914400" rtl="0" eaLnBrk="0" fontAlgn="base" latinLnBrk="0" hangingPunct="0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lang="en-US" sz="1400" b="1" dirty="0" smtClean="0">
                                      <a:latin typeface="Calibri" pitchFamily="34" charset="0"/>
                                    </a:rPr>
                                    <a:t>ACK</a:t>
                                  </a:r>
                                  <a:endParaRPr kumimoji="0" lang="en-US" sz="1400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111" name="TextBox 110"/>
                              <p:cNvSpPr txBox="1"/>
                              <p:nvPr/>
                            </p:nvSpPr>
                            <p:spPr>
                              <a:xfrm>
                                <a:off x="5144049" y="2478093"/>
                                <a:ext cx="566374" cy="307777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1400" b="1" dirty="0" smtClean="0">
                                    <a:latin typeface="Calibri" pitchFamily="34" charset="0"/>
                                  </a:rPr>
                                  <a:t>SIFS</a:t>
                                </a:r>
                                <a:endParaRPr lang="en-US" sz="14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cxnSp>
                            <p:nvCxnSpPr>
                              <p:cNvPr id="112" name="Straight Arrow Connector 111"/>
                              <p:cNvCxnSpPr/>
                              <p:nvPr/>
                            </p:nvCxnSpPr>
                            <p:spPr bwMode="auto">
                              <a:xfrm rot="5400000">
                                <a:off x="5305161" y="2848745"/>
                                <a:ext cx="242562" cy="1588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arrow" w="med" len="med"/>
                              </a:ln>
                              <a:effectLst/>
                            </p:spPr>
                          </p:cxnSp>
                        </p:grpSp>
                      </p:grpSp>
                      <p:sp>
                        <p:nvSpPr>
                          <p:cNvPr id="124" name="TextBox 123"/>
                          <p:cNvSpPr txBox="1"/>
                          <p:nvPr/>
                        </p:nvSpPr>
                        <p:spPr>
                          <a:xfrm flipH="1">
                            <a:off x="1462716" y="1321714"/>
                            <a:ext cx="4348529" cy="58477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r>
                              <a:rPr lang="en-US" sz="1600" b="1" dirty="0" smtClean="0">
                                <a:latin typeface="Calibri" pitchFamily="34" charset="0"/>
                              </a:rPr>
                              <a:t>STA, with </a:t>
                            </a:r>
                            <a:r>
                              <a:rPr lang="en-US" sz="1600" b="1" dirty="0" smtClean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buffered UL traffic</a:t>
                            </a:r>
                            <a:r>
                              <a:rPr lang="en-US" sz="1600" b="1" dirty="0" smtClean="0">
                                <a:latin typeface="Calibri" pitchFamily="34" charset="0"/>
                              </a:rPr>
                              <a:t>, starts transmission with UL DATA instead of PS-POLL.</a:t>
                            </a:r>
                            <a:endParaRPr lang="en-US" sz="1600" b="1" dirty="0"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70" name="Straight Arrow Connector 69"/>
                        <p:cNvCxnSpPr/>
                        <p:nvPr/>
                      </p:nvCxnSpPr>
                      <p:spPr bwMode="auto">
                        <a:xfrm rot="5400000">
                          <a:off x="5241351" y="4177306"/>
                          <a:ext cx="337685" cy="1588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arrow"/>
                        </a:ln>
                        <a:effectLst/>
                      </p:spPr>
                    </p:cxnSp>
                    <p:sp>
                      <p:nvSpPr>
                        <p:cNvPr id="71" name="TextBox 70"/>
                        <p:cNvSpPr txBox="1"/>
                        <p:nvPr/>
                      </p:nvSpPr>
                      <p:spPr>
                        <a:xfrm>
                          <a:off x="4745820" y="3648119"/>
                          <a:ext cx="1327157" cy="52322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MoreData=0</a:t>
                          </a:r>
                        </a:p>
                        <a:p>
                          <a:pPr algn="ctr"/>
                          <a:r>
                            <a:rPr lang="en-US" sz="1400" b="1" dirty="0" err="1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RspFrm</a:t>
                          </a:r>
                          <a:r>
                            <a:rPr lang="en-US" sz="14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=00</a:t>
                          </a:r>
                          <a:endParaRPr lang="en-US" sz="1400" b="1" dirty="0">
                            <a:solidFill>
                              <a:srgbClr val="92D05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72" name="Rectangle 71"/>
                        <p:cNvSpPr/>
                        <p:nvPr/>
                      </p:nvSpPr>
                      <p:spPr bwMode="auto">
                        <a:xfrm>
                          <a:off x="5065472" y="4353211"/>
                          <a:ext cx="685800" cy="381000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sz="1400" b="1" dirty="0" smtClean="0">
                              <a:latin typeface="Calibri" pitchFamily="34" charset="0"/>
                            </a:rPr>
                            <a:t>DATA</a:t>
                          </a:r>
                          <a:endParaRPr kumimoji="0" lang="en-US" sz="1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2475668" y="3648119"/>
                    <a:ext cx="1288797" cy="52322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MoreData=1</a:t>
                    </a:r>
                  </a:p>
                  <a:p>
                    <a:pPr algn="ctr"/>
                    <a:r>
                      <a:rPr lang="en-US" sz="14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RspFrm</a:t>
                    </a:r>
                    <a:r>
                      <a:rPr lang="en-US" sz="14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=00</a:t>
                    </a:r>
                    <a:endParaRPr lang="en-US" sz="1400" b="1" dirty="0">
                      <a:solidFill>
                        <a:srgbClr val="92D050"/>
                      </a:solidFill>
                      <a:latin typeface="Calibri" pitchFamily="34" charset="0"/>
                    </a:endParaRPr>
                  </a:p>
                </p:txBody>
              </p:sp>
            </p:grpSp>
          </p:grpSp>
          <p:grpSp>
            <p:nvGrpSpPr>
              <p:cNvPr id="77" name="Group 76"/>
              <p:cNvGrpSpPr/>
              <p:nvPr/>
            </p:nvGrpSpPr>
            <p:grpSpPr>
              <a:xfrm>
                <a:off x="3388555" y="2336045"/>
                <a:ext cx="1509265" cy="698823"/>
                <a:chOff x="3388555" y="2336045"/>
                <a:chExt cx="1509265" cy="698823"/>
              </a:xfrm>
            </p:grpSpPr>
            <p:cxnSp>
              <p:nvCxnSpPr>
                <p:cNvPr id="75" name="Straight Arrow Connector 74"/>
                <p:cNvCxnSpPr/>
                <p:nvPr/>
              </p:nvCxnSpPr>
              <p:spPr bwMode="auto">
                <a:xfrm rot="5400000">
                  <a:off x="3973551" y="2865232"/>
                  <a:ext cx="337685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76" name="TextBox 75"/>
                <p:cNvSpPr txBox="1"/>
                <p:nvPr/>
              </p:nvSpPr>
              <p:spPr>
                <a:xfrm>
                  <a:off x="3388555" y="2336045"/>
                  <a:ext cx="1509265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MoreData=0</a:t>
                  </a:r>
                </a:p>
                <a:p>
                  <a:pPr algn="ctr"/>
                  <a:r>
                    <a:rPr lang="en-US" sz="1400" b="1" dirty="0" err="1" smtClean="0">
                      <a:solidFill>
                        <a:srgbClr val="FFC000"/>
                      </a:solidFill>
                      <a:latin typeface="Calibri" pitchFamily="34" charset="0"/>
                    </a:rPr>
                    <a:t>RspFrm</a:t>
                  </a:r>
                  <a:r>
                    <a:rPr lang="en-US" sz="1400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=11</a:t>
                  </a:r>
                  <a:endParaRPr lang="en-US" sz="1400" b="1" dirty="0">
                    <a:solidFill>
                      <a:srgbClr val="FFC000"/>
                    </a:solidFill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78" name="Group 77"/>
            <p:cNvGrpSpPr/>
            <p:nvPr/>
          </p:nvGrpSpPr>
          <p:grpSpPr>
            <a:xfrm>
              <a:off x="5676211" y="2336048"/>
              <a:ext cx="1509265" cy="698824"/>
              <a:chOff x="3388555" y="2336045"/>
              <a:chExt cx="1509265" cy="698824"/>
            </a:xfrm>
          </p:grpSpPr>
          <p:cxnSp>
            <p:nvCxnSpPr>
              <p:cNvPr id="79" name="Straight Arrow Connector 78"/>
              <p:cNvCxnSpPr/>
              <p:nvPr/>
            </p:nvCxnSpPr>
            <p:spPr bwMode="auto">
              <a:xfrm rot="5400000">
                <a:off x="3971962" y="2865233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3388555" y="2336045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FFC00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=10</a:t>
                </a:r>
                <a:endParaRPr lang="en-US" sz="1400" b="1" dirty="0">
                  <a:solidFill>
                    <a:srgbClr val="FFC000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 flipH="1">
            <a:off x="3657264" y="5220830"/>
            <a:ext cx="1932213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 err="1" smtClean="0">
                <a:solidFill>
                  <a:srgbClr val="7030A0"/>
                </a:solidFill>
                <a:latin typeface="Calibri" pitchFamily="34" charset="0"/>
              </a:rPr>
              <a:t>MoreData</a:t>
            </a:r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 is used to allow responder to correctly set Response Frame bits</a:t>
            </a:r>
            <a:endParaRPr lang="en-US" sz="16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 rot="16200000" flipV="1">
            <a:off x="3203251" y="4178613"/>
            <a:ext cx="1374272" cy="78809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lg" len="med"/>
            <a:tailEnd type="arrow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 flipH="1">
            <a:off x="5954580" y="1508750"/>
            <a:ext cx="237605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Because of </a:t>
            </a:r>
            <a:r>
              <a:rPr lang="en-US" sz="1600" b="1" dirty="0" err="1" smtClean="0">
                <a:solidFill>
                  <a:srgbClr val="7030A0"/>
                </a:solidFill>
                <a:latin typeface="Calibri" pitchFamily="34" charset="0"/>
              </a:rPr>
              <a:t>MoreData</a:t>
            </a:r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 in UL, responder knows that DATA is next</a:t>
            </a:r>
            <a:endParaRPr lang="en-US" sz="16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rot="10800000" flipV="1">
            <a:off x="4623371" y="2008015"/>
            <a:ext cx="1327155" cy="6891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lg" len="med"/>
            <a:tailEnd type="arrow" w="med" len="med"/>
          </a:ln>
          <a:effectLst/>
        </p:spPr>
      </p:cxnSp>
      <p:sp>
        <p:nvSpPr>
          <p:cNvPr id="13" name="Date Placeholder 1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Uplink and Downlink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24" name="TextBox 123"/>
          <p:cNvSpPr txBox="1"/>
          <p:nvPr/>
        </p:nvSpPr>
        <p:spPr>
          <a:xfrm flipH="1">
            <a:off x="467738" y="1600200"/>
            <a:ext cx="612088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latin typeface="Calibri" pitchFamily="34" charset="0"/>
              </a:rPr>
              <a:t>Both AP and STA have 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equal</a:t>
            </a:r>
            <a:r>
              <a:rPr lang="en-US" sz="1600" b="1" dirty="0" smtClean="0">
                <a:latin typeface="Calibri" pitchFamily="34" charset="0"/>
              </a:rPr>
              <a:t> number of UL and DL DATA frames to be exchanged. Since AP is aware of STA wake time, it 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prepares</a:t>
            </a:r>
            <a:r>
              <a:rPr lang="en-US" sz="1600" b="1" i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1600" b="1" dirty="0" smtClean="0">
                <a:latin typeface="Calibri" pitchFamily="34" charset="0"/>
              </a:rPr>
              <a:t>DL DATA for STA. Note again, STA starts with UL DATA instead of PS-POLL. </a:t>
            </a: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81" name="Group 380"/>
          <p:cNvGrpSpPr/>
          <p:nvPr/>
        </p:nvGrpSpPr>
        <p:grpSpPr>
          <a:xfrm>
            <a:off x="381000" y="2478381"/>
            <a:ext cx="8388349" cy="3519691"/>
            <a:chOff x="381000" y="2478381"/>
            <a:chExt cx="8388349" cy="3519691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rot="5400000">
              <a:off x="7001103" y="3023077"/>
              <a:ext cx="337685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80" name="Group 379"/>
            <p:cNvGrpSpPr/>
            <p:nvPr/>
          </p:nvGrpSpPr>
          <p:grpSpPr>
            <a:xfrm>
              <a:off x="381000" y="2478381"/>
              <a:ext cx="8388349" cy="3519691"/>
              <a:chOff x="381000" y="2478381"/>
              <a:chExt cx="8388349" cy="3519691"/>
            </a:xfrm>
          </p:grpSpPr>
          <p:cxnSp>
            <p:nvCxnSpPr>
              <p:cNvPr id="57" name="Straight Arrow Connector 56"/>
              <p:cNvCxnSpPr/>
              <p:nvPr/>
            </p:nvCxnSpPr>
            <p:spPr bwMode="auto">
              <a:xfrm rot="5400000">
                <a:off x="2380176" y="3017780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379" name="Group 378"/>
              <p:cNvGrpSpPr/>
              <p:nvPr/>
            </p:nvGrpSpPr>
            <p:grpSpPr>
              <a:xfrm>
                <a:off x="381000" y="2478381"/>
                <a:ext cx="8388349" cy="3519691"/>
                <a:chOff x="381000" y="2478381"/>
                <a:chExt cx="8388349" cy="3519691"/>
              </a:xfrm>
            </p:grpSpPr>
            <p:cxnSp>
              <p:nvCxnSpPr>
                <p:cNvPr id="201" name="Straight Arrow Connector 200"/>
                <p:cNvCxnSpPr/>
                <p:nvPr/>
              </p:nvCxnSpPr>
              <p:spPr bwMode="auto">
                <a:xfrm rot="5400000">
                  <a:off x="4630962" y="4394282"/>
                  <a:ext cx="337685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grpSp>
              <p:nvGrpSpPr>
                <p:cNvPr id="378" name="Group 377"/>
                <p:cNvGrpSpPr/>
                <p:nvPr/>
              </p:nvGrpSpPr>
              <p:grpSpPr>
                <a:xfrm>
                  <a:off x="381000" y="2478381"/>
                  <a:ext cx="8388349" cy="3519691"/>
                  <a:chOff x="381000" y="2478381"/>
                  <a:chExt cx="8388349" cy="3519691"/>
                </a:xfrm>
              </p:grpSpPr>
              <p:cxnSp>
                <p:nvCxnSpPr>
                  <p:cNvPr id="53" name="Straight Arrow Connector 52"/>
                  <p:cNvCxnSpPr/>
                  <p:nvPr/>
                </p:nvCxnSpPr>
                <p:spPr bwMode="auto">
                  <a:xfrm rot="5400000">
                    <a:off x="1223342" y="4214745"/>
                    <a:ext cx="1464287" cy="1589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65" name="Straight Arrow Connector 64"/>
                  <p:cNvCxnSpPr/>
                  <p:nvPr/>
                </p:nvCxnSpPr>
                <p:spPr bwMode="auto">
                  <a:xfrm rot="5400000">
                    <a:off x="1623160" y="4397840"/>
                    <a:ext cx="337685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grpSp>
                <p:nvGrpSpPr>
                  <p:cNvPr id="303" name="Group 302"/>
                  <p:cNvGrpSpPr/>
                  <p:nvPr/>
                </p:nvGrpSpPr>
                <p:grpSpPr>
                  <a:xfrm>
                    <a:off x="381000" y="2478381"/>
                    <a:ext cx="8388349" cy="3519691"/>
                    <a:chOff x="381000" y="2478381"/>
                    <a:chExt cx="8388349" cy="3519691"/>
                  </a:xfrm>
                </p:grpSpPr>
                <p:grpSp>
                  <p:nvGrpSpPr>
                    <p:cNvPr id="11" name="Group 40"/>
                    <p:cNvGrpSpPr/>
                    <p:nvPr/>
                  </p:nvGrpSpPr>
                  <p:grpSpPr>
                    <a:xfrm>
                      <a:off x="381000" y="4749600"/>
                      <a:ext cx="8016577" cy="400110"/>
                      <a:chOff x="2178656" y="4660666"/>
                      <a:chExt cx="8016577" cy="400110"/>
                    </a:xfrm>
                  </p:grpSpPr>
                  <p:grpSp>
                    <p:nvGrpSpPr>
                      <p:cNvPr id="12" name="Group 27"/>
                      <p:cNvGrpSpPr/>
                      <p:nvPr/>
                    </p:nvGrpSpPr>
                    <p:grpSpPr>
                      <a:xfrm>
                        <a:off x="2178656" y="4660666"/>
                        <a:ext cx="8016577" cy="400110"/>
                        <a:chOff x="1802685" y="2620143"/>
                        <a:chExt cx="8016577" cy="400110"/>
                      </a:xfrm>
                    </p:grpSpPr>
                    <p:cxnSp>
                      <p:nvCxnSpPr>
                        <p:cNvPr id="63" name="Straight Connector 62"/>
                        <p:cNvCxnSpPr/>
                        <p:nvPr/>
                      </p:nvCxnSpPr>
                      <p:spPr bwMode="auto">
                        <a:xfrm>
                          <a:off x="2379455" y="2820198"/>
                          <a:ext cx="7439807" cy="0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</p:cxnSp>
                    <p:sp>
                      <p:nvSpPr>
                        <p:cNvPr id="64" name="TextBox 63"/>
                        <p:cNvSpPr txBox="1"/>
                        <p:nvPr/>
                      </p:nvSpPr>
                      <p:spPr>
                        <a:xfrm>
                          <a:off x="1802685" y="2620143"/>
                          <a:ext cx="620138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Calibri" pitchFamily="34" charset="0"/>
                            </a:rPr>
                            <a:t>STA</a:t>
                          </a:r>
                          <a:endParaRPr lang="en-US" sz="1600" b="1" dirty="0">
                            <a:latin typeface="Calibri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62" name="Rectangle 61"/>
                      <p:cNvSpPr/>
                      <p:nvPr/>
                    </p:nvSpPr>
                    <p:spPr bwMode="auto">
                      <a:xfrm>
                        <a:off x="3024186" y="4860723"/>
                        <a:ext cx="7077614" cy="187582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b="1" dirty="0" smtClean="0">
                            <a:latin typeface="Calibri" pitchFamily="34" charset="0"/>
                          </a:rPr>
                          <a:t>Wake</a:t>
                        </a:r>
                        <a:endParaRPr kumimoji="0" lang="en-US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</p:grpSp>
                <p:cxnSp>
                  <p:nvCxnSpPr>
                    <p:cNvPr id="59" name="Straight Arrow Connector 58"/>
                    <p:cNvCxnSpPr/>
                    <p:nvPr/>
                  </p:nvCxnSpPr>
                  <p:spPr bwMode="auto">
                    <a:xfrm rot="5400000">
                      <a:off x="2028688" y="3407531"/>
                      <a:ext cx="242562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grpSp>
                  <p:nvGrpSpPr>
                    <p:cNvPr id="288" name="Group 287"/>
                    <p:cNvGrpSpPr/>
                    <p:nvPr/>
                  </p:nvGrpSpPr>
                  <p:grpSpPr>
                    <a:xfrm>
                      <a:off x="3200401" y="4755765"/>
                      <a:ext cx="457199" cy="597449"/>
                      <a:chOff x="3200401" y="4755765"/>
                      <a:chExt cx="457199" cy="597449"/>
                    </a:xfrm>
                  </p:grpSpPr>
                  <p:sp>
                    <p:nvSpPr>
                      <p:cNvPr id="248" name="Parallelogram 247"/>
                      <p:cNvSpPr/>
                      <p:nvPr/>
                    </p:nvSpPr>
                    <p:spPr bwMode="auto">
                      <a:xfrm>
                        <a:off x="3200401" y="4952834"/>
                        <a:ext cx="457199" cy="184405"/>
                      </a:xfrm>
                      <a:prstGeom prst="parallelogram">
                        <a:avLst>
                          <a:gd name="adj" fmla="val 81818"/>
                        </a:avLst>
                      </a:prstGeom>
                      <a:solidFill>
                        <a:schemeClr val="bg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287" name="Parallelogram 286"/>
                      <p:cNvSpPr/>
                      <p:nvPr/>
                    </p:nvSpPr>
                    <p:spPr bwMode="auto">
                      <a:xfrm rot="2024616">
                        <a:off x="3310062" y="4755765"/>
                        <a:ext cx="227033" cy="597449"/>
                      </a:xfrm>
                      <a:prstGeom prst="parallelogram">
                        <a:avLst/>
                      </a:prstGeom>
                      <a:solidFill>
                        <a:schemeClr val="bg1"/>
                      </a:solidFill>
                      <a:ln w="40640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cxnSp>
                  <p:nvCxnSpPr>
                    <p:cNvPr id="198" name="Straight Arrow Connector 197"/>
                    <p:cNvCxnSpPr/>
                    <p:nvPr/>
                  </p:nvCxnSpPr>
                  <p:spPr bwMode="auto">
                    <a:xfrm rot="5400000">
                      <a:off x="4237570" y="4214745"/>
                      <a:ext cx="1464287" cy="158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225" name="Straight Connector 224"/>
                    <p:cNvCxnSpPr/>
                    <p:nvPr/>
                  </p:nvCxnSpPr>
                  <p:spPr bwMode="auto">
                    <a:xfrm>
                      <a:off x="3124200" y="3568416"/>
                      <a:ext cx="982294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35" name="Straight Connector 234"/>
                    <p:cNvCxnSpPr/>
                    <p:nvPr/>
                  </p:nvCxnSpPr>
                  <p:spPr bwMode="auto">
                    <a:xfrm>
                      <a:off x="4036919" y="3568416"/>
                      <a:ext cx="4360658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20" name="Straight Arrow Connector 219"/>
                    <p:cNvCxnSpPr/>
                    <p:nvPr/>
                  </p:nvCxnSpPr>
                  <p:spPr bwMode="auto">
                    <a:xfrm rot="5400000">
                      <a:off x="6210168" y="4394281"/>
                      <a:ext cx="337685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arrow"/>
                    </a:ln>
                    <a:effectLst/>
                  </p:spPr>
                </p:cxnSp>
                <p:sp>
                  <p:nvSpPr>
                    <p:cNvPr id="199" name="TextBox 198"/>
                    <p:cNvSpPr txBox="1"/>
                    <p:nvPr/>
                  </p:nvSpPr>
                  <p:spPr>
                    <a:xfrm>
                      <a:off x="4917748" y="3030762"/>
                      <a:ext cx="56637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SIFS</a:t>
                      </a:r>
                    </a:p>
                  </p:txBody>
                </p:sp>
                <p:cxnSp>
                  <p:nvCxnSpPr>
                    <p:cNvPr id="200" name="Straight Arrow Connector 199"/>
                    <p:cNvCxnSpPr/>
                    <p:nvPr/>
                  </p:nvCxnSpPr>
                  <p:spPr bwMode="auto">
                    <a:xfrm rot="5400000">
                      <a:off x="5080448" y="3403229"/>
                      <a:ext cx="242562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cxnSp>
                  <p:nvCxnSpPr>
                    <p:cNvPr id="188" name="Straight Arrow Connector 187"/>
                    <p:cNvCxnSpPr/>
                    <p:nvPr/>
                  </p:nvCxnSpPr>
                  <p:spPr bwMode="auto">
                    <a:xfrm rot="5400000">
                      <a:off x="5487459" y="4218699"/>
                      <a:ext cx="1465078" cy="159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sp>
                  <p:nvSpPr>
                    <p:cNvPr id="49" name="Rectangle 48"/>
                    <p:cNvSpPr/>
                    <p:nvPr/>
                  </p:nvSpPr>
                  <p:spPr bwMode="auto">
                    <a:xfrm>
                      <a:off x="7011929" y="3187416"/>
                      <a:ext cx="328922" cy="381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47" name="TextBox 46"/>
                    <p:cNvSpPr txBox="1"/>
                    <p:nvPr/>
                  </p:nvSpPr>
                  <p:spPr>
                    <a:xfrm flipH="1">
                      <a:off x="424369" y="5413297"/>
                      <a:ext cx="2420319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</a:rPr>
                        <a:t>STA wakes from sleep, e.g. at a </a:t>
                      </a:r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scheduled</a:t>
                      </a:r>
                      <a:r>
                        <a:rPr lang="en-US" sz="1600" b="1" dirty="0" smtClean="0">
                          <a:latin typeface="Calibri" pitchFamily="34" charset="0"/>
                        </a:rPr>
                        <a:t> wake time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50" name="Straight Arrow Connector 49"/>
                    <p:cNvCxnSpPr/>
                    <p:nvPr/>
                  </p:nvCxnSpPr>
                  <p:spPr bwMode="auto">
                    <a:xfrm rot="16200000" flipV="1">
                      <a:off x="1088900" y="5274073"/>
                      <a:ext cx="276856" cy="1591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grpSp>
                  <p:nvGrpSpPr>
                    <p:cNvPr id="7" name="Group 100"/>
                    <p:cNvGrpSpPr/>
                    <p:nvPr/>
                  </p:nvGrpSpPr>
                  <p:grpSpPr>
                    <a:xfrm>
                      <a:off x="6219203" y="5136440"/>
                      <a:ext cx="2550146" cy="814280"/>
                      <a:chOff x="7235285" y="4601495"/>
                      <a:chExt cx="2550146" cy="814280"/>
                    </a:xfrm>
                  </p:grpSpPr>
                  <p:sp>
                    <p:nvSpPr>
                      <p:cNvPr id="51" name="TextBox 50"/>
                      <p:cNvSpPr txBox="1"/>
                      <p:nvPr/>
                    </p:nvSpPr>
                    <p:spPr>
                      <a:xfrm flipH="1">
                        <a:off x="7235285" y="4831000"/>
                        <a:ext cx="2550146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r>
                          <a:rPr lang="en-US" sz="1600" b="1" dirty="0" smtClean="0">
                            <a:latin typeface="Calibri" pitchFamily="34" charset="0"/>
                          </a:rPr>
                          <a:t>STA returns to sleep since last MoreData from AP is 0</a:t>
                        </a:r>
                      </a:p>
                    </p:txBody>
                  </p:sp>
                  <p:cxnSp>
                    <p:nvCxnSpPr>
                      <p:cNvPr id="55" name="Straight Arrow Connector 54"/>
                      <p:cNvCxnSpPr/>
                      <p:nvPr/>
                    </p:nvCxnSpPr>
                    <p:spPr bwMode="auto">
                      <a:xfrm rot="5400000" flipH="1" flipV="1">
                        <a:off x="9181798" y="4739923"/>
                        <a:ext cx="276857" cy="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</p:grpSp>
                <p:cxnSp>
                  <p:nvCxnSpPr>
                    <p:cNvPr id="42" name="Straight Arrow Connector 41"/>
                    <p:cNvCxnSpPr/>
                    <p:nvPr/>
                  </p:nvCxnSpPr>
                  <p:spPr bwMode="auto">
                    <a:xfrm rot="16200000" flipH="1">
                      <a:off x="7062722" y="4218306"/>
                      <a:ext cx="1464286" cy="2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7284669" y="3036112"/>
                      <a:ext cx="56637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SIFS</a:t>
                      </a:r>
                      <a:endParaRPr lang="en-US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54" name="Straight Arrow Connector 53"/>
                    <p:cNvCxnSpPr/>
                    <p:nvPr/>
                  </p:nvCxnSpPr>
                  <p:spPr bwMode="auto">
                    <a:xfrm rot="5400000">
                      <a:off x="7445781" y="3406764"/>
                      <a:ext cx="242562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1867576" y="3036879"/>
                      <a:ext cx="56637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SIFS</a:t>
                      </a:r>
                      <a:endParaRPr lang="en-US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734438" y="3033728"/>
                      <a:ext cx="13716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ProbeDelay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 </a:t>
                      </a:r>
                      <a:endParaRPr lang="en-US" sz="1400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103" name="Straight Arrow Connector 102"/>
                    <p:cNvCxnSpPr/>
                    <p:nvPr/>
                  </p:nvCxnSpPr>
                  <p:spPr bwMode="auto">
                    <a:xfrm rot="5400000">
                      <a:off x="5816382" y="4217115"/>
                      <a:ext cx="1465078" cy="1591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grpSp>
                  <p:nvGrpSpPr>
                    <p:cNvPr id="10" name="Group 24"/>
                    <p:cNvGrpSpPr/>
                    <p:nvPr/>
                  </p:nvGrpSpPr>
                  <p:grpSpPr>
                    <a:xfrm>
                      <a:off x="467738" y="3368361"/>
                      <a:ext cx="2690881" cy="400110"/>
                      <a:chOff x="1889162" y="2619345"/>
                      <a:chExt cx="2690881" cy="400110"/>
                    </a:xfrm>
                  </p:grpSpPr>
                  <p:cxnSp>
                    <p:nvCxnSpPr>
                      <p:cNvPr id="67" name="Straight Connector 66"/>
                      <p:cNvCxnSpPr/>
                      <p:nvPr/>
                    </p:nvCxnSpPr>
                    <p:spPr bwMode="auto">
                      <a:xfrm>
                        <a:off x="2379193" y="2819400"/>
                        <a:ext cx="220085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68" name="TextBox 67"/>
                      <p:cNvSpPr txBox="1"/>
                      <p:nvPr/>
                    </p:nvSpPr>
                    <p:spPr>
                      <a:xfrm>
                        <a:off x="1889162" y="2619345"/>
                        <a:ext cx="53340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2000" b="1" dirty="0" smtClean="0">
                            <a:latin typeface="Calibri" pitchFamily="34" charset="0"/>
                          </a:rPr>
                          <a:t>AP</a:t>
                        </a:r>
                        <a:endParaRPr lang="en-US" sz="1600" b="1" dirty="0">
                          <a:latin typeface="Calibri" pitchFamily="34" charset="0"/>
                        </a:endParaRPr>
                      </a:p>
                    </p:txBody>
                  </p:sp>
                </p:grpSp>
                <p:cxnSp>
                  <p:nvCxnSpPr>
                    <p:cNvPr id="43" name="Straight Arrow Connector 42"/>
                    <p:cNvCxnSpPr/>
                    <p:nvPr/>
                  </p:nvCxnSpPr>
                  <p:spPr bwMode="auto">
                    <a:xfrm rot="5400000">
                      <a:off x="894027" y="4215139"/>
                      <a:ext cx="1465080" cy="1595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sp>
                  <p:nvSpPr>
                    <p:cNvPr id="111" name="TextBox 110"/>
                    <p:cNvSpPr txBox="1"/>
                    <p:nvPr/>
                  </p:nvSpPr>
                  <p:spPr>
                    <a:xfrm>
                      <a:off x="6501722" y="3036879"/>
                      <a:ext cx="56637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SIFS</a:t>
                      </a:r>
                      <a:endParaRPr lang="en-US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112" name="Straight Arrow Connector 111"/>
                    <p:cNvCxnSpPr/>
                    <p:nvPr/>
                  </p:nvCxnSpPr>
                  <p:spPr bwMode="auto">
                    <a:xfrm rot="5400000">
                      <a:off x="6662834" y="3407531"/>
                      <a:ext cx="242562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sp>
                  <p:nvSpPr>
                    <p:cNvPr id="69" name="Rectangle 68"/>
                    <p:cNvSpPr/>
                    <p:nvPr/>
                  </p:nvSpPr>
                  <p:spPr bwMode="auto">
                    <a:xfrm>
                      <a:off x="1625769" y="4569063"/>
                      <a:ext cx="328922" cy="38217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48" name="Rectangle 47"/>
                    <p:cNvSpPr/>
                    <p:nvPr/>
                  </p:nvSpPr>
                  <p:spPr bwMode="auto">
                    <a:xfrm>
                      <a:off x="2381906" y="3187416"/>
                      <a:ext cx="335290" cy="381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1794386" y="2489541"/>
                      <a:ext cx="1509265" cy="523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MoreData=1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RspFrm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=11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6416107" y="2489541"/>
                      <a:ext cx="1509265" cy="523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MoreData=0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RspFrm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=00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5764691" y="3863564"/>
                      <a:ext cx="1303404" cy="523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MoreData=0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RspFrm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=11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88" name="Rectangle 87"/>
                    <p:cNvSpPr/>
                    <p:nvPr/>
                  </p:nvSpPr>
                  <p:spPr bwMode="auto">
                    <a:xfrm>
                      <a:off x="7794864" y="4567476"/>
                      <a:ext cx="328924" cy="381000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6" name="TextBox 185"/>
                    <p:cNvSpPr txBox="1"/>
                    <p:nvPr/>
                  </p:nvSpPr>
                  <p:spPr>
                    <a:xfrm>
                      <a:off x="5711931" y="3030762"/>
                      <a:ext cx="56637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SIFS</a:t>
                      </a:r>
                    </a:p>
                  </p:txBody>
                </p:sp>
                <p:cxnSp>
                  <p:nvCxnSpPr>
                    <p:cNvPr id="187" name="Straight Arrow Connector 186"/>
                    <p:cNvCxnSpPr/>
                    <p:nvPr/>
                  </p:nvCxnSpPr>
                  <p:spPr bwMode="auto">
                    <a:xfrm rot="5400000">
                      <a:off x="5874631" y="3407531"/>
                      <a:ext cx="242562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grpSp>
                  <p:nvGrpSpPr>
                    <p:cNvPr id="195" name="Group 194"/>
                    <p:cNvGrpSpPr/>
                    <p:nvPr/>
                  </p:nvGrpSpPr>
                  <p:grpSpPr>
                    <a:xfrm>
                      <a:off x="4849754" y="2478381"/>
                      <a:ext cx="1509265" cy="1090035"/>
                      <a:chOff x="4218879" y="2969840"/>
                      <a:chExt cx="1509265" cy="1090035"/>
                    </a:xfrm>
                  </p:grpSpPr>
                  <p:cxnSp>
                    <p:nvCxnSpPr>
                      <p:cNvPr id="192" name="Straight Arrow Connector 191"/>
                      <p:cNvCxnSpPr/>
                      <p:nvPr/>
                    </p:nvCxnSpPr>
                    <p:spPr bwMode="auto">
                      <a:xfrm rot="5400000">
                        <a:off x="4802285" y="3506473"/>
                        <a:ext cx="337685" cy="158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  <p:sp>
                    <p:nvSpPr>
                      <p:cNvPr id="193" name="TextBox 192"/>
                      <p:cNvSpPr txBox="1"/>
                      <p:nvPr/>
                    </p:nvSpPr>
                    <p:spPr>
                      <a:xfrm>
                        <a:off x="4218879" y="2969840"/>
                        <a:ext cx="1509265" cy="5232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400" b="1" dirty="0" smtClean="0">
                            <a:solidFill>
                              <a:srgbClr val="92D050"/>
                            </a:solidFill>
                            <a:latin typeface="Calibri" pitchFamily="34" charset="0"/>
                          </a:rPr>
                          <a:t>MoreData=1</a:t>
                        </a:r>
                      </a:p>
                      <a:p>
                        <a:pPr algn="ctr"/>
                        <a:r>
                          <a:rPr lang="en-US" sz="1400" b="1" dirty="0" err="1" smtClean="0">
                            <a:solidFill>
                              <a:srgbClr val="92D050"/>
                            </a:solidFill>
                            <a:latin typeface="Calibri" pitchFamily="34" charset="0"/>
                          </a:rPr>
                          <a:t>RspFrm</a:t>
                        </a:r>
                        <a:r>
                          <a:rPr lang="en-US" sz="1400" b="1" dirty="0" smtClean="0">
                            <a:solidFill>
                              <a:srgbClr val="92D050"/>
                            </a:solidFill>
                            <a:latin typeface="Calibri" pitchFamily="34" charset="0"/>
                          </a:rPr>
                          <a:t>=11</a:t>
                        </a:r>
                        <a:endParaRPr lang="en-US" sz="1400" b="1" dirty="0">
                          <a:solidFill>
                            <a:srgbClr val="92D050"/>
                          </a:solidFill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94" name="Rectangle 193"/>
                      <p:cNvSpPr/>
                      <p:nvPr/>
                    </p:nvSpPr>
                    <p:spPr bwMode="auto">
                      <a:xfrm>
                        <a:off x="4804894" y="3677696"/>
                        <a:ext cx="328922" cy="382179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sz="1600" b="1" dirty="0" smtClean="0">
                            <a:latin typeface="Calibri" pitchFamily="34" charset="0"/>
                          </a:rPr>
                          <a:t>D</a:t>
                        </a:r>
                        <a:endPara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202" name="TextBox 201"/>
                    <p:cNvSpPr txBox="1"/>
                    <p:nvPr/>
                  </p:nvSpPr>
                  <p:spPr>
                    <a:xfrm>
                      <a:off x="4106494" y="3861207"/>
                      <a:ext cx="1327685" cy="523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MoreData=1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RspFrm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=11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03" name="Rectangle 202"/>
                    <p:cNvSpPr/>
                    <p:nvPr/>
                  </p:nvSpPr>
                  <p:spPr bwMode="auto">
                    <a:xfrm>
                      <a:off x="4639997" y="4563918"/>
                      <a:ext cx="328922" cy="38217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21" name="Rectangle 220"/>
                    <p:cNvSpPr/>
                    <p:nvPr/>
                  </p:nvSpPr>
                  <p:spPr bwMode="auto">
                    <a:xfrm>
                      <a:off x="6219203" y="4563917"/>
                      <a:ext cx="328922" cy="38217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197" name="Straight Arrow Connector 196"/>
                    <p:cNvCxnSpPr/>
                    <p:nvPr/>
                  </p:nvCxnSpPr>
                  <p:spPr bwMode="auto">
                    <a:xfrm rot="5400000">
                      <a:off x="4702435" y="4216321"/>
                      <a:ext cx="1465078" cy="159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89" name="Straight Arrow Connector 188"/>
                    <p:cNvCxnSpPr/>
                    <p:nvPr/>
                  </p:nvCxnSpPr>
                  <p:spPr bwMode="auto">
                    <a:xfrm rot="5400000">
                      <a:off x="5031753" y="4219097"/>
                      <a:ext cx="1464287" cy="158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  <p:sp>
                  <p:nvSpPr>
                    <p:cNvPr id="301" name="TextBox 300"/>
                    <p:cNvSpPr txBox="1"/>
                    <p:nvPr/>
                  </p:nvSpPr>
                  <p:spPr>
                    <a:xfrm>
                      <a:off x="1133938" y="3861207"/>
                      <a:ext cx="1320895" cy="523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MoreData=1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RspFrm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=00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52" name="Straight Arrow Connector 51"/>
                    <p:cNvCxnSpPr/>
                    <p:nvPr/>
                  </p:nvCxnSpPr>
                  <p:spPr bwMode="auto">
                    <a:xfrm rot="5400000">
                      <a:off x="448685" y="4262035"/>
                      <a:ext cx="1558078" cy="80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lg" len="med"/>
                      <a:tailEnd type="none" w="lg" len="med"/>
                    </a:ln>
                    <a:effectLst/>
                  </p:spPr>
                </p:cxnSp>
              </p:grpSp>
              <p:cxnSp>
                <p:nvCxnSpPr>
                  <p:cNvPr id="58" name="Straight Arrow Connector 57"/>
                  <p:cNvCxnSpPr/>
                  <p:nvPr/>
                </p:nvCxnSpPr>
                <p:spPr bwMode="auto">
                  <a:xfrm rot="5400000">
                    <a:off x="1282518" y="3404763"/>
                    <a:ext cx="242562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cxnSp>
                <p:nvCxnSpPr>
                  <p:cNvPr id="40" name="Straight Arrow Connector 39"/>
                  <p:cNvCxnSpPr/>
                  <p:nvPr/>
                </p:nvCxnSpPr>
                <p:spPr bwMode="auto">
                  <a:xfrm rot="5400000">
                    <a:off x="1650162" y="4217114"/>
                    <a:ext cx="1465078" cy="159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104" name="Straight Arrow Connector 103"/>
                  <p:cNvCxnSpPr/>
                  <p:nvPr/>
                </p:nvCxnSpPr>
                <p:spPr bwMode="auto">
                  <a:xfrm rot="16200000" flipH="1">
                    <a:off x="6279779" y="4219098"/>
                    <a:ext cx="1464286" cy="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370" name="Straight Connector 369"/>
                  <p:cNvCxnSpPr/>
                  <p:nvPr/>
                </p:nvCxnSpPr>
                <p:spPr bwMode="auto">
                  <a:xfrm>
                    <a:off x="2922651" y="4952035"/>
                    <a:ext cx="982294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74" name="Straight Connector 373"/>
                  <p:cNvCxnSpPr/>
                  <p:nvPr/>
                </p:nvCxnSpPr>
                <p:spPr bwMode="auto">
                  <a:xfrm>
                    <a:off x="2920447" y="5137239"/>
                    <a:ext cx="982294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76" name="Straight Arrow Connector 375"/>
                  <p:cNvCxnSpPr/>
                  <p:nvPr/>
                </p:nvCxnSpPr>
                <p:spPr bwMode="auto">
                  <a:xfrm rot="5400000">
                    <a:off x="7782452" y="4399426"/>
                    <a:ext cx="337685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377" name="TextBox 376"/>
                  <p:cNvSpPr txBox="1"/>
                  <p:nvPr/>
                </p:nvSpPr>
                <p:spPr>
                  <a:xfrm>
                    <a:off x="7197456" y="3865890"/>
                    <a:ext cx="1509265" cy="52322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MoreData=0</a:t>
                    </a:r>
                  </a:p>
                  <a:p>
                    <a:pPr algn="ctr"/>
                    <a:r>
                      <a:rPr lang="en-US" sz="1400" b="1" dirty="0" err="1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RspFrm</a:t>
                    </a:r>
                    <a:r>
                      <a:rPr lang="en-US" sz="1400" b="1" dirty="0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=10</a:t>
                    </a:r>
                    <a:endParaRPr lang="en-US" sz="1400" b="1" dirty="0">
                      <a:solidFill>
                        <a:srgbClr val="FFC000"/>
                      </a:solidFill>
                      <a:latin typeface="Calibri" pitchFamily="34" charset="0"/>
                    </a:endParaRPr>
                  </a:p>
                </p:txBody>
              </p:sp>
              <p:cxnSp>
                <p:nvCxnSpPr>
                  <p:cNvPr id="41" name="Straight Arrow Connector 40"/>
                  <p:cNvCxnSpPr/>
                  <p:nvPr/>
                </p:nvCxnSpPr>
                <p:spPr bwMode="auto">
                  <a:xfrm rot="5400000">
                    <a:off x="6607516" y="4217907"/>
                    <a:ext cx="1465078" cy="159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</p:grpSp>
          </p:grpSp>
        </p:grpSp>
      </p:grpSp>
      <p:cxnSp>
        <p:nvCxnSpPr>
          <p:cNvPr id="77" name="Straight Arrow Connector 76"/>
          <p:cNvCxnSpPr/>
          <p:nvPr/>
        </p:nvCxnSpPr>
        <p:spPr bwMode="auto">
          <a:xfrm flipV="1">
            <a:off x="4917748" y="4857265"/>
            <a:ext cx="1360557" cy="667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lg" len="med"/>
            <a:tailEnd type="arrow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 flipH="1">
            <a:off x="3429837" y="5524679"/>
            <a:ext cx="242031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E.g. BA inside of AMPDU with DATA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Uplink and Downlink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108" name="Group 107"/>
          <p:cNvGrpSpPr/>
          <p:nvPr/>
        </p:nvGrpSpPr>
        <p:grpSpPr>
          <a:xfrm>
            <a:off x="381000" y="1600200"/>
            <a:ext cx="8388349" cy="4397872"/>
            <a:chOff x="381000" y="1600200"/>
            <a:chExt cx="8388349" cy="4397872"/>
          </a:xfrm>
        </p:grpSpPr>
        <p:grpSp>
          <p:nvGrpSpPr>
            <p:cNvPr id="106" name="Group 105"/>
            <p:cNvGrpSpPr/>
            <p:nvPr/>
          </p:nvGrpSpPr>
          <p:grpSpPr>
            <a:xfrm>
              <a:off x="381000" y="1600200"/>
              <a:ext cx="8388349" cy="4397872"/>
              <a:chOff x="381000" y="1600200"/>
              <a:chExt cx="8388349" cy="4397872"/>
            </a:xfrm>
          </p:grpSpPr>
          <p:cxnSp>
            <p:nvCxnSpPr>
              <p:cNvPr id="86" name="Straight Arrow Connector 85"/>
              <p:cNvCxnSpPr/>
              <p:nvPr/>
            </p:nvCxnSpPr>
            <p:spPr bwMode="auto">
              <a:xfrm rot="5400000">
                <a:off x="6218186" y="3015014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9" name="TextBox 98"/>
              <p:cNvSpPr txBox="1"/>
              <p:nvPr/>
            </p:nvSpPr>
            <p:spPr>
              <a:xfrm flipH="1">
                <a:off x="6219203" y="5365945"/>
                <a:ext cx="2550146" cy="58477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 smtClean="0">
                    <a:latin typeface="Calibri" pitchFamily="34" charset="0"/>
                  </a:rPr>
                  <a:t>STA returns to sleep since last MoreData from AP is 0</a:t>
                </a:r>
              </a:p>
            </p:txBody>
          </p:sp>
          <p:cxnSp>
            <p:nvCxnSpPr>
              <p:cNvPr id="197" name="Straight Arrow Connector 196"/>
              <p:cNvCxnSpPr/>
              <p:nvPr/>
            </p:nvCxnSpPr>
            <p:spPr bwMode="auto">
              <a:xfrm rot="5400000">
                <a:off x="4702435" y="4216321"/>
                <a:ext cx="1465078" cy="159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5634780" y="2478381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FFC00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=11</a:t>
                </a:r>
                <a:endParaRPr lang="en-US" sz="1400" b="1" dirty="0">
                  <a:solidFill>
                    <a:srgbClr val="FFC00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225" name="Straight Connector 224"/>
              <p:cNvCxnSpPr/>
              <p:nvPr/>
            </p:nvCxnSpPr>
            <p:spPr bwMode="auto">
              <a:xfrm>
                <a:off x="3124200" y="3568416"/>
                <a:ext cx="990600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5" name="Straight Connector 234"/>
              <p:cNvCxnSpPr/>
              <p:nvPr/>
            </p:nvCxnSpPr>
            <p:spPr bwMode="auto">
              <a:xfrm>
                <a:off x="4036919" y="3568416"/>
                <a:ext cx="436065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0" name="Straight Arrow Connector 219"/>
              <p:cNvCxnSpPr/>
              <p:nvPr/>
            </p:nvCxnSpPr>
            <p:spPr bwMode="auto">
              <a:xfrm rot="5400000">
                <a:off x="7001302" y="4401021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9" name="TextBox 198"/>
              <p:cNvSpPr txBox="1"/>
              <p:nvPr/>
            </p:nvSpPr>
            <p:spPr>
              <a:xfrm>
                <a:off x="4919849" y="3030762"/>
                <a:ext cx="56637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alibri" pitchFamily="34" charset="0"/>
                  </a:rPr>
                  <a:t>SIFS</a:t>
                </a:r>
                <a:endParaRPr lang="en-US" sz="1600" b="1" dirty="0" smtClean="0">
                  <a:latin typeface="Calibri" pitchFamily="34" charset="0"/>
                </a:endParaRPr>
              </a:p>
            </p:txBody>
          </p:sp>
          <p:cxnSp>
            <p:nvCxnSpPr>
              <p:cNvPr id="200" name="Straight Arrow Connector 199"/>
              <p:cNvCxnSpPr/>
              <p:nvPr/>
            </p:nvCxnSpPr>
            <p:spPr bwMode="auto">
              <a:xfrm rot="5400000">
                <a:off x="5080448" y="3403229"/>
                <a:ext cx="24256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cxnSp>
            <p:nvCxnSpPr>
              <p:cNvPr id="189" name="Straight Arrow Connector 188"/>
              <p:cNvCxnSpPr/>
              <p:nvPr/>
            </p:nvCxnSpPr>
            <p:spPr bwMode="auto">
              <a:xfrm rot="5400000">
                <a:off x="5031753" y="4219097"/>
                <a:ext cx="1464287" cy="1589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65" name="Straight Arrow Connector 64"/>
              <p:cNvCxnSpPr/>
              <p:nvPr/>
            </p:nvCxnSpPr>
            <p:spPr bwMode="auto">
              <a:xfrm rot="5400000">
                <a:off x="1623160" y="4397840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7" name="Straight Arrow Connector 56"/>
              <p:cNvCxnSpPr/>
              <p:nvPr/>
            </p:nvCxnSpPr>
            <p:spPr bwMode="auto">
              <a:xfrm rot="5400000">
                <a:off x="2380176" y="3017780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1" name="Straight Arrow Connector 60"/>
              <p:cNvCxnSpPr/>
              <p:nvPr/>
            </p:nvCxnSpPr>
            <p:spPr bwMode="auto">
              <a:xfrm rot="5400000">
                <a:off x="7784041" y="3023078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9" name="Rectangle 48"/>
              <p:cNvSpPr/>
              <p:nvPr/>
            </p:nvSpPr>
            <p:spPr bwMode="auto">
              <a:xfrm>
                <a:off x="7794867" y="3187417"/>
                <a:ext cx="328922" cy="381000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A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 flipH="1">
                <a:off x="424369" y="5413297"/>
                <a:ext cx="2420319" cy="58477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 smtClean="0">
                    <a:latin typeface="Calibri" pitchFamily="34" charset="0"/>
                  </a:rPr>
                  <a:t>STA wakes from sleep, e.g. at a </a:t>
                </a:r>
                <a:r>
                  <a:rPr lang="en-US" sz="1600" b="1" i="1" dirty="0" smtClean="0">
                    <a:solidFill>
                      <a:srgbClr val="0070C0"/>
                    </a:solidFill>
                    <a:latin typeface="Calibri" pitchFamily="34" charset="0"/>
                  </a:rPr>
                  <a:t>scheduled</a:t>
                </a:r>
                <a:r>
                  <a:rPr lang="en-US" sz="1600" b="1" dirty="0" smtClean="0">
                    <a:latin typeface="Calibri" pitchFamily="34" charset="0"/>
                  </a:rPr>
                  <a:t> wake time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  <p:cxnSp>
            <p:nvCxnSpPr>
              <p:cNvPr id="50" name="Straight Arrow Connector 49"/>
              <p:cNvCxnSpPr/>
              <p:nvPr/>
            </p:nvCxnSpPr>
            <p:spPr bwMode="auto">
              <a:xfrm rot="16200000" flipV="1">
                <a:off x="1088900" y="5274073"/>
                <a:ext cx="276856" cy="159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cxnSp>
            <p:nvCxnSpPr>
              <p:cNvPr id="55" name="Straight Arrow Connector 54"/>
              <p:cNvCxnSpPr/>
              <p:nvPr/>
            </p:nvCxnSpPr>
            <p:spPr bwMode="auto">
              <a:xfrm rot="5400000" flipH="1" flipV="1">
                <a:off x="8165716" y="5274868"/>
                <a:ext cx="276857" cy="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124" name="TextBox 123"/>
              <p:cNvSpPr txBox="1"/>
              <p:nvPr/>
            </p:nvSpPr>
            <p:spPr>
              <a:xfrm flipH="1">
                <a:off x="509638" y="1600200"/>
                <a:ext cx="5381525" cy="83099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 smtClean="0">
                    <a:latin typeface="Calibri" pitchFamily="34" charset="0"/>
                  </a:rPr>
                  <a:t>AP and STA have 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Calibri" pitchFamily="34" charset="0"/>
                  </a:rPr>
                  <a:t>unequal</a:t>
                </a:r>
                <a:r>
                  <a:rPr lang="en-US" sz="1600" b="1" dirty="0" smtClean="0">
                    <a:latin typeface="Calibri" pitchFamily="34" charset="0"/>
                  </a:rPr>
                  <a:t> number of UL and DL DATA frames. For example, in a typical smart meter, there are more UL than DL DATA frames. </a:t>
                </a:r>
              </a:p>
            </p:txBody>
          </p:sp>
          <p:cxnSp>
            <p:nvCxnSpPr>
              <p:cNvPr id="41" name="Straight Arrow Connector 40"/>
              <p:cNvCxnSpPr/>
              <p:nvPr/>
            </p:nvCxnSpPr>
            <p:spPr bwMode="auto">
              <a:xfrm rot="5400000">
                <a:off x="6607516" y="4217907"/>
                <a:ext cx="1465078" cy="159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sp>
            <p:nvSpPr>
              <p:cNvPr id="46" name="TextBox 45"/>
              <p:cNvSpPr txBox="1"/>
              <p:nvPr/>
            </p:nvSpPr>
            <p:spPr>
              <a:xfrm>
                <a:off x="7284669" y="3036112"/>
                <a:ext cx="56637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alibri" pitchFamily="34" charset="0"/>
                  </a:rPr>
                  <a:t>SIFS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cxnSp>
            <p:nvCxnSpPr>
              <p:cNvPr id="54" name="Straight Arrow Connector 53"/>
              <p:cNvCxnSpPr/>
              <p:nvPr/>
            </p:nvCxnSpPr>
            <p:spPr bwMode="auto">
              <a:xfrm rot="5400000">
                <a:off x="7445781" y="3406764"/>
                <a:ext cx="24256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44" name="TextBox 43"/>
              <p:cNvSpPr txBox="1"/>
              <p:nvPr/>
            </p:nvSpPr>
            <p:spPr>
              <a:xfrm>
                <a:off x="1867576" y="3036879"/>
                <a:ext cx="56637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alibri" pitchFamily="34" charset="0"/>
                  </a:rPr>
                  <a:t>SIFS</a:t>
                </a:r>
                <a:endParaRPr lang="en-US" sz="2000" b="1" dirty="0">
                  <a:latin typeface="Calibri" pitchFamily="34" charset="0"/>
                </a:endParaRPr>
              </a:p>
            </p:txBody>
          </p:sp>
          <p:cxnSp>
            <p:nvCxnSpPr>
              <p:cNvPr id="59" name="Straight Arrow Connector 58"/>
              <p:cNvCxnSpPr/>
              <p:nvPr/>
            </p:nvCxnSpPr>
            <p:spPr bwMode="auto">
              <a:xfrm rot="5400000">
                <a:off x="2028688" y="3407531"/>
                <a:ext cx="24256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cxnSp>
            <p:nvCxnSpPr>
              <p:cNvPr id="104" name="Straight Arrow Connector 103"/>
              <p:cNvCxnSpPr/>
              <p:nvPr/>
            </p:nvCxnSpPr>
            <p:spPr bwMode="auto">
              <a:xfrm rot="16200000" flipH="1">
                <a:off x="6279779" y="4219098"/>
                <a:ext cx="1464286" cy="2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grpSp>
            <p:nvGrpSpPr>
              <p:cNvPr id="24" name="Group 24"/>
              <p:cNvGrpSpPr/>
              <p:nvPr/>
            </p:nvGrpSpPr>
            <p:grpSpPr>
              <a:xfrm>
                <a:off x="467738" y="3368361"/>
                <a:ext cx="2690881" cy="400110"/>
                <a:chOff x="1889162" y="2619345"/>
                <a:chExt cx="2690881" cy="400110"/>
              </a:xfrm>
            </p:grpSpPr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2379193" y="2819400"/>
                  <a:ext cx="2200850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68" name="TextBox 67"/>
                <p:cNvSpPr txBox="1"/>
                <p:nvPr/>
              </p:nvSpPr>
              <p:spPr>
                <a:xfrm>
                  <a:off x="1889162" y="2619345"/>
                  <a:ext cx="533400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alibri" pitchFamily="34" charset="0"/>
                    </a:rPr>
                    <a:t>AP</a:t>
                  </a:r>
                  <a:endParaRPr lang="en-US" sz="1600" b="1" dirty="0">
                    <a:latin typeface="Calibri" pitchFamily="34" charset="0"/>
                  </a:endParaRPr>
                </a:p>
              </p:txBody>
            </p:sp>
          </p:grpSp>
          <p:cxnSp>
            <p:nvCxnSpPr>
              <p:cNvPr id="53" name="Straight Arrow Connector 52"/>
              <p:cNvCxnSpPr/>
              <p:nvPr/>
            </p:nvCxnSpPr>
            <p:spPr bwMode="auto">
              <a:xfrm rot="5400000">
                <a:off x="1223342" y="4214745"/>
                <a:ext cx="1464287" cy="1589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grpSp>
            <p:nvGrpSpPr>
              <p:cNvPr id="25" name="Group 40"/>
              <p:cNvGrpSpPr/>
              <p:nvPr/>
            </p:nvGrpSpPr>
            <p:grpSpPr>
              <a:xfrm>
                <a:off x="381000" y="4749600"/>
                <a:ext cx="8016577" cy="400110"/>
                <a:chOff x="2178656" y="4660666"/>
                <a:chExt cx="8016577" cy="400110"/>
              </a:xfrm>
            </p:grpSpPr>
            <p:grpSp>
              <p:nvGrpSpPr>
                <p:cNvPr id="26" name="Group 27"/>
                <p:cNvGrpSpPr/>
                <p:nvPr/>
              </p:nvGrpSpPr>
              <p:grpSpPr>
                <a:xfrm>
                  <a:off x="2178656" y="4660666"/>
                  <a:ext cx="8016577" cy="400110"/>
                  <a:chOff x="1802685" y="2620143"/>
                  <a:chExt cx="8016577" cy="400110"/>
                </a:xfrm>
              </p:grpSpPr>
              <p:cxnSp>
                <p:nvCxnSpPr>
                  <p:cNvPr id="63" name="Straight Connector 62"/>
                  <p:cNvCxnSpPr/>
                  <p:nvPr/>
                </p:nvCxnSpPr>
                <p:spPr bwMode="auto">
                  <a:xfrm>
                    <a:off x="2379455" y="2820198"/>
                    <a:ext cx="7439807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1802685" y="2620143"/>
                    <a:ext cx="62013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2000" b="1" dirty="0" smtClean="0">
                        <a:latin typeface="Calibri" pitchFamily="34" charset="0"/>
                      </a:rPr>
                      <a:t>STA</a:t>
                    </a:r>
                    <a:endParaRPr lang="en-US" sz="1600" b="1" dirty="0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62" name="Rectangle 61"/>
                <p:cNvSpPr/>
                <p:nvPr/>
              </p:nvSpPr>
              <p:spPr bwMode="auto">
                <a:xfrm>
                  <a:off x="3024186" y="4860723"/>
                  <a:ext cx="7077614" cy="187582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 smtClean="0">
                      <a:latin typeface="Calibri" pitchFamily="34" charset="0"/>
                    </a:rPr>
                    <a:t>Wake</a:t>
                  </a:r>
                  <a:endPara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6501722" y="3036879"/>
                <a:ext cx="56637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alibri" pitchFamily="34" charset="0"/>
                  </a:rPr>
                  <a:t>SIFS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cxnSp>
            <p:nvCxnSpPr>
              <p:cNvPr id="112" name="Straight Arrow Connector 111"/>
              <p:cNvCxnSpPr/>
              <p:nvPr/>
            </p:nvCxnSpPr>
            <p:spPr bwMode="auto">
              <a:xfrm rot="5400000">
                <a:off x="6662834" y="3407531"/>
                <a:ext cx="24256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6549717" y="3870304"/>
                <a:ext cx="1245147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=00</a:t>
                </a:r>
                <a:endParaRPr lang="en-US" sz="14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133938" y="3861207"/>
                <a:ext cx="132089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MoreData=1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=11</a:t>
                </a:r>
                <a:endParaRPr lang="en-US" sz="14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1625769" y="4569063"/>
                <a:ext cx="328922" cy="382179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D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381906" y="3187416"/>
                <a:ext cx="335290" cy="381000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D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794386" y="2489541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MoreData=1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=11</a:t>
                </a:r>
                <a:endParaRPr lang="en-US" sz="14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199045" y="2489542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FFC00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=10</a:t>
                </a:r>
                <a:endParaRPr lang="en-US" sz="1400" b="1" dirty="0">
                  <a:solidFill>
                    <a:srgbClr val="FFC00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 bwMode="auto">
              <a:xfrm rot="16200000" flipH="1">
                <a:off x="7062722" y="4218306"/>
                <a:ext cx="1464286" cy="2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sp>
            <p:nvSpPr>
              <p:cNvPr id="186" name="TextBox 185"/>
              <p:cNvSpPr txBox="1"/>
              <p:nvPr/>
            </p:nvSpPr>
            <p:spPr>
              <a:xfrm>
                <a:off x="5711931" y="3030762"/>
                <a:ext cx="56637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alibri" pitchFamily="34" charset="0"/>
                  </a:rPr>
                  <a:t>SIFS</a:t>
                </a:r>
                <a:endParaRPr lang="en-US" sz="1600" b="1" dirty="0" smtClean="0">
                  <a:latin typeface="Calibri" pitchFamily="34" charset="0"/>
                </a:endParaRPr>
              </a:p>
            </p:txBody>
          </p:sp>
          <p:cxnSp>
            <p:nvCxnSpPr>
              <p:cNvPr id="187" name="Straight Arrow Connector 186"/>
              <p:cNvCxnSpPr/>
              <p:nvPr/>
            </p:nvCxnSpPr>
            <p:spPr bwMode="auto">
              <a:xfrm rot="5400000">
                <a:off x="5874631" y="3407531"/>
                <a:ext cx="24256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grpSp>
            <p:nvGrpSpPr>
              <p:cNvPr id="27" name="Group 194"/>
              <p:cNvGrpSpPr/>
              <p:nvPr/>
            </p:nvGrpSpPr>
            <p:grpSpPr>
              <a:xfrm>
                <a:off x="4056549" y="2479561"/>
                <a:ext cx="1509265" cy="1090035"/>
                <a:chOff x="3425674" y="2971020"/>
                <a:chExt cx="1509265" cy="1090035"/>
              </a:xfrm>
            </p:grpSpPr>
            <p:cxnSp>
              <p:nvCxnSpPr>
                <p:cNvPr id="192" name="Straight Arrow Connector 191"/>
                <p:cNvCxnSpPr/>
                <p:nvPr/>
              </p:nvCxnSpPr>
              <p:spPr bwMode="auto">
                <a:xfrm rot="5400000">
                  <a:off x="4009080" y="3507653"/>
                  <a:ext cx="337685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193" name="TextBox 192"/>
                <p:cNvSpPr txBox="1"/>
                <p:nvPr/>
              </p:nvSpPr>
              <p:spPr>
                <a:xfrm>
                  <a:off x="3425674" y="2971020"/>
                  <a:ext cx="1509265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92D050"/>
                      </a:solidFill>
                      <a:latin typeface="Calibri" pitchFamily="34" charset="0"/>
                    </a:rPr>
                    <a:t>MoreData=0</a:t>
                  </a:r>
                </a:p>
                <a:p>
                  <a:pPr algn="ctr"/>
                  <a:r>
                    <a:rPr lang="en-US" sz="1400" b="1" dirty="0" err="1" smtClean="0">
                      <a:solidFill>
                        <a:srgbClr val="92D050"/>
                      </a:solidFill>
                      <a:latin typeface="Calibri" pitchFamily="34" charset="0"/>
                    </a:rPr>
                    <a:t>RspFrm</a:t>
                  </a:r>
                  <a:r>
                    <a:rPr lang="en-US" sz="1400" b="1" dirty="0" smtClean="0">
                      <a:solidFill>
                        <a:srgbClr val="92D050"/>
                      </a:solidFill>
                      <a:latin typeface="Calibri" pitchFamily="34" charset="0"/>
                    </a:rPr>
                    <a:t>=11</a:t>
                  </a:r>
                  <a:endParaRPr lang="en-US" sz="1400" b="1" dirty="0">
                    <a:solidFill>
                      <a:srgbClr val="92D05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94" name="Rectangle 193"/>
                <p:cNvSpPr/>
                <p:nvPr/>
              </p:nvSpPr>
              <p:spPr bwMode="auto">
                <a:xfrm>
                  <a:off x="4011689" y="3678876"/>
                  <a:ext cx="328922" cy="382179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latin typeface="Calibri" pitchFamily="34" charset="0"/>
                    </a:rPr>
                    <a:t>D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</p:grpSp>
          <p:cxnSp>
            <p:nvCxnSpPr>
              <p:cNvPr id="201" name="Straight Arrow Connector 200"/>
              <p:cNvCxnSpPr/>
              <p:nvPr/>
            </p:nvCxnSpPr>
            <p:spPr bwMode="auto">
              <a:xfrm rot="5400000">
                <a:off x="5425144" y="4401022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202" name="TextBox 201"/>
              <p:cNvSpPr txBox="1"/>
              <p:nvPr/>
            </p:nvSpPr>
            <p:spPr>
              <a:xfrm>
                <a:off x="4960756" y="3870304"/>
                <a:ext cx="1268050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MoreData=1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=00</a:t>
                </a:r>
                <a:endParaRPr lang="en-US" sz="14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 bwMode="auto">
              <a:xfrm>
                <a:off x="5434179" y="4570658"/>
                <a:ext cx="328922" cy="382179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D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 bwMode="auto">
              <a:xfrm>
                <a:off x="7010337" y="4570657"/>
                <a:ext cx="328922" cy="382179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D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6220795" y="3186237"/>
                <a:ext cx="328922" cy="382179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Calibri" pitchFamily="34" charset="0"/>
                  </a:rPr>
                  <a:t>A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cxnSp>
            <p:nvCxnSpPr>
              <p:cNvPr id="103" name="Straight Arrow Connector 102"/>
              <p:cNvCxnSpPr/>
              <p:nvPr/>
            </p:nvCxnSpPr>
            <p:spPr bwMode="auto">
              <a:xfrm rot="5400000">
                <a:off x="5816382" y="4217115"/>
                <a:ext cx="1465078" cy="159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188" name="Straight Arrow Connector 187"/>
              <p:cNvCxnSpPr/>
              <p:nvPr/>
            </p:nvCxnSpPr>
            <p:spPr bwMode="auto">
              <a:xfrm rot="5400000">
                <a:off x="5487459" y="4218699"/>
                <a:ext cx="1465078" cy="159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198" name="Straight Arrow Connector 197"/>
              <p:cNvCxnSpPr/>
              <p:nvPr/>
            </p:nvCxnSpPr>
            <p:spPr bwMode="auto">
              <a:xfrm rot="5400000">
                <a:off x="4237570" y="4214745"/>
                <a:ext cx="1464287" cy="1589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40" name="Straight Arrow Connector 39"/>
              <p:cNvCxnSpPr/>
              <p:nvPr/>
            </p:nvCxnSpPr>
            <p:spPr bwMode="auto">
              <a:xfrm rot="5400000">
                <a:off x="1650162" y="4217114"/>
                <a:ext cx="1465078" cy="159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52" name="Straight Arrow Connector 51"/>
              <p:cNvCxnSpPr/>
              <p:nvPr/>
            </p:nvCxnSpPr>
            <p:spPr bwMode="auto">
              <a:xfrm rot="5400000">
                <a:off x="448685" y="4262035"/>
                <a:ext cx="1558078" cy="80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sp>
            <p:nvSpPr>
              <p:cNvPr id="248" name="Parallelogram 247"/>
              <p:cNvSpPr/>
              <p:nvPr/>
            </p:nvSpPr>
            <p:spPr bwMode="auto">
              <a:xfrm>
                <a:off x="3200401" y="4952834"/>
                <a:ext cx="457199" cy="184405"/>
              </a:xfrm>
              <a:prstGeom prst="parallelogram">
                <a:avLst>
                  <a:gd name="adj" fmla="val 81818"/>
                </a:avLst>
              </a:prstGeom>
              <a:solidFill>
                <a:schemeClr val="bg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7" name="Parallelogram 286"/>
              <p:cNvSpPr/>
              <p:nvPr/>
            </p:nvSpPr>
            <p:spPr bwMode="auto">
              <a:xfrm rot="2024616">
                <a:off x="3310062" y="4755765"/>
                <a:ext cx="227033" cy="597449"/>
              </a:xfrm>
              <a:prstGeom prst="parallelogram">
                <a:avLst/>
              </a:prstGeom>
              <a:solidFill>
                <a:schemeClr val="bg1"/>
              </a:solidFill>
              <a:ln w="4064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 bwMode="auto">
              <a:xfrm>
                <a:off x="2922651" y="4952035"/>
                <a:ext cx="9822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07" name="Straight Connector 106"/>
            <p:cNvCxnSpPr/>
            <p:nvPr/>
          </p:nvCxnSpPr>
          <p:spPr bwMode="auto">
            <a:xfrm>
              <a:off x="2920447" y="5137239"/>
              <a:ext cx="9822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 bwMode="auto">
          <a:xfrm rot="10800000">
            <a:off x="2232352" y="4284137"/>
            <a:ext cx="1533143" cy="11803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lg" len="med"/>
            <a:tailEnd type="arrow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 flipH="1">
            <a:off x="2997423" y="5413297"/>
            <a:ext cx="289374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STA has prior knowledge of the existence of buffered DL DATA, e.g. saw TIM bit in Beacon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228124" y="3186237"/>
            <a:ext cx="335290" cy="381000"/>
          </a:xfrm>
          <a:prstGeom prst="rect">
            <a:avLst/>
          </a:prstGeom>
          <a:solidFill>
            <a:srgbClr val="CBF0F9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Calibri" pitchFamily="34" charset="0"/>
              </a:rPr>
              <a:t>B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Speed frame exchange combines uplink and downlink medium access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approach reduces medium access and contention time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Fewer frame transactions between AP and STA are needed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STA remains awake for less time, and hence achieves power-saving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Do you support to include the concept of speed frame exchange, and use of More Data field in 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specification framework document?</a:t>
            </a:r>
          </a:p>
          <a:p>
            <a:pPr lvl="1"/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Abstain</a:t>
            </a:r>
          </a:p>
          <a:p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Do you support to modify the </a:t>
            </a:r>
            <a:r>
              <a:rPr lang="en-US" sz="2000" dirty="0"/>
              <a:t>definition of value (b11) response frame type to indicate the presence of a frame that is not ACK, CTS or </a:t>
            </a:r>
            <a:r>
              <a:rPr lang="en-US" sz="2000" dirty="0" smtClean="0"/>
              <a:t>BA following </a:t>
            </a:r>
            <a:r>
              <a:rPr lang="en-US" sz="2000" dirty="0"/>
              <a:t>current transmission </a:t>
            </a:r>
            <a:r>
              <a:rPr lang="en-US" sz="2000" dirty="0" smtClean="0"/>
              <a:t>in </a:t>
            </a:r>
            <a:r>
              <a:rPr lang="en-US" sz="2000" dirty="0"/>
              <a:t>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</a:t>
            </a:r>
            <a:r>
              <a:rPr lang="en-US" sz="2000" dirty="0"/>
              <a:t>specification framework document?</a:t>
            </a: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Abstain</a:t>
            </a:r>
          </a:p>
          <a:p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[1] S. Merlin et al., “Low Power Medium Access,”   11-12/0127r1</a:t>
            </a:r>
          </a:p>
          <a:p>
            <a:pPr>
              <a:buNone/>
            </a:pPr>
            <a:r>
              <a:rPr lang="en-US" sz="2000" dirty="0" smtClean="0"/>
              <a:t>[2] M. Fischer et al., “Target Wake Time,” 11-12/0823r0</a:t>
            </a:r>
          </a:p>
          <a:p>
            <a:pPr>
              <a:buNone/>
            </a:pPr>
            <a:r>
              <a:rPr lang="en-US" sz="2000" dirty="0" smtClean="0"/>
              <a:t>[3]	Y. Liu et al., “Early </a:t>
            </a:r>
            <a:r>
              <a:rPr lang="en-US" sz="2000" dirty="0" err="1" smtClean="0"/>
              <a:t>Ack</a:t>
            </a:r>
            <a:r>
              <a:rPr lang="en-US" sz="2000" dirty="0" smtClean="0"/>
              <a:t> Indication,” 11-12/0119r0</a:t>
            </a:r>
          </a:p>
          <a:p>
            <a:pPr>
              <a:buNone/>
            </a:pPr>
            <a:r>
              <a:rPr lang="en-US" sz="2000" dirty="0" smtClean="0"/>
              <a:t>[4]	IEEE 802.11 </a:t>
            </a:r>
            <a:r>
              <a:rPr lang="en-US" sz="2000" dirty="0" err="1" smtClean="0"/>
              <a:t>REVmb</a:t>
            </a:r>
            <a:r>
              <a:rPr lang="en-US" sz="2000" dirty="0" smtClean="0"/>
              <a:t> D12.0</a:t>
            </a:r>
          </a:p>
          <a:p>
            <a:pPr>
              <a:buNone/>
            </a:pPr>
            <a:r>
              <a:rPr lang="en-US" sz="2000" dirty="0" smtClean="0"/>
              <a:t>[5] M. Park et al., “Uplink </a:t>
            </a:r>
            <a:r>
              <a:rPr lang="en-US" sz="2000" dirty="0"/>
              <a:t>channel </a:t>
            </a:r>
            <a:r>
              <a:rPr lang="en-US" sz="2000" dirty="0" smtClean="0"/>
              <a:t>access,” 11-12/606r1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549032"/>
              </p:ext>
            </p:extLst>
          </p:nvPr>
        </p:nvGraphicFramePr>
        <p:xfrm>
          <a:off x="683165" y="1431940"/>
          <a:ext cx="7856538" cy="4616945"/>
        </p:xfrm>
        <a:graphic>
          <a:graphicData uri="http://schemas.openxmlformats.org/drawingml/2006/table">
            <a:tbl>
              <a:tblPr/>
              <a:tblGrid>
                <a:gridCol w="1622940"/>
                <a:gridCol w="1574605"/>
                <a:gridCol w="1492790"/>
                <a:gridCol w="1310775"/>
                <a:gridCol w="1855428"/>
              </a:tblGrid>
              <a:tr h="384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09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Yong Liu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85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Hongyuan Zhang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Sudhir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Srinivasa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Simone Merlin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Alfred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Asterjadhi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Amin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Jafarian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Santosh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Abraham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Menzo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Wentink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Hemanth Sampath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VK Jones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George Calcev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Osama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Aboul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Magd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Young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Hoon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Kwon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Betty Zhao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David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Yangxun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Bin Zhen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Seung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 Kwon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Heejung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Yu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Jaewoo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Lv, Kaiying        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04394"/>
              </p:ext>
            </p:extLst>
          </p:nvPr>
        </p:nvGraphicFramePr>
        <p:xfrm>
          <a:off x="685800" y="1371600"/>
          <a:ext cx="7856537" cy="274320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Sayantan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Choudhury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Taejoon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Klaus Doppler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Chittabrata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Ghosh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Esa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Tuomaala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Zheng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Tuan Hoang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Joseph Teo Chee Ming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7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Proposal in [1] permits a STA to </a:t>
            </a:r>
            <a:r>
              <a:rPr lang="en-US" sz="2000" dirty="0" smtClean="0">
                <a:solidFill>
                  <a:srgbClr val="0070C0"/>
                </a:solidFill>
              </a:rPr>
              <a:t>send a PS-Poll at any time</a:t>
            </a:r>
            <a:r>
              <a:rPr lang="en-US" sz="2000" dirty="0" smtClean="0"/>
              <a:t>, and AP replies with either DATA or ACK (and More Data field set)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Primarily use for </a:t>
            </a:r>
            <a:r>
              <a:rPr lang="en-US" sz="2000" dirty="0" smtClean="0">
                <a:solidFill>
                  <a:srgbClr val="0070C0"/>
                </a:solidFill>
              </a:rPr>
              <a:t>downlink data </a:t>
            </a:r>
            <a:r>
              <a:rPr lang="en-US" sz="2000" dirty="0" smtClean="0"/>
              <a:t>retrieval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by STA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STA uses </a:t>
            </a:r>
            <a:r>
              <a:rPr lang="en-US" sz="2000" dirty="0" smtClean="0">
                <a:solidFill>
                  <a:srgbClr val="0070C0"/>
                </a:solidFill>
              </a:rPr>
              <a:t>separate medium access </a:t>
            </a:r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0070C0"/>
                </a:solidFill>
              </a:rPr>
              <a:t>uplink data </a:t>
            </a:r>
            <a:r>
              <a:rPr lang="en-US" sz="2000" dirty="0" smtClean="0"/>
              <a:t>transmissions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Inefficient because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More frame transactions are needed per DATA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Separate uplink and downlink access and contention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Results in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Longer STA wake times and higher power consumption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suggests a </a:t>
            </a:r>
            <a:r>
              <a:rPr lang="en-US" sz="2000" dirty="0" smtClean="0">
                <a:solidFill>
                  <a:srgbClr val="0070C0"/>
                </a:solidFill>
              </a:rPr>
              <a:t>combined uplink and downlink medium access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Propose an approach for </a:t>
            </a:r>
            <a:r>
              <a:rPr lang="en-US" sz="2000" dirty="0" smtClean="0">
                <a:solidFill>
                  <a:srgbClr val="0070C0"/>
                </a:solidFill>
              </a:rPr>
              <a:t>speed frame exchange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Eric Wong, Broadcom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Uplink or Downlink Data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 smtClean="0"/>
              <a:t>Propose use of </a:t>
            </a:r>
            <a:r>
              <a:rPr lang="en-US" sz="1800" dirty="0" smtClean="0">
                <a:solidFill>
                  <a:srgbClr val="0070C0"/>
                </a:solidFill>
              </a:rPr>
              <a:t>More Data </a:t>
            </a:r>
            <a:r>
              <a:rPr lang="en-US" sz="1800" dirty="0" smtClean="0"/>
              <a:t>field to indicate more UL Data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Currently in 802.11-REVmb/D12 [4], it indicates more DL Data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Buffered data at the AP for a STA in power save (in a DATA frame)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AP has a pending transmissions, if an APSD-STA advertises support for More Data ACK (in an ACK frame)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TDLS peer STA has pending transmissions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More broadcast or multicast frames buffered at the AP (within a group-addressed DATA frame)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9600" y="2392065"/>
            <a:ext cx="5943600" cy="125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no Uplink or Downlink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35" name="Group 34"/>
          <p:cNvGrpSpPr/>
          <p:nvPr/>
        </p:nvGrpSpPr>
        <p:grpSpPr>
          <a:xfrm>
            <a:off x="1614815" y="1878405"/>
            <a:ext cx="5780378" cy="4046920"/>
            <a:chOff x="1419030" y="1739180"/>
            <a:chExt cx="5780378" cy="4046920"/>
          </a:xfrm>
        </p:grpSpPr>
        <p:grpSp>
          <p:nvGrpSpPr>
            <p:cNvPr id="118" name="Group 117"/>
            <p:cNvGrpSpPr/>
            <p:nvPr/>
          </p:nvGrpSpPr>
          <p:grpSpPr>
            <a:xfrm>
              <a:off x="1835880" y="2338137"/>
              <a:ext cx="5363528" cy="3447963"/>
              <a:chOff x="2193972" y="2077894"/>
              <a:chExt cx="5363528" cy="3447963"/>
            </a:xfrm>
          </p:grpSpPr>
          <p:cxnSp>
            <p:nvCxnSpPr>
              <p:cNvPr id="109" name="Straight Arrow Connector 108"/>
              <p:cNvCxnSpPr/>
              <p:nvPr/>
            </p:nvCxnSpPr>
            <p:spPr bwMode="auto">
              <a:xfrm rot="5400000">
                <a:off x="4526452" y="3819249"/>
                <a:ext cx="1464286" cy="1589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lg" len="med"/>
                <a:tailEnd type="none" w="lg" len="med"/>
              </a:ln>
              <a:effectLst/>
            </p:spPr>
          </p:cxnSp>
          <p:grpSp>
            <p:nvGrpSpPr>
              <p:cNvPr id="117" name="Group 116"/>
              <p:cNvGrpSpPr/>
              <p:nvPr/>
            </p:nvGrpSpPr>
            <p:grpSpPr>
              <a:xfrm>
                <a:off x="2193972" y="2077894"/>
                <a:ext cx="5363528" cy="3447963"/>
                <a:chOff x="2193972" y="2077894"/>
                <a:chExt cx="5363528" cy="3447963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2193972" y="2077894"/>
                  <a:ext cx="5363528" cy="3447963"/>
                  <a:chOff x="1812972" y="2165079"/>
                  <a:chExt cx="5363528" cy="3447963"/>
                </a:xfrm>
              </p:grpSpPr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4368189" y="2718999"/>
                    <a:ext cx="56637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latin typeface="Calibri" pitchFamily="34" charset="0"/>
                      </a:rPr>
                      <a:t>SIFS</a:t>
                    </a:r>
                    <a:endParaRPr lang="en-US" sz="1100" b="1" dirty="0">
                      <a:latin typeface="Calibri" pitchFamily="34" charset="0"/>
                    </a:endParaRPr>
                  </a:p>
                </p:txBody>
              </p:sp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2531833" y="2725034"/>
                    <a:ext cx="13716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latin typeface="Calibri" pitchFamily="34" charset="0"/>
                      </a:rPr>
                      <a:t>ProbeDelay</a:t>
                    </a:r>
                    <a:r>
                      <a:rPr lang="en-US" sz="1400" dirty="0" smtClean="0">
                        <a:latin typeface="Calibri" pitchFamily="34" charset="0"/>
                      </a:rPr>
                      <a:t> </a:t>
                    </a:r>
                    <a:endParaRPr lang="en-US" sz="1400" b="1" dirty="0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42" name="Group 41"/>
                  <p:cNvGrpSpPr/>
                  <p:nvPr/>
                </p:nvGrpSpPr>
                <p:grpSpPr>
                  <a:xfrm>
                    <a:off x="1899971" y="2878722"/>
                    <a:ext cx="4392470" cy="581055"/>
                    <a:chOff x="1899971" y="2954923"/>
                    <a:chExt cx="4392470" cy="581055"/>
                  </a:xfrm>
                </p:grpSpPr>
                <p:grpSp>
                  <p:nvGrpSpPr>
                    <p:cNvPr id="25" name="Group 24"/>
                    <p:cNvGrpSpPr/>
                    <p:nvPr/>
                  </p:nvGrpSpPr>
                  <p:grpSpPr>
                    <a:xfrm>
                      <a:off x="1899971" y="3135868"/>
                      <a:ext cx="4392470" cy="400110"/>
                      <a:chOff x="1524000" y="2619345"/>
                      <a:chExt cx="4392470" cy="400110"/>
                    </a:xfrm>
                  </p:grpSpPr>
                  <p:cxnSp>
                    <p:nvCxnSpPr>
                      <p:cNvPr id="7" name="Straight Connector 6"/>
                      <p:cNvCxnSpPr/>
                      <p:nvPr/>
                    </p:nvCxnSpPr>
                    <p:spPr bwMode="auto">
                      <a:xfrm>
                        <a:off x="2057400" y="2819400"/>
                        <a:ext cx="385907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1524000" y="2619345"/>
                        <a:ext cx="53340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2000" b="1" dirty="0" smtClean="0">
                            <a:latin typeface="Calibri" pitchFamily="34" charset="0"/>
                          </a:rPr>
                          <a:t>AP</a:t>
                        </a:r>
                        <a:endParaRPr lang="en-US" sz="1600" b="1" dirty="0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16" name="Rectangle 15"/>
                    <p:cNvSpPr/>
                    <p:nvPr/>
                  </p:nvSpPr>
                  <p:spPr bwMode="auto">
                    <a:xfrm>
                      <a:off x="4876800" y="2954923"/>
                      <a:ext cx="685800" cy="381000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ACK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33" name="TextBox 32"/>
                  <p:cNvSpPr txBox="1"/>
                  <p:nvPr/>
                </p:nvSpPr>
                <p:spPr>
                  <a:xfrm flipH="1">
                    <a:off x="1816949" y="5028267"/>
                    <a:ext cx="2420319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r>
                      <a:rPr lang="en-US" sz="1600" b="1" dirty="0" smtClean="0">
                        <a:latin typeface="Calibri" pitchFamily="34" charset="0"/>
                      </a:rPr>
                      <a:t>STA wakes from sleep, e.g. at a </a:t>
                    </a:r>
                    <a:r>
                      <a:rPr lang="en-US" sz="1600" b="1" i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scheduled</a:t>
                    </a:r>
                    <a:r>
                      <a:rPr lang="en-US" sz="1600" b="1" dirty="0" smtClean="0">
                        <a:latin typeface="Calibri" pitchFamily="34" charset="0"/>
                      </a:rPr>
                      <a:t> wake time</a:t>
                    </a:r>
                    <a:endParaRPr lang="en-US" sz="1600" b="1" dirty="0">
                      <a:latin typeface="Calibri" pitchFamily="34" charset="0"/>
                    </a:endParaRPr>
                  </a:p>
                </p:txBody>
              </p:sp>
              <p:cxnSp>
                <p:nvCxnSpPr>
                  <p:cNvPr id="97" name="Straight Arrow Connector 96"/>
                  <p:cNvCxnSpPr/>
                  <p:nvPr/>
                </p:nvCxnSpPr>
                <p:spPr bwMode="auto">
                  <a:xfrm rot="5400000">
                    <a:off x="5046971" y="2709090"/>
                    <a:ext cx="337685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439140" y="2165079"/>
                    <a:ext cx="1554936" cy="52322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MoreData=0</a:t>
                    </a:r>
                  </a:p>
                  <a:p>
                    <a:pPr algn="ctr"/>
                    <a:r>
                      <a:rPr lang="en-US" sz="1400" b="1" dirty="0" err="1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RspFrm</a:t>
                    </a:r>
                    <a:r>
                      <a:rPr lang="en-US" sz="1400" b="1" dirty="0" smtClean="0">
                        <a:solidFill>
                          <a:srgbClr val="FFC000"/>
                        </a:solidFill>
                        <a:latin typeface="Calibri" pitchFamily="34" charset="0"/>
                      </a:rPr>
                      <a:t>=10</a:t>
                    </a:r>
                    <a:endParaRPr lang="en-US" sz="1400" b="1" dirty="0">
                      <a:solidFill>
                        <a:srgbClr val="FFC000"/>
                      </a:solidFill>
                      <a:latin typeface="Calibri" pitchFamily="34" charset="0"/>
                    </a:endParaRPr>
                  </a:p>
                </p:txBody>
              </p:sp>
              <p:cxnSp>
                <p:nvCxnSpPr>
                  <p:cNvPr id="251" name="Straight Arrow Connector 250"/>
                  <p:cNvCxnSpPr/>
                  <p:nvPr/>
                </p:nvCxnSpPr>
                <p:spPr bwMode="auto">
                  <a:xfrm rot="16200000" flipV="1">
                    <a:off x="2887885" y="4947866"/>
                    <a:ext cx="276856" cy="159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sp>
                <p:nvSpPr>
                  <p:cNvPr id="253" name="TextBox 252"/>
                  <p:cNvSpPr txBox="1"/>
                  <p:nvPr/>
                </p:nvSpPr>
                <p:spPr>
                  <a:xfrm flipH="1">
                    <a:off x="4683876" y="5028267"/>
                    <a:ext cx="2492624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r>
                      <a:rPr lang="en-US" sz="1600" b="1" dirty="0" smtClean="0">
                        <a:latin typeface="Calibri" pitchFamily="34" charset="0"/>
                      </a:rPr>
                      <a:t>STA returns to sleep since last MoreData from AP is 0</a:t>
                    </a:r>
                  </a:p>
                </p:txBody>
              </p:sp>
              <p:cxnSp>
                <p:nvCxnSpPr>
                  <p:cNvPr id="47" name="Straight Arrow Connector 46"/>
                  <p:cNvCxnSpPr>
                    <a:endCxn id="40" idx="1"/>
                  </p:cNvCxnSpPr>
                  <p:nvPr/>
                </p:nvCxnSpPr>
                <p:spPr bwMode="auto">
                  <a:xfrm rot="5400000">
                    <a:off x="2249665" y="3950141"/>
                    <a:ext cx="1549321" cy="797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50" name="Straight Arrow Connector 49"/>
                  <p:cNvCxnSpPr/>
                  <p:nvPr/>
                </p:nvCxnSpPr>
                <p:spPr bwMode="auto">
                  <a:xfrm rot="5400000">
                    <a:off x="3725693" y="3907625"/>
                    <a:ext cx="1463493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1812972" y="4259163"/>
                    <a:ext cx="4479469" cy="581055"/>
                    <a:chOff x="1813233" y="4478923"/>
                    <a:chExt cx="4479469" cy="581055"/>
                  </a:xfrm>
                </p:grpSpPr>
                <p:sp>
                  <p:nvSpPr>
                    <p:cNvPr id="15" name="Rectangle 14"/>
                    <p:cNvSpPr/>
                    <p:nvPr/>
                  </p:nvSpPr>
                  <p:spPr bwMode="auto">
                    <a:xfrm>
                      <a:off x="3390900" y="4478923"/>
                      <a:ext cx="1066800" cy="381000"/>
                    </a:xfrm>
                    <a:prstGeom prst="rect">
                      <a:avLst/>
                    </a:prstGeom>
                    <a:solidFill>
                      <a:srgbClr val="3399FF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dirty="0" smtClean="0">
                          <a:latin typeface="Calibri" pitchFamily="34" charset="0"/>
                        </a:rPr>
                        <a:t>PS-POLL</a:t>
                      </a:r>
                      <a:endPara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grpSp>
                  <p:nvGrpSpPr>
                    <p:cNvPr id="28" name="Group 27"/>
                    <p:cNvGrpSpPr/>
                    <p:nvPr/>
                  </p:nvGrpSpPr>
                  <p:grpSpPr>
                    <a:xfrm>
                      <a:off x="1813233" y="4659868"/>
                      <a:ext cx="4479469" cy="400110"/>
                      <a:chOff x="1437262" y="2619345"/>
                      <a:chExt cx="4479469" cy="400110"/>
                    </a:xfrm>
                  </p:grpSpPr>
                  <p:cxnSp>
                    <p:nvCxnSpPr>
                      <p:cNvPr id="29" name="Straight Connector 28"/>
                      <p:cNvCxnSpPr/>
                      <p:nvPr/>
                    </p:nvCxnSpPr>
                    <p:spPr bwMode="auto">
                      <a:xfrm>
                        <a:off x="2071421" y="2819400"/>
                        <a:ext cx="3845310" cy="3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30" name="TextBox 29"/>
                      <p:cNvSpPr txBox="1"/>
                      <p:nvPr/>
                    </p:nvSpPr>
                    <p:spPr>
                      <a:xfrm>
                        <a:off x="1437262" y="2619345"/>
                        <a:ext cx="620138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2000" b="1" dirty="0" smtClean="0">
                            <a:latin typeface="Calibri" pitchFamily="34" charset="0"/>
                          </a:rPr>
                          <a:t>STA</a:t>
                        </a:r>
                        <a:endParaRPr lang="en-US" sz="1400" b="1" dirty="0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40" name="Rectangle 39"/>
                    <p:cNvSpPr/>
                    <p:nvPr/>
                  </p:nvSpPr>
                  <p:spPr bwMode="auto">
                    <a:xfrm>
                      <a:off x="3024187" y="4859925"/>
                      <a:ext cx="2906261" cy="17006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latin typeface="Calibri" pitchFamily="34" charset="0"/>
                        </a:rPr>
                        <a:t>Wake</a:t>
                      </a:r>
                      <a:endPara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60" name="Straight Arrow Connector 59"/>
                  <p:cNvCxnSpPr/>
                  <p:nvPr/>
                </p:nvCxnSpPr>
                <p:spPr bwMode="auto">
                  <a:xfrm rot="5400000" flipH="1" flipV="1">
                    <a:off x="5791759" y="4948662"/>
                    <a:ext cx="276857" cy="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cxnSp>
                <p:nvCxnSpPr>
                  <p:cNvPr id="61" name="Straight Arrow Connector 60"/>
                  <p:cNvCxnSpPr/>
                  <p:nvPr/>
                </p:nvCxnSpPr>
                <p:spPr bwMode="auto">
                  <a:xfrm rot="5400000">
                    <a:off x="3079913" y="3096069"/>
                    <a:ext cx="242562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cxnSp>
                <p:nvCxnSpPr>
                  <p:cNvPr id="64" name="Straight Arrow Connector 63"/>
                  <p:cNvCxnSpPr/>
                  <p:nvPr/>
                </p:nvCxnSpPr>
                <p:spPr bwMode="auto">
                  <a:xfrm rot="5400000">
                    <a:off x="4529301" y="3089651"/>
                    <a:ext cx="242562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</p:grpSp>
            <p:cxnSp>
              <p:nvCxnSpPr>
                <p:cNvPr id="99" name="Straight Arrow Connector 98"/>
                <p:cNvCxnSpPr/>
                <p:nvPr/>
              </p:nvCxnSpPr>
              <p:spPr bwMode="auto">
                <a:xfrm rot="5400000">
                  <a:off x="3039897" y="3819643"/>
                  <a:ext cx="1465080" cy="1595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</p:grpSp>
        </p:grpSp>
        <p:sp>
          <p:nvSpPr>
            <p:cNvPr id="34" name="TextBox 33"/>
            <p:cNvSpPr txBox="1"/>
            <p:nvPr/>
          </p:nvSpPr>
          <p:spPr>
            <a:xfrm flipH="1">
              <a:off x="1419030" y="1739180"/>
              <a:ext cx="3820486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600" b="1" dirty="0" smtClean="0">
                  <a:latin typeface="Calibri" pitchFamily="34" charset="0"/>
                </a:rPr>
                <a:t>STA either </a:t>
              </a:r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</a:rPr>
                <a:t>misses</a:t>
              </a:r>
              <a:r>
                <a:rPr lang="en-US" sz="1600" b="1" dirty="0" smtClean="0">
                  <a:latin typeface="Calibri" pitchFamily="34" charset="0"/>
                </a:rPr>
                <a:t> Beacon, or chooses </a:t>
              </a:r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</a:rPr>
                <a:t>not to wake</a:t>
              </a:r>
              <a:r>
                <a:rPr lang="en-US" sz="1600" b="1" dirty="0" smtClean="0">
                  <a:latin typeface="Calibri" pitchFamily="34" charset="0"/>
                </a:rPr>
                <a:t> for Beacon. [1]</a:t>
              </a:r>
              <a:endParaRPr lang="en-US" sz="1600" b="1" dirty="0">
                <a:latin typeface="Calibri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Downlink Data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18" name="Group 17"/>
          <p:cNvGrpSpPr/>
          <p:nvPr/>
        </p:nvGrpSpPr>
        <p:grpSpPr>
          <a:xfrm>
            <a:off x="1345824" y="1916200"/>
            <a:ext cx="6413791" cy="4009125"/>
            <a:chOff x="1192067" y="1688373"/>
            <a:chExt cx="6413791" cy="4009125"/>
          </a:xfrm>
        </p:grpSpPr>
        <p:grpSp>
          <p:nvGrpSpPr>
            <p:cNvPr id="17" name="Group 16"/>
            <p:cNvGrpSpPr/>
            <p:nvPr/>
          </p:nvGrpSpPr>
          <p:grpSpPr>
            <a:xfrm>
              <a:off x="1192067" y="1688373"/>
              <a:ext cx="6413791" cy="4009125"/>
              <a:chOff x="1192067" y="1688373"/>
              <a:chExt cx="6413791" cy="4009125"/>
            </a:xfrm>
          </p:grpSpPr>
          <p:sp>
            <p:nvSpPr>
              <p:cNvPr id="56" name="Rectangle 55"/>
              <p:cNvSpPr/>
              <p:nvPr/>
            </p:nvSpPr>
            <p:spPr bwMode="auto">
              <a:xfrm>
                <a:off x="5440870" y="4353209"/>
                <a:ext cx="685800" cy="381000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b="1" dirty="0" smtClean="0">
                    <a:latin typeface="Calibri" pitchFamily="34" charset="0"/>
                  </a:rPr>
                  <a:t>ACK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192067" y="1688373"/>
                <a:ext cx="6413791" cy="4009125"/>
                <a:chOff x="1192067" y="1688373"/>
                <a:chExt cx="6413791" cy="4009125"/>
              </a:xfrm>
            </p:grpSpPr>
            <p:grpSp>
              <p:nvGrpSpPr>
                <p:cNvPr id="3" name="Group 124"/>
                <p:cNvGrpSpPr/>
                <p:nvPr/>
              </p:nvGrpSpPr>
              <p:grpSpPr>
                <a:xfrm>
                  <a:off x="1192067" y="1688373"/>
                  <a:ext cx="6413791" cy="4009125"/>
                  <a:chOff x="1313033" y="1350564"/>
                  <a:chExt cx="6413791" cy="4009125"/>
                </a:xfrm>
              </p:grpSpPr>
              <p:grpSp>
                <p:nvGrpSpPr>
                  <p:cNvPr id="6" name="Group 122"/>
                  <p:cNvGrpSpPr/>
                  <p:nvPr/>
                </p:nvGrpSpPr>
                <p:grpSpPr>
                  <a:xfrm>
                    <a:off x="1313040" y="2480475"/>
                    <a:ext cx="6413784" cy="2879214"/>
                    <a:chOff x="1787247" y="2480475"/>
                    <a:chExt cx="6413784" cy="2879214"/>
                  </a:xfrm>
                </p:grpSpPr>
                <p:sp>
                  <p:nvSpPr>
                    <p:cNvPr id="47" name="TextBox 46"/>
                    <p:cNvSpPr txBox="1"/>
                    <p:nvPr/>
                  </p:nvSpPr>
                  <p:spPr>
                    <a:xfrm flipH="1">
                      <a:off x="1787247" y="4774914"/>
                      <a:ext cx="2420319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</a:rPr>
                        <a:t>STA wakes from sleep, e.g. at a </a:t>
                      </a:r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scheduled</a:t>
                      </a:r>
                      <a:r>
                        <a:rPr lang="en-US" sz="1600" b="1" dirty="0" smtClean="0">
                          <a:latin typeface="Calibri" pitchFamily="34" charset="0"/>
                        </a:rPr>
                        <a:t> wake time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50" name="Straight Arrow Connector 49"/>
                    <p:cNvCxnSpPr/>
                    <p:nvPr/>
                  </p:nvCxnSpPr>
                  <p:spPr bwMode="auto">
                    <a:xfrm rot="16200000" flipV="1">
                      <a:off x="2860570" y="4720820"/>
                      <a:ext cx="276856" cy="1591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grpSp>
                  <p:nvGrpSpPr>
                    <p:cNvPr id="7" name="Group 100"/>
                    <p:cNvGrpSpPr/>
                    <p:nvPr/>
                  </p:nvGrpSpPr>
                  <p:grpSpPr>
                    <a:xfrm>
                      <a:off x="5666578" y="4583187"/>
                      <a:ext cx="2534453" cy="776502"/>
                      <a:chOff x="4910990" y="4601495"/>
                      <a:chExt cx="2534453" cy="776502"/>
                    </a:xfrm>
                  </p:grpSpPr>
                  <p:sp>
                    <p:nvSpPr>
                      <p:cNvPr id="51" name="TextBox 50"/>
                      <p:cNvSpPr txBox="1"/>
                      <p:nvPr/>
                    </p:nvSpPr>
                    <p:spPr>
                      <a:xfrm flipH="1">
                        <a:off x="4910990" y="4793222"/>
                        <a:ext cx="2534453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r>
                          <a:rPr lang="en-US" sz="1600" b="1" dirty="0" smtClean="0">
                            <a:latin typeface="Calibri" pitchFamily="34" charset="0"/>
                          </a:rPr>
                          <a:t>STA returns to sleep since last MoreData from AP is 0</a:t>
                        </a:r>
                      </a:p>
                    </p:txBody>
                  </p:sp>
                  <p:cxnSp>
                    <p:nvCxnSpPr>
                      <p:cNvPr id="55" name="Straight Arrow Connector 54"/>
                      <p:cNvCxnSpPr/>
                      <p:nvPr/>
                    </p:nvCxnSpPr>
                    <p:spPr bwMode="auto">
                      <a:xfrm rot="5400000" flipH="1" flipV="1">
                        <a:off x="6039788" y="4739923"/>
                        <a:ext cx="276857" cy="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</p:grpSp>
                <p:grpSp>
                  <p:nvGrpSpPr>
                    <p:cNvPr id="8" name="Group 121"/>
                    <p:cNvGrpSpPr/>
                    <p:nvPr/>
                  </p:nvGrpSpPr>
                  <p:grpSpPr>
                    <a:xfrm>
                      <a:off x="1787248" y="2480475"/>
                      <a:ext cx="5458151" cy="2115184"/>
                      <a:chOff x="1787248" y="2480475"/>
                      <a:chExt cx="5458151" cy="2115184"/>
                    </a:xfrm>
                  </p:grpSpPr>
                  <p:sp>
                    <p:nvSpPr>
                      <p:cNvPr id="44" name="TextBox 43"/>
                      <p:cNvSpPr txBox="1"/>
                      <p:nvPr/>
                    </p:nvSpPr>
                    <p:spPr>
                      <a:xfrm>
                        <a:off x="4376333" y="2480858"/>
                        <a:ext cx="566374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400" b="1" dirty="0" smtClean="0">
                            <a:latin typeface="Calibri" pitchFamily="34" charset="0"/>
                          </a:rPr>
                          <a:t>SIFS</a:t>
                        </a:r>
                        <a:endParaRPr lang="en-US" b="1" dirty="0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2506109" y="2480475"/>
                        <a:ext cx="137160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400" b="1" dirty="0" smtClean="0">
                            <a:latin typeface="Calibri" pitchFamily="34" charset="0"/>
                          </a:rPr>
                          <a:t>ProbeDelay</a:t>
                        </a:r>
                        <a:r>
                          <a:rPr lang="en-US" sz="1400" dirty="0" smtClean="0">
                            <a:latin typeface="Calibri" pitchFamily="34" charset="0"/>
                          </a:rPr>
                          <a:t> </a:t>
                        </a:r>
                        <a:endParaRPr lang="en-US" sz="1400" b="1" dirty="0">
                          <a:latin typeface="Calibri" pitchFamily="34" charset="0"/>
                        </a:endParaRPr>
                      </a:p>
                    </p:txBody>
                  </p:sp>
                  <p:cxnSp>
                    <p:nvCxnSpPr>
                      <p:cNvPr id="58" name="Straight Arrow Connector 57"/>
                      <p:cNvCxnSpPr/>
                      <p:nvPr/>
                    </p:nvCxnSpPr>
                    <p:spPr bwMode="auto">
                      <a:xfrm rot="5400000">
                        <a:off x="3054189" y="2851510"/>
                        <a:ext cx="242562" cy="158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  <p:cxnSp>
                    <p:nvCxnSpPr>
                      <p:cNvPr id="59" name="Straight Arrow Connector 58"/>
                      <p:cNvCxnSpPr/>
                      <p:nvPr/>
                    </p:nvCxnSpPr>
                    <p:spPr bwMode="auto">
                      <a:xfrm rot="5400000">
                        <a:off x="4537445" y="2851510"/>
                        <a:ext cx="242562" cy="158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  <p:grpSp>
                    <p:nvGrpSpPr>
                      <p:cNvPr id="9" name="Group 120"/>
                      <p:cNvGrpSpPr/>
                      <p:nvPr/>
                    </p:nvGrpSpPr>
                    <p:grpSpPr>
                      <a:xfrm>
                        <a:off x="1787248" y="2634163"/>
                        <a:ext cx="5458151" cy="1961496"/>
                        <a:chOff x="1787248" y="2634163"/>
                        <a:chExt cx="5458151" cy="1961496"/>
                      </a:xfrm>
                    </p:grpSpPr>
                    <p:cxnSp>
                      <p:nvCxnSpPr>
                        <p:cNvPr id="103" name="Straight Arrow Connector 102"/>
                        <p:cNvCxnSpPr/>
                        <p:nvPr/>
                      </p:nvCxnSpPr>
                      <p:spPr bwMode="auto">
                        <a:xfrm rot="5400000">
                          <a:off x="4842327" y="3663065"/>
                          <a:ext cx="1465078" cy="1591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04" name="Straight Arrow Connector 103"/>
                        <p:cNvCxnSpPr/>
                        <p:nvPr/>
                      </p:nvCxnSpPr>
                      <p:spPr bwMode="auto">
                        <a:xfrm rot="16200000" flipH="1">
                          <a:off x="5303901" y="3663462"/>
                          <a:ext cx="1464286" cy="2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40" name="Straight Arrow Connector 39"/>
                        <p:cNvCxnSpPr/>
                        <p:nvPr/>
                      </p:nvCxnSpPr>
                      <p:spPr bwMode="auto">
                        <a:xfrm rot="5400000">
                          <a:off x="4159714" y="3662270"/>
                          <a:ext cx="1465078" cy="159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grpSp>
                      <p:nvGrpSpPr>
                        <p:cNvPr id="10" name="Group 24"/>
                        <p:cNvGrpSpPr/>
                        <p:nvPr/>
                      </p:nvGrpSpPr>
                      <p:grpSpPr>
                        <a:xfrm>
                          <a:off x="1874247" y="2815108"/>
                          <a:ext cx="5371152" cy="400110"/>
                          <a:chOff x="1524000" y="2619345"/>
                          <a:chExt cx="5371152" cy="400110"/>
                        </a:xfrm>
                      </p:grpSpPr>
                      <p:cxnSp>
                        <p:nvCxnSpPr>
                          <p:cNvPr id="67" name="Straight Connector 66"/>
                          <p:cNvCxnSpPr/>
                          <p:nvPr/>
                        </p:nvCxnSpPr>
                        <p:spPr bwMode="auto">
                          <a:xfrm>
                            <a:off x="2071160" y="2819400"/>
                            <a:ext cx="4823992" cy="0"/>
                          </a:xfrm>
                          <a:prstGeom prst="line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</p:cxnSp>
                      <p:sp>
                        <p:nvSpPr>
                          <p:cNvPr id="68" name="TextBox 67"/>
                          <p:cNvSpPr txBox="1"/>
                          <p:nvPr/>
                        </p:nvSpPr>
                        <p:spPr>
                          <a:xfrm>
                            <a:off x="1524000" y="2619345"/>
                            <a:ext cx="533400" cy="40011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2000" b="1" dirty="0" smtClean="0">
                                <a:latin typeface="Calibri" pitchFamily="34" charset="0"/>
                              </a:rPr>
                              <a:t>AP</a:t>
                            </a:r>
                            <a:endParaRPr lang="en-US" sz="1600" b="1" dirty="0"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52" name="Straight Arrow Connector 51"/>
                        <p:cNvCxnSpPr>
                          <a:endCxn id="62" idx="1"/>
                        </p:cNvCxnSpPr>
                        <p:nvPr/>
                      </p:nvCxnSpPr>
                      <p:spPr bwMode="auto">
                        <a:xfrm rot="5400000">
                          <a:off x="2219564" y="3709959"/>
                          <a:ext cx="1558077" cy="80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53" name="Straight Arrow Connector 52"/>
                        <p:cNvCxnSpPr/>
                        <p:nvPr/>
                      </p:nvCxnSpPr>
                      <p:spPr bwMode="auto">
                        <a:xfrm rot="5400000">
                          <a:off x="3699573" y="3662668"/>
                          <a:ext cx="1464287" cy="1589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grpSp>
                      <p:nvGrpSpPr>
                        <p:cNvPr id="11" name="Group 40"/>
                        <p:cNvGrpSpPr/>
                        <p:nvPr/>
                      </p:nvGrpSpPr>
                      <p:grpSpPr>
                        <a:xfrm>
                          <a:off x="1787248" y="4014604"/>
                          <a:ext cx="5458151" cy="581055"/>
                          <a:chOff x="1813233" y="4478923"/>
                          <a:chExt cx="5458151" cy="581055"/>
                        </a:xfrm>
                      </p:grpSpPr>
                      <p:sp>
                        <p:nvSpPr>
                          <p:cNvPr id="60" name="Rectangle 59"/>
                          <p:cNvSpPr/>
                          <p:nvPr/>
                        </p:nvSpPr>
                        <p:spPr bwMode="auto">
                          <a:xfrm>
                            <a:off x="3390900" y="4478923"/>
                            <a:ext cx="1066800" cy="381000"/>
                          </a:xfrm>
                          <a:prstGeom prst="rect">
                            <a:avLst/>
                          </a:prstGeom>
                          <a:solidFill>
                            <a:srgbClr val="3399FF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lang="en-US" sz="1400" b="1" dirty="0" smtClean="0">
                                <a:latin typeface="Calibri" pitchFamily="34" charset="0"/>
                              </a:rPr>
                              <a:t>PS-POLL</a:t>
                            </a:r>
                            <a:endParaRPr kumimoji="0" lang="en-US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12" name="Group 27"/>
                          <p:cNvGrpSpPr/>
                          <p:nvPr/>
                        </p:nvGrpSpPr>
                        <p:grpSpPr>
                          <a:xfrm>
                            <a:off x="1813233" y="4659868"/>
                            <a:ext cx="5458151" cy="400110"/>
                            <a:chOff x="1437262" y="2619345"/>
                            <a:chExt cx="5458151" cy="400110"/>
                          </a:xfrm>
                        </p:grpSpPr>
                        <p:cxnSp>
                          <p:nvCxnSpPr>
                            <p:cNvPr id="63" name="Straight Connector 62"/>
                            <p:cNvCxnSpPr/>
                            <p:nvPr/>
                          </p:nvCxnSpPr>
                          <p:spPr bwMode="auto">
                            <a:xfrm flipV="1">
                              <a:off x="2071421" y="2819017"/>
                              <a:ext cx="4823992" cy="384"/>
                            </a:xfrm>
                            <a:prstGeom prst="line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</p:cxnSp>
                        <p:sp>
                          <p:nvSpPr>
                            <p:cNvPr id="64" name="TextBox 63"/>
                            <p:cNvSpPr txBox="1"/>
                            <p:nvPr/>
                          </p:nvSpPr>
                          <p:spPr>
                            <a:xfrm>
                              <a:off x="1437262" y="2619345"/>
                              <a:ext cx="620138" cy="40011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 anchor="ctr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US" sz="2000" b="1" dirty="0" smtClean="0">
                                  <a:latin typeface="Calibri" pitchFamily="34" charset="0"/>
                                </a:rPr>
                                <a:t>STA</a:t>
                              </a:r>
                              <a:endParaRPr lang="en-US" sz="1600" b="1" dirty="0">
                                <a:latin typeface="Calibri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62" name="Rectangle 61"/>
                          <p:cNvSpPr/>
                          <p:nvPr/>
                        </p:nvSpPr>
                        <p:spPr bwMode="auto">
                          <a:xfrm>
                            <a:off x="3024187" y="4859926"/>
                            <a:ext cx="3935602" cy="187582"/>
                          </a:xfrm>
                          <a:prstGeom prst="rect">
                            <a:avLst/>
                          </a:prstGeom>
                          <a:solidFill>
                            <a:srgbClr val="92D050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lang="en-US" b="1" dirty="0" smtClean="0">
                                <a:latin typeface="Calibri" pitchFamily="34" charset="0"/>
                              </a:rPr>
                              <a:t>Wake</a:t>
                            </a:r>
                            <a:endParaRPr kumimoji="0" lang="en-US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43" name="Straight Arrow Connector 42"/>
                        <p:cNvCxnSpPr/>
                        <p:nvPr/>
                      </p:nvCxnSpPr>
                      <p:spPr bwMode="auto">
                        <a:xfrm rot="5400000">
                          <a:off x="2633173" y="3662269"/>
                          <a:ext cx="1465080" cy="1595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sp>
                      <p:nvSpPr>
                        <p:cNvPr id="98" name="Rectangle 97"/>
                        <p:cNvSpPr/>
                        <p:nvPr/>
                      </p:nvSpPr>
                      <p:spPr bwMode="auto">
                        <a:xfrm>
                          <a:off x="4891454" y="2634163"/>
                          <a:ext cx="685800" cy="381000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sz="1400" b="1" dirty="0" smtClean="0">
                              <a:latin typeface="Calibri" pitchFamily="34" charset="0"/>
                            </a:rPr>
                            <a:t>DATA</a:t>
                          </a:r>
                          <a:endParaRPr kumimoji="0" lang="en-US" sz="1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11" name="TextBox 110"/>
                      <p:cNvSpPr txBox="1"/>
                      <p:nvPr/>
                    </p:nvSpPr>
                    <p:spPr>
                      <a:xfrm>
                        <a:off x="5525846" y="2480858"/>
                        <a:ext cx="566374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400" b="1" dirty="0" smtClean="0">
                            <a:latin typeface="Calibri" pitchFamily="34" charset="0"/>
                          </a:rPr>
                          <a:t>SIFS</a:t>
                        </a:r>
                        <a:endParaRPr lang="en-US" b="1" dirty="0">
                          <a:latin typeface="Calibri" pitchFamily="34" charset="0"/>
                        </a:endParaRPr>
                      </a:p>
                    </p:txBody>
                  </p:sp>
                  <p:cxnSp>
                    <p:nvCxnSpPr>
                      <p:cNvPr id="112" name="Straight Arrow Connector 111"/>
                      <p:cNvCxnSpPr/>
                      <p:nvPr/>
                    </p:nvCxnSpPr>
                    <p:spPr bwMode="auto">
                      <a:xfrm rot="5400000">
                        <a:off x="5686958" y="2851510"/>
                        <a:ext cx="242562" cy="158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</p:grpSp>
              </p:grpSp>
              <p:sp>
                <p:nvSpPr>
                  <p:cNvPr id="124" name="TextBox 123"/>
                  <p:cNvSpPr txBox="1"/>
                  <p:nvPr/>
                </p:nvSpPr>
                <p:spPr>
                  <a:xfrm flipH="1">
                    <a:off x="1313033" y="1350564"/>
                    <a:ext cx="3608532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r>
                      <a:rPr lang="en-US" sz="1600" b="1" dirty="0" smtClean="0">
                        <a:latin typeface="Calibri" pitchFamily="34" charset="0"/>
                      </a:rPr>
                      <a:t>AP </a:t>
                    </a:r>
                    <a:r>
                      <a:rPr lang="en-US" sz="1600" b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readies </a:t>
                    </a:r>
                    <a:r>
                      <a:rPr lang="en-US" sz="1600" b="1" dirty="0" smtClean="0">
                        <a:latin typeface="Calibri" pitchFamily="34" charset="0"/>
                      </a:rPr>
                      <a:t>DL DATA for transmission to STA that is </a:t>
                    </a:r>
                    <a:r>
                      <a:rPr lang="en-US" sz="1600" b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scheduled</a:t>
                    </a:r>
                    <a:r>
                      <a:rPr lang="en-US" sz="1600" b="1" dirty="0" smtClean="0">
                        <a:latin typeface="Calibri" pitchFamily="34" charset="0"/>
                      </a:rPr>
                      <a:t> to wake. [1]</a:t>
                    </a:r>
                    <a:endParaRPr lang="en-US" sz="1600" b="1" dirty="0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3" name="Group 56"/>
                <p:cNvGrpSpPr/>
                <p:nvPr/>
              </p:nvGrpSpPr>
              <p:grpSpPr>
                <a:xfrm>
                  <a:off x="3837339" y="2273148"/>
                  <a:ext cx="1509265" cy="698824"/>
                  <a:chOff x="3345184" y="2336045"/>
                  <a:chExt cx="1509265" cy="698824"/>
                </a:xfrm>
              </p:grpSpPr>
              <p:cxnSp>
                <p:nvCxnSpPr>
                  <p:cNvPr id="61" name="Straight Arrow Connector 60"/>
                  <p:cNvCxnSpPr/>
                  <p:nvPr/>
                </p:nvCxnSpPr>
                <p:spPr bwMode="auto">
                  <a:xfrm rot="5400000">
                    <a:off x="3971962" y="2865233"/>
                    <a:ext cx="337685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3345184" y="2336045"/>
                    <a:ext cx="1509265" cy="52322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MoreData=0</a:t>
                    </a:r>
                  </a:p>
                  <a:p>
                    <a:pPr algn="ctr"/>
                    <a:r>
                      <a:rPr lang="en-US" sz="14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RspFrm</a:t>
                    </a:r>
                    <a:r>
                      <a:rPr lang="en-US" sz="14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=00</a:t>
                    </a:r>
                    <a:endParaRPr lang="en-US" sz="1400" b="1" dirty="0">
                      <a:solidFill>
                        <a:srgbClr val="92D050"/>
                      </a:solidFill>
                      <a:latin typeface="Calibri" pitchFamily="34" charset="0"/>
                    </a:endParaRPr>
                  </a:p>
                </p:txBody>
              </p:sp>
            </p:grpSp>
          </p:grpSp>
          <p:cxnSp>
            <p:nvCxnSpPr>
              <p:cNvPr id="75" name="Straight Arrow Connector 74"/>
              <p:cNvCxnSpPr/>
              <p:nvPr/>
            </p:nvCxnSpPr>
            <p:spPr bwMode="auto">
              <a:xfrm rot="5400000">
                <a:off x="5620199" y="4183574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76" name="TextBox 75"/>
              <p:cNvSpPr txBox="1"/>
              <p:nvPr/>
            </p:nvSpPr>
            <p:spPr>
              <a:xfrm>
                <a:off x="5036792" y="3650037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FFC00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FFC000"/>
                    </a:solidFill>
                    <a:latin typeface="Calibri" pitchFamily="34" charset="0"/>
                  </a:rPr>
                  <a:t>=10</a:t>
                </a:r>
                <a:endParaRPr lang="en-US" sz="1400" b="1" dirty="0">
                  <a:solidFill>
                    <a:srgbClr val="FFC0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46" name="Group 56"/>
            <p:cNvGrpSpPr/>
            <p:nvPr/>
          </p:nvGrpSpPr>
          <p:grpSpPr>
            <a:xfrm>
              <a:off x="2480474" y="3650037"/>
              <a:ext cx="1509265" cy="698824"/>
              <a:chOff x="3345184" y="2336045"/>
              <a:chExt cx="1509265" cy="698824"/>
            </a:xfrm>
          </p:grpSpPr>
          <p:cxnSp>
            <p:nvCxnSpPr>
              <p:cNvPr id="48" name="Straight Arrow Connector 47"/>
              <p:cNvCxnSpPr/>
              <p:nvPr/>
            </p:nvCxnSpPr>
            <p:spPr bwMode="auto">
              <a:xfrm rot="5400000">
                <a:off x="3971962" y="2865233"/>
                <a:ext cx="337685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9" name="TextBox 48"/>
              <p:cNvSpPr txBox="1"/>
              <p:nvPr/>
            </p:nvSpPr>
            <p:spPr>
              <a:xfrm>
                <a:off x="3345184" y="2336045"/>
                <a:ext cx="1509265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400" b="1" dirty="0" err="1" smtClean="0">
                    <a:solidFill>
                      <a:srgbClr val="FF0000"/>
                    </a:solidFill>
                    <a:latin typeface="Calibri" pitchFamily="34" charset="0"/>
                  </a:rPr>
                  <a:t>MoreData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=?</a:t>
                </a:r>
              </a:p>
              <a:p>
                <a:pPr algn="ctr"/>
                <a:r>
                  <a:rPr lang="en-US" sz="1400" b="1" dirty="0" err="1" smtClean="0">
                    <a:solidFill>
                      <a:srgbClr val="FF0000"/>
                    </a:solidFill>
                    <a:latin typeface="Calibri" pitchFamily="34" charset="0"/>
                  </a:rPr>
                  <a:t>RspFrm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=00</a:t>
                </a:r>
                <a:endParaRPr lang="en-US" sz="1400" b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4" name="Oval 53"/>
            <p:cNvSpPr/>
            <p:nvPr/>
          </p:nvSpPr>
          <p:spPr bwMode="auto">
            <a:xfrm>
              <a:off x="2571436" y="3381448"/>
              <a:ext cx="1492912" cy="1583618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Date Placeholder 1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with Downlink Data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cxnSp>
        <p:nvCxnSpPr>
          <p:cNvPr id="123" name="Straight Arrow Connector 122"/>
          <p:cNvCxnSpPr/>
          <p:nvPr/>
        </p:nvCxnSpPr>
        <p:spPr bwMode="auto">
          <a:xfrm rot="5400000">
            <a:off x="6768800" y="4182776"/>
            <a:ext cx="33768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6" name="Group 15"/>
          <p:cNvGrpSpPr/>
          <p:nvPr/>
        </p:nvGrpSpPr>
        <p:grpSpPr>
          <a:xfrm>
            <a:off x="1192073" y="1547824"/>
            <a:ext cx="7494727" cy="4377501"/>
            <a:chOff x="1192073" y="1319997"/>
            <a:chExt cx="7494727" cy="4377501"/>
          </a:xfrm>
        </p:grpSpPr>
        <p:grpSp>
          <p:nvGrpSpPr>
            <p:cNvPr id="15" name="Group 14"/>
            <p:cNvGrpSpPr/>
            <p:nvPr/>
          </p:nvGrpSpPr>
          <p:grpSpPr>
            <a:xfrm>
              <a:off x="1192073" y="1319997"/>
              <a:ext cx="7494727" cy="4377501"/>
              <a:chOff x="1192073" y="1319997"/>
              <a:chExt cx="7494727" cy="4377501"/>
            </a:xfrm>
          </p:grpSpPr>
          <p:grpSp>
            <p:nvGrpSpPr>
              <p:cNvPr id="122" name="Group 121"/>
              <p:cNvGrpSpPr/>
              <p:nvPr/>
            </p:nvGrpSpPr>
            <p:grpSpPr>
              <a:xfrm>
                <a:off x="1192073" y="1319997"/>
                <a:ext cx="7487573" cy="4377501"/>
                <a:chOff x="1192073" y="1319997"/>
                <a:chExt cx="7487573" cy="4377501"/>
              </a:xfrm>
            </p:grpSpPr>
            <p:sp>
              <p:nvSpPr>
                <p:cNvPr id="56" name="Rectangle 55"/>
                <p:cNvSpPr/>
                <p:nvPr/>
              </p:nvSpPr>
              <p:spPr bwMode="auto">
                <a:xfrm>
                  <a:off x="6590266" y="4352030"/>
                  <a:ext cx="685800" cy="381000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b="1" dirty="0" smtClean="0">
                      <a:latin typeface="Calibri" pitchFamily="34" charset="0"/>
                    </a:rPr>
                    <a:t>ACK</a:t>
                  </a:r>
                  <a:endPara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grpSp>
              <p:nvGrpSpPr>
                <p:cNvPr id="121" name="Group 120"/>
                <p:cNvGrpSpPr/>
                <p:nvPr/>
              </p:nvGrpSpPr>
              <p:grpSpPr>
                <a:xfrm>
                  <a:off x="1192073" y="1319997"/>
                  <a:ext cx="7487573" cy="4377501"/>
                  <a:chOff x="1192073" y="1319997"/>
                  <a:chExt cx="7487573" cy="4377501"/>
                </a:xfrm>
              </p:grpSpPr>
              <p:cxnSp>
                <p:nvCxnSpPr>
                  <p:cNvPr id="41" name="Straight Arrow Connector 40"/>
                  <p:cNvCxnSpPr/>
                  <p:nvPr/>
                </p:nvCxnSpPr>
                <p:spPr bwMode="auto">
                  <a:xfrm rot="5400000">
                    <a:off x="5393335" y="3999695"/>
                    <a:ext cx="1465078" cy="159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42" name="Straight Arrow Connector 41"/>
                  <p:cNvCxnSpPr/>
                  <p:nvPr/>
                </p:nvCxnSpPr>
                <p:spPr bwMode="auto">
                  <a:xfrm rot="16200000" flipH="1">
                    <a:off x="5858124" y="4000887"/>
                    <a:ext cx="1464286" cy="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6080069" y="2818283"/>
                    <a:ext cx="56637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400" b="1" dirty="0" smtClean="0">
                        <a:latin typeface="Calibri" pitchFamily="34" charset="0"/>
                      </a:rPr>
                      <a:t>SIFS</a:t>
                    </a:r>
                    <a:endParaRPr lang="en-US" b="1" dirty="0">
                      <a:latin typeface="Calibri" pitchFamily="34" charset="0"/>
                    </a:endParaRPr>
                  </a:p>
                </p:txBody>
              </p:sp>
              <p:cxnSp>
                <p:nvCxnSpPr>
                  <p:cNvPr id="54" name="Straight Arrow Connector 53"/>
                  <p:cNvCxnSpPr/>
                  <p:nvPr/>
                </p:nvCxnSpPr>
                <p:spPr bwMode="auto">
                  <a:xfrm rot="5400000">
                    <a:off x="6241181" y="3188935"/>
                    <a:ext cx="242562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grpSp>
                <p:nvGrpSpPr>
                  <p:cNvPr id="120" name="Group 119"/>
                  <p:cNvGrpSpPr/>
                  <p:nvPr/>
                </p:nvGrpSpPr>
                <p:grpSpPr>
                  <a:xfrm>
                    <a:off x="1192073" y="1319997"/>
                    <a:ext cx="7487573" cy="4377501"/>
                    <a:chOff x="1192073" y="1319997"/>
                    <a:chExt cx="7487573" cy="4377501"/>
                  </a:xfrm>
                </p:grpSpPr>
                <p:grpSp>
                  <p:nvGrpSpPr>
                    <p:cNvPr id="3" name="Group 124"/>
                    <p:cNvGrpSpPr/>
                    <p:nvPr/>
                  </p:nvGrpSpPr>
                  <p:grpSpPr>
                    <a:xfrm>
                      <a:off x="1192073" y="1319997"/>
                      <a:ext cx="7487573" cy="4377501"/>
                      <a:chOff x="1313039" y="982188"/>
                      <a:chExt cx="7487573" cy="4377501"/>
                    </a:xfrm>
                  </p:grpSpPr>
                  <p:grpSp>
                    <p:nvGrpSpPr>
                      <p:cNvPr id="6" name="Group 122"/>
                      <p:cNvGrpSpPr/>
                      <p:nvPr/>
                    </p:nvGrpSpPr>
                    <p:grpSpPr>
                      <a:xfrm>
                        <a:off x="1313039" y="1930028"/>
                        <a:ext cx="7487573" cy="3429661"/>
                        <a:chOff x="1787246" y="1930028"/>
                        <a:chExt cx="7487573" cy="3429661"/>
                      </a:xfrm>
                    </p:grpSpPr>
                    <p:sp>
                      <p:nvSpPr>
                        <p:cNvPr id="47" name="TextBox 46"/>
                        <p:cNvSpPr txBox="1"/>
                        <p:nvPr/>
                      </p:nvSpPr>
                      <p:spPr>
                        <a:xfrm flipH="1">
                          <a:off x="1787246" y="4774914"/>
                          <a:ext cx="2643675" cy="58477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r>
                            <a:rPr lang="en-US" sz="1600" b="1" dirty="0" smtClean="0">
                              <a:latin typeface="Calibri" pitchFamily="34" charset="0"/>
                            </a:rPr>
                            <a:t>STA wakes from sleep, e.g. at a </a:t>
                          </a:r>
                          <a:r>
                            <a:rPr lang="en-US" sz="1600" b="1" i="1" dirty="0" smtClean="0">
                              <a:solidFill>
                                <a:srgbClr val="0070C0"/>
                              </a:solidFill>
                              <a:latin typeface="Calibri" pitchFamily="34" charset="0"/>
                            </a:rPr>
                            <a:t>unscheduled</a:t>
                          </a:r>
                          <a:r>
                            <a:rPr lang="en-US" sz="1600" b="1" dirty="0" smtClean="0">
                              <a:latin typeface="Calibri" pitchFamily="34" charset="0"/>
                            </a:rPr>
                            <a:t> wake time</a:t>
                          </a:r>
                          <a:endParaRPr lang="en-US" sz="1600" b="1" dirty="0">
                            <a:latin typeface="Calibri" pitchFamily="34" charset="0"/>
                          </a:endParaRPr>
                        </a:p>
                      </p:txBody>
                    </p:sp>
                    <p:cxnSp>
                      <p:nvCxnSpPr>
                        <p:cNvPr id="50" name="Straight Arrow Connector 49"/>
                        <p:cNvCxnSpPr/>
                        <p:nvPr/>
                      </p:nvCxnSpPr>
                      <p:spPr bwMode="auto">
                        <a:xfrm rot="16200000" flipV="1">
                          <a:off x="2860570" y="4720820"/>
                          <a:ext cx="276856" cy="1591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lg" len="med"/>
                          <a:tailEnd type="arrow" w="med" len="med"/>
                        </a:ln>
                        <a:effectLst/>
                      </p:spPr>
                    </p:cxnSp>
                    <p:grpSp>
                      <p:nvGrpSpPr>
                        <p:cNvPr id="7" name="Group 100"/>
                        <p:cNvGrpSpPr/>
                        <p:nvPr/>
                      </p:nvGrpSpPr>
                      <p:grpSpPr>
                        <a:xfrm>
                          <a:off x="6721842" y="4583187"/>
                          <a:ext cx="2552977" cy="776502"/>
                          <a:chOff x="5966254" y="4601495"/>
                          <a:chExt cx="2552977" cy="776502"/>
                        </a:xfrm>
                      </p:grpSpPr>
                      <p:sp>
                        <p:nvSpPr>
                          <p:cNvPr id="51" name="TextBox 50"/>
                          <p:cNvSpPr txBox="1"/>
                          <p:nvPr/>
                        </p:nvSpPr>
                        <p:spPr>
                          <a:xfrm flipH="1">
                            <a:off x="5966254" y="4793222"/>
                            <a:ext cx="2552977" cy="58477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r>
                              <a:rPr lang="en-US" sz="1600" b="1" dirty="0" smtClean="0">
                                <a:latin typeface="Calibri" pitchFamily="34" charset="0"/>
                              </a:rPr>
                              <a:t>STA returns to sleep since last MoreData from AP is 0</a:t>
                            </a:r>
                          </a:p>
                        </p:txBody>
                      </p:sp>
                      <p:cxnSp>
                        <p:nvCxnSpPr>
                          <p:cNvPr id="55" name="Straight Arrow Connector 54"/>
                          <p:cNvCxnSpPr/>
                          <p:nvPr/>
                        </p:nvCxnSpPr>
                        <p:spPr bwMode="auto">
                          <a:xfrm rot="5400000" flipH="1" flipV="1">
                            <a:off x="7162355" y="4739923"/>
                            <a:ext cx="276857" cy="1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lg" len="med"/>
                            <a:tailEnd type="arrow" w="med" len="med"/>
                          </a:ln>
                          <a:effectLst/>
                        </p:spPr>
                      </p:cxnSp>
                    </p:grpSp>
                    <p:grpSp>
                      <p:nvGrpSpPr>
                        <p:cNvPr id="8" name="Group 121"/>
                        <p:cNvGrpSpPr/>
                        <p:nvPr/>
                      </p:nvGrpSpPr>
                      <p:grpSpPr>
                        <a:xfrm>
                          <a:off x="1787248" y="1930028"/>
                          <a:ext cx="6650126" cy="2665631"/>
                          <a:chOff x="1787248" y="1930028"/>
                          <a:chExt cx="6650126" cy="2665631"/>
                        </a:xfrm>
                      </p:grpSpPr>
                      <p:cxnSp>
                        <p:nvCxnSpPr>
                          <p:cNvPr id="48" name="Straight Arrow Connector 47"/>
                          <p:cNvCxnSpPr/>
                          <p:nvPr/>
                        </p:nvCxnSpPr>
                        <p:spPr bwMode="auto">
                          <a:xfrm rot="5400000">
                            <a:off x="6250410" y="2496744"/>
                            <a:ext cx="260711" cy="1588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med" len="med"/>
                            <a:tailEnd type="arrow"/>
                          </a:ln>
                          <a:effectLst/>
                        </p:spPr>
                      </p:cxnSp>
                      <p:sp>
                        <p:nvSpPr>
                          <p:cNvPr id="44" name="TextBox 43"/>
                          <p:cNvSpPr txBox="1"/>
                          <p:nvPr/>
                        </p:nvSpPr>
                        <p:spPr>
                          <a:xfrm>
                            <a:off x="4376333" y="2480858"/>
                            <a:ext cx="566374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400" b="1" dirty="0" smtClean="0">
                                <a:latin typeface="Calibri" pitchFamily="34" charset="0"/>
                              </a:rPr>
                              <a:t>SIFS</a:t>
                            </a:r>
                            <a:endParaRPr lang="en-US" b="1" dirty="0">
                              <a:latin typeface="Calibri" pitchFamily="34" charset="0"/>
                            </a:endParaRPr>
                          </a:p>
                        </p:txBody>
                      </p:sp>
                      <p:sp>
                        <p:nvSpPr>
                          <p:cNvPr id="45" name="TextBox 44"/>
                          <p:cNvSpPr txBox="1"/>
                          <p:nvPr/>
                        </p:nvSpPr>
                        <p:spPr>
                          <a:xfrm>
                            <a:off x="2506109" y="2480475"/>
                            <a:ext cx="1371600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400" b="1" dirty="0" smtClean="0">
                                <a:latin typeface="Calibri" pitchFamily="34" charset="0"/>
                              </a:rPr>
                              <a:t>ProbeDelay</a:t>
                            </a:r>
                            <a:r>
                              <a:rPr lang="en-US" sz="1400" dirty="0" smtClean="0">
                                <a:latin typeface="Calibri" pitchFamily="34" charset="0"/>
                              </a:rPr>
                              <a:t> </a:t>
                            </a:r>
                            <a:endParaRPr lang="en-US" sz="1400" b="1" dirty="0">
                              <a:latin typeface="Calibri" pitchFamily="34" charset="0"/>
                            </a:endParaRPr>
                          </a:p>
                        </p:txBody>
                      </p:sp>
                      <p:cxnSp>
                        <p:nvCxnSpPr>
                          <p:cNvPr id="58" name="Straight Arrow Connector 57"/>
                          <p:cNvCxnSpPr/>
                          <p:nvPr/>
                        </p:nvCxnSpPr>
                        <p:spPr bwMode="auto">
                          <a:xfrm rot="5400000">
                            <a:off x="3054189" y="2851510"/>
                            <a:ext cx="242562" cy="1588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lg" len="med"/>
                            <a:tailEnd type="arrow" w="med" len="med"/>
                          </a:ln>
                          <a:effectLst/>
                        </p:spPr>
                      </p:cxnSp>
                      <p:cxnSp>
                        <p:nvCxnSpPr>
                          <p:cNvPr id="59" name="Straight Arrow Connector 58"/>
                          <p:cNvCxnSpPr/>
                          <p:nvPr/>
                        </p:nvCxnSpPr>
                        <p:spPr bwMode="auto">
                          <a:xfrm rot="5400000">
                            <a:off x="4537445" y="2851510"/>
                            <a:ext cx="242562" cy="1588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lg" len="med"/>
                            <a:tailEnd type="arrow" w="med" len="med"/>
                          </a:ln>
                          <a:effectLst/>
                        </p:spPr>
                      </p:cxnSp>
                      <p:grpSp>
                        <p:nvGrpSpPr>
                          <p:cNvPr id="9" name="Group 120"/>
                          <p:cNvGrpSpPr/>
                          <p:nvPr/>
                        </p:nvGrpSpPr>
                        <p:grpSpPr>
                          <a:xfrm>
                            <a:off x="1787248" y="2634163"/>
                            <a:ext cx="6650126" cy="1961496"/>
                            <a:chOff x="1787248" y="2634163"/>
                            <a:chExt cx="6650126" cy="1961496"/>
                          </a:xfrm>
                        </p:grpSpPr>
                        <p:cxnSp>
                          <p:nvCxnSpPr>
                            <p:cNvPr id="103" name="Straight Arrow Connector 102"/>
                            <p:cNvCxnSpPr/>
                            <p:nvPr/>
                          </p:nvCxnSpPr>
                          <p:spPr bwMode="auto">
                            <a:xfrm rot="5400000">
                              <a:off x="4842327" y="3663065"/>
                              <a:ext cx="1465078" cy="1591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cxnSp>
                          <p:nvCxnSpPr>
                            <p:cNvPr id="104" name="Straight Arrow Connector 103"/>
                            <p:cNvCxnSpPr/>
                            <p:nvPr/>
                          </p:nvCxnSpPr>
                          <p:spPr bwMode="auto">
                            <a:xfrm rot="16200000" flipH="1">
                              <a:off x="5303901" y="3663462"/>
                              <a:ext cx="1464286" cy="2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cxnSp>
                          <p:nvCxnSpPr>
                            <p:cNvPr id="40" name="Straight Arrow Connector 39"/>
                            <p:cNvCxnSpPr/>
                            <p:nvPr/>
                          </p:nvCxnSpPr>
                          <p:spPr bwMode="auto">
                            <a:xfrm rot="5400000">
                              <a:off x="4159714" y="3662270"/>
                              <a:ext cx="1465078" cy="159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grpSp>
                          <p:nvGrpSpPr>
                            <p:cNvPr id="10" name="Group 24"/>
                            <p:cNvGrpSpPr/>
                            <p:nvPr/>
                          </p:nvGrpSpPr>
                          <p:grpSpPr>
                            <a:xfrm>
                              <a:off x="1874247" y="2815108"/>
                              <a:ext cx="6563127" cy="400110"/>
                              <a:chOff x="1524000" y="2619345"/>
                              <a:chExt cx="6563127" cy="400110"/>
                            </a:xfrm>
                          </p:grpSpPr>
                          <p:cxnSp>
                            <p:nvCxnSpPr>
                              <p:cNvPr id="67" name="Straight Connector 66"/>
                              <p:cNvCxnSpPr/>
                              <p:nvPr/>
                            </p:nvCxnSpPr>
                            <p:spPr bwMode="auto">
                              <a:xfrm>
                                <a:off x="2071160" y="2819400"/>
                                <a:ext cx="6015967" cy="0"/>
                              </a:xfrm>
                              <a:prstGeom prst="line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sm" len="sm"/>
                                <a:tailEnd type="none" w="sm" len="sm"/>
                              </a:ln>
                              <a:effectLst/>
                            </p:spPr>
                          </p:cxnSp>
                          <p:sp>
                            <p:nvSpPr>
                              <p:cNvPr id="68" name="TextBox 67"/>
                              <p:cNvSpPr txBox="1"/>
                              <p:nvPr/>
                            </p:nvSpPr>
                            <p:spPr>
                              <a:xfrm>
                                <a:off x="1524000" y="2619345"/>
                                <a:ext cx="533400" cy="400110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2000" b="1" dirty="0" smtClean="0">
                                    <a:latin typeface="Calibri" pitchFamily="34" charset="0"/>
                                  </a:rPr>
                                  <a:t>AP</a:t>
                                </a:r>
                                <a:endParaRPr lang="en-US" sz="16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</p:grpSp>
                        <p:cxnSp>
                          <p:nvCxnSpPr>
                            <p:cNvPr id="52" name="Straight Arrow Connector 51"/>
                            <p:cNvCxnSpPr>
                              <a:endCxn id="62" idx="1"/>
                            </p:cNvCxnSpPr>
                            <p:nvPr/>
                          </p:nvCxnSpPr>
                          <p:spPr bwMode="auto">
                            <a:xfrm rot="5400000">
                              <a:off x="2219562" y="3709959"/>
                              <a:ext cx="1558078" cy="80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cxnSp>
                          <p:nvCxnSpPr>
                            <p:cNvPr id="53" name="Straight Arrow Connector 52"/>
                            <p:cNvCxnSpPr/>
                            <p:nvPr/>
                          </p:nvCxnSpPr>
                          <p:spPr bwMode="auto">
                            <a:xfrm rot="5400000">
                              <a:off x="3699573" y="3662668"/>
                              <a:ext cx="1464287" cy="1589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grpSp>
                          <p:nvGrpSpPr>
                            <p:cNvPr id="11" name="Group 40"/>
                            <p:cNvGrpSpPr/>
                            <p:nvPr/>
                          </p:nvGrpSpPr>
                          <p:grpSpPr>
                            <a:xfrm>
                              <a:off x="1787248" y="4014604"/>
                              <a:ext cx="6650126" cy="581055"/>
                              <a:chOff x="1813233" y="4478923"/>
                              <a:chExt cx="6650126" cy="581055"/>
                            </a:xfrm>
                          </p:grpSpPr>
                          <p:sp>
                            <p:nvSpPr>
                              <p:cNvPr id="60" name="Rectangle 59"/>
                              <p:cNvSpPr/>
                              <p:nvPr/>
                            </p:nvSpPr>
                            <p:spPr bwMode="auto">
                              <a:xfrm>
                                <a:off x="3390900" y="4478923"/>
                                <a:ext cx="1066800" cy="381000"/>
                              </a:xfrm>
                              <a:prstGeom prst="rect">
                                <a:avLst/>
                              </a:prstGeom>
                              <a:solidFill>
                                <a:srgbClr val="3399FF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sm" len="sm"/>
                                <a:tailEnd type="none" w="sm" len="sm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lang="en-US" sz="1400" b="1" dirty="0" smtClean="0">
                                    <a:latin typeface="Calibri" pitchFamily="34" charset="0"/>
                                  </a:rPr>
                                  <a:t>PS-POLL</a:t>
                                </a:r>
                                <a:endParaRPr kumimoji="0" lang="en-US" b="1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2" name="Group 27"/>
                              <p:cNvGrpSpPr/>
                              <p:nvPr/>
                            </p:nvGrpSpPr>
                            <p:grpSpPr>
                              <a:xfrm>
                                <a:off x="1813233" y="4659868"/>
                                <a:ext cx="6650126" cy="400110"/>
                                <a:chOff x="1437262" y="2619345"/>
                                <a:chExt cx="6650126" cy="400110"/>
                              </a:xfrm>
                            </p:grpSpPr>
                            <p:cxnSp>
                              <p:nvCxnSpPr>
                                <p:cNvPr id="63" name="Straight Connector 62"/>
                                <p:cNvCxnSpPr/>
                                <p:nvPr/>
                              </p:nvCxnSpPr>
                              <p:spPr bwMode="auto">
                                <a:xfrm flipV="1">
                                  <a:off x="2071421" y="2819017"/>
                                  <a:ext cx="6015967" cy="384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sp>
                              <p:nvSpPr>
                                <p:cNvPr id="64" name="TextBox 63"/>
                                <p:cNvSpPr txBox="1"/>
                                <p:nvPr/>
                              </p:nvSpPr>
                              <p:spPr>
                                <a:xfrm>
                                  <a:off x="1437262" y="2619345"/>
                                  <a:ext cx="620138" cy="40011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 rtlCol="0" anchor="ctr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sz="2000" b="1" dirty="0" smtClean="0">
                                      <a:latin typeface="Calibri" pitchFamily="34" charset="0"/>
                                    </a:rPr>
                                    <a:t>STA</a:t>
                                  </a:r>
                                  <a:endParaRPr lang="en-US" sz="1600" b="1" dirty="0"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62" name="Rectangle 61"/>
                              <p:cNvSpPr/>
                              <p:nvPr/>
                            </p:nvSpPr>
                            <p:spPr bwMode="auto">
                              <a:xfrm>
                                <a:off x="3024186" y="4859926"/>
                                <a:ext cx="5058173" cy="187582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sm" len="sm"/>
                                <a:tailEnd type="none" w="sm" len="sm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lang="en-US" b="1" dirty="0" smtClean="0">
                                    <a:latin typeface="Calibri" pitchFamily="34" charset="0"/>
                                  </a:rPr>
                                  <a:t>Wake</a:t>
                                </a:r>
                                <a:endParaRPr kumimoji="0" lang="en-US" b="1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itchFamily="34" charset="0"/>
                                </a:endParaRPr>
                              </a:p>
                            </p:txBody>
                          </p:sp>
                        </p:grpSp>
                        <p:cxnSp>
                          <p:nvCxnSpPr>
                            <p:cNvPr id="43" name="Straight Arrow Connector 42"/>
                            <p:cNvCxnSpPr/>
                            <p:nvPr/>
                          </p:nvCxnSpPr>
                          <p:spPr bwMode="auto">
                            <a:xfrm rot="5400000">
                              <a:off x="2633173" y="3662269"/>
                              <a:ext cx="1465080" cy="1595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sp>
                          <p:nvSpPr>
                            <p:cNvPr id="97" name="Rectangle 96"/>
                            <p:cNvSpPr/>
                            <p:nvPr/>
                          </p:nvSpPr>
                          <p:spPr bwMode="auto">
                            <a:xfrm>
                              <a:off x="6036043" y="2634163"/>
                              <a:ext cx="685800" cy="381000"/>
                            </a:xfrm>
                            <a:prstGeom prst="rect">
                              <a:avLst/>
                            </a:prstGeom>
                            <a:solidFill>
                              <a:srgbClr val="92D050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lang="en-US" sz="1400" b="1" dirty="0" smtClean="0">
                                  <a:latin typeface="Calibri" pitchFamily="34" charset="0"/>
                                </a:rPr>
                                <a:t>DATA</a:t>
                              </a:r>
                              <a:endParaRPr kumimoji="0" lang="en-US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98" name="Rectangle 97"/>
                            <p:cNvSpPr/>
                            <p:nvPr/>
                          </p:nvSpPr>
                          <p:spPr bwMode="auto">
                            <a:xfrm>
                              <a:off x="4891454" y="2634163"/>
                              <a:ext cx="685800" cy="381000"/>
                            </a:xfrm>
                            <a:prstGeom prst="rect">
                              <a:avLst/>
                            </a:prstGeom>
                            <a:solidFill>
                              <a:srgbClr val="FFC000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lang="en-US" sz="1400" b="1" dirty="0" smtClean="0">
                                  <a:latin typeface="Calibri" pitchFamily="34" charset="0"/>
                                </a:rPr>
                                <a:t>ACK</a:t>
                              </a:r>
                              <a:endParaRPr kumimoji="0" lang="en-US" sz="1400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111" name="TextBox 110"/>
                          <p:cNvSpPr txBox="1"/>
                          <p:nvPr/>
                        </p:nvSpPr>
                        <p:spPr>
                          <a:xfrm>
                            <a:off x="5525846" y="2480858"/>
                            <a:ext cx="566374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400" b="1" dirty="0" smtClean="0">
                                <a:solidFill>
                                  <a:srgbClr val="FF0000"/>
                                </a:solidFill>
                                <a:latin typeface="Calibri" pitchFamily="34" charset="0"/>
                              </a:rPr>
                              <a:t>SIFS</a:t>
                            </a:r>
                            <a:endParaRPr lang="en-US" b="1" dirty="0">
                              <a:solidFill>
                                <a:srgbClr val="FF000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  <p:cxnSp>
                        <p:nvCxnSpPr>
                          <p:cNvPr id="112" name="Straight Arrow Connector 111"/>
                          <p:cNvCxnSpPr/>
                          <p:nvPr/>
                        </p:nvCxnSpPr>
                        <p:spPr bwMode="auto">
                          <a:xfrm rot="5400000">
                            <a:off x="5686958" y="2851510"/>
                            <a:ext cx="242562" cy="1588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lg" len="med"/>
                            <a:tailEnd type="arrow" w="med" len="med"/>
                          </a:ln>
                          <a:effectLst/>
                        </p:spPr>
                      </p:cxnSp>
                      <p:sp>
                        <p:nvSpPr>
                          <p:cNvPr id="49" name="TextBox 48"/>
                          <p:cNvSpPr txBox="1"/>
                          <p:nvPr/>
                        </p:nvSpPr>
                        <p:spPr>
                          <a:xfrm>
                            <a:off x="5626927" y="1930028"/>
                            <a:ext cx="1509265" cy="52322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400" b="1" dirty="0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MoreData=0</a:t>
                            </a:r>
                          </a:p>
                          <a:p>
                            <a:pPr algn="ctr"/>
                            <a:r>
                              <a:rPr lang="en-US" sz="1400" b="1" dirty="0" err="1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RspFrm</a:t>
                            </a:r>
                            <a:r>
                              <a:rPr lang="en-US" sz="1400" b="1" dirty="0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=00</a:t>
                            </a:r>
                            <a:endParaRPr lang="en-US" sz="1400" b="1" dirty="0">
                              <a:solidFill>
                                <a:srgbClr val="92D05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124" name="TextBox 123"/>
                      <p:cNvSpPr txBox="1"/>
                      <p:nvPr/>
                    </p:nvSpPr>
                    <p:spPr>
                      <a:xfrm flipH="1">
                        <a:off x="1313039" y="982188"/>
                        <a:ext cx="4154530" cy="107721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r>
                          <a:rPr lang="en-US" sz="1600" b="1" dirty="0" smtClean="0">
                            <a:latin typeface="Calibri" pitchFamily="34" charset="0"/>
                          </a:rPr>
                          <a:t>AP is </a:t>
                        </a:r>
                        <a:r>
                          <a:rPr lang="en-US" sz="1600" b="1" dirty="0" smtClean="0">
                            <a:solidFill>
                              <a:srgbClr val="0070C0"/>
                            </a:solidFill>
                            <a:latin typeface="Calibri" pitchFamily="34" charset="0"/>
                          </a:rPr>
                          <a:t>unprepared</a:t>
                        </a:r>
                        <a:r>
                          <a:rPr lang="en-US" sz="1600" b="1" dirty="0" smtClean="0">
                            <a:latin typeface="Calibri" pitchFamily="34" charset="0"/>
                          </a:rPr>
                          <a:t> for STA that is waking at an </a:t>
                        </a:r>
                        <a:r>
                          <a:rPr lang="en-US" sz="1600" b="1" dirty="0" smtClean="0">
                            <a:solidFill>
                              <a:srgbClr val="0070C0"/>
                            </a:solidFill>
                            <a:latin typeface="Calibri" pitchFamily="34" charset="0"/>
                          </a:rPr>
                          <a:t>unscheduled</a:t>
                        </a:r>
                        <a:r>
                          <a:rPr lang="en-US" sz="1600" b="1" dirty="0" smtClean="0">
                            <a:latin typeface="Calibri" pitchFamily="34" charset="0"/>
                          </a:rPr>
                          <a:t> time. AP sends DL ACK while it completes the retrieval of DL DATA from buffer space. [1]</a:t>
                        </a:r>
                        <a:endParaRPr lang="en-US" sz="1600" b="1" dirty="0">
                          <a:latin typeface="Calibri" pitchFamily="34" charset="0"/>
                        </a:endParaRPr>
                      </a:p>
                    </p:txBody>
                  </p:sp>
                </p:grpSp>
                <p:grpSp>
                  <p:nvGrpSpPr>
                    <p:cNvPr id="57" name="Group 56"/>
                    <p:cNvGrpSpPr/>
                    <p:nvPr/>
                  </p:nvGrpSpPr>
                  <p:grpSpPr>
                    <a:xfrm>
                      <a:off x="3879121" y="2274104"/>
                      <a:ext cx="1509265" cy="697868"/>
                      <a:chOff x="3386966" y="2337001"/>
                      <a:chExt cx="1509265" cy="697868"/>
                    </a:xfrm>
                  </p:grpSpPr>
                  <p:cxnSp>
                    <p:nvCxnSpPr>
                      <p:cNvPr id="61" name="Straight Arrow Connector 60"/>
                      <p:cNvCxnSpPr/>
                      <p:nvPr/>
                    </p:nvCxnSpPr>
                    <p:spPr bwMode="auto">
                      <a:xfrm rot="5400000">
                        <a:off x="4004181" y="2897451"/>
                        <a:ext cx="273248" cy="158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3386966" y="2337001"/>
                        <a:ext cx="1509265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400" b="1" dirty="0" smtClean="0">
                            <a:solidFill>
                              <a:srgbClr val="FFC000"/>
                            </a:solidFill>
                            <a:latin typeface="Calibri" pitchFamily="34" charset="0"/>
                          </a:rPr>
                          <a:t>MoreData=1</a:t>
                        </a:r>
                      </a:p>
                      <a:p>
                        <a:pPr algn="ctr"/>
                        <a:r>
                          <a:rPr lang="en-US" sz="1400" b="1" dirty="0" err="1" smtClean="0">
                            <a:solidFill>
                              <a:srgbClr val="FFC000"/>
                            </a:solidFill>
                            <a:latin typeface="Calibri" pitchFamily="34" charset="0"/>
                          </a:rPr>
                          <a:t>RspFrm</a:t>
                        </a:r>
                        <a:r>
                          <a:rPr lang="en-US" sz="1400" b="1" dirty="0" smtClean="0">
                            <a:solidFill>
                              <a:srgbClr val="FFC000"/>
                            </a:solidFill>
                            <a:latin typeface="Calibri" pitchFamily="34" charset="0"/>
                          </a:rPr>
                          <a:t>=11</a:t>
                        </a:r>
                        <a:endParaRPr lang="en-US" sz="1400" b="1" dirty="0">
                          <a:solidFill>
                            <a:srgbClr val="FFC000"/>
                          </a:solidFill>
                          <a:latin typeface="Calibri" pitchFamily="34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66" name="Oval 65"/>
              <p:cNvSpPr/>
              <p:nvPr/>
            </p:nvSpPr>
            <p:spPr bwMode="auto">
              <a:xfrm>
                <a:off x="4465816" y="2173894"/>
                <a:ext cx="1492912" cy="1583618"/>
              </a:xfrm>
              <a:prstGeom prst="ellips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 flipH="1">
                <a:off x="6319130" y="1566218"/>
                <a:ext cx="2367670" cy="58477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7030A0"/>
                    </a:solidFill>
                    <a:latin typeface="Calibri" pitchFamily="34" charset="0"/>
                  </a:rPr>
                  <a:t>Note, new value of Response Frame bits</a:t>
                </a:r>
                <a:endParaRPr lang="en-US" sz="1600" b="1" dirty="0">
                  <a:solidFill>
                    <a:srgbClr val="7030A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70" name="Straight Arrow Connector 69"/>
              <p:cNvCxnSpPr/>
              <p:nvPr/>
            </p:nvCxnSpPr>
            <p:spPr bwMode="auto">
              <a:xfrm rot="10800000" flipV="1">
                <a:off x="5031755" y="1988463"/>
                <a:ext cx="1269307" cy="557222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7030A0"/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</p:grpSp>
        <p:sp>
          <p:nvSpPr>
            <p:cNvPr id="125" name="TextBox 124"/>
            <p:cNvSpPr txBox="1"/>
            <p:nvPr/>
          </p:nvSpPr>
          <p:spPr>
            <a:xfrm>
              <a:off x="6183804" y="3649240"/>
              <a:ext cx="1509265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C000"/>
                  </a:solidFill>
                  <a:latin typeface="Calibri" pitchFamily="34" charset="0"/>
                </a:rPr>
                <a:t>MoreData=0</a:t>
              </a:r>
            </a:p>
            <a:p>
              <a:pPr algn="ctr"/>
              <a:r>
                <a:rPr lang="en-US" sz="1400" b="1" dirty="0" err="1" smtClean="0">
                  <a:solidFill>
                    <a:srgbClr val="FFC000"/>
                  </a:solidFill>
                  <a:latin typeface="Calibri" pitchFamily="34" charset="0"/>
                </a:rPr>
                <a:t>RspFrm</a:t>
              </a:r>
              <a:r>
                <a:rPr lang="en-US" sz="1400" b="1" dirty="0" smtClean="0">
                  <a:solidFill>
                    <a:srgbClr val="FFC000"/>
                  </a:solidFill>
                  <a:latin typeface="Calibri" pitchFamily="34" charset="0"/>
                </a:rPr>
                <a:t>=10</a:t>
              </a:r>
              <a:endParaRPr lang="en-US" sz="1400" b="1" dirty="0">
                <a:solidFill>
                  <a:srgbClr val="FFC000"/>
                </a:solidFill>
                <a:latin typeface="Calibri" pitchFamily="34" charset="0"/>
              </a:endParaRPr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DATA is another valid response frame type [3]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Use Reserved (b11) to indicate in SIG Field the presence of a DATA frame following this current transmission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Upon receipt,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STAs will defer by </a:t>
            </a:r>
            <a:r>
              <a:rPr lang="en-US" sz="2000" dirty="0" smtClean="0">
                <a:solidFill>
                  <a:srgbClr val="0070C0"/>
                </a:solidFill>
              </a:rPr>
              <a:t>(MAX_PPDU + 2*SIFS + PHY-</a:t>
            </a:r>
            <a:r>
              <a:rPr lang="en-US" sz="2000" dirty="0" err="1" smtClean="0">
                <a:solidFill>
                  <a:srgbClr val="0070C0"/>
                </a:solidFill>
              </a:rPr>
              <a:t>RXSTARTDelay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16041"/>
              </p:ext>
            </p:extLst>
          </p:nvPr>
        </p:nvGraphicFramePr>
        <p:xfrm>
          <a:off x="1576410" y="4074608"/>
          <a:ext cx="49542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561"/>
                <a:gridCol w="1238561"/>
                <a:gridCol w="247712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Response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Frame (2-Bit)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Frame Types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ACK 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BA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Calibri" pitchFamily="34" charset="0"/>
                        </a:rPr>
                        <a:t>No Response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No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t ACK, CTS or BA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61705</TotalTime>
  <Words>1449</Words>
  <Application>Microsoft Office PowerPoint</Application>
  <PresentationFormat>On-screen Show (4:3)</PresentationFormat>
  <Paragraphs>441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Speed Frame Exchange</vt:lpstr>
      <vt:lpstr>PowerPoint Presentation</vt:lpstr>
      <vt:lpstr>PowerPoint Presentation</vt:lpstr>
      <vt:lpstr>Outline</vt:lpstr>
      <vt:lpstr>Uplink or Downlink Data Indication</vt:lpstr>
      <vt:lpstr>Station with no Uplink or Downlink Data</vt:lpstr>
      <vt:lpstr>Station with Downlink Data Only</vt:lpstr>
      <vt:lpstr>Station with Downlink Data Only</vt:lpstr>
      <vt:lpstr>Data Frame Indication</vt:lpstr>
      <vt:lpstr>Speed Frame Exchange</vt:lpstr>
      <vt:lpstr>Station with Uplink Data Only</vt:lpstr>
      <vt:lpstr>Station with Uplink and Downlink Data</vt:lpstr>
      <vt:lpstr>Station with Uplink and Downlink Data</vt:lpstr>
      <vt:lpstr>Conclusion</vt:lpstr>
      <vt:lpstr>Straw Poll 1</vt:lpstr>
      <vt:lpstr>Straw Poll 2</vt:lpstr>
      <vt:lpstr>References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Frame Exchange</dc:title>
  <dc:creator>Eric Wong</dc:creator>
  <cp:lastModifiedBy>Broadcom</cp:lastModifiedBy>
  <cp:revision>198</cp:revision>
  <cp:lastPrinted>1998-02-10T13:28:06Z</cp:lastPrinted>
  <dcterms:created xsi:type="dcterms:W3CDTF">2009-12-02T19:05:24Z</dcterms:created>
  <dcterms:modified xsi:type="dcterms:W3CDTF">2012-07-16T17:52:15Z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739878595</vt:i4>
  </property>
  <property fmtid="{D5CDD505-2E9C-101B-9397-08002B2CF9AE}" pid="3" name="_NewReviewCycle">
    <vt:lpwstr/>
  </property>
  <property fmtid="{D5CDD505-2E9C-101B-9397-08002B2CF9AE}" pid="4" name="_EmailSubject">
    <vt:lpwstr>For Extend - Speed Frame Exchange</vt:lpwstr>
  </property>
  <property fmtid="{D5CDD505-2E9C-101B-9397-08002B2CF9AE}" pid="5" name="_AuthorEmail">
    <vt:lpwstr>mfischer@broadcom.com</vt:lpwstr>
  </property>
  <property fmtid="{D5CDD505-2E9C-101B-9397-08002B2CF9AE}" pid="6" name="_AuthorEmailDisplayName">
    <vt:lpwstr>Matthew Fischer</vt:lpwstr>
  </property>
  <property fmtid="{D5CDD505-2E9C-101B-9397-08002B2CF9AE}" pid="7" name="_PreviousAdHocReviewCycleID">
    <vt:i4>-1837244674</vt:i4>
  </property>
</Properties>
</file>