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300" r:id="rId3"/>
    <p:sldId id="301" r:id="rId4"/>
    <p:sldId id="305" r:id="rId5"/>
    <p:sldId id="270" r:id="rId6"/>
    <p:sldId id="277" r:id="rId7"/>
    <p:sldId id="280" r:id="rId8"/>
    <p:sldId id="271" r:id="rId9"/>
    <p:sldId id="273" r:id="rId10"/>
    <p:sldId id="281" r:id="rId11"/>
    <p:sldId id="283" r:id="rId12"/>
    <p:sldId id="284" r:id="rId13"/>
    <p:sldId id="286" r:id="rId14"/>
    <p:sldId id="285" r:id="rId15"/>
    <p:sldId id="297" r:id="rId16"/>
    <p:sldId id="288" r:id="rId17"/>
    <p:sldId id="289" r:id="rId18"/>
    <p:sldId id="290" r:id="rId19"/>
    <p:sldId id="291" r:id="rId20"/>
    <p:sldId id="298" r:id="rId21"/>
    <p:sldId id="299" r:id="rId22"/>
    <p:sldId id="302" r:id="rId23"/>
    <p:sldId id="303" r:id="rId24"/>
    <p:sldId id="304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58" autoAdjust="0"/>
    <p:restoredTop sz="94671" autoAdjust="0"/>
  </p:normalViewPr>
  <p:slideViewPr>
    <p:cSldViewPr>
      <p:cViewPr>
        <p:scale>
          <a:sx n="100" d="100"/>
          <a:sy n="100" d="100"/>
        </p:scale>
        <p:origin x="-40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7879" y="6475413"/>
            <a:ext cx="19460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802.11-12/0833r0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Eugene Baik – Qualcomm, Inc.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802.11ah - CSD Table Values</a:t>
            </a:r>
            <a:endParaRPr lang="en-US" sz="2800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1800" dirty="0" smtClean="0"/>
              <a:t>Date</a:t>
            </a:r>
            <a:r>
              <a:rPr lang="en-US" sz="1800" smtClean="0"/>
              <a:t>:</a:t>
            </a:r>
            <a:r>
              <a:rPr lang="en-US" sz="1800" b="0" smtClean="0"/>
              <a:t> 2012-07-16</a:t>
            </a:r>
            <a:endParaRPr lang="en-US" sz="18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509713"/>
              </p:ext>
            </p:extLst>
          </p:nvPr>
        </p:nvGraphicFramePr>
        <p:xfrm>
          <a:off x="1066800" y="2514600"/>
          <a:ext cx="7096125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Document" r:id="rId4" imgW="9096480" imgH="5187749" progId="Word.Document.8">
                  <p:embed/>
                </p:oleObj>
              </mc:Choice>
              <mc:Fallback>
                <p:oleObj name="Document" r:id="rId4" imgW="9096480" imgH="518774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14600"/>
                        <a:ext cx="7096125" cy="404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 and 2MHz CSD </a:t>
            </a:r>
            <a:r>
              <a:rPr lang="en-US" smtClean="0"/>
              <a:t>Selection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lvl="0" eaLnBrk="1" hangingPunct="1"/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Simluation Setup</a:t>
            </a:r>
            <a:endParaRPr lang="en-US" sz="180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1 and 2MHz Channel Bandwidths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Estimate STF RxPower over STF field duration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Estimate Data RxPower (BPSK modulated) over same duration</a:t>
            </a:r>
          </a:p>
          <a:p>
            <a:pPr lvl="1" eaLnBrk="1" hangingPunct="1"/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NumTxStreams = [2:4], w/ Rand. Phase Offsets {0, </a:t>
            </a:r>
            <a:r>
              <a:rPr lang="el-GR" sz="1600">
                <a:solidFill>
                  <a:srgbClr val="000000"/>
                </a:solidFill>
                <a:cs typeface="Arial"/>
              </a:rPr>
              <a:t>π</a:t>
            </a:r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} per stream</a:t>
            </a:r>
          </a:p>
          <a:p>
            <a:pPr lvl="1" eaLnBrk="1" hangingPunct="1"/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2x2, 3x3, 4x4 Channel Models: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AWGN (i.e. flat w/ random phase)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D-NLOS (stretched)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SCM Urban Macro</a:t>
            </a:r>
          </a:p>
          <a:p>
            <a:pPr lvl="2" eaLnBrk="1" hangingPunct="1"/>
            <a:endParaRPr lang="en-US" sz="1400">
              <a:solidFill>
                <a:srgbClr val="FFFFFF">
                  <a:lumMod val="75000"/>
                </a:srgbClr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CSD values range from -[0 : 1 : 7]</a:t>
            </a:r>
            <a:r>
              <a:rPr lang="el-GR" sz="1600">
                <a:solidFill>
                  <a:srgbClr val="000000"/>
                </a:solidFill>
                <a:cs typeface="Calibri" pitchFamily="34" charset="0"/>
              </a:rPr>
              <a:t>μ</a:t>
            </a:r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s for 1MHz, -[0 : 0.5 : 7.5]</a:t>
            </a:r>
            <a:r>
              <a:rPr lang="el-GR" sz="1600">
                <a:solidFill>
                  <a:srgbClr val="000000"/>
                </a:solidFill>
                <a:cs typeface="Calibri" pitchFamily="34" charset="0"/>
              </a:rPr>
              <a:t>μ</a:t>
            </a:r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s for 2MHz.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Unique value used for each Tx stream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1</a:t>
            </a:r>
            <a:r>
              <a:rPr lang="en-US" sz="1400" baseline="30000">
                <a:solidFill>
                  <a:srgbClr val="000000"/>
                </a:solidFill>
                <a:cs typeface="Calibri" pitchFamily="34" charset="0"/>
              </a:rPr>
              <a:t>st</a:t>
            </a:r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 stream has no CSD offset (i.e. 0us)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Example: 1MHz 4Tx Stream case has 35 possible CSD </a:t>
            </a:r>
            <a:r>
              <a:rPr lang="en-US" sz="1400" smtClean="0">
                <a:solidFill>
                  <a:srgbClr val="000000"/>
                </a:solidFill>
                <a:cs typeface="Calibri" pitchFamily="34" charset="0"/>
              </a:rPr>
              <a:t>combinations</a:t>
            </a:r>
          </a:p>
          <a:p>
            <a:pPr lvl="2" eaLnBrk="1" hangingPunct="1"/>
            <a:endParaRPr lang="en-US" sz="1400" smtClean="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 smtClean="0">
                <a:solidFill>
                  <a:srgbClr val="FF0000"/>
                </a:solidFill>
                <a:cs typeface="Calibri" pitchFamily="34" charset="0"/>
              </a:rPr>
              <a:t>Search across all CSD combinations to select best CSD according to metric.</a:t>
            </a:r>
            <a:endParaRPr lang="en-US" sz="1600">
              <a:solidFill>
                <a:srgbClr val="FF0000"/>
              </a:solidFill>
              <a:cs typeface="Calibri" pitchFamily="34" charset="0"/>
            </a:endParaRP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57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Optimal &gt;=2MHz Short Frame, Long (Data Portion) Frame CSD </a:t>
            </a:r>
            <a:r>
              <a:rPr lang="en-US"/>
              <a:t>Tables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1676400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(CSD values listed in absolute time (</a:t>
            </a:r>
            <a:r>
              <a:rPr lang="el-GR" smtClean="0">
                <a:solidFill>
                  <a:srgbClr val="FF0000"/>
                </a:solidFill>
              </a:rPr>
              <a:t>μ</a:t>
            </a:r>
            <a:r>
              <a:rPr lang="en-US" smtClean="0">
                <a:solidFill>
                  <a:srgbClr val="FF0000"/>
                </a:solidFill>
              </a:rPr>
              <a:t>s) rather than BW-dependent samples)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3429000" cy="1905000"/>
          </a:xfrm>
        </p:spPr>
        <p:txBody>
          <a:bodyPr>
            <a:normAutofit/>
          </a:bodyPr>
          <a:lstStyle/>
          <a:p>
            <a:r>
              <a:rPr lang="en-US" sz="1800" smtClean="0"/>
              <a:t>Specified per-Tx-Stream</a:t>
            </a:r>
          </a:p>
          <a:p>
            <a:endParaRPr lang="en-US" sz="1800" smtClean="0"/>
          </a:p>
          <a:p>
            <a:r>
              <a:rPr lang="en-US" sz="1800" smtClean="0"/>
              <a:t>Results show scaled 11n/11ac values are also best choice for 11ah &gt;=2MHz in SCM UMa.</a:t>
            </a:r>
            <a:endParaRPr lang="en-US" sz="1800" dirty="0"/>
          </a:p>
          <a:p>
            <a:pPr lvl="1"/>
            <a:r>
              <a:rPr lang="en-US" sz="1600" smtClean="0"/>
              <a:t>STF pattern remains same</a:t>
            </a:r>
            <a:endParaRPr lang="en-US" sz="160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402806"/>
              </p:ext>
            </p:extLst>
          </p:nvPr>
        </p:nvGraphicFramePr>
        <p:xfrm>
          <a:off x="4876800" y="2514600"/>
          <a:ext cx="3276600" cy="17430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8382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for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&gt;=2MHz, Short Frame Format and 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Data portion of Long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space-time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streams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Stream 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045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 </a:t>
            </a:r>
            <a:r>
              <a:rPr lang="en-US" smtClean="0"/>
              <a:t>&gt;=2MHz Long (Omni Portion) Frame </a:t>
            </a:r>
            <a:r>
              <a:rPr lang="en-US"/>
              <a:t>CSD Tables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38200" y="236220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mtClean="0"/>
              <a:t>Specified per-Tx-Antenna:</a:t>
            </a:r>
          </a:p>
          <a:p>
            <a:endParaRPr lang="en-US" smtClean="0"/>
          </a:p>
          <a:p>
            <a:endParaRPr lang="en-US"/>
          </a:p>
          <a:p>
            <a:pPr lvl="1"/>
            <a:endParaRPr lang="en-US" smtClean="0"/>
          </a:p>
          <a:p>
            <a:pPr lvl="1"/>
            <a:r>
              <a:rPr lang="en-US" smtClean="0"/>
              <a:t>SIG is replicated across TxAntennas</a:t>
            </a:r>
          </a:p>
          <a:p>
            <a:pPr lvl="1"/>
            <a:r>
              <a:rPr lang="en-US" smtClean="0"/>
              <a:t>Same shift values as &gt;=2MHz Long (Data portion) Frame table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641975"/>
              </p:ext>
            </p:extLst>
          </p:nvPr>
        </p:nvGraphicFramePr>
        <p:xfrm>
          <a:off x="5181600" y="2438400"/>
          <a:ext cx="3048000" cy="16954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&gt;=2MHz,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Omni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Portion of Long 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Tx antennas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Antenna n)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890298"/>
              </p:ext>
            </p:extLst>
          </p:nvPr>
        </p:nvGraphicFramePr>
        <p:xfrm>
          <a:off x="1066800" y="3463925"/>
          <a:ext cx="32750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" imgW="2108160" imgH="419040" progId="Equation.3">
                  <p:embed/>
                </p:oleObj>
              </mc:Choice>
              <mc:Fallback>
                <p:oleObj name="Equation" r:id="rId3" imgW="210816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63925"/>
                        <a:ext cx="3275013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057400" y="1676400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(CSD values listed in absolute time (</a:t>
            </a:r>
            <a:r>
              <a:rPr lang="el-GR" smtClean="0">
                <a:solidFill>
                  <a:srgbClr val="FF0000"/>
                </a:solidFill>
              </a:rPr>
              <a:t>μ</a:t>
            </a:r>
            <a:r>
              <a:rPr lang="en-US" smtClean="0">
                <a:solidFill>
                  <a:srgbClr val="FF0000"/>
                </a:solidFill>
              </a:rPr>
              <a:t>s) rather than BW-dependent samples)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653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1MHz - 2Tx Stream Case </a:t>
            </a:r>
            <a:r>
              <a:rPr lang="en-US"/>
              <a:t>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200"/>
            <a:ext cx="7772400" cy="2209800"/>
          </a:xfrm>
        </p:spPr>
        <p:txBody>
          <a:bodyPr/>
          <a:lstStyle/>
          <a:p>
            <a:pPr eaLnBrk="1" hangingPunct="1"/>
            <a:r>
              <a:rPr lang="en-US" sz="2200" smtClean="0">
                <a:solidFill>
                  <a:srgbClr val="000000"/>
                </a:solidFill>
                <a:cs typeface="Calibri" pitchFamily="34" charset="0"/>
              </a:rPr>
              <a:t>[</a:t>
            </a:r>
            <a:r>
              <a:rPr lang="en-US" sz="2200">
                <a:solidFill>
                  <a:srgbClr val="000000"/>
                </a:solidFill>
                <a:cs typeface="Calibri" pitchFamily="34" charset="0"/>
              </a:rPr>
              <a:t>0 -4]us is best choice </a:t>
            </a:r>
            <a:r>
              <a:rPr lang="en-US" sz="2200" smtClean="0">
                <a:solidFill>
                  <a:srgbClr val="000000"/>
                </a:solidFill>
                <a:cs typeface="Calibri" pitchFamily="34" charset="0"/>
              </a:rPr>
              <a:t>across all channel models for </a:t>
            </a:r>
            <a:r>
              <a:rPr lang="en-US" sz="2200">
                <a:solidFill>
                  <a:srgbClr val="000000"/>
                </a:solidFill>
                <a:cs typeface="Calibri" pitchFamily="34" charset="0"/>
              </a:rPr>
              <a:t>2Tx Antenna </a:t>
            </a:r>
            <a:r>
              <a:rPr lang="en-US" sz="2200" smtClean="0">
                <a:solidFill>
                  <a:srgbClr val="000000"/>
                </a:solidFill>
                <a:cs typeface="Calibri" pitchFamily="34" charset="0"/>
              </a:rPr>
              <a:t>CSD</a:t>
            </a:r>
          </a:p>
          <a:p>
            <a:pPr lvl="1" eaLnBrk="1" hangingPunct="1"/>
            <a:r>
              <a:rPr lang="en-US" sz="1800">
                <a:solidFill>
                  <a:srgbClr val="000000"/>
                </a:solidFill>
                <a:cs typeface="Calibri" pitchFamily="34" charset="0"/>
              </a:rPr>
              <a:t>Clearly do want to use some CSD (i.e. not [0 </a:t>
            </a:r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0]us)</a:t>
            </a: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SCM UMa is the worst-case: 5-to-95</a:t>
            </a:r>
            <a:r>
              <a:rPr lang="en-US" sz="1800">
                <a:solidFill>
                  <a:srgbClr val="000000"/>
                </a:solidFill>
                <a:cs typeface="Calibri" pitchFamily="34" charset="0"/>
              </a:rPr>
              <a:t>%-tile spread approx. </a:t>
            </a:r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6dB</a:t>
            </a:r>
            <a:endParaRPr lang="en-US" sz="2200">
              <a:solidFill>
                <a:srgbClr val="000000"/>
              </a:solidFill>
              <a:cs typeface="Calibri" pitchFamily="34" charset="0"/>
            </a:endParaRPr>
          </a:p>
          <a:p>
            <a:pPr eaLnBrk="1" hangingPunct="1"/>
            <a:r>
              <a:rPr lang="en-US" sz="2000">
                <a:solidFill>
                  <a:srgbClr val="00B050"/>
                </a:solidFill>
              </a:rPr>
              <a:t>Quantitative results of CSD combinations for {2, 3, 4} Tx Stream shown in Appendix</a:t>
            </a:r>
            <a:r>
              <a:rPr lang="en-US" sz="2000" smtClean="0">
                <a:solidFill>
                  <a:srgbClr val="00B050"/>
                </a:solidFill>
              </a:rPr>
              <a:t>.</a:t>
            </a:r>
            <a:endParaRPr lang="en-US" sz="200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" y="1600200"/>
            <a:ext cx="3149601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1600200"/>
            <a:ext cx="31496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553200" y="1628745"/>
            <a:ext cx="205740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smtClean="0"/>
              <a:t>CSDs for 2Tx Antenna: SCM UMa Channel</a:t>
            </a:r>
            <a:endParaRPr lang="en-US" sz="70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1600200"/>
            <a:ext cx="3200399" cy="2366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684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 </a:t>
            </a:r>
            <a:r>
              <a:rPr lang="en-US" smtClean="0"/>
              <a:t>1MHz Frame </a:t>
            </a:r>
            <a:r>
              <a:rPr lang="en-US"/>
              <a:t>CSD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09800"/>
            <a:ext cx="2971800" cy="2514600"/>
          </a:xfrm>
        </p:spPr>
        <p:txBody>
          <a:bodyPr/>
          <a:lstStyle/>
          <a:p>
            <a:r>
              <a:rPr lang="en-US" sz="2000" smtClean="0"/>
              <a:t>Specified per-Tx-Stream</a:t>
            </a:r>
          </a:p>
          <a:p>
            <a:pPr lvl="1"/>
            <a:r>
              <a:rPr lang="en-US" sz="1600" smtClean="0"/>
              <a:t>Different from &gt;=2MHz per-Tx-stream CSDs because 1MHz STF is new.</a:t>
            </a:r>
            <a:endParaRPr lang="en-US" sz="16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534666"/>
              </p:ext>
            </p:extLst>
          </p:nvPr>
        </p:nvGraphicFramePr>
        <p:xfrm>
          <a:off x="5105400" y="2209800"/>
          <a:ext cx="3048000" cy="15906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for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1MHz 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space-time streams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Stream 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057400" y="1600200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(CSD values listed in absolute time (</a:t>
            </a:r>
            <a:r>
              <a:rPr lang="el-GR" smtClean="0">
                <a:solidFill>
                  <a:srgbClr val="FF0000"/>
                </a:solidFill>
              </a:rPr>
              <a:t>μ</a:t>
            </a:r>
            <a:r>
              <a:rPr lang="en-US" smtClean="0">
                <a:solidFill>
                  <a:srgbClr val="FF0000"/>
                </a:solidFill>
              </a:rPr>
              <a:t>s) rather than BW-dependent samples)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265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#1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with the </a:t>
            </a:r>
            <a:r>
              <a:rPr lang="en-US" smtClean="0"/>
              <a:t>application of CSDs on a:</a:t>
            </a:r>
          </a:p>
          <a:p>
            <a:pPr lvl="1"/>
            <a:r>
              <a:rPr lang="en-US"/>
              <a:t>P</a:t>
            </a:r>
            <a:r>
              <a:rPr lang="en-US" smtClean="0"/>
              <a:t>er-space-time-stream </a:t>
            </a:r>
            <a:r>
              <a:rPr lang="en-US"/>
              <a:t>basis for the 1MHz and &gt;=2MHz Short frame formats</a:t>
            </a:r>
            <a:r>
              <a:rPr lang="en-US" smtClean="0"/>
              <a:t>?</a:t>
            </a:r>
          </a:p>
          <a:p>
            <a:pPr lvl="1"/>
            <a:r>
              <a:rPr lang="en-US" smtClean="0"/>
              <a:t>Per-space-time-stream </a:t>
            </a:r>
            <a:r>
              <a:rPr lang="en-US"/>
              <a:t>basis for the Data portion of the &gt;=2MHz Long frame format?</a:t>
            </a:r>
          </a:p>
          <a:p>
            <a:pPr lvl="1"/>
            <a:r>
              <a:rPr lang="en-US" smtClean="0"/>
              <a:t>Per-antenna </a:t>
            </a:r>
            <a:r>
              <a:rPr lang="en-US"/>
              <a:t>basis for the Omni portion of the &gt;=2MHz Long frame format?</a:t>
            </a:r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Y</a:t>
            </a:r>
          </a:p>
          <a:p>
            <a:pPr lvl="1"/>
            <a:r>
              <a:rPr lang="en-US" smtClean="0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87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#2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adopt the following CSD table (reproduced below) for the Short frame format and </a:t>
            </a:r>
            <a:r>
              <a:rPr lang="en-US" smtClean="0"/>
              <a:t>Data portion </a:t>
            </a:r>
            <a:r>
              <a:rPr lang="en-US"/>
              <a:t>of the Long frame format for &gt;= 2MHz modes?</a:t>
            </a:r>
          </a:p>
          <a:p>
            <a:pPr lvl="1"/>
            <a:r>
              <a:rPr lang="en-US"/>
              <a:t>Y 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143" y="3255725"/>
            <a:ext cx="5319713" cy="1210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791200" y="4266594"/>
            <a:ext cx="7620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smtClean="0"/>
              <a:t>Data Portion</a:t>
            </a:r>
            <a:endParaRPr lang="en-US" sz="60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267464"/>
              </p:ext>
            </p:extLst>
          </p:nvPr>
        </p:nvGraphicFramePr>
        <p:xfrm>
          <a:off x="4419600" y="4648200"/>
          <a:ext cx="3276600" cy="17430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8382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for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&gt;=2MHz, Short Frame Format and 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Data portion of Long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space-time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streams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Stream 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667000" y="3152001"/>
            <a:ext cx="3048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Long Frame Format, &gt;=2 MHz</a:t>
            </a:r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4350544" y="3366423"/>
            <a:ext cx="3643312" cy="126090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026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#3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adopt the following CSD table (reproduced below) for the Omni portion of &gt;=2MHz Long frame format?</a:t>
            </a:r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76600"/>
            <a:ext cx="5319713" cy="1210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657332"/>
              </p:ext>
            </p:extLst>
          </p:nvPr>
        </p:nvGraphicFramePr>
        <p:xfrm>
          <a:off x="5257800" y="4648200"/>
          <a:ext cx="3048000" cy="16954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&gt;=2MHz,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Omni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Portion of Long 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Tx antennas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Antenna n)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0" y="3228201"/>
            <a:ext cx="3048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Long Frame Format, &gt;=2 MHz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276600" y="3477399"/>
            <a:ext cx="1676400" cy="1463726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4266594"/>
            <a:ext cx="7620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smtClean="0"/>
              <a:t>Data Portion</a:t>
            </a:r>
            <a:endParaRPr lang="en-US" sz="600"/>
          </a:p>
        </p:txBody>
      </p:sp>
    </p:spTree>
    <p:extLst>
      <p:ext uri="{BB962C8B-B14F-4D97-AF65-F5344CB8AC3E}">
        <p14:creationId xmlns:p14="http://schemas.microsoft.com/office/powerpoint/2010/main" val="3816950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#4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adopt the following CSD table (reproduced below) for the 1MHz Short frame format?</a:t>
            </a:r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195" y="2819400"/>
            <a:ext cx="4157662" cy="1193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3315195" y="3074581"/>
            <a:ext cx="4157662" cy="13450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0400" y="2771001"/>
            <a:ext cx="3048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Short Frame Format, 1 MHz</a:t>
            </a:r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779034"/>
              </p:ext>
            </p:extLst>
          </p:nvPr>
        </p:nvGraphicFramePr>
        <p:xfrm>
          <a:off x="3810000" y="4648200"/>
          <a:ext cx="3048000" cy="15906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for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1MHz 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space-time streams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Stream 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680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smtClean="0">
                <a:solidFill>
                  <a:srgbClr val="FF0000"/>
                </a:solidFill>
              </a:rPr>
              <a:t>Appendix</a:t>
            </a:r>
          </a:p>
          <a:p>
            <a:pPr lvl="1"/>
            <a:r>
              <a:rPr lang="en-US" sz="3200" smtClean="0"/>
              <a:t>1MHz Frame, 2MHz Short Frame Tx Structure</a:t>
            </a:r>
          </a:p>
          <a:p>
            <a:pPr lvl="1"/>
            <a:r>
              <a:rPr lang="en-US" sz="3200" smtClean="0"/>
              <a:t>&gt;=2MHz Long Frame Tx Structure</a:t>
            </a:r>
          </a:p>
          <a:p>
            <a:pPr lvl="1"/>
            <a:r>
              <a:rPr lang="en-US" sz="3200" smtClean="0"/>
              <a:t>1MHz CSD Search Data</a:t>
            </a:r>
            <a:endParaRPr lang="en-US" sz="32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6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299469"/>
              </p:ext>
            </p:extLst>
          </p:nvPr>
        </p:nvGraphicFramePr>
        <p:xfrm>
          <a:off x="1000125" y="1143000"/>
          <a:ext cx="7048500" cy="500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cument" r:id="rId3" imgW="9267603" imgH="6574911" progId="Word.Document.8">
                  <p:embed/>
                </p:oleObj>
              </mc:Choice>
              <mc:Fallback>
                <p:oleObj name="Document" r:id="rId3" imgW="9267603" imgH="657491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1143000"/>
                        <a:ext cx="7048500" cy="500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7221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1MHz Frame and 2MHz Short Frame </a:t>
            </a:r>
            <a:br>
              <a:rPr lang="en-US" smtClean="0"/>
            </a:br>
            <a:r>
              <a:rPr lang="en-US" smtClean="0"/>
              <a:t>Tx Structure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10200"/>
            <a:ext cx="7772400" cy="762000"/>
          </a:xfrm>
        </p:spPr>
        <p:txBody>
          <a:bodyPr/>
          <a:lstStyle/>
          <a:p>
            <a:r>
              <a:rPr lang="en-US" sz="2000"/>
              <a:t>Same CSD values applied to entire </a:t>
            </a:r>
            <a:r>
              <a:rPr lang="en-US" sz="2000" smtClean="0"/>
              <a:t>Short </a:t>
            </a:r>
            <a:r>
              <a:rPr lang="en-US" sz="2000"/>
              <a:t>packet, according to value of </a:t>
            </a:r>
            <a:r>
              <a:rPr lang="en-US" sz="2000" smtClean="0"/>
              <a:t>N_sts</a:t>
            </a: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7214"/>
            <a:ext cx="7315200" cy="1291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3862289"/>
            <a:ext cx="5505450" cy="1319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108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&gt;=2MHz Long Frame Tx Structure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410200" y="1779006"/>
            <a:ext cx="2971800" cy="1345194"/>
          </a:xfrm>
        </p:spPr>
        <p:txBody>
          <a:bodyPr/>
          <a:lstStyle/>
          <a:p>
            <a:pPr marL="0" indent="0">
              <a:buNone/>
            </a:pPr>
            <a:r>
              <a:rPr lang="en-US" sz="1600" smtClean="0"/>
              <a:t>Can use per-Tx-Antenna CSDs as there is no Q-Matrix involved. </a:t>
            </a:r>
            <a:endParaRPr lang="en-US" sz="160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4191000" cy="1163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05200"/>
            <a:ext cx="5919788" cy="107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953000"/>
            <a:ext cx="4876800" cy="1160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381000" y="3124200"/>
            <a:ext cx="8524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781800" y="3276600"/>
            <a:ext cx="2057400" cy="2797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dirty="0" smtClean="0"/>
              <a:t>CSD application prior to Q-Matrix is performed per-Tx-Stream.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endParaRPr lang="en-US" sz="1800" dirty="0"/>
          </a:p>
          <a:p>
            <a:pPr marL="0" indent="0">
              <a:buFontTx/>
              <a:buNone/>
            </a:pPr>
            <a:r>
              <a:rPr lang="en-US" sz="1600" dirty="0" smtClean="0"/>
              <a:t>Choice of Q-Matrix is up to implementer, </a:t>
            </a:r>
            <a:r>
              <a:rPr lang="en-US" sz="1600" smtClean="0"/>
              <a:t>hence don’t specify </a:t>
            </a:r>
            <a:r>
              <a:rPr lang="en-US" sz="1600" dirty="0" smtClean="0"/>
              <a:t>per-antenna CSDs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35138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1MHz - 2Tx Stream CSD Rankings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4419600"/>
            <a:ext cx="8305800" cy="1828800"/>
          </a:xfrm>
        </p:spPr>
        <p:txBody>
          <a:bodyPr/>
          <a:lstStyle/>
          <a:p>
            <a:r>
              <a:rPr lang="en-US" smtClean="0"/>
              <a:t>CSD Metric = STF Pwr/Data Pwr</a:t>
            </a:r>
          </a:p>
          <a:p>
            <a:r>
              <a:rPr lang="en-US" smtClean="0"/>
              <a:t>5</a:t>
            </a:r>
            <a:r>
              <a:rPr lang="en-US" baseline="30000" smtClean="0"/>
              <a:t>th</a:t>
            </a:r>
            <a:r>
              <a:rPr lang="en-US" smtClean="0"/>
              <a:t> and 95</a:t>
            </a:r>
            <a:r>
              <a:rPr lang="en-US" baseline="30000" smtClean="0"/>
              <a:t>th</a:t>
            </a:r>
            <a:r>
              <a:rPr lang="en-US" smtClean="0"/>
              <a:t> percentile points of CDF of Metric</a:t>
            </a:r>
          </a:p>
          <a:p>
            <a:r>
              <a:rPr lang="en-US" smtClean="0"/>
              <a:t>Values in dB</a:t>
            </a:r>
          </a:p>
          <a:p>
            <a:r>
              <a:rPr lang="en-US"/>
              <a:t>Ranking by abs(MAX) + abs(MIN) metric</a:t>
            </a:r>
          </a:p>
          <a:p>
            <a:pPr marL="0" indent="0">
              <a:buNone/>
            </a:pP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539865"/>
              </p:ext>
            </p:extLst>
          </p:nvPr>
        </p:nvGraphicFramePr>
        <p:xfrm>
          <a:off x="1142998" y="2124075"/>
          <a:ext cx="6781803" cy="1914525"/>
        </p:xfrm>
        <a:graphic>
          <a:graphicData uri="http://schemas.openxmlformats.org/drawingml/2006/table">
            <a:tbl>
              <a:tblPr/>
              <a:tblGrid>
                <a:gridCol w="609315"/>
                <a:gridCol w="609315"/>
                <a:gridCol w="190411"/>
                <a:gridCol w="609315"/>
                <a:gridCol w="609315"/>
                <a:gridCol w="180890"/>
                <a:gridCol w="609315"/>
                <a:gridCol w="609315"/>
                <a:gridCol w="165023"/>
                <a:gridCol w="609315"/>
                <a:gridCol w="609315"/>
                <a:gridCol w="609315"/>
                <a:gridCol w="152329"/>
                <a:gridCol w="609315"/>
              </a:tblGrid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2]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MAX of 95%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MIN of 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abs(MAX) + abs(MIN)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CSD Vector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AWGN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DNLOS (stretched)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SCM Urban Macro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888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1MHz - 3Tx Stream CSD Rankings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917842"/>
              </p:ext>
            </p:extLst>
          </p:nvPr>
        </p:nvGraphicFramePr>
        <p:xfrm>
          <a:off x="1117602" y="1905000"/>
          <a:ext cx="6883398" cy="2076450"/>
        </p:xfrm>
        <a:graphic>
          <a:graphicData uri="http://schemas.openxmlformats.org/drawingml/2006/table">
            <a:tbl>
              <a:tblPr/>
              <a:tblGrid>
                <a:gridCol w="609038"/>
                <a:gridCol w="609038"/>
                <a:gridCol w="180808"/>
                <a:gridCol w="609038"/>
                <a:gridCol w="609038"/>
                <a:gridCol w="177636"/>
                <a:gridCol w="609038"/>
                <a:gridCol w="609038"/>
                <a:gridCol w="180808"/>
                <a:gridCol w="672480"/>
                <a:gridCol w="609038"/>
                <a:gridCol w="609038"/>
                <a:gridCol w="190324"/>
                <a:gridCol w="609038"/>
              </a:tblGrid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4]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4]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5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MAX of 95%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MIN of 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abs(MAX) + abs(MIN)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CSD Vector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AWGN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DNLOS (stretched)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SCM Urban Macro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4343400"/>
            <a:ext cx="8305800" cy="2057400"/>
          </a:xfrm>
        </p:spPr>
        <p:txBody>
          <a:bodyPr/>
          <a:lstStyle/>
          <a:p>
            <a:r>
              <a:rPr lang="en-US" smtClean="0"/>
              <a:t>Ranking </a:t>
            </a:r>
            <a:r>
              <a:rPr lang="en-US"/>
              <a:t>by abs(MAX) + abs(MIN) </a:t>
            </a:r>
            <a:r>
              <a:rPr lang="en-US" smtClean="0"/>
              <a:t>metric</a:t>
            </a:r>
          </a:p>
          <a:p>
            <a:pPr lvl="1"/>
            <a:r>
              <a:rPr lang="en-US" smtClean="0"/>
              <a:t>Top 8 CSD choices shown for 3Tx Streams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85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1MHz - 4Tx Stream CSD Rankings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5715000"/>
            <a:ext cx="8305800" cy="762000"/>
          </a:xfrm>
        </p:spPr>
        <p:txBody>
          <a:bodyPr/>
          <a:lstStyle/>
          <a:p>
            <a:r>
              <a:rPr lang="en-US" smtClean="0"/>
              <a:t>Ranking </a:t>
            </a:r>
            <a:r>
              <a:rPr lang="en-US"/>
              <a:t>by abs(MAX) + abs(MIN) </a:t>
            </a:r>
            <a:r>
              <a:rPr lang="en-US" smtClean="0"/>
              <a:t>metric</a:t>
            </a:r>
          </a:p>
          <a:p>
            <a:pPr lvl="1"/>
            <a:r>
              <a:rPr lang="en-US" smtClean="0"/>
              <a:t>Top 20 CSD choices shown for 4Tx Streams</a:t>
            </a: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994862"/>
              </p:ext>
            </p:extLst>
          </p:nvPr>
        </p:nvGraphicFramePr>
        <p:xfrm>
          <a:off x="1111249" y="1524000"/>
          <a:ext cx="6845302" cy="4095750"/>
        </p:xfrm>
        <a:graphic>
          <a:graphicData uri="http://schemas.openxmlformats.org/drawingml/2006/table">
            <a:tbl>
              <a:tblPr/>
              <a:tblGrid>
                <a:gridCol w="608753"/>
                <a:gridCol w="608753"/>
                <a:gridCol w="180724"/>
                <a:gridCol w="608753"/>
                <a:gridCol w="608753"/>
                <a:gridCol w="180724"/>
                <a:gridCol w="608753"/>
                <a:gridCol w="608753"/>
                <a:gridCol w="180724"/>
                <a:gridCol w="608753"/>
                <a:gridCol w="608753"/>
                <a:gridCol w="608753"/>
                <a:gridCol w="215600"/>
                <a:gridCol w="608753"/>
              </a:tblGrid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4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5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2 3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4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3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5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2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2 3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6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5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4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4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2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 5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2 3 4]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3 4]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2 3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 6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 5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6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MAX of 95%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MIN of 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abs(MAX) + abs(MIN)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CSD Vector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AWGN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DNLOS (stretched)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SCM Urban Macro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982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307528"/>
              </p:ext>
            </p:extLst>
          </p:nvPr>
        </p:nvGraphicFramePr>
        <p:xfrm>
          <a:off x="971550" y="1371600"/>
          <a:ext cx="6562725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Document" r:id="rId3" imgW="9362871" imgH="6574911" progId="Word.Document.8">
                  <p:embed/>
                </p:oleObj>
              </mc:Choice>
              <mc:Fallback>
                <p:oleObj name="Document" r:id="rId3" imgW="9362871" imgH="657491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371600"/>
                        <a:ext cx="6562725" cy="460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700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Proposal for CSD framework and CSD table values for 802.11ah 1MHz and &gt;=2MHz Tx.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9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 for Cyclic Shift Delays (CSDs)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Fixed and periodic STF sequence transmitted across multiple spatial </a:t>
            </a:r>
            <a:r>
              <a:rPr lang="en-US" smtClean="0"/>
              <a:t>streams/antennas </a:t>
            </a:r>
            <a:r>
              <a:rPr lang="en-US"/>
              <a:t>can have effect of being unintentionally beamformed</a:t>
            </a:r>
          </a:p>
          <a:p>
            <a:pPr lvl="1"/>
            <a:r>
              <a:rPr lang="en-US"/>
              <a:t>RxAGC is set according to power measurement on STF</a:t>
            </a:r>
          </a:p>
          <a:p>
            <a:pPr lvl="1"/>
            <a:r>
              <a:rPr lang="en-US"/>
              <a:t>AGC setting will determine quantization/saturation effects for the ADC</a:t>
            </a:r>
          </a:p>
          <a:p>
            <a:pPr lvl="2"/>
            <a:r>
              <a:rPr lang="en-US" sz="1800"/>
              <a:t>Can negatively affect </a:t>
            </a:r>
            <a:r>
              <a:rPr lang="en-US" sz="1800" smtClean="0"/>
              <a:t>SIG/Data </a:t>
            </a:r>
            <a:r>
              <a:rPr lang="en-US" sz="1800"/>
              <a:t>field decoding performance</a:t>
            </a:r>
          </a:p>
          <a:p>
            <a:pPr lvl="2"/>
            <a:endParaRPr lang="en-US"/>
          </a:p>
          <a:p>
            <a:pPr lvl="1"/>
            <a:r>
              <a:rPr lang="en-US">
                <a:solidFill>
                  <a:srgbClr val="7030A0"/>
                </a:solidFill>
              </a:rPr>
              <a:t>CSDs </a:t>
            </a:r>
            <a:r>
              <a:rPr lang="en-US" smtClean="0">
                <a:solidFill>
                  <a:srgbClr val="7030A0"/>
                </a:solidFill>
              </a:rPr>
              <a:t>across spatial streams/antennas </a:t>
            </a:r>
            <a:r>
              <a:rPr lang="en-US">
                <a:solidFill>
                  <a:srgbClr val="7030A0"/>
                </a:solidFill>
              </a:rPr>
              <a:t>reduce RxPower fluctuations during STF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0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Framework for CSD Application in 11ah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b="1" smtClean="0"/>
              <a:t>CSD design criteria for </a:t>
            </a:r>
            <a:r>
              <a:rPr lang="en-US" sz="1800" b="1"/>
              <a:t>11ah should follow that used for </a:t>
            </a:r>
            <a:r>
              <a:rPr lang="en-US" sz="1800" b="1" smtClean="0"/>
              <a:t>11ac:</a:t>
            </a:r>
          </a:p>
          <a:p>
            <a:pPr marL="742950" lvl="3" indent="-285750"/>
            <a:r>
              <a:rPr lang="en-US">
                <a:solidFill>
                  <a:schemeClr val="bg1">
                    <a:lumMod val="50000"/>
                  </a:schemeClr>
                </a:solidFill>
              </a:rPr>
              <a:t>See Appendix for detailed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information on Frame-specific Tx Structures</a:t>
            </a:r>
          </a:p>
          <a:p>
            <a:r>
              <a:rPr lang="en-US" sz="1800" smtClean="0"/>
              <a:t>Defined </a:t>
            </a:r>
            <a:r>
              <a:rPr lang="en-US" sz="1800"/>
              <a:t>frame formats for 11ah:</a:t>
            </a:r>
          </a:p>
          <a:p>
            <a:pPr lvl="1"/>
            <a:r>
              <a:rPr lang="en-US" sz="1600" smtClean="0"/>
              <a:t>1MHZ Preamble, &gt;=2MHz Short Preamble</a:t>
            </a:r>
          </a:p>
          <a:p>
            <a:pPr lvl="2"/>
            <a:r>
              <a:rPr lang="en-US" sz="1400" smtClean="0"/>
              <a:t>1 set of CSDs applied for entire frame</a:t>
            </a:r>
          </a:p>
          <a:p>
            <a:pPr lvl="2"/>
            <a:endParaRPr lang="en-US" sz="1400"/>
          </a:p>
          <a:p>
            <a:pPr lvl="1"/>
            <a:endParaRPr lang="en-US" sz="1600" smtClean="0"/>
          </a:p>
          <a:p>
            <a:pPr lvl="1"/>
            <a:endParaRPr lang="en-US" sz="1600"/>
          </a:p>
          <a:p>
            <a:pPr marL="457200" lvl="1" indent="0">
              <a:buNone/>
            </a:pPr>
            <a:endParaRPr lang="en-US" sz="1600" smtClean="0"/>
          </a:p>
          <a:p>
            <a:pPr marL="457200" lvl="1" indent="0">
              <a:buNone/>
            </a:pPr>
            <a:endParaRPr lang="en-US" sz="1600"/>
          </a:p>
          <a:p>
            <a:pPr lvl="1"/>
            <a:r>
              <a:rPr lang="en-US" sz="1600" smtClean="0"/>
              <a:t>&gt;=2MHz Long Preamble</a:t>
            </a:r>
            <a:endParaRPr lang="en-US" sz="1600"/>
          </a:p>
          <a:p>
            <a:pPr lvl="2"/>
            <a:r>
              <a:rPr lang="en-US" sz="1400"/>
              <a:t>Separate </a:t>
            </a:r>
            <a:r>
              <a:rPr lang="en-US" sz="1400" smtClean="0"/>
              <a:t>STFs means different sets </a:t>
            </a:r>
            <a:r>
              <a:rPr lang="en-US" sz="1400"/>
              <a:t>of </a:t>
            </a:r>
            <a:r>
              <a:rPr lang="en-US" sz="1400" smtClean="0"/>
              <a:t>CSDs can </a:t>
            </a:r>
            <a:r>
              <a:rPr lang="en-US" sz="1400"/>
              <a:t>be used for </a:t>
            </a:r>
            <a:r>
              <a:rPr lang="en-US" sz="1400" smtClean="0"/>
              <a:t>Omni </a:t>
            </a:r>
            <a:r>
              <a:rPr lang="en-US" sz="1400"/>
              <a:t>and </a:t>
            </a:r>
            <a:r>
              <a:rPr lang="en-US" sz="1400" smtClean="0"/>
              <a:t>Data portions</a:t>
            </a:r>
            <a:endParaRPr lang="en-US" sz="14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3149616"/>
            <a:ext cx="3700462" cy="106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189876"/>
            <a:ext cx="5319713" cy="1210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2590800" y="3188970"/>
            <a:ext cx="1219200" cy="2514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81200" y="5181600"/>
            <a:ext cx="1219200" cy="228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3000" y="6172200"/>
            <a:ext cx="6858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smtClean="0"/>
              <a:t>Data Portion</a:t>
            </a:r>
            <a:endParaRPr lang="en-US" sz="600"/>
          </a:p>
        </p:txBody>
      </p:sp>
    </p:spTree>
    <p:extLst>
      <p:ext uri="{BB962C8B-B14F-4D97-AF65-F5344CB8AC3E}">
        <p14:creationId xmlns:p14="http://schemas.microsoft.com/office/powerpoint/2010/main" val="172257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Framework Summary for CSDs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343400"/>
          </a:xfrm>
        </p:spPr>
        <p:txBody>
          <a:bodyPr/>
          <a:lstStyle/>
          <a:p>
            <a:pPr eaLnBrk="1" hangingPunct="1"/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Use </a:t>
            </a:r>
            <a:r>
              <a:rPr lang="en-US" sz="1800" smtClean="0">
                <a:solidFill>
                  <a:srgbClr val="FF0000"/>
                </a:solidFill>
                <a:cs typeface="Calibri" pitchFamily="34" charset="0"/>
              </a:rPr>
              <a:t>per-space-time-stream</a:t>
            </a:r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 </a:t>
            </a:r>
            <a:r>
              <a:rPr lang="en-US" sz="1800">
                <a:solidFill>
                  <a:srgbClr val="000000"/>
                </a:solidFill>
                <a:cs typeface="Calibri" pitchFamily="34" charset="0"/>
              </a:rPr>
              <a:t>CSD </a:t>
            </a:r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tables for</a:t>
            </a:r>
            <a:endParaRPr lang="en-US" sz="180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1MHz frame format</a:t>
            </a:r>
          </a:p>
          <a:p>
            <a:pPr lvl="1" eaLnBrk="1" hangingPunct="1"/>
            <a:r>
              <a:rPr lang="en-US" sz="1600" smtClean="0">
                <a:solidFill>
                  <a:srgbClr val="000000"/>
                </a:solidFill>
                <a:cs typeface="Calibri" pitchFamily="34" charset="0"/>
              </a:rPr>
              <a:t>&gt;=2MHz Short </a:t>
            </a:r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frame </a:t>
            </a:r>
            <a:r>
              <a:rPr lang="en-US" sz="1600" smtClean="0">
                <a:solidFill>
                  <a:srgbClr val="000000"/>
                </a:solidFill>
                <a:cs typeface="Calibri" pitchFamily="34" charset="0"/>
              </a:rPr>
              <a:t>format</a:t>
            </a:r>
            <a:endParaRPr lang="en-US" sz="160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 smtClean="0">
                <a:solidFill>
                  <a:srgbClr val="000000"/>
                </a:solidFill>
                <a:cs typeface="Calibri" pitchFamily="34" charset="0"/>
              </a:rPr>
              <a:t>&gt;=2MHz Long frame format, Data portion</a:t>
            </a:r>
            <a:endParaRPr lang="en-US" sz="1600">
              <a:solidFill>
                <a:srgbClr val="000000"/>
              </a:solidFill>
              <a:cs typeface="Calibri" pitchFamily="34" charset="0"/>
            </a:endParaRP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Restart CSD application afresh for each user’s space time </a:t>
            </a:r>
            <a:r>
              <a:rPr lang="en-US" sz="1400" smtClean="0">
                <a:solidFill>
                  <a:srgbClr val="000000"/>
                </a:solidFill>
                <a:cs typeface="Calibri" pitchFamily="34" charset="0"/>
              </a:rPr>
              <a:t>streams (Same </a:t>
            </a:r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as in </a:t>
            </a:r>
            <a:r>
              <a:rPr lang="en-US" sz="1400" smtClean="0">
                <a:solidFill>
                  <a:srgbClr val="000000"/>
                </a:solidFill>
                <a:cs typeface="Calibri" pitchFamily="34" charset="0"/>
              </a:rPr>
              <a:t>11ac).</a:t>
            </a:r>
            <a:endParaRPr lang="en-US" sz="140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endParaRPr lang="en-US" sz="1600">
              <a:solidFill>
                <a:srgbClr val="000000"/>
              </a:solidFill>
              <a:cs typeface="Calibri" pitchFamily="34" charset="0"/>
            </a:endParaRPr>
          </a:p>
          <a:p>
            <a:pPr lvl="0" eaLnBrk="1" hangingPunct="1"/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For &gt;=2MHz Long frame format, </a:t>
            </a:r>
            <a:r>
              <a:rPr lang="en-US" sz="1800">
                <a:solidFill>
                  <a:srgbClr val="000000"/>
                </a:solidFill>
                <a:cs typeface="Calibri" pitchFamily="34" charset="0"/>
              </a:rPr>
              <a:t>Omni </a:t>
            </a:r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Portion:</a:t>
            </a:r>
            <a:endParaRPr lang="en-US" sz="180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 smtClean="0">
                <a:solidFill>
                  <a:srgbClr val="000000"/>
                </a:solidFill>
                <a:cs typeface="Calibri" pitchFamily="34" charset="0"/>
              </a:rPr>
              <a:t>Use </a:t>
            </a:r>
            <a:r>
              <a:rPr lang="en-US" sz="1600" smtClean="0">
                <a:solidFill>
                  <a:srgbClr val="FF0000"/>
                </a:solidFill>
                <a:cs typeface="Calibri" pitchFamily="34" charset="0"/>
              </a:rPr>
              <a:t>per-antenna</a:t>
            </a:r>
            <a:r>
              <a:rPr lang="en-US" sz="1600" smtClean="0">
                <a:solidFill>
                  <a:srgbClr val="000000"/>
                </a:solidFill>
                <a:cs typeface="Calibri" pitchFamily="34" charset="0"/>
              </a:rPr>
              <a:t> CSD table</a:t>
            </a:r>
          </a:p>
          <a:p>
            <a:pPr lvl="1" eaLnBrk="1" hangingPunct="1"/>
            <a:endParaRPr lang="en-US" sz="1600" smtClean="0">
              <a:solidFill>
                <a:srgbClr val="000000"/>
              </a:solidFill>
              <a:cs typeface="Calibri" pitchFamily="34" charset="0"/>
            </a:endParaRPr>
          </a:p>
          <a:p>
            <a:r>
              <a:rPr lang="en-US" sz="1800" smtClean="0"/>
              <a:t>Construct table of CSDs for each case that </a:t>
            </a:r>
            <a:r>
              <a:rPr lang="en-US" sz="1800"/>
              <a:t>minimizes </a:t>
            </a:r>
            <a:r>
              <a:rPr lang="en-US" sz="1800" smtClean="0"/>
              <a:t>unintentional beamforming effect:</a:t>
            </a:r>
            <a:endParaRPr lang="en-US" sz="1800"/>
          </a:p>
          <a:p>
            <a:pPr lvl="1"/>
            <a:r>
              <a:rPr lang="en-US" sz="1600" smtClean="0"/>
              <a:t>Nested </a:t>
            </a:r>
            <a:r>
              <a:rPr lang="en-US" sz="1600"/>
              <a:t>structure constraint desirable if no impact on performance</a:t>
            </a:r>
          </a:p>
          <a:p>
            <a:pPr lvl="2"/>
            <a:r>
              <a:rPr lang="en-US" sz="1400"/>
              <a:t>3Tx case shares 2 of its CSDs with the 2Tx case, and the 4Tx case shares 3 CSDs with the 3Tx case.</a:t>
            </a:r>
          </a:p>
          <a:p>
            <a:pPr lvl="2"/>
            <a:r>
              <a:rPr lang="en-US" sz="1400"/>
              <a:t>Facilitates cleaner implementation in hardware</a:t>
            </a:r>
          </a:p>
          <a:p>
            <a:pPr eaLnBrk="1" hangingPunct="1"/>
            <a:endParaRPr lang="en-US" smtClean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2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CSD </a:t>
            </a:r>
            <a:r>
              <a:rPr lang="en-US"/>
              <a:t>Evaluation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1800" b="1"/>
              <a:t>To minimize quantization/saturation at ADC, difference between measured STF and Data </a:t>
            </a:r>
            <a:r>
              <a:rPr lang="en-US" sz="1800" b="1" smtClean="0"/>
              <a:t>(or SIG) power </a:t>
            </a:r>
            <a:r>
              <a:rPr lang="en-US" sz="1800" b="1"/>
              <a:t>should be low, and </a:t>
            </a:r>
            <a:r>
              <a:rPr lang="en-US" sz="1800" b="1" smtClean="0"/>
              <a:t>CDF of </a:t>
            </a:r>
            <a:r>
              <a:rPr lang="en-US" sz="1800" b="1"/>
              <a:t>metric should be tight</a:t>
            </a:r>
            <a:r>
              <a:rPr lang="en-US" sz="1800" b="1" smtClean="0"/>
              <a:t>.</a:t>
            </a:r>
            <a:endParaRPr lang="en-US" sz="1800" b="1"/>
          </a:p>
          <a:p>
            <a:pPr marL="342900" lvl="1" indent="-342900">
              <a:buFont typeface="Arial" pitchFamily="34" charset="0"/>
              <a:buChar char="•"/>
            </a:pPr>
            <a:endParaRPr lang="en-US" sz="1800"/>
          </a:p>
          <a:p>
            <a:pPr marL="342900" lvl="1" indent="-342900">
              <a:buFont typeface="Arial" pitchFamily="34" charset="0"/>
              <a:buChar char="•"/>
            </a:pPr>
            <a:endParaRPr lang="en-US" sz="1800"/>
          </a:p>
          <a:p>
            <a:pPr marL="0" lvl="1" indent="0">
              <a:buNone/>
            </a:pPr>
            <a:endParaRPr lang="en-US" sz="1800"/>
          </a:p>
          <a:p>
            <a:pPr marL="685800" lvl="2" indent="-342900">
              <a:buFont typeface="Arial" pitchFamily="34" charset="0"/>
              <a:buChar char="•"/>
            </a:pPr>
            <a:r>
              <a:rPr lang="en-US" sz="1600"/>
              <a:t>STF is </a:t>
            </a:r>
            <a:r>
              <a:rPr lang="en-US" sz="1600">
                <a:solidFill>
                  <a:srgbClr val="00B050"/>
                </a:solidFill>
              </a:rPr>
              <a:t>fixed periodic sequence</a:t>
            </a:r>
            <a:r>
              <a:rPr lang="en-US" sz="1600"/>
              <a:t>, same for each </a:t>
            </a:r>
            <a:r>
              <a:rPr lang="en-US" sz="1600" smtClean="0"/>
              <a:t>stream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80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1800"/>
          </a:p>
          <a:p>
            <a:r>
              <a:rPr lang="en-US" sz="1800"/>
              <a:t>1MHz STF and 2MHz STF</a:t>
            </a:r>
          </a:p>
          <a:p>
            <a:pPr lvl="1"/>
            <a:r>
              <a:rPr lang="en-US" sz="1600"/>
              <a:t>CSD values from 11n/11ac (2MHz) were chosen w.r.t. D-NLOS channel.</a:t>
            </a:r>
          </a:p>
          <a:p>
            <a:pPr lvl="2"/>
            <a:r>
              <a:rPr lang="en-US" sz="1600"/>
              <a:t>Re-examine CSD choice with SCM </a:t>
            </a:r>
            <a:r>
              <a:rPr lang="en-US" sz="1600" smtClean="0"/>
              <a:t>UMa also </a:t>
            </a:r>
            <a:r>
              <a:rPr lang="en-US" sz="1600"/>
              <a:t>taken into consideration</a:t>
            </a:r>
          </a:p>
          <a:p>
            <a:pPr lvl="1"/>
            <a:r>
              <a:rPr lang="en-US" sz="1600">
                <a:solidFill>
                  <a:srgbClr val="00B050"/>
                </a:solidFill>
              </a:rPr>
              <a:t>1MHz STF is no longer simple downclock of 20MHz 11n/11ac STF, therefore perform full search to find best CSD choices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881745"/>
              </p:ext>
            </p:extLst>
          </p:nvPr>
        </p:nvGraphicFramePr>
        <p:xfrm>
          <a:off x="2590800" y="3005868"/>
          <a:ext cx="3352800" cy="65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3" imgW="2159000" imgH="419100" progId="Equation.3">
                  <p:embed/>
                </p:oleObj>
              </mc:Choice>
              <mc:Fallback>
                <p:oleObj name="Equation" r:id="rId3" imgW="21590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005868"/>
                        <a:ext cx="3352800" cy="6517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759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CSD Evaluation </a:t>
            </a:r>
            <a:r>
              <a:rPr lang="en-US" smtClean="0"/>
              <a:t>Metric (cont.)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8669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04800" y="1790366"/>
            <a:ext cx="3124200" cy="452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smtClean="0"/>
              <a:t>Example: </a:t>
            </a:r>
          </a:p>
          <a:p>
            <a:pPr lvl="1"/>
            <a:r>
              <a:rPr lang="en-US" sz="2600" smtClean="0"/>
              <a:t>1MHz, 2 Tx Streams</a:t>
            </a:r>
          </a:p>
          <a:p>
            <a:pPr lvl="1"/>
            <a:r>
              <a:rPr lang="en-US" sz="2600" smtClean="0"/>
              <a:t>CSD = [0 -3]</a:t>
            </a:r>
            <a:r>
              <a:rPr lang="el-GR" sz="2600" smtClean="0"/>
              <a:t>μ</a:t>
            </a:r>
            <a:r>
              <a:rPr lang="en-US" sz="2600" smtClean="0"/>
              <a:t>s</a:t>
            </a:r>
          </a:p>
          <a:p>
            <a:pPr lvl="1"/>
            <a:r>
              <a:rPr lang="en-US" sz="2600" smtClean="0"/>
              <a:t>Consider </a:t>
            </a:r>
          </a:p>
          <a:p>
            <a:pPr lvl="2"/>
            <a:r>
              <a:rPr lang="en-US" sz="2300" smtClean="0"/>
              <a:t>AWGN (rand phase), </a:t>
            </a:r>
          </a:p>
          <a:p>
            <a:pPr lvl="2"/>
            <a:r>
              <a:rPr lang="en-US" sz="2300" smtClean="0"/>
              <a:t>DNLOS (stretched), </a:t>
            </a:r>
          </a:p>
          <a:p>
            <a:pPr lvl="2"/>
            <a:r>
              <a:rPr lang="en-US" sz="2300" smtClean="0"/>
              <a:t>SCM Urban Macro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Choose CSD that minimizes following metric:</a:t>
            </a:r>
          </a:p>
          <a:p>
            <a:pPr lvl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ABS(</a:t>
            </a:r>
            <a:r>
              <a:rPr lang="en-US" smtClean="0">
                <a:solidFill>
                  <a:srgbClr val="00B050"/>
                </a:solidFill>
              </a:rPr>
              <a:t>MIN(5</a:t>
            </a:r>
            <a:r>
              <a:rPr lang="en-US" baseline="30000" smtClean="0">
                <a:solidFill>
                  <a:srgbClr val="00B050"/>
                </a:solidFill>
              </a:rPr>
              <a:t>th</a:t>
            </a:r>
            <a:r>
              <a:rPr lang="en-US" smtClean="0">
                <a:solidFill>
                  <a:srgbClr val="00B050"/>
                </a:solidFill>
              </a:rPr>
              <a:t> ptile)</a:t>
            </a:r>
            <a:r>
              <a:rPr lang="en-US" smtClean="0">
                <a:solidFill>
                  <a:srgbClr val="FF0000"/>
                </a:solidFill>
              </a:rPr>
              <a:t>) + ABS(</a:t>
            </a:r>
            <a:r>
              <a:rPr lang="en-US" smtClean="0">
                <a:solidFill>
                  <a:srgbClr val="00B050"/>
                </a:solidFill>
              </a:rPr>
              <a:t>MAX(95</a:t>
            </a:r>
            <a:r>
              <a:rPr lang="en-US" baseline="30000" smtClean="0">
                <a:solidFill>
                  <a:srgbClr val="00B050"/>
                </a:solidFill>
              </a:rPr>
              <a:t>th</a:t>
            </a:r>
            <a:r>
              <a:rPr lang="en-US" smtClean="0">
                <a:solidFill>
                  <a:srgbClr val="00B050"/>
                </a:solidFill>
              </a:rPr>
              <a:t> ptile)</a:t>
            </a:r>
            <a:r>
              <a:rPr lang="en-US" smtClean="0">
                <a:solidFill>
                  <a:srgbClr val="FF0000"/>
                </a:solidFill>
              </a:rPr>
              <a:t>)</a:t>
            </a:r>
          </a:p>
          <a:p>
            <a:pPr lvl="1">
              <a:buFontTx/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 lvl="1">
              <a:buFontTx/>
              <a:buNone/>
            </a:pPr>
            <a:r>
              <a:rPr lang="en-US" smtClean="0"/>
              <a:t>Where </a:t>
            </a:r>
            <a:r>
              <a:rPr lang="en-US" smtClean="0">
                <a:solidFill>
                  <a:srgbClr val="00B050"/>
                </a:solidFill>
              </a:rPr>
              <a:t>MAX</a:t>
            </a:r>
            <a:r>
              <a:rPr lang="en-US" smtClean="0"/>
              <a:t> and </a:t>
            </a:r>
            <a:r>
              <a:rPr lang="en-US" smtClean="0">
                <a:solidFill>
                  <a:srgbClr val="00B050"/>
                </a:solidFill>
              </a:rPr>
              <a:t>MIN</a:t>
            </a:r>
            <a:r>
              <a:rPr lang="en-US" smtClean="0"/>
              <a:t> look over the channel models being considered</a:t>
            </a:r>
          </a:p>
          <a:p>
            <a:pPr lvl="1">
              <a:buFontTx/>
              <a:buNone/>
            </a:pPr>
            <a:endParaRPr lang="en-US" smtClean="0"/>
          </a:p>
          <a:p>
            <a:pPr lvl="1">
              <a:buFontTx/>
              <a:buNone/>
            </a:pPr>
            <a:r>
              <a:rPr lang="en-US" smtClean="0"/>
              <a:t>Metric is sum of </a:t>
            </a:r>
            <a:r>
              <a:rPr lang="en-US" smtClean="0">
                <a:solidFill>
                  <a:srgbClr val="FF0000"/>
                </a:solidFill>
              </a:rPr>
              <a:t>dotted RED </a:t>
            </a:r>
            <a:r>
              <a:rPr lang="en-US" smtClean="0"/>
              <a:t>distances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6553200" y="1524000"/>
            <a:ext cx="28575" cy="4876800"/>
          </a:xfrm>
          <a:prstGeom prst="line">
            <a:avLst/>
          </a:prstGeom>
          <a:ln w="254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86400" y="152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</a:rPr>
              <a:t>Saturation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15518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</a:rPr>
              <a:t>Quantization</a:t>
            </a:r>
            <a:endParaRPr lang="en-US">
              <a:solidFill>
                <a:srgbClr val="FFC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429000" y="2324100"/>
            <a:ext cx="5105400" cy="0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29000" y="5257800"/>
            <a:ext cx="5105400" cy="0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52800" y="23622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</a:rPr>
              <a:t>95</a:t>
            </a:r>
            <a:r>
              <a:rPr lang="en-US" baseline="30000" smtClean="0">
                <a:solidFill>
                  <a:srgbClr val="00B050"/>
                </a:solidFill>
              </a:rPr>
              <a:t>th</a:t>
            </a:r>
            <a:r>
              <a:rPr lang="en-US" smtClean="0">
                <a:solidFill>
                  <a:srgbClr val="00B050"/>
                </a:solidFill>
              </a:rPr>
              <a:t>%-tile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00875" y="2266950"/>
            <a:ext cx="114300" cy="1047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352800" y="534566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</a:rPr>
              <a:t>5</a:t>
            </a:r>
            <a:r>
              <a:rPr lang="en-US" baseline="30000" smtClean="0">
                <a:solidFill>
                  <a:srgbClr val="00B050"/>
                </a:solidFill>
              </a:rPr>
              <a:t>th</a:t>
            </a:r>
            <a:r>
              <a:rPr lang="en-US" smtClean="0">
                <a:solidFill>
                  <a:srgbClr val="00B050"/>
                </a:solidFill>
              </a:rPr>
              <a:t>%-tile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448300" y="5191125"/>
            <a:ext cx="114300" cy="1047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553200" y="25146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86400" y="51054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15"/>
          <p:cNvSpPr txBox="1">
            <a:spLocks/>
          </p:cNvSpPr>
          <p:nvPr/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998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4231</TotalTime>
  <Words>2494</Words>
  <Application>Microsoft Office PowerPoint</Application>
  <PresentationFormat>On-screen Show (4:3)</PresentationFormat>
  <Paragraphs>833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802-11-PathProtection</vt:lpstr>
      <vt:lpstr>Document</vt:lpstr>
      <vt:lpstr>Equation</vt:lpstr>
      <vt:lpstr>802.11ah - CSD Table Values</vt:lpstr>
      <vt:lpstr>PowerPoint Presentation</vt:lpstr>
      <vt:lpstr>PowerPoint Presentation</vt:lpstr>
      <vt:lpstr>Abstract</vt:lpstr>
      <vt:lpstr>Background for Cyclic Shift Delays (CSDs)</vt:lpstr>
      <vt:lpstr>Framework for CSD Application in 11ah</vt:lpstr>
      <vt:lpstr>Framework Summary for CSDs</vt:lpstr>
      <vt:lpstr>CSD Evaluation Metric</vt:lpstr>
      <vt:lpstr>CSD Evaluation Metric (cont.)</vt:lpstr>
      <vt:lpstr>1 and 2MHz CSD Selection</vt:lpstr>
      <vt:lpstr>Optimal &gt;=2MHz Short Frame, Long (Data Portion) Frame CSD Tables</vt:lpstr>
      <vt:lpstr>Optimal &gt;=2MHz Long (Omni Portion) Frame CSD Tables</vt:lpstr>
      <vt:lpstr>1MHz - 2Tx Stream Case Simulations</vt:lpstr>
      <vt:lpstr>Optimal 1MHz Frame CSD Tables</vt:lpstr>
      <vt:lpstr>Strawpoll #1</vt:lpstr>
      <vt:lpstr>Strawpoll #2</vt:lpstr>
      <vt:lpstr>Strawpoll #3</vt:lpstr>
      <vt:lpstr>Strawpoll #4</vt:lpstr>
      <vt:lpstr>PowerPoint Presentation</vt:lpstr>
      <vt:lpstr>1MHz Frame and 2MHz Short Frame  Tx Structure</vt:lpstr>
      <vt:lpstr>&gt;=2MHz Long Frame Tx Structure</vt:lpstr>
      <vt:lpstr>1MHz - 2Tx Stream CSD Rankings</vt:lpstr>
      <vt:lpstr>1MHz - 3Tx Stream CSD Rankings</vt:lpstr>
      <vt:lpstr>1MHz - 4Tx Stream CSD Rankings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Eugene Baik</cp:lastModifiedBy>
  <cp:revision>431</cp:revision>
  <cp:lastPrinted>1998-02-10T13:28:06Z</cp:lastPrinted>
  <dcterms:created xsi:type="dcterms:W3CDTF">2009-11-09T00:32:22Z</dcterms:created>
  <dcterms:modified xsi:type="dcterms:W3CDTF">2012-07-16T16:54:03Z</dcterms:modified>
</cp:coreProperties>
</file>