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269" r:id="rId3"/>
    <p:sldId id="328" r:id="rId4"/>
    <p:sldId id="274" r:id="rId5"/>
    <p:sldId id="284" r:id="rId6"/>
    <p:sldId id="315" r:id="rId7"/>
    <p:sldId id="316" r:id="rId8"/>
    <p:sldId id="317" r:id="rId9"/>
    <p:sldId id="322" r:id="rId10"/>
    <p:sldId id="319" r:id="rId11"/>
    <p:sldId id="320" r:id="rId12"/>
    <p:sldId id="323" r:id="rId13"/>
    <p:sldId id="324" r:id="rId14"/>
    <p:sldId id="325" r:id="rId15"/>
    <p:sldId id="321" r:id="rId16"/>
    <p:sldId id="32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55" autoAdjust="0"/>
    <p:restoredTop sz="94660" autoAdjust="0"/>
  </p:normalViewPr>
  <p:slideViewPr>
    <p:cSldViewPr>
      <p:cViewPr varScale="1">
        <p:scale>
          <a:sx n="84" d="100"/>
          <a:sy n="84" d="100"/>
        </p:scale>
        <p:origin x="-2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s-sj1-80\mfischer\802.11\11ah_sensor_power_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MPYLD_500B_APDLY_1ms_MDLY_1085us_SLP0.01mW_DTIM3_TXTCP_PAON_500mW_900GHz_COLL_0%_SCYC_10000</a:t>
            </a:r>
          </a:p>
        </c:rich>
      </c:tx>
    </c:title>
    <c:plotArea>
      <c:layout/>
      <c:lineChart>
        <c:grouping val="standard"/>
        <c:ser>
          <c:idx val="3"/>
          <c:order val="0"/>
          <c:tx>
            <c:strRef>
              <c:f>Sheet1!$E$25</c:f>
              <c:strCache>
                <c:ptCount val="1"/>
                <c:pt idx="0">
                  <c:v>PS_POLL</c:v>
                </c:pt>
              </c:strCache>
            </c:strRef>
          </c:tx>
          <c:cat>
            <c:numRef>
              <c:f>Sheet1!$A$26:$A$41</c:f>
              <c:numCache>
                <c:formatCode>General</c:formatCode>
                <c:ptCount val="16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</c:numCache>
            </c:numRef>
          </c:cat>
          <c:val>
            <c:numRef>
              <c:f>Sheet1!$E$26:$E$41</c:f>
              <c:numCache>
                <c:formatCode>0.0</c:formatCode>
                <c:ptCount val="16"/>
                <c:pt idx="0">
                  <c:v>470.6800357826466</c:v>
                </c:pt>
                <c:pt idx="1">
                  <c:v>470.6800357826466</c:v>
                </c:pt>
                <c:pt idx="2">
                  <c:v>470.6800357826466</c:v>
                </c:pt>
                <c:pt idx="3">
                  <c:v>470.6800357826466</c:v>
                </c:pt>
                <c:pt idx="4">
                  <c:v>470.6800357826466</c:v>
                </c:pt>
                <c:pt idx="5">
                  <c:v>414.83870610021364</c:v>
                </c:pt>
                <c:pt idx="6">
                  <c:v>414.83870610021364</c:v>
                </c:pt>
                <c:pt idx="7">
                  <c:v>392.14409348803571</c:v>
                </c:pt>
                <c:pt idx="8">
                  <c:v>366.10635056038626</c:v>
                </c:pt>
                <c:pt idx="9">
                  <c:v>306.59702744037145</c:v>
                </c:pt>
                <c:pt idx="10">
                  <c:v>306.59702744037145</c:v>
                </c:pt>
                <c:pt idx="11">
                  <c:v>306.59702744037145</c:v>
                </c:pt>
                <c:pt idx="12">
                  <c:v>229.52329504424574</c:v>
                </c:pt>
                <c:pt idx="13">
                  <c:v>229.52329504424574</c:v>
                </c:pt>
                <c:pt idx="14">
                  <c:v>229.52329504424574</c:v>
                </c:pt>
                <c:pt idx="15">
                  <c:v>184.3576255787986</c:v>
                </c:pt>
              </c:numCache>
            </c:numRef>
          </c:val>
        </c:ser>
        <c:ser>
          <c:idx val="4"/>
          <c:order val="1"/>
          <c:tx>
            <c:strRef>
              <c:f>Sheet1!$F$25</c:f>
              <c:strCache>
                <c:ptCount val="1"/>
                <c:pt idx="0">
                  <c:v>BCN_UL</c:v>
                </c:pt>
              </c:strCache>
            </c:strRef>
          </c:tx>
          <c:cat>
            <c:numRef>
              <c:f>Sheet1!$A$26:$A$41</c:f>
              <c:numCache>
                <c:formatCode>General</c:formatCode>
                <c:ptCount val="16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</c:numCache>
            </c:numRef>
          </c:cat>
          <c:val>
            <c:numRef>
              <c:f>Sheet1!$F$26:$F$41</c:f>
              <c:numCache>
                <c:formatCode>0.0</c:formatCode>
                <c:ptCount val="16"/>
                <c:pt idx="0">
                  <c:v>1045.1190652762084</c:v>
                </c:pt>
                <c:pt idx="1">
                  <c:v>1045.1190652762084</c:v>
                </c:pt>
                <c:pt idx="2">
                  <c:v>1045.1190652762084</c:v>
                </c:pt>
                <c:pt idx="3">
                  <c:v>1045.1190652762084</c:v>
                </c:pt>
                <c:pt idx="4">
                  <c:v>1045.1190652762084</c:v>
                </c:pt>
                <c:pt idx="5">
                  <c:v>978.08819912640593</c:v>
                </c:pt>
                <c:pt idx="6">
                  <c:v>978.08819912640593</c:v>
                </c:pt>
                <c:pt idx="7">
                  <c:v>948.41542843986645</c:v>
                </c:pt>
                <c:pt idx="8">
                  <c:v>912.42708945802167</c:v>
                </c:pt>
                <c:pt idx="9">
                  <c:v>821.3110764633384</c:v>
                </c:pt>
                <c:pt idx="10">
                  <c:v>821.3110764633384</c:v>
                </c:pt>
                <c:pt idx="11">
                  <c:v>821.3110764633384</c:v>
                </c:pt>
                <c:pt idx="12">
                  <c:v>680.83740095180758</c:v>
                </c:pt>
                <c:pt idx="13">
                  <c:v>680.83740095180758</c:v>
                </c:pt>
                <c:pt idx="14">
                  <c:v>680.83740095180758</c:v>
                </c:pt>
                <c:pt idx="15">
                  <c:v>583.55477368366655</c:v>
                </c:pt>
              </c:numCache>
            </c:numRef>
          </c:val>
        </c:ser>
        <c:ser>
          <c:idx val="5"/>
          <c:order val="2"/>
          <c:tx>
            <c:strRef>
              <c:f>Sheet1!$G$25</c:f>
              <c:strCache>
                <c:ptCount val="1"/>
                <c:pt idx="0">
                  <c:v>TWT</c:v>
                </c:pt>
              </c:strCache>
            </c:strRef>
          </c:tx>
          <c:cat>
            <c:numRef>
              <c:f>Sheet1!$A$26:$A$41</c:f>
              <c:numCache>
                <c:formatCode>General</c:formatCode>
                <c:ptCount val="16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</c:numCache>
            </c:numRef>
          </c:cat>
          <c:val>
            <c:numRef>
              <c:f>Sheet1!$G$26:$G$41</c:f>
              <c:numCache>
                <c:formatCode>0.0</c:formatCode>
                <c:ptCount val="16"/>
                <c:pt idx="0">
                  <c:v>1332.9078905857966</c:v>
                </c:pt>
                <c:pt idx="1">
                  <c:v>1332.9078905857966</c:v>
                </c:pt>
                <c:pt idx="2">
                  <c:v>1332.9078905857966</c:v>
                </c:pt>
                <c:pt idx="3">
                  <c:v>1332.9078905857966</c:v>
                </c:pt>
                <c:pt idx="4">
                  <c:v>1332.9078905857966</c:v>
                </c:pt>
                <c:pt idx="5">
                  <c:v>1332.8850031137811</c:v>
                </c:pt>
                <c:pt idx="6">
                  <c:v>1332.8850031137811</c:v>
                </c:pt>
                <c:pt idx="7">
                  <c:v>1332.8729066804458</c:v>
                </c:pt>
                <c:pt idx="8">
                  <c:v>1332.8549034459486</c:v>
                </c:pt>
                <c:pt idx="9">
                  <c:v>1332.7899414305068</c:v>
                </c:pt>
                <c:pt idx="10">
                  <c:v>1332.7899414305068</c:v>
                </c:pt>
                <c:pt idx="11">
                  <c:v>1332.7899414305068</c:v>
                </c:pt>
                <c:pt idx="12">
                  <c:v>1332.6011407568578</c:v>
                </c:pt>
                <c:pt idx="13">
                  <c:v>1332.6011407568578</c:v>
                </c:pt>
                <c:pt idx="14">
                  <c:v>1332.6011407568578</c:v>
                </c:pt>
                <c:pt idx="15">
                  <c:v>1332.342135193375</c:v>
                </c:pt>
              </c:numCache>
            </c:numRef>
          </c:val>
        </c:ser>
        <c:marker val="1"/>
        <c:axId val="169081856"/>
        <c:axId val="152970752"/>
      </c:lineChart>
      <c:catAx>
        <c:axId val="169081856"/>
        <c:scaling>
          <c:orientation val="minMax"/>
        </c:scaling>
        <c:axPos val="b"/>
        <c:title>
          <c:tx>
            <c:strRef>
              <c:f>Sheet1!$A$25</c:f>
              <c:strCache>
                <c:ptCount val="1"/>
                <c:pt idx="0">
                  <c:v>distance (m)</c:v>
                </c:pt>
              </c:strCache>
            </c:strRef>
          </c:tx>
          <c:txPr>
            <a:bodyPr/>
            <a:lstStyle/>
            <a:p>
              <a:pPr>
                <a:defRPr sz="2400"/>
              </a:pPr>
              <a:endParaRPr lang="en-US"/>
            </a:p>
          </c:txPr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2970752"/>
        <c:crosses val="autoZero"/>
        <c:auto val="1"/>
        <c:lblAlgn val="ctr"/>
        <c:lblOffset val="100"/>
      </c:catAx>
      <c:valAx>
        <c:axId val="152970752"/>
        <c:scaling>
          <c:orientation val="minMax"/>
        </c:scaling>
        <c:axPos val="l"/>
        <c:majorGridlines/>
        <c:title>
          <c:tx>
            <c:strRef>
              <c:f>Sheet1!$E$24</c:f>
              <c:strCache>
                <c:ptCount val="1"/>
                <c:pt idx="0">
                  <c:v>Battery LIFE (days)</c:v>
                </c:pt>
              </c:strCache>
            </c:strRef>
          </c:tx>
          <c:txPr>
            <a:bodyPr rot="-5400000" vert="horz"/>
            <a:lstStyle/>
            <a:p>
              <a:pPr>
                <a:defRPr sz="2800"/>
              </a:pPr>
              <a:endParaRPr lang="en-US"/>
            </a:p>
          </c:txPr>
        </c:title>
        <c:numFmt formatCode="0.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9081856"/>
        <c:crosses val="autoZero"/>
        <c:crossBetween val="between"/>
      </c:valAx>
    </c:plotArea>
    <c:legend>
      <c:legendPos val="r"/>
      <c:txPr>
        <a:bodyPr/>
        <a:lstStyle/>
        <a:p>
          <a:pPr>
            <a:defRPr sz="1800" b="1"/>
          </a:pPr>
          <a:endParaRPr lang="en-US"/>
        </a:p>
      </c:txPr>
    </c:legend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0.78309</cdr:x>
      <cdr:y>0.92</cdr:y>
    </cdr:from>
    <cdr:to>
      <cdr:x>0.92949</cdr:x>
      <cdr:y>0.97791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62750" y="6572250"/>
          <a:ext cx="1264324" cy="4136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fld id="{4DFE4A00-61F6-4D33-A6CA-0152FDE85E7E}" type="TxLink">
            <a:rPr lang="en-US" sz="1600" b="0" i="0" u="none" strike="noStrike">
              <a:solidFill>
                <a:srgbClr val="9C6500"/>
              </a:solidFill>
              <a:latin typeface="Calibri"/>
            </a:rPr>
            <a:pPr/>
            <a:t>5/30/2012 17:26</a:t>
          </a:fld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B98791B3-3B5D-4CBB-B844-91D7CBC021D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137C7AFC-0DF5-4951-A6A6-33536B74C8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80F14BF9-A238-45E3-855E-8D9C8167A360}" type="slidenum">
              <a:rPr lang="en-US"/>
              <a:pPr/>
              <a:t>1</a:t>
            </a:fld>
            <a:endParaRPr lang="en-US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260B61-79AD-421C-B744-29341FAD7E66}" type="slidenum">
              <a:rPr lang="en-US"/>
              <a:pPr/>
              <a:t>2</a:t>
            </a:fld>
            <a:endParaRPr lang="en-US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260B61-79AD-421C-B744-29341FAD7E66}" type="slidenum">
              <a:rPr lang="en-US"/>
              <a:pPr/>
              <a:t>3</a:t>
            </a:fld>
            <a:endParaRPr lang="en-US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DEA85D0-96EC-48AB-B807-173424213DA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07CE8C-8D74-4DBE-8A15-7A785F7AD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837EA72-AF46-46C4-B4DB-41B6B2622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9D180BE-1DD0-46A2-95CD-386B4714D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8FE98DE-0BEA-4B42-9946-E321313F74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1626650-735C-4AA3-BFB1-0B24407F8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3A0750E-5288-4B88-A976-129907494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A83FFA-976B-4B43-ADE0-2C30FBF7DB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12C3EF7-F2D2-4B0C-9CBF-C53B32A20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3F978B4-D095-443C-ACC6-1B3A39922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B42672-46FD-4840-947E-F758A84377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6F1858-37A8-4221-B872-5DFAA9D38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1423" y="6475413"/>
            <a:ext cx="14125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0324D22D-59CF-43C5-97A5-635749C090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802.11-12/0823r0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Target Wake Times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2012-07-12</a:t>
            </a:r>
          </a:p>
        </p:txBody>
      </p:sp>
      <p:sp>
        <p:nvSpPr>
          <p:cNvPr id="410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31423" y="6475413"/>
            <a:ext cx="141250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8B998F5-E62C-48B7-B608-103719883A99}" type="slidenum">
              <a:rPr lang="en-US"/>
              <a:pPr/>
              <a:t>1</a:t>
            </a:fld>
            <a:endParaRPr lang="en-US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303338" y="2418350"/>
          <a:ext cx="6813550" cy="4083050"/>
        </p:xfrm>
        <a:graphic>
          <a:graphicData uri="http://schemas.openxmlformats.org/presentationml/2006/ole">
            <p:oleObj spid="_x0000_s4102" name="Document" r:id="rId4" imgW="8942419" imgH="53549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 With Management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AMPDU contents rules</a:t>
            </a:r>
          </a:p>
          <a:p>
            <a:pPr lvl="1"/>
            <a:r>
              <a:rPr lang="en-US" dirty="0" smtClean="0"/>
              <a:t>Currently allows MGMT Action </a:t>
            </a:r>
            <a:r>
              <a:rPr lang="en-US" dirty="0" err="1" smtClean="0"/>
              <a:t>NoAck</a:t>
            </a:r>
            <a:r>
              <a:rPr lang="en-US" dirty="0" smtClean="0"/>
              <a:t> to be included with DATA frames</a:t>
            </a:r>
          </a:p>
          <a:p>
            <a:pPr lvl="1"/>
            <a:r>
              <a:rPr lang="en-US" dirty="0" smtClean="0"/>
              <a:t>Desire ACK-able MGMT Action frame</a:t>
            </a:r>
          </a:p>
          <a:p>
            <a:pPr lvl="2"/>
            <a:r>
              <a:rPr lang="en-US" dirty="0" smtClean="0"/>
              <a:t>E.g. to deliver :</a:t>
            </a:r>
          </a:p>
          <a:p>
            <a:pPr lvl="3"/>
            <a:r>
              <a:rPr lang="en-US" dirty="0" smtClean="0"/>
              <a:t>NEXT TWT</a:t>
            </a:r>
          </a:p>
          <a:p>
            <a:pPr lvl="3"/>
            <a:r>
              <a:rPr lang="en-US" dirty="0" smtClean="0"/>
              <a:t>TSF</a:t>
            </a:r>
          </a:p>
          <a:p>
            <a:pPr lvl="3"/>
            <a:r>
              <a:rPr lang="en-US" dirty="0" smtClean="0"/>
              <a:t>Beacon Change Notification</a:t>
            </a:r>
          </a:p>
          <a:p>
            <a:r>
              <a:rPr lang="en-US" dirty="0" smtClean="0"/>
              <a:t>Add MGMT Action (regular ACK) frame to AMPDU contents</a:t>
            </a:r>
          </a:p>
          <a:p>
            <a:pPr lvl="1"/>
            <a:r>
              <a:rPr lang="en-US" dirty="0" smtClean="0"/>
              <a:t>One frame allowed</a:t>
            </a:r>
          </a:p>
          <a:p>
            <a:pPr lvl="1"/>
            <a:r>
              <a:rPr lang="en-US" dirty="0" smtClean="0"/>
              <a:t>ACK with MGMT ACK bit in BA frame</a:t>
            </a:r>
          </a:p>
          <a:p>
            <a:pPr lvl="2"/>
            <a:r>
              <a:rPr lang="en-US" dirty="0" smtClean="0"/>
              <a:t>Use one of the many reserved bits in the BA frame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for Mgmt Action frame within AMPDU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80414"/>
            <a:ext cx="7772400" cy="1015585"/>
          </a:xfrm>
        </p:spPr>
        <p:txBody>
          <a:bodyPr/>
          <a:lstStyle/>
          <a:p>
            <a:r>
              <a:rPr lang="en-US" dirty="0" smtClean="0"/>
              <a:t>A reserved bit within the BA Control field conveys ACK status for the maximum one ACK-able MGMT Action frame in an AMPDU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6410" y="1868801"/>
            <a:ext cx="58102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3110" y="3221351"/>
            <a:ext cx="52959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5329260" y="3545201"/>
            <a:ext cx="76200" cy="381000"/>
          </a:xfrm>
          <a:prstGeom prst="rect">
            <a:avLst/>
          </a:prstGeom>
          <a:solidFill>
            <a:srgbClr val="00CC99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>
            <a:endCxn id="9" idx="2"/>
          </p:cNvCxnSpPr>
          <p:nvPr/>
        </p:nvCxnSpPr>
        <p:spPr bwMode="auto">
          <a:xfrm flipH="1" flipV="1">
            <a:off x="5367360" y="3926201"/>
            <a:ext cx="3429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481660" y="4688201"/>
            <a:ext cx="1619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Bit MGMT_ACK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05460" y="301180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5405460" y="3240401"/>
            <a:ext cx="762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T-ACK </a:t>
            </a:r>
            <a:r>
              <a:rPr lang="en-US" dirty="0" err="1" smtClean="0"/>
              <a:t>vs</a:t>
            </a:r>
            <a:r>
              <a:rPr lang="en-US" dirty="0" smtClean="0"/>
              <a:t> MGMT TSF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of location for TSF information for waking device</a:t>
            </a:r>
          </a:p>
          <a:p>
            <a:pPr lvl="1"/>
            <a:r>
              <a:rPr lang="en-US" dirty="0" smtClean="0"/>
              <a:t>Within AMPDU inside of MGMT Action frame</a:t>
            </a:r>
          </a:p>
          <a:p>
            <a:pPr lvl="2"/>
            <a:r>
              <a:rPr lang="en-US" dirty="0" smtClean="0"/>
              <a:t>Allows for maximum information transfer</a:t>
            </a:r>
          </a:p>
          <a:p>
            <a:pPr lvl="3"/>
            <a:r>
              <a:rPr lang="en-US" dirty="0" smtClean="0"/>
              <a:t>E.g. TWT + TSF + Beacon Change notification + other mgmt signaling</a:t>
            </a:r>
          </a:p>
          <a:p>
            <a:pPr lvl="2"/>
            <a:r>
              <a:rPr lang="en-US" dirty="0" smtClean="0"/>
              <a:t>Simple, direct, limited  additional PHY or MAC overhead</a:t>
            </a:r>
          </a:p>
          <a:p>
            <a:pPr lvl="1"/>
            <a:r>
              <a:rPr lang="en-US" dirty="0" smtClean="0"/>
              <a:t>Within T-ACK</a:t>
            </a:r>
          </a:p>
          <a:p>
            <a:pPr lvl="2"/>
            <a:r>
              <a:rPr lang="en-US" dirty="0" smtClean="0"/>
              <a:t>Additional information has direct impact on size of ACK</a:t>
            </a:r>
          </a:p>
          <a:p>
            <a:pPr lvl="3"/>
            <a:r>
              <a:rPr lang="en-US" dirty="0" smtClean="0"/>
              <a:t>AP can choose amount of information to include</a:t>
            </a:r>
          </a:p>
          <a:p>
            <a:pPr lvl="3"/>
            <a:r>
              <a:rPr lang="en-US" dirty="0" smtClean="0"/>
              <a:t>Variable sized ACK = DUR estimation problem?</a:t>
            </a:r>
          </a:p>
          <a:p>
            <a:pPr lvl="2"/>
            <a:r>
              <a:rPr lang="en-US" dirty="0" smtClean="0"/>
              <a:t>TSF information can be used by any waking 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Compare:</a:t>
            </a:r>
          </a:p>
          <a:p>
            <a:pPr lvl="1"/>
            <a:r>
              <a:rPr lang="en-US" dirty="0" smtClean="0"/>
              <a:t>PS-Poll /U-APSD (traditional mechanism using TIM signaling)</a:t>
            </a:r>
          </a:p>
          <a:p>
            <a:pPr lvl="1"/>
            <a:r>
              <a:rPr lang="en-US" dirty="0" smtClean="0"/>
              <a:t>TIM-mediated UL slotting</a:t>
            </a:r>
          </a:p>
          <a:p>
            <a:pPr lvl="1"/>
            <a:r>
              <a:rPr lang="en-US" dirty="0" smtClean="0"/>
              <a:t>TWT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Consumption Profiles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305800" cy="533400"/>
          </a:xfrm>
        </p:spPr>
        <p:txBody>
          <a:bodyPr/>
          <a:lstStyle/>
          <a:p>
            <a:r>
              <a:rPr lang="en-US" dirty="0" smtClean="0"/>
              <a:t>Baseline PS-POLL</a:t>
            </a:r>
            <a:endParaRPr lang="en-US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E132E8F0-0953-4589-931F-0CF931D74C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85800" y="2209800"/>
            <a:ext cx="7543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1981200" y="1905000"/>
            <a:ext cx="990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371600" y="1828800"/>
            <a:ext cx="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295400" y="1447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Wake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371600" y="2209800"/>
            <a:ext cx="6096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38200" y="22098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981200" y="2209800"/>
            <a:ext cx="9906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971800" y="2209800"/>
            <a:ext cx="1143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LM/RM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114800" y="2209800"/>
            <a:ext cx="4572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572000" y="2209800"/>
            <a:ext cx="4572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114800" y="1905000"/>
            <a:ext cx="457200" cy="3048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UL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72000" y="1905000"/>
            <a:ext cx="457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2060"/>
                </a:solidFill>
              </a:rPr>
              <a:t>BA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29200" y="2209800"/>
            <a:ext cx="1143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LM/RM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629400" y="1905000"/>
            <a:ext cx="457200" cy="3048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172200" y="1905000"/>
            <a:ext cx="457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2060"/>
                </a:solidFill>
              </a:rPr>
              <a:t>DL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629400" y="2209800"/>
            <a:ext cx="4572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172200" y="2209800"/>
            <a:ext cx="4572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086600" y="2209800"/>
            <a:ext cx="990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86600" y="12954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Sleep</a:t>
            </a:r>
            <a:endParaRPr lang="en-US" dirty="0"/>
          </a:p>
        </p:txBody>
      </p:sp>
      <p:sp>
        <p:nvSpPr>
          <p:cNvPr id="29" name="Right Brace 28"/>
          <p:cNvSpPr/>
          <p:nvPr/>
        </p:nvSpPr>
        <p:spPr bwMode="auto">
          <a:xfrm rot="16200000">
            <a:off x="3390900" y="1181101"/>
            <a:ext cx="304800" cy="1143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0" y="1295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Access delay</a:t>
            </a:r>
            <a:endParaRPr lang="en-US" dirty="0"/>
          </a:p>
        </p:txBody>
      </p:sp>
      <p:sp>
        <p:nvSpPr>
          <p:cNvPr id="31" name="Right Brace 30"/>
          <p:cNvSpPr/>
          <p:nvPr/>
        </p:nvSpPr>
        <p:spPr bwMode="auto">
          <a:xfrm rot="16200000">
            <a:off x="5448300" y="1181101"/>
            <a:ext cx="304800" cy="1143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05400" y="1295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 + Access delay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85800" y="3962400"/>
            <a:ext cx="7543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1981200" y="3657600"/>
            <a:ext cx="990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371600" y="3962400"/>
            <a:ext cx="6096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38200" y="39624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981200" y="3962400"/>
            <a:ext cx="9906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971800" y="3962400"/>
            <a:ext cx="1143000" cy="30480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?M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114800" y="3962400"/>
            <a:ext cx="4572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572000" y="3962400"/>
            <a:ext cx="4572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14800" y="3657600"/>
            <a:ext cx="457200" cy="3048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UL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572000" y="3657600"/>
            <a:ext cx="457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2060"/>
                </a:solidFill>
              </a:rPr>
              <a:t>BA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486400" y="3657600"/>
            <a:ext cx="457200" cy="3048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029200" y="3657600"/>
            <a:ext cx="457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2060"/>
                </a:solidFill>
              </a:rPr>
              <a:t>DL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86400" y="3962400"/>
            <a:ext cx="4572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029200" y="3962400"/>
            <a:ext cx="4572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943600" y="3962400"/>
            <a:ext cx="990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48" name="Right Brace 47"/>
          <p:cNvSpPr/>
          <p:nvPr/>
        </p:nvSpPr>
        <p:spPr bwMode="auto">
          <a:xfrm rot="16200000">
            <a:off x="3390900" y="2933701"/>
            <a:ext cx="304800" cy="1143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048000" y="3048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Slot delay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7086600" y="1524000"/>
            <a:ext cx="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371600" y="3553599"/>
            <a:ext cx="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295400" y="317259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Wake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943600" y="309639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Sleep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943600" y="3324999"/>
            <a:ext cx="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685800" y="5610999"/>
            <a:ext cx="7543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Rectangle 55"/>
          <p:cNvSpPr/>
          <p:nvPr/>
        </p:nvSpPr>
        <p:spPr bwMode="auto">
          <a:xfrm>
            <a:off x="1371600" y="5610999"/>
            <a:ext cx="6096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38200" y="5610999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1981200" y="5610999"/>
            <a:ext cx="4572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438400" y="5610999"/>
            <a:ext cx="4572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1981200" y="5306199"/>
            <a:ext cx="457200" cy="3048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UL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2438400" y="5306199"/>
            <a:ext cx="457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2060"/>
                </a:solidFill>
              </a:rPr>
              <a:t>BA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3352800" y="5306199"/>
            <a:ext cx="457200" cy="3048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2895600" y="5306199"/>
            <a:ext cx="457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2060"/>
                </a:solidFill>
              </a:rPr>
              <a:t>DL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352800" y="5610999"/>
            <a:ext cx="457200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2895600" y="5610999"/>
            <a:ext cx="457200" cy="304800"/>
          </a:xfrm>
          <a:prstGeom prst="rect">
            <a:avLst/>
          </a:prstGeom>
          <a:solidFill>
            <a:srgbClr val="FF99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810000" y="5610999"/>
            <a:ext cx="990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1371600" y="5202198"/>
            <a:ext cx="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1295400" y="4821198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Wake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0" y="4744998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Sleep</a:t>
            </a:r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3810000" y="4973598"/>
            <a:ext cx="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Content Placeholder 2"/>
          <p:cNvSpPr txBox="1">
            <a:spLocks/>
          </p:cNvSpPr>
          <p:nvPr/>
        </p:nvSpPr>
        <p:spPr bwMode="auto">
          <a:xfrm>
            <a:off x="381000" y="43434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Beacon-based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access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2" name="Content Placeholder 2"/>
          <p:cNvSpPr txBox="1">
            <a:spLocks/>
          </p:cNvSpPr>
          <p:nvPr/>
        </p:nvSpPr>
        <p:spPr bwMode="auto">
          <a:xfrm>
            <a:off x="381000" y="60198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TWT-based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access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Battery Life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58674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900 mAh Battery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219200" y="1524000"/>
          <a:ext cx="7162800" cy="469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to the specification framework document an item to include a mechanism to set wake times and intervals for clients?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31423" y="6475413"/>
            <a:ext cx="141250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C976ED-9D94-4C87-9749-0227E9225BFA}" type="slidenum">
              <a:rPr lang="en-US"/>
              <a:pPr/>
              <a:t>2</a:t>
            </a:fld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832985" y="1006085"/>
          <a:ext cx="6464300" cy="5572125"/>
        </p:xfrm>
        <a:graphic>
          <a:graphicData uri="http://schemas.openxmlformats.org/presentationml/2006/ole">
            <p:oleObj spid="_x0000_s5124" name="Document" r:id="rId4" imgW="8521573" imgH="735416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31423" y="6475413"/>
            <a:ext cx="141250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Fischer,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C976ED-9D94-4C87-9749-0227E9225BFA}" type="slidenum">
              <a:rPr lang="en-US"/>
              <a:pPr/>
              <a:t>3</a:t>
            </a:fld>
            <a:endParaRPr 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794580" y="930073"/>
          <a:ext cx="6464300" cy="5072062"/>
        </p:xfrm>
        <a:graphic>
          <a:graphicData uri="http://schemas.openxmlformats.org/presentationml/2006/ole">
            <p:oleObj spid="_x0000_s21507" name="Document" r:id="rId4" imgW="8521573" imgH="67041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Long-sleeping low power devices need to minimize power consumption</a:t>
            </a:r>
          </a:p>
          <a:p>
            <a:pPr lvl="1"/>
            <a:r>
              <a:rPr lang="en-US" dirty="0" smtClean="0"/>
              <a:t>Call these long-sleepers Z-class devices</a:t>
            </a:r>
          </a:p>
          <a:p>
            <a:r>
              <a:rPr lang="en-US" dirty="0" smtClean="0"/>
              <a:t>Contention for medium at wake time can cause excessive power consumption</a:t>
            </a:r>
          </a:p>
          <a:p>
            <a:pPr lvl="1"/>
            <a:r>
              <a:rPr lang="en-US" dirty="0" smtClean="0"/>
              <a:t>Contention between Z-class devices</a:t>
            </a:r>
          </a:p>
          <a:p>
            <a:pPr lvl="1"/>
            <a:r>
              <a:rPr lang="en-US" dirty="0" smtClean="0"/>
              <a:t>Contention with H-class devices</a:t>
            </a:r>
          </a:p>
          <a:p>
            <a:pPr lvl="2"/>
            <a:r>
              <a:rPr lang="en-US" dirty="0" smtClean="0"/>
              <a:t>H-class = high throughput devices</a:t>
            </a:r>
          </a:p>
          <a:p>
            <a:r>
              <a:rPr lang="en-US" dirty="0" smtClean="0"/>
              <a:t>Propose mechanisms to reduce contention among H and Z class devices</a:t>
            </a:r>
          </a:p>
          <a:p>
            <a:pPr lvl="2"/>
            <a:r>
              <a:rPr lang="en-US" dirty="0" smtClean="0"/>
              <a:t>Minimize wake time for Z-class devices</a:t>
            </a:r>
          </a:p>
          <a:p>
            <a:pPr lvl="2"/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DBAE2-724B-49E3-B320-C3B23540F0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Consumption</a:t>
            </a:r>
            <a:endParaRPr lang="en-US" dirty="0" smtClean="0"/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Z-class STA wake to find busy network</a:t>
            </a:r>
          </a:p>
          <a:p>
            <a:pPr lvl="1"/>
            <a:r>
              <a:rPr lang="en-US" sz="1800" dirty="0" smtClean="0"/>
              <a:t>Potentially excessive Listen, Receive, Transmit time</a:t>
            </a:r>
          </a:p>
          <a:p>
            <a:pPr lvl="2"/>
            <a:r>
              <a:rPr lang="en-US" sz="1600" dirty="0" smtClean="0"/>
              <a:t>Wake and wait for access, wait for RX Beacon, wait for other users</a:t>
            </a:r>
          </a:p>
          <a:p>
            <a:pPr lvl="1"/>
            <a:r>
              <a:rPr lang="en-US" sz="1800" dirty="0" smtClean="0"/>
              <a:t>Competition with other waking Z STA and H STA</a:t>
            </a:r>
          </a:p>
          <a:p>
            <a:pPr lvl="2"/>
            <a:r>
              <a:rPr lang="en-US" sz="1600" dirty="0" smtClean="0"/>
              <a:t>Deferral and collision delay</a:t>
            </a:r>
          </a:p>
          <a:p>
            <a:pPr lvl="1"/>
            <a:r>
              <a:rPr lang="en-US" sz="1800" dirty="0" smtClean="0"/>
              <a:t>Causes increased power consumption, decreased battery life</a:t>
            </a:r>
          </a:p>
          <a:p>
            <a:r>
              <a:rPr lang="en-US" sz="2000" dirty="0" smtClean="0"/>
              <a:t>Proposed solutions:</a:t>
            </a:r>
          </a:p>
          <a:p>
            <a:pPr lvl="1"/>
            <a:r>
              <a:rPr lang="en-US" sz="1800" dirty="0" smtClean="0"/>
              <a:t>Minimize probability of Z-Z competition</a:t>
            </a:r>
          </a:p>
          <a:p>
            <a:pPr lvl="2"/>
            <a:r>
              <a:rPr lang="en-US" sz="1600" dirty="0" smtClean="0"/>
              <a:t>Explicitly spread the Z-class devices apart in time using Target Wake Times (TWT)</a:t>
            </a:r>
          </a:p>
          <a:p>
            <a:pPr lvl="1"/>
            <a:r>
              <a:rPr lang="en-US" sz="1800" dirty="0" smtClean="0"/>
              <a:t>Minimize probability of Z-H competition</a:t>
            </a:r>
          </a:p>
          <a:p>
            <a:pPr lvl="2"/>
            <a:r>
              <a:rPr lang="en-US" sz="1600" dirty="0" smtClean="0"/>
              <a:t>Create Z-class-only operating windows of time</a:t>
            </a:r>
          </a:p>
          <a:p>
            <a:pPr lvl="3"/>
            <a:r>
              <a:rPr lang="en-US" sz="1400" dirty="0" smtClean="0"/>
              <a:t>Z-class access windows follow UTIM = Uplink TIM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54C394A-1C67-4EA1-87EF-0622A50EA98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Distributing Wake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To minimize possibility of busy network upon wake:</a:t>
            </a:r>
          </a:p>
          <a:p>
            <a:pPr lvl="1"/>
            <a:r>
              <a:rPr lang="en-US" sz="1800" dirty="0" smtClean="0"/>
              <a:t>Spread out Z-clients</a:t>
            </a:r>
          </a:p>
          <a:p>
            <a:pPr lvl="2"/>
            <a:r>
              <a:rPr lang="en-US" sz="1600" dirty="0" smtClean="0"/>
              <a:t>Reduced probability of busy medium at wake time</a:t>
            </a:r>
          </a:p>
          <a:p>
            <a:pPr lvl="2"/>
            <a:r>
              <a:rPr lang="en-US" sz="1600" dirty="0" smtClean="0"/>
              <a:t>Minimizes wake to transmit latency</a:t>
            </a:r>
          </a:p>
          <a:p>
            <a:pPr lvl="2"/>
            <a:r>
              <a:rPr lang="en-US" sz="1600" dirty="0" smtClean="0"/>
              <a:t>Also minimizes collision probability</a:t>
            </a:r>
          </a:p>
          <a:p>
            <a:pPr lvl="2"/>
            <a:r>
              <a:rPr lang="en-US" sz="1600" dirty="0" smtClean="0"/>
              <a:t>Minimizes interference between Z class and other classes</a:t>
            </a:r>
          </a:p>
          <a:p>
            <a:r>
              <a:rPr lang="en-US" sz="2000" dirty="0" smtClean="0"/>
              <a:t>Works well when all clients are low traffic and well-spread</a:t>
            </a:r>
          </a:p>
          <a:p>
            <a:pPr lvl="1"/>
            <a:r>
              <a:rPr lang="en-US" sz="1800" dirty="0" smtClean="0"/>
              <a:t>Best when H-class are forced to wait</a:t>
            </a:r>
          </a:p>
          <a:p>
            <a:r>
              <a:rPr lang="en-US" sz="2000" dirty="0" smtClean="0"/>
              <a:t>Need mechanism for spreading out clients</a:t>
            </a:r>
          </a:p>
          <a:p>
            <a:pPr lvl="1"/>
            <a:r>
              <a:rPr lang="en-US" sz="1800" dirty="0" smtClean="0"/>
              <a:t>AP control of wake times</a:t>
            </a:r>
          </a:p>
          <a:p>
            <a:pPr lvl="1"/>
            <a:r>
              <a:rPr lang="en-US" sz="1800" dirty="0" smtClean="0"/>
              <a:t>Propose:</a:t>
            </a:r>
          </a:p>
          <a:p>
            <a:pPr lvl="2"/>
            <a:r>
              <a:rPr lang="en-US" sz="1600" dirty="0" smtClean="0"/>
              <a:t>Requested Wake Time</a:t>
            </a:r>
          </a:p>
          <a:p>
            <a:pPr lvl="2"/>
            <a:r>
              <a:rPr lang="en-US" sz="1600" dirty="0" smtClean="0"/>
              <a:t>Target Wake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 a New Element = TWT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68874"/>
            <a:ext cx="7772400" cy="3627125"/>
          </a:xfrm>
        </p:spPr>
        <p:txBody>
          <a:bodyPr/>
          <a:lstStyle/>
          <a:p>
            <a:r>
              <a:rPr lang="en-US" sz="1400" dirty="0" smtClean="0"/>
              <a:t>RT = Request Type</a:t>
            </a:r>
          </a:p>
          <a:p>
            <a:pPr lvl="1"/>
            <a:r>
              <a:rPr lang="en-US" sz="1200" dirty="0" smtClean="0"/>
              <a:t>Suggestion, Demand, AP accepts, offers alternative for TWT</a:t>
            </a:r>
          </a:p>
          <a:p>
            <a:pPr lvl="1"/>
            <a:r>
              <a:rPr lang="en-US" sz="1200" dirty="0" smtClean="0"/>
              <a:t>Relative </a:t>
            </a:r>
            <a:r>
              <a:rPr lang="en-US" sz="1200" dirty="0" err="1" smtClean="0"/>
              <a:t>vs</a:t>
            </a:r>
            <a:r>
              <a:rPr lang="en-US" sz="1200" dirty="0" smtClean="0"/>
              <a:t> Absolute TSF reference</a:t>
            </a:r>
          </a:p>
          <a:p>
            <a:pPr lvl="1"/>
            <a:r>
              <a:rPr lang="en-US" sz="1200" dirty="0" smtClean="0"/>
              <a:t>Exponent  for </a:t>
            </a:r>
            <a:r>
              <a:rPr lang="en-US" sz="1200" dirty="0" err="1" smtClean="0"/>
              <a:t>WiM</a:t>
            </a:r>
            <a:endParaRPr lang="en-US" sz="1200" dirty="0" smtClean="0"/>
          </a:p>
          <a:p>
            <a:pPr lvl="1"/>
            <a:r>
              <a:rPr lang="en-US" sz="1200" dirty="0" smtClean="0"/>
              <a:t>Flow Direction bit, Flow ID, Flow Type (Request </a:t>
            </a:r>
            <a:r>
              <a:rPr lang="en-US" sz="1200" dirty="0" err="1" smtClean="0"/>
              <a:t>vs</a:t>
            </a:r>
            <a:r>
              <a:rPr lang="en-US" sz="1200" dirty="0" smtClean="0"/>
              <a:t> </a:t>
            </a:r>
            <a:r>
              <a:rPr lang="en-US" sz="1200" dirty="0" err="1" smtClean="0"/>
              <a:t>NoReq</a:t>
            </a:r>
            <a:r>
              <a:rPr lang="en-US" sz="1200" dirty="0" smtClean="0"/>
              <a:t>)</a:t>
            </a:r>
          </a:p>
          <a:p>
            <a:r>
              <a:rPr lang="en-US" sz="1400" dirty="0" smtClean="0"/>
              <a:t>TWT = Target Wake Time</a:t>
            </a:r>
          </a:p>
          <a:p>
            <a:pPr lvl="1"/>
            <a:r>
              <a:rPr lang="en-US" sz="1200" dirty="0" smtClean="0"/>
              <a:t>Relates to TSF, i.e. units are usec, 64 bits</a:t>
            </a:r>
          </a:p>
          <a:p>
            <a:pPr lvl="2"/>
            <a:r>
              <a:rPr lang="en-US" sz="1100" dirty="0" smtClean="0"/>
              <a:t>ABSOLUTE or RELATIVE value, depending on RT indication</a:t>
            </a:r>
          </a:p>
          <a:p>
            <a:r>
              <a:rPr lang="en-US" sz="1400" dirty="0" smtClean="0"/>
              <a:t>MWD = Minimum Wake Duration (x32 usec)</a:t>
            </a:r>
          </a:p>
          <a:p>
            <a:r>
              <a:rPr lang="en-US" sz="1400" dirty="0" err="1" smtClean="0"/>
              <a:t>WiM</a:t>
            </a:r>
            <a:r>
              <a:rPr lang="en-US" sz="1400" dirty="0" smtClean="0"/>
              <a:t> = Wake Interval Mantissa</a:t>
            </a:r>
          </a:p>
          <a:p>
            <a:pPr lvl="1"/>
            <a:r>
              <a:rPr lang="en-US" sz="1200" dirty="0" smtClean="0"/>
              <a:t>Mantissa for required wake interval for indicated direction</a:t>
            </a:r>
          </a:p>
          <a:p>
            <a:r>
              <a:rPr lang="en-US" sz="1400" dirty="0" smtClean="0"/>
              <a:t>Exchanged during Association – always initiated by client</a:t>
            </a:r>
          </a:p>
          <a:p>
            <a:pPr lvl="1"/>
            <a:r>
              <a:rPr lang="en-US" sz="1200" dirty="0" smtClean="0"/>
              <a:t>Can also be sent in MGMT Action frame to update during association</a:t>
            </a:r>
          </a:p>
          <a:p>
            <a:pPr lvl="1"/>
            <a:r>
              <a:rPr lang="en-US" sz="1200" dirty="0" smtClean="0"/>
              <a:t>Can send more than one IE, e.g. one for each direction, accommodates multiple phases and periods</a:t>
            </a:r>
          </a:p>
          <a:p>
            <a:r>
              <a:rPr lang="en-US" sz="1400" dirty="0" smtClean="0"/>
              <a:t>Not restricted to use by Z-class 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1565997"/>
          <a:ext cx="5105400" cy="710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012"/>
                <a:gridCol w="934360"/>
                <a:gridCol w="1100899"/>
                <a:gridCol w="742043"/>
                <a:gridCol w="742043"/>
                <a:gridCol w="742043"/>
              </a:tblGrid>
              <a:tr h="40605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1B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1B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2B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8B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2B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2B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7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IEID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TWT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MWD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WiM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TWT IE RT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56170"/>
            <a:ext cx="7772400" cy="4114800"/>
          </a:xfrm>
        </p:spPr>
        <p:txBody>
          <a:bodyPr/>
          <a:lstStyle/>
          <a:p>
            <a:pPr lvl="1"/>
            <a:r>
              <a:rPr lang="en-US" sz="1000" dirty="0" smtClean="0"/>
              <a:t>CRQ = Client Request</a:t>
            </a:r>
          </a:p>
          <a:p>
            <a:pPr lvl="2"/>
            <a:r>
              <a:rPr lang="en-US" sz="900" dirty="0" smtClean="0"/>
              <a:t>0 = AP Response</a:t>
            </a:r>
          </a:p>
          <a:p>
            <a:pPr lvl="2"/>
            <a:r>
              <a:rPr lang="en-US" sz="900" dirty="0" smtClean="0"/>
              <a:t>1 = Client Request</a:t>
            </a:r>
          </a:p>
          <a:p>
            <a:pPr lvl="1"/>
            <a:r>
              <a:rPr lang="en-US" sz="1000" dirty="0" smtClean="0"/>
              <a:t>TWTC = TWT Command</a:t>
            </a:r>
          </a:p>
          <a:p>
            <a:pPr lvl="2"/>
            <a:r>
              <a:rPr lang="en-US" sz="900" dirty="0" smtClean="0"/>
              <a:t>000b = client NULL suggestion (let AP choose wake time)</a:t>
            </a:r>
          </a:p>
          <a:p>
            <a:pPr lvl="2"/>
            <a:r>
              <a:rPr lang="en-US" sz="900" dirty="0" smtClean="0"/>
              <a:t>001b = client suggestion, AP accepts client suggestion</a:t>
            </a:r>
          </a:p>
          <a:p>
            <a:pPr lvl="2"/>
            <a:r>
              <a:rPr lang="en-US" sz="900" dirty="0" smtClean="0"/>
              <a:t>010b = client demand,  AP accepts client demand</a:t>
            </a:r>
          </a:p>
          <a:p>
            <a:pPr lvl="2"/>
            <a:r>
              <a:rPr lang="en-US" sz="900" dirty="0" smtClean="0"/>
              <a:t>011b = Reserved</a:t>
            </a:r>
          </a:p>
          <a:p>
            <a:pPr lvl="2"/>
            <a:r>
              <a:rPr lang="en-US" sz="900" dirty="0" smtClean="0"/>
              <a:t>100b = Reserved</a:t>
            </a:r>
          </a:p>
          <a:p>
            <a:pPr lvl="2"/>
            <a:r>
              <a:rPr lang="en-US" sz="900" dirty="0" smtClean="0"/>
              <a:t>101b = AP alternative suggestion</a:t>
            </a:r>
          </a:p>
          <a:p>
            <a:pPr lvl="2"/>
            <a:r>
              <a:rPr lang="en-US" sz="900" dirty="0" smtClean="0"/>
              <a:t>110b = AP alternative demand</a:t>
            </a:r>
          </a:p>
          <a:p>
            <a:pPr lvl="2"/>
            <a:r>
              <a:rPr lang="en-US" sz="900" dirty="0" smtClean="0"/>
              <a:t>111b = AP Rejects TWT setup</a:t>
            </a:r>
          </a:p>
          <a:p>
            <a:pPr lvl="1"/>
            <a:r>
              <a:rPr lang="en-US" sz="1000" dirty="0" smtClean="0"/>
              <a:t>ABS = Absolute</a:t>
            </a:r>
          </a:p>
          <a:p>
            <a:pPr lvl="2"/>
            <a:r>
              <a:rPr lang="en-US" sz="900" dirty="0" smtClean="0"/>
              <a:t>0 = Relative TSF value (i.e.  NEXT TBTT + TWT value)</a:t>
            </a:r>
          </a:p>
          <a:p>
            <a:pPr lvl="2"/>
            <a:r>
              <a:rPr lang="en-US" sz="900" dirty="0" smtClean="0"/>
              <a:t>1 = Absolute TSF value</a:t>
            </a:r>
          </a:p>
          <a:p>
            <a:pPr lvl="1"/>
            <a:r>
              <a:rPr lang="en-US" sz="1000" dirty="0" smtClean="0"/>
              <a:t>DIR = Flow Direction</a:t>
            </a:r>
          </a:p>
          <a:p>
            <a:pPr lvl="2"/>
            <a:r>
              <a:rPr lang="en-US" sz="900" dirty="0" smtClean="0"/>
              <a:t>0 = Client to AP</a:t>
            </a:r>
          </a:p>
          <a:p>
            <a:pPr lvl="2"/>
            <a:r>
              <a:rPr lang="en-US" sz="900" dirty="0" smtClean="0"/>
              <a:t>1 = AP to Client</a:t>
            </a:r>
          </a:p>
          <a:p>
            <a:pPr lvl="1"/>
            <a:r>
              <a:rPr lang="en-US" sz="1050" dirty="0" smtClean="0"/>
              <a:t>FT = Flow Type</a:t>
            </a:r>
          </a:p>
          <a:p>
            <a:pPr lvl="2"/>
            <a:r>
              <a:rPr lang="en-US" sz="900" dirty="0" smtClean="0"/>
              <a:t>0 = Request driven –  e.g. Client must send POLL or Trigger</a:t>
            </a:r>
          </a:p>
          <a:p>
            <a:pPr lvl="2"/>
            <a:r>
              <a:rPr lang="en-US" sz="900" dirty="0" smtClean="0"/>
              <a:t>1 = No Request necessary – e.g. AP transmits without first hearing Poll or Trigger, or uplink TX (client transmits)</a:t>
            </a:r>
          </a:p>
          <a:p>
            <a:pPr lvl="1"/>
            <a:r>
              <a:rPr lang="en-US" sz="1100" dirty="0" smtClean="0"/>
              <a:t>FID = Flow ID, RA-TA pair unique (not directionally unique)</a:t>
            </a:r>
          </a:p>
          <a:p>
            <a:pPr lvl="1"/>
            <a:r>
              <a:rPr lang="en-US" sz="1000" dirty="0" smtClean="0"/>
              <a:t>WIEXP = </a:t>
            </a:r>
            <a:r>
              <a:rPr lang="en-US" sz="1000" dirty="0" err="1" smtClean="0"/>
              <a:t>Wi</a:t>
            </a:r>
            <a:r>
              <a:rPr lang="en-US" sz="1000" dirty="0" smtClean="0"/>
              <a:t> Exponent</a:t>
            </a:r>
          </a:p>
          <a:p>
            <a:pPr lvl="2"/>
            <a:r>
              <a:rPr lang="en-US" sz="900" dirty="0" smtClean="0"/>
              <a:t>Wake Interval Exponent, i.e. </a:t>
            </a:r>
            <a:r>
              <a:rPr lang="en-US" sz="900" dirty="0" err="1" smtClean="0"/>
              <a:t>Wi</a:t>
            </a:r>
            <a:r>
              <a:rPr lang="en-US" sz="900" dirty="0" smtClean="0"/>
              <a:t> = </a:t>
            </a:r>
            <a:r>
              <a:rPr lang="en-US" sz="900" dirty="0" err="1" smtClean="0"/>
              <a:t>WiM</a:t>
            </a:r>
            <a:r>
              <a:rPr lang="en-US" sz="900" dirty="0" smtClean="0"/>
              <a:t> x 2 ^ </a:t>
            </a:r>
            <a:r>
              <a:rPr lang="en-US" sz="900" dirty="0" err="1" smtClean="0"/>
              <a:t>WiEXP</a:t>
            </a:r>
            <a:endParaRPr lang="en-US" sz="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295400"/>
          <a:ext cx="5867400" cy="710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201"/>
                <a:gridCol w="929034"/>
                <a:gridCol w="671021"/>
                <a:gridCol w="791110"/>
                <a:gridCol w="791110"/>
                <a:gridCol w="791110"/>
                <a:gridCol w="1054814"/>
              </a:tblGrid>
              <a:tr h="40605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1             3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7        9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10            15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7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CRQ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TWTC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ABS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WIEXP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Beacon Power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Z-class power consumption</a:t>
            </a:r>
          </a:p>
          <a:p>
            <a:pPr lvl="1"/>
            <a:r>
              <a:rPr lang="en-US" sz="1800" dirty="0" smtClean="0"/>
              <a:t>Includes time spent waiting for and receiving long slow Beacon</a:t>
            </a:r>
          </a:p>
          <a:p>
            <a:pPr lvl="1"/>
            <a:r>
              <a:rPr lang="en-US" sz="1800" dirty="0" smtClean="0"/>
              <a:t>Prefer to eliminate beacon reception</a:t>
            </a:r>
          </a:p>
          <a:p>
            <a:r>
              <a:rPr lang="en-US" sz="2000" dirty="0" smtClean="0"/>
              <a:t>With TWT, not necessary to wake for Beacon</a:t>
            </a:r>
          </a:p>
          <a:p>
            <a:pPr lvl="1"/>
            <a:r>
              <a:rPr lang="en-US" sz="1800" dirty="0" smtClean="0"/>
              <a:t>STA Wakes at TWT and transmits after cursory CCA check</a:t>
            </a:r>
          </a:p>
          <a:p>
            <a:pPr lvl="1"/>
            <a:r>
              <a:rPr lang="en-US" sz="1800" dirty="0" smtClean="0"/>
              <a:t>Since Beacon was skipped, TSF adjustment needed</a:t>
            </a:r>
          </a:p>
          <a:p>
            <a:pPr lvl="1"/>
            <a:r>
              <a:rPr lang="en-US" sz="1800" dirty="0" smtClean="0"/>
              <a:t>Option 1:</a:t>
            </a:r>
          </a:p>
          <a:p>
            <a:pPr lvl="2"/>
            <a:r>
              <a:rPr lang="en-US" sz="1600" dirty="0" smtClean="0"/>
              <a:t>Create ACK Frame that includes partial TSF value = T-ACK</a:t>
            </a:r>
          </a:p>
          <a:p>
            <a:pPr lvl="2"/>
            <a:r>
              <a:rPr lang="en-US" sz="1600" dirty="0" smtClean="0"/>
              <a:t>E.g. ACK with 3 Bytes of TSF_LSB</a:t>
            </a:r>
          </a:p>
          <a:p>
            <a:pPr lvl="3"/>
            <a:r>
              <a:rPr lang="en-US" sz="1400" dirty="0" smtClean="0"/>
              <a:t>Potentially also signals operating information change</a:t>
            </a:r>
          </a:p>
          <a:p>
            <a:pPr lvl="3"/>
            <a:r>
              <a:rPr lang="en-US" sz="1400" dirty="0" smtClean="0"/>
              <a:t>I.e. suggestion to wake for and receive a beacon for updated information</a:t>
            </a:r>
          </a:p>
          <a:p>
            <a:pPr lvl="1"/>
            <a:r>
              <a:rPr lang="en-US" sz="1800" dirty="0" smtClean="0"/>
              <a:t>Option 2:</a:t>
            </a:r>
          </a:p>
          <a:p>
            <a:pPr lvl="2"/>
            <a:r>
              <a:rPr lang="en-US" sz="1600" dirty="0" smtClean="0"/>
              <a:t>DL Frame contains TSF information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8FE98DE-0BEA-4B42-9946-E321313F74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29760</TotalTime>
  <Words>1196</Words>
  <Application>Microsoft Office PowerPoint</Application>
  <PresentationFormat>On-screen Show (4:3)</PresentationFormat>
  <Paragraphs>278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Microsoft Office Word 97 - 2003 Document</vt:lpstr>
      <vt:lpstr>Target Wake Times</vt:lpstr>
      <vt:lpstr>Slide 2</vt:lpstr>
      <vt:lpstr>Slide 3</vt:lpstr>
      <vt:lpstr>Introduction</vt:lpstr>
      <vt:lpstr>Power Consumption</vt:lpstr>
      <vt:lpstr>Distributing Wake Times</vt:lpstr>
      <vt:lpstr>Propose a New Element = TWT</vt:lpstr>
      <vt:lpstr>TWT IE RT field</vt:lpstr>
      <vt:lpstr>Beacon Power Consumption</vt:lpstr>
      <vt:lpstr>BA With Management ACK</vt:lpstr>
      <vt:lpstr>ACK for Mgmt Action frame within AMPDU</vt:lpstr>
      <vt:lpstr>T-ACK vs MGMT TSF</vt:lpstr>
      <vt:lpstr>Power Comparison</vt:lpstr>
      <vt:lpstr>Power Consumption Profiles</vt:lpstr>
      <vt:lpstr>Sensor Battery Life</vt:lpstr>
      <vt:lpstr>Straw Poll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TargetWakeTime</dc:title>
  <dc:creator>Matthew Fischer</dc:creator>
  <cp:lastModifiedBy>mfischer</cp:lastModifiedBy>
  <cp:revision>772</cp:revision>
  <cp:lastPrinted>1998-02-10T13:28:06Z</cp:lastPrinted>
  <dcterms:created xsi:type="dcterms:W3CDTF">2007-05-21T21:00:37Z</dcterms:created>
  <dcterms:modified xsi:type="dcterms:W3CDTF">2012-07-14T00:00:33Z</dcterms:modified>
</cp:coreProperties>
</file>