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20"/>
  </p:notesMasterIdLst>
  <p:sldIdLst>
    <p:sldId id="316" r:id="rId2"/>
    <p:sldId id="307" r:id="rId3"/>
    <p:sldId id="265" r:id="rId4"/>
    <p:sldId id="308" r:id="rId5"/>
    <p:sldId id="320" r:id="rId6"/>
    <p:sldId id="318" r:id="rId7"/>
    <p:sldId id="296" r:id="rId8"/>
    <p:sldId id="299" r:id="rId9"/>
    <p:sldId id="274" r:id="rId10"/>
    <p:sldId id="272" r:id="rId11"/>
    <p:sldId id="309" r:id="rId12"/>
    <p:sldId id="295" r:id="rId13"/>
    <p:sldId id="317" r:id="rId14"/>
    <p:sldId id="310" r:id="rId15"/>
    <p:sldId id="319" r:id="rId16"/>
    <p:sldId id="311" r:id="rId17"/>
    <p:sldId id="312" r:id="rId18"/>
    <p:sldId id="313" r:id="rId19"/>
  </p:sldIdLst>
  <p:sldSz cx="9144000" cy="6858000" type="screen4x3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CCFF"/>
    <a:srgbClr val="FF66FF"/>
    <a:srgbClr val="C6E6A2"/>
    <a:srgbClr val="FFFFCC"/>
    <a:srgbClr val="FF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90" autoAdjust="0"/>
    <p:restoredTop sz="94660"/>
  </p:normalViewPr>
  <p:slideViewPr>
    <p:cSldViewPr>
      <p:cViewPr>
        <p:scale>
          <a:sx n="70" d="100"/>
          <a:sy n="70" d="100"/>
        </p:scale>
        <p:origin x="-1158" y="-10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3474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3474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A4800BCB-3C7E-427B-B3FA-60546140F3E7}" type="datetimeFigureOut">
              <a:rPr kumimoji="1" lang="ja-JP" altLang="en-US" smtClean="0"/>
              <a:pPr/>
              <a:t>2012/7/13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6" rIns="91431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8008"/>
            <a:ext cx="5388610" cy="4441270"/>
          </a:xfrm>
          <a:prstGeom prst="rect">
            <a:avLst/>
          </a:prstGeom>
        </p:spPr>
        <p:txBody>
          <a:bodyPr vert="horz" lIns="91431" tIns="45716" rIns="91431" bIns="45716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4302"/>
            <a:ext cx="2918831" cy="493474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4" y="9374302"/>
            <a:ext cx="2918831" cy="493474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7AFBA12F-4C8C-4FEC-9A71-2D5F45B5F81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927319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doc.: IEEE 802.11-11/xxxxr0</a:t>
            </a:r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November 2011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ja-JP" smtClean="0"/>
              <a:t>Yasuhiko Inoue, NTT</a:t>
            </a: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13316" y="9555475"/>
            <a:ext cx="415177" cy="184666"/>
          </a:xfrm>
          <a:ln/>
        </p:spPr>
        <p:txBody>
          <a:bodyPr/>
          <a:lstStyle/>
          <a:p>
            <a:r>
              <a:rPr lang="en-US" altLang="ja-JP"/>
              <a:t>Page </a:t>
            </a:r>
            <a:fld id="{22967C3F-FB06-4A34-899D-18B827F58FC1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46125"/>
            <a:ext cx="4916487" cy="3689350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2012</a:t>
            </a: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Yasuhiko Inoue (NTT), et. al.</a:t>
            </a: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A3DC53-19BC-4764-8465-920A57D26A5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029638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1664804"/>
            <a:ext cx="7772400" cy="475252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2012</a:t>
            </a: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Yasuhiko Inoue (NTT), et. al.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A3DC53-19BC-4764-8465-920A57D26A59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574175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69552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69552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2012</a:t>
            </a: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Yasuhiko Inoue (NTT), et. al.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A3DC53-19BC-4764-8465-920A57D26A59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268620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July 2012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6722272" y="6520698"/>
            <a:ext cx="1821653" cy="18466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altLang="ja-JP" smtClean="0"/>
              <a:t>Yasuhiko Inoue (NTT), et. al.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520332" y="6520698"/>
            <a:ext cx="179536" cy="184666"/>
          </a:xfrm>
        </p:spPr>
        <p:txBody>
          <a:bodyPr/>
          <a:lstStyle>
            <a:lvl1pPr>
              <a:defRPr sz="1200"/>
            </a:lvl1pPr>
          </a:lstStyle>
          <a:p>
            <a:fld id="{4AA3DC53-19BC-4764-8465-920A57D26A59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872526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July 2012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Yasuhiko Inoue (NTT), et. al.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A3DC53-19BC-4764-8465-920A57D26A5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190045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7099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79512" y="1628800"/>
            <a:ext cx="4356484" cy="44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0" y="1628800"/>
            <a:ext cx="4392488" cy="44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July 2012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Yasuhiko Inoue (NTT), et. al.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A3DC53-19BC-4764-8465-920A57D26A5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613689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656692"/>
            <a:ext cx="8229600" cy="760946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43508" y="1535113"/>
            <a:ext cx="435388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43508" y="2174875"/>
            <a:ext cx="435388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08898" y="1535113"/>
            <a:ext cx="4355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08898" y="2174875"/>
            <a:ext cx="4355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July 2012</a:t>
            </a:r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Yasuhiko Inoue (NTT), et. al.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A3DC53-19BC-4764-8465-920A57D26A5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73837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July 2012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Yasuhiko Inoue (NTT), et. al.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A3DC53-19BC-4764-8465-920A57D26A5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585415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July 2012</a:t>
            </a:r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Yasuhiko Inoue (NTT), et. al.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A3DC53-19BC-4764-8465-920A57D26A5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630685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656692"/>
            <a:ext cx="3286001" cy="77840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656692"/>
            <a:ext cx="5111750" cy="546947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512" y="1520788"/>
            <a:ext cx="3286001" cy="46053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2012</a:t>
            </a:r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Yasuhiko Inoue (NTT), et. al.</a:t>
            </a:r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A3DC53-19BC-4764-8465-920A57D26A59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845434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July 2012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Yasuhiko Inoue (NTT), et. al.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A3DC53-19BC-4764-8465-920A57D26A5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883600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762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  <a:endParaRPr lang="en-US" altLang="ja-JP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0788"/>
            <a:ext cx="7772400" cy="457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altLang="ja-JP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ea typeface="ＭＳ Ｐゴシック" charset="-128"/>
              </a:defRPr>
            </a:lvl1pPr>
          </a:lstStyle>
          <a:p>
            <a:r>
              <a:rPr lang="en-US" altLang="ja-JP" smtClean="0"/>
              <a:t>July 2012</a:t>
            </a:r>
            <a:endParaRPr lang="ja-JP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23473" y="6525924"/>
            <a:ext cx="212045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400">
                <a:ea typeface="ＭＳ Ｐゴシック" charset="-128"/>
              </a:defRPr>
            </a:lvl1pPr>
          </a:lstStyle>
          <a:p>
            <a:r>
              <a:rPr lang="en-US" altLang="ja-JP" smtClean="0"/>
              <a:t>Yasuhiko Inoue (NTT), et. al.</a:t>
            </a:r>
            <a:endParaRPr lang="ja-JP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05905" y="6525924"/>
            <a:ext cx="20839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400">
                <a:ea typeface="ＭＳ Ｐゴシック" charset="-128"/>
              </a:defRPr>
            </a:lvl1pPr>
          </a:lstStyle>
          <a:p>
            <a:fld id="{4AA3DC53-19BC-4764-8465-920A57D26A59}" type="slidenum">
              <a:rPr lang="ja-JP" altLang="en-US" smtClean="0"/>
              <a:pPr/>
              <a:t>&lt;#&gt;</a:t>
            </a:fld>
            <a:endParaRPr lang="ja-JP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altLang="ja-JP" sz="1800" b="1" dirty="0">
                <a:ea typeface="ＭＳ Ｐゴシック" charset="-128"/>
              </a:rPr>
              <a:t>doc.: IEEE </a:t>
            </a:r>
            <a:r>
              <a:rPr lang="en-US" altLang="ja-JP" sz="1800" b="1" dirty="0" smtClean="0">
                <a:ea typeface="ＭＳ Ｐゴシック" charset="-128"/>
              </a:rPr>
              <a:t>802.11-12/0820r0</a:t>
            </a:r>
            <a:endParaRPr lang="en-US" altLang="ja-JP" sz="1800" b="1" dirty="0">
              <a:ea typeface="ＭＳ Ｐゴシック" charset="-128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525924"/>
            <a:ext cx="83837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1400" dirty="0">
                <a:ea typeface="ＭＳ Ｐゴシック" charset="-128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-2003___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wmf"/><Relationship Id="rId17" Type="http://schemas.openxmlformats.org/officeDocument/2006/relationships/image" Target="../media/image18.wmf"/><Relationship Id="rId2" Type="http://schemas.openxmlformats.org/officeDocument/2006/relationships/image" Target="../media/image3.wmf"/><Relationship Id="rId16" Type="http://schemas.openxmlformats.org/officeDocument/2006/relationships/image" Target="../media/image17.jpeg"/><Relationship Id="rId20" Type="http://schemas.openxmlformats.org/officeDocument/2006/relationships/image" Target="../media/image2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5" Type="http://schemas.openxmlformats.org/officeDocument/2006/relationships/image" Target="../media/image16.jpeg"/><Relationship Id="rId10" Type="http://schemas.openxmlformats.org/officeDocument/2006/relationships/image" Target="../media/image11.wmf"/><Relationship Id="rId19" Type="http://schemas.openxmlformats.org/officeDocument/2006/relationships/image" Target="../media/image20.png"/><Relationship Id="rId4" Type="http://schemas.openxmlformats.org/officeDocument/2006/relationships/image" Target="../media/image5.wmf"/><Relationship Id="rId9" Type="http://schemas.openxmlformats.org/officeDocument/2006/relationships/image" Target="../media/image10.png"/><Relationship Id="rId14" Type="http://schemas.openxmlformats.org/officeDocument/2006/relationships/image" Target="../media/image15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sco.com/en/US/netsol/ns827/networking_solutions_sub_solution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July 2012</a:t>
            </a:r>
            <a:endParaRPr lang="en-US" altLang="ja-JP" dirty="0"/>
          </a:p>
        </p:txBody>
      </p:sp>
      <p:sp>
        <p:nvSpPr>
          <p:cNvPr id="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Yasuhiko Inoue (NTT), et. al.</a:t>
            </a:r>
            <a:endParaRPr lang="en-US" altLang="ja-JP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A83FB22B-CB5D-478E-8A57-C4DAD761CF17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685800"/>
            <a:ext cx="8496944" cy="1339044"/>
          </a:xfrm>
          <a:noFill/>
          <a:ln/>
        </p:spPr>
        <p:txBody>
          <a:bodyPr/>
          <a:lstStyle/>
          <a:p>
            <a:r>
              <a:rPr lang="en-US" altLang="ja-JP" dirty="0" smtClean="0">
                <a:ea typeface="ＭＳ Ｐゴシック" charset="-128"/>
              </a:rPr>
              <a:t>Improved Spectrum Efficiency for the Next Generation WLANs</a:t>
            </a:r>
            <a:endParaRPr lang="en-US" altLang="ja-JP" dirty="0">
              <a:ea typeface="ＭＳ Ｐゴシック" charset="-128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37879"/>
            <a:ext cx="7772400" cy="583009"/>
          </a:xfrm>
          <a:noFill/>
          <a:ln/>
        </p:spPr>
        <p:txBody>
          <a:bodyPr anchor="ctr"/>
          <a:lstStyle/>
          <a:p>
            <a:pPr algn="ctr">
              <a:buFontTx/>
              <a:buNone/>
            </a:pPr>
            <a:r>
              <a:rPr lang="en-US" altLang="ja-JP" sz="2000" dirty="0">
                <a:ea typeface="ＭＳ Ｐゴシック" charset="-128"/>
              </a:rPr>
              <a:t>Date:</a:t>
            </a:r>
            <a:r>
              <a:rPr lang="en-US" altLang="ja-JP" sz="2000" b="0" dirty="0">
                <a:ea typeface="ＭＳ Ｐゴシック" charset="-128"/>
              </a:rPr>
              <a:t> </a:t>
            </a:r>
            <a:r>
              <a:rPr lang="en-US" altLang="ja-JP" sz="2000" b="0" dirty="0" smtClean="0">
                <a:ea typeface="ＭＳ Ｐゴシック" charset="-128"/>
              </a:rPr>
              <a:t>2012-07-18</a:t>
            </a:r>
            <a:endParaRPr lang="en-US" altLang="ja-JP" sz="2000" b="0" dirty="0">
              <a:ea typeface="ＭＳ Ｐゴシック" charset="-128"/>
            </a:endParaRPr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5966967"/>
              </p:ext>
            </p:extLst>
          </p:nvPr>
        </p:nvGraphicFramePr>
        <p:xfrm>
          <a:off x="273050" y="2443163"/>
          <a:ext cx="8624888" cy="3943350"/>
        </p:xfrm>
        <a:graphic>
          <a:graphicData uri="http://schemas.openxmlformats.org/presentationml/2006/ole">
            <p:oleObj spid="_x0000_s2051" name="Document" r:id="rId4" imgW="8261155" imgH="3784814" progId="Word.Document.8">
              <p:embed/>
            </p:oleObj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323528" y="206084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 dirty="0">
                <a:ea typeface="ＭＳ Ｐゴシック" charset="-128"/>
              </a:rPr>
              <a:t>Authors:</a:t>
            </a:r>
            <a:endParaRPr lang="en-US" altLang="ja-JP" sz="2000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420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5516" y="685800"/>
            <a:ext cx="8712968" cy="762980"/>
          </a:xfrm>
        </p:spPr>
        <p:txBody>
          <a:bodyPr/>
          <a:lstStyle/>
          <a:p>
            <a:r>
              <a:rPr lang="en-US" altLang="ja-JP" b="1" dirty="0" smtClean="0">
                <a:latin typeface="Times New Roman" pitchFamily="18" charset="0"/>
                <a:cs typeface="Times New Roman" pitchFamily="18" charset="0"/>
              </a:rPr>
              <a:t>Technologies for the spectrum efficiency (2)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1376772"/>
            <a:ext cx="8784976" cy="2052228"/>
          </a:xfrm>
        </p:spPr>
        <p:txBody>
          <a:bodyPr/>
          <a:lstStyle/>
          <a:p>
            <a:r>
              <a:rPr lang="en-US" altLang="ja-JP" sz="2000" b="1" dirty="0" smtClean="0">
                <a:latin typeface="Times New Roman" pitchFamily="18" charset="0"/>
                <a:cs typeface="Times New Roman" pitchFamily="18" charset="0"/>
              </a:rPr>
              <a:t>Advanced SDMA technique</a:t>
            </a:r>
          </a:p>
          <a:p>
            <a:pPr lvl="1"/>
            <a:r>
              <a:rPr lang="en-US" altLang="ja-JP" sz="1600" b="1" dirty="0" smtClean="0">
                <a:latin typeface="Times New Roman" pitchFamily="18" charset="0"/>
                <a:cs typeface="Times New Roman" pitchFamily="18" charset="0"/>
              </a:rPr>
              <a:t>Extending the transmit beamforming used in MU-MIMO, interference can be reduced by mutual null steering technique to enhance the total system capacity.</a:t>
            </a:r>
          </a:p>
          <a:p>
            <a:pPr lvl="1">
              <a:buNone/>
            </a:pPr>
            <a:r>
              <a:rPr lang="en-US" altLang="ja-JP" sz="16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ja-JP" sz="16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altLang="ja-JP" sz="1600" b="1" dirty="0" smtClean="0">
                <a:latin typeface="Times New Roman" pitchFamily="18" charset="0"/>
                <a:cs typeface="Times New Roman" pitchFamily="18" charset="0"/>
              </a:rPr>
              <a:t>APs on the same channel can transmit data to their STAs at the same time on the same channel</a:t>
            </a:r>
          </a:p>
          <a:p>
            <a:pPr lvl="1"/>
            <a:r>
              <a:rPr lang="en-US" altLang="ja-JP" sz="1600" b="1" dirty="0" smtClean="0">
                <a:latin typeface="Times New Roman" pitchFamily="18" charset="0"/>
                <a:cs typeface="Times New Roman" pitchFamily="18" charset="0"/>
              </a:rPr>
              <a:t>The system capacity, ideally, will be improved by a factor of two.</a:t>
            </a:r>
            <a:endParaRPr lang="ja-JP" altLang="en-US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フッター プレースホルダー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Yasuhiko Inoue (NTT), et. al.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F9A2-4AC6-42EC-9E9E-3D0AD6D47270}" type="slidenum">
              <a:rPr lang="ja-JP" altLang="en-US" smtClean="0">
                <a:solidFill>
                  <a:srgbClr val="000000"/>
                </a:solidFill>
              </a:rPr>
              <a:pPr/>
              <a:t>10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AutoShape 511"/>
          <p:cNvSpPr>
            <a:spLocks noChangeArrowheads="1"/>
          </p:cNvSpPr>
          <p:nvPr/>
        </p:nvSpPr>
        <p:spPr bwMode="auto">
          <a:xfrm>
            <a:off x="2913508" y="3518476"/>
            <a:ext cx="1400175" cy="538163"/>
          </a:xfrm>
          <a:prstGeom prst="cube">
            <a:avLst>
              <a:gd name="adj" fmla="val 25000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0" lang="en-US" altLang="ja-JP" sz="2000" b="1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AP2</a:t>
            </a:r>
            <a:endParaRPr kumimoji="0" lang="ja-JP" altLang="en-US" sz="2000" b="1">
              <a:solidFill>
                <a:schemeClr val="tx1"/>
              </a:solidFill>
              <a:latin typeface="Times New Roman" pitchFamily="18" charset="0"/>
              <a:ea typeface="HGP創英角ｺﾞｼｯｸUB" pitchFamily="50" charset="-128"/>
              <a:cs typeface="Times New Roman" pitchFamily="18" charset="0"/>
            </a:endParaRPr>
          </a:p>
        </p:txBody>
      </p:sp>
      <p:sp>
        <p:nvSpPr>
          <p:cNvPr id="6" name="角丸四角形吹き出し 5"/>
          <p:cNvSpPr/>
          <p:nvPr/>
        </p:nvSpPr>
        <p:spPr>
          <a:xfrm>
            <a:off x="4540249" y="3184655"/>
            <a:ext cx="4496246" cy="3096344"/>
          </a:xfrm>
          <a:prstGeom prst="wedgeRoundRectCallout">
            <a:avLst>
              <a:gd name="adj1" fmla="val -56496"/>
              <a:gd name="adj2" fmla="val -19968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7" name="正方形/長方形 82"/>
          <p:cNvSpPr/>
          <p:nvPr/>
        </p:nvSpPr>
        <p:spPr bwMode="auto">
          <a:xfrm>
            <a:off x="178940" y="5545447"/>
            <a:ext cx="663345" cy="45672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0" lang="en-US" altLang="ja-JP" sz="1600" b="1" dirty="0" smtClean="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STA1</a:t>
            </a:r>
            <a:endParaRPr kumimoji="0" lang="ja-JP" altLang="en-US" sz="1600" b="1" dirty="0">
              <a:solidFill>
                <a:schemeClr val="tx1"/>
              </a:solidFill>
              <a:latin typeface="Times New Roman" pitchFamily="18" charset="0"/>
              <a:ea typeface="HGP創英角ｺﾞｼｯｸUB" pitchFamily="50" charset="-128"/>
              <a:cs typeface="Times New Roman" pitchFamily="18" charset="0"/>
            </a:endParaRPr>
          </a:p>
        </p:txBody>
      </p:sp>
      <p:sp>
        <p:nvSpPr>
          <p:cNvPr id="8" name="Line 174"/>
          <p:cNvSpPr>
            <a:spLocks noChangeShapeType="1"/>
          </p:cNvSpPr>
          <p:nvPr/>
        </p:nvSpPr>
        <p:spPr bwMode="auto">
          <a:xfrm flipH="1">
            <a:off x="510033" y="5291267"/>
            <a:ext cx="0" cy="2778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kumimoji="0" lang="ja-JP" altLang="en-US" sz="1600" b="1" dirty="0">
              <a:latin typeface="Times New Roman" pitchFamily="18" charset="0"/>
              <a:ea typeface="HGP創英角ｺﾞｼｯｸUB" pitchFamily="50" charset="-128"/>
              <a:cs typeface="Times New Roman" pitchFamily="18" charset="0"/>
            </a:endParaRPr>
          </a:p>
        </p:txBody>
      </p:sp>
      <p:sp>
        <p:nvSpPr>
          <p:cNvPr id="9" name="正方形/長方形 82"/>
          <p:cNvSpPr/>
          <p:nvPr/>
        </p:nvSpPr>
        <p:spPr bwMode="auto">
          <a:xfrm>
            <a:off x="2987252" y="5556826"/>
            <a:ext cx="663345" cy="445343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0" lang="en-US" altLang="ja-JP" sz="1600" b="1" dirty="0" smtClean="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STA3</a:t>
            </a:r>
            <a:endParaRPr kumimoji="0" lang="ja-JP" altLang="en-US" sz="1600" b="1" dirty="0">
              <a:solidFill>
                <a:schemeClr val="tx1"/>
              </a:solidFill>
              <a:latin typeface="Times New Roman" pitchFamily="18" charset="0"/>
              <a:ea typeface="HGP創英角ｺﾞｼｯｸUB" pitchFamily="50" charset="-128"/>
              <a:cs typeface="Times New Roman" pitchFamily="18" charset="0"/>
            </a:endParaRPr>
          </a:p>
        </p:txBody>
      </p:sp>
      <p:sp>
        <p:nvSpPr>
          <p:cNvPr id="10" name="Line 174"/>
          <p:cNvSpPr>
            <a:spLocks noChangeShapeType="1"/>
          </p:cNvSpPr>
          <p:nvPr/>
        </p:nvSpPr>
        <p:spPr bwMode="auto">
          <a:xfrm flipH="1">
            <a:off x="3334195" y="5307142"/>
            <a:ext cx="0" cy="2778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kumimoji="0" lang="ja-JP" altLang="en-US" sz="1600" b="1" dirty="0">
              <a:latin typeface="Times New Roman" pitchFamily="18" charset="0"/>
              <a:ea typeface="HGP創英角ｺﾞｼｯｸUB" pitchFamily="50" charset="-128"/>
              <a:cs typeface="Times New Roman" pitchFamily="18" charset="0"/>
            </a:endParaRPr>
          </a:p>
        </p:txBody>
      </p:sp>
      <p:sp>
        <p:nvSpPr>
          <p:cNvPr id="11" name="Line 509"/>
          <p:cNvSpPr>
            <a:spLocks noChangeShapeType="1"/>
          </p:cNvSpPr>
          <p:nvPr/>
        </p:nvSpPr>
        <p:spPr bwMode="auto">
          <a:xfrm>
            <a:off x="560833" y="4043492"/>
            <a:ext cx="0" cy="3016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ja-JP" altLang="en-US" b="1">
              <a:latin typeface="Times New Roman" pitchFamily="18" charset="0"/>
              <a:ea typeface="HGP創英角ｺﾞｼｯｸUB" pitchFamily="50" charset="-128"/>
              <a:cs typeface="Times New Roman" pitchFamily="18" charset="0"/>
            </a:endParaRPr>
          </a:p>
        </p:txBody>
      </p:sp>
      <p:sp>
        <p:nvSpPr>
          <p:cNvPr id="12" name="Line 510"/>
          <p:cNvSpPr>
            <a:spLocks noChangeShapeType="1"/>
          </p:cNvSpPr>
          <p:nvPr/>
        </p:nvSpPr>
        <p:spPr bwMode="auto">
          <a:xfrm>
            <a:off x="706883" y="4026030"/>
            <a:ext cx="0" cy="2984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ja-JP" altLang="en-US" b="1">
              <a:latin typeface="Times New Roman" pitchFamily="18" charset="0"/>
              <a:ea typeface="HGP創英角ｺﾞｼｯｸUB" pitchFamily="50" charset="-128"/>
              <a:cs typeface="Times New Roman" pitchFamily="18" charset="0"/>
            </a:endParaRPr>
          </a:p>
        </p:txBody>
      </p:sp>
      <p:sp>
        <p:nvSpPr>
          <p:cNvPr id="13" name="AutoShape 511"/>
          <p:cNvSpPr>
            <a:spLocks noChangeArrowheads="1"/>
          </p:cNvSpPr>
          <p:nvPr/>
        </p:nvSpPr>
        <p:spPr bwMode="auto">
          <a:xfrm>
            <a:off x="467170" y="3481964"/>
            <a:ext cx="1398588" cy="547687"/>
          </a:xfrm>
          <a:prstGeom prst="cube">
            <a:avLst>
              <a:gd name="adj" fmla="val 25000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0" lang="en-US" altLang="ja-JP" sz="2000" b="1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AP1</a:t>
            </a:r>
            <a:endParaRPr kumimoji="0" lang="ja-JP" altLang="en-US" sz="2000" b="1">
              <a:solidFill>
                <a:schemeClr val="tx1"/>
              </a:solidFill>
              <a:latin typeface="Times New Roman" pitchFamily="18" charset="0"/>
              <a:ea typeface="HGP創英角ｺﾞｼｯｸUB" pitchFamily="50" charset="-128"/>
              <a:cs typeface="Times New Roman" pitchFamily="18" charset="0"/>
            </a:endParaRPr>
          </a:p>
        </p:txBody>
      </p:sp>
      <p:sp>
        <p:nvSpPr>
          <p:cNvPr id="14" name="Line 512"/>
          <p:cNvSpPr>
            <a:spLocks noChangeShapeType="1"/>
          </p:cNvSpPr>
          <p:nvPr/>
        </p:nvSpPr>
        <p:spPr bwMode="auto">
          <a:xfrm>
            <a:off x="857695" y="4041905"/>
            <a:ext cx="0" cy="3000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ja-JP" altLang="en-US" b="1">
              <a:latin typeface="Times New Roman" pitchFamily="18" charset="0"/>
              <a:ea typeface="HGP創英角ｺﾞｼｯｸUB" pitchFamily="50" charset="-128"/>
              <a:cs typeface="Times New Roman" pitchFamily="18" charset="0"/>
            </a:endParaRPr>
          </a:p>
        </p:txBody>
      </p:sp>
      <p:sp>
        <p:nvSpPr>
          <p:cNvPr id="15" name="Line 513"/>
          <p:cNvSpPr>
            <a:spLocks noChangeShapeType="1"/>
          </p:cNvSpPr>
          <p:nvPr/>
        </p:nvSpPr>
        <p:spPr bwMode="auto">
          <a:xfrm>
            <a:off x="1602233" y="4026030"/>
            <a:ext cx="0" cy="2984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ja-JP" altLang="en-US" b="1">
              <a:latin typeface="Times New Roman" pitchFamily="18" charset="0"/>
              <a:ea typeface="HGP創英角ｺﾞｼｯｸUB" pitchFamily="50" charset="-128"/>
              <a:cs typeface="Times New Roman" pitchFamily="18" charset="0"/>
            </a:endParaRPr>
          </a:p>
        </p:txBody>
      </p:sp>
      <p:sp>
        <p:nvSpPr>
          <p:cNvPr id="16" name="Line 539"/>
          <p:cNvSpPr>
            <a:spLocks noChangeShapeType="1"/>
          </p:cNvSpPr>
          <p:nvPr/>
        </p:nvSpPr>
        <p:spPr bwMode="auto">
          <a:xfrm>
            <a:off x="933895" y="4156205"/>
            <a:ext cx="5080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ja-JP" altLang="en-US" b="1">
              <a:latin typeface="Times New Roman" pitchFamily="18" charset="0"/>
              <a:ea typeface="HGP創英角ｺﾞｼｯｸUB" pitchFamily="50" charset="-128"/>
              <a:cs typeface="Times New Roman" pitchFamily="18" charset="0"/>
            </a:endParaRPr>
          </a:p>
        </p:txBody>
      </p:sp>
      <p:sp>
        <p:nvSpPr>
          <p:cNvPr id="17" name="Line 509"/>
          <p:cNvSpPr>
            <a:spLocks noChangeShapeType="1"/>
          </p:cNvSpPr>
          <p:nvPr/>
        </p:nvSpPr>
        <p:spPr bwMode="auto">
          <a:xfrm>
            <a:off x="3008758" y="4072067"/>
            <a:ext cx="0" cy="2968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ja-JP" altLang="en-US" b="1">
              <a:latin typeface="Times New Roman" pitchFamily="18" charset="0"/>
              <a:ea typeface="HGP創英角ｺﾞｼｯｸUB" pitchFamily="50" charset="-128"/>
              <a:cs typeface="Times New Roman" pitchFamily="18" charset="0"/>
            </a:endParaRPr>
          </a:p>
        </p:txBody>
      </p:sp>
      <p:sp>
        <p:nvSpPr>
          <p:cNvPr id="18" name="Line 510"/>
          <p:cNvSpPr>
            <a:spLocks noChangeShapeType="1"/>
          </p:cNvSpPr>
          <p:nvPr/>
        </p:nvSpPr>
        <p:spPr bwMode="auto">
          <a:xfrm>
            <a:off x="3154808" y="4053017"/>
            <a:ext cx="0" cy="2921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ja-JP" altLang="en-US" b="1">
              <a:latin typeface="Times New Roman" pitchFamily="18" charset="0"/>
              <a:ea typeface="HGP創英角ｺﾞｼｯｸUB" pitchFamily="50" charset="-128"/>
              <a:cs typeface="Times New Roman" pitchFamily="18" charset="0"/>
            </a:endParaRPr>
          </a:p>
        </p:txBody>
      </p:sp>
      <p:sp>
        <p:nvSpPr>
          <p:cNvPr id="19" name="Line 512"/>
          <p:cNvSpPr>
            <a:spLocks noChangeShapeType="1"/>
          </p:cNvSpPr>
          <p:nvPr/>
        </p:nvSpPr>
        <p:spPr bwMode="auto">
          <a:xfrm>
            <a:off x="3304033" y="4067305"/>
            <a:ext cx="0" cy="2952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ja-JP" altLang="en-US" b="1">
              <a:latin typeface="Times New Roman" pitchFamily="18" charset="0"/>
              <a:ea typeface="HGP創英角ｺﾞｼｯｸUB" pitchFamily="50" charset="-128"/>
              <a:cs typeface="Times New Roman" pitchFamily="18" charset="0"/>
            </a:endParaRPr>
          </a:p>
        </p:txBody>
      </p:sp>
      <p:sp>
        <p:nvSpPr>
          <p:cNvPr id="20" name="Line 513"/>
          <p:cNvSpPr>
            <a:spLocks noChangeShapeType="1"/>
          </p:cNvSpPr>
          <p:nvPr/>
        </p:nvSpPr>
        <p:spPr bwMode="auto">
          <a:xfrm>
            <a:off x="4048570" y="4053017"/>
            <a:ext cx="0" cy="2921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ja-JP" altLang="en-US" b="1">
              <a:latin typeface="Times New Roman" pitchFamily="18" charset="0"/>
              <a:ea typeface="HGP創英角ｺﾞｼｯｸUB" pitchFamily="50" charset="-128"/>
              <a:cs typeface="Times New Roman" pitchFamily="18" charset="0"/>
            </a:endParaRPr>
          </a:p>
        </p:txBody>
      </p:sp>
      <p:sp>
        <p:nvSpPr>
          <p:cNvPr id="21" name="Line 539"/>
          <p:cNvSpPr>
            <a:spLocks noChangeShapeType="1"/>
          </p:cNvSpPr>
          <p:nvPr/>
        </p:nvSpPr>
        <p:spPr bwMode="auto">
          <a:xfrm>
            <a:off x="3381820" y="4181605"/>
            <a:ext cx="5080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ja-JP" altLang="en-US" b="1">
              <a:latin typeface="Times New Roman" pitchFamily="18" charset="0"/>
              <a:ea typeface="HGP創英角ｺﾞｼｯｸUB" pitchFamily="50" charset="-128"/>
              <a:cs typeface="Times New Roman" pitchFamily="18" charset="0"/>
            </a:endParaRPr>
          </a:p>
        </p:txBody>
      </p:sp>
      <p:sp>
        <p:nvSpPr>
          <p:cNvPr id="22" name="円/楕円 326"/>
          <p:cNvSpPr>
            <a:spLocks noChangeArrowheads="1"/>
          </p:cNvSpPr>
          <p:nvPr/>
        </p:nvSpPr>
        <p:spPr bwMode="auto">
          <a:xfrm rot="1279694">
            <a:off x="3311970" y="4283205"/>
            <a:ext cx="344488" cy="925512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0000" tIns="46800" rIns="90000" bIns="46800"/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kumimoji="0" lang="ja-JP" altLang="en-US" sz="2000" b="1">
              <a:latin typeface="Times New Roman" pitchFamily="18" charset="0"/>
              <a:ea typeface="HGP創英角ｺﾞｼｯｸUB" pitchFamily="50" charset="-128"/>
              <a:cs typeface="Times New Roman" pitchFamily="18" charset="0"/>
            </a:endParaRPr>
          </a:p>
        </p:txBody>
      </p:sp>
      <p:sp>
        <p:nvSpPr>
          <p:cNvPr id="23" name="円/楕円 327"/>
          <p:cNvSpPr>
            <a:spLocks noChangeArrowheads="1"/>
          </p:cNvSpPr>
          <p:nvPr/>
        </p:nvSpPr>
        <p:spPr bwMode="auto">
          <a:xfrm rot="20607564">
            <a:off x="3762820" y="4313367"/>
            <a:ext cx="365125" cy="93345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0000" tIns="46800" rIns="90000" bIns="46800"/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kumimoji="0" lang="ja-JP" altLang="en-US" sz="2000" b="1">
              <a:latin typeface="Times New Roman" pitchFamily="18" charset="0"/>
              <a:ea typeface="HGP創英角ｺﾞｼｯｸUB" pitchFamily="50" charset="-128"/>
              <a:cs typeface="Times New Roman" pitchFamily="18" charset="0"/>
            </a:endParaRPr>
          </a:p>
        </p:txBody>
      </p:sp>
      <p:sp>
        <p:nvSpPr>
          <p:cNvPr id="24" name="円/楕円 326"/>
          <p:cNvSpPr>
            <a:spLocks noChangeArrowheads="1"/>
          </p:cNvSpPr>
          <p:nvPr/>
        </p:nvSpPr>
        <p:spPr bwMode="auto">
          <a:xfrm rot="2134268">
            <a:off x="595758" y="4262567"/>
            <a:ext cx="396875" cy="99853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/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kumimoji="0" lang="ja-JP" altLang="en-US" sz="2000" b="1">
              <a:latin typeface="Times New Roman" pitchFamily="18" charset="0"/>
              <a:ea typeface="HGP創英角ｺﾞｼｯｸUB" pitchFamily="50" charset="-128"/>
              <a:cs typeface="Times New Roman" pitchFamily="18" charset="0"/>
            </a:endParaRPr>
          </a:p>
        </p:txBody>
      </p:sp>
      <p:sp>
        <p:nvSpPr>
          <p:cNvPr id="25" name="円/楕円 327"/>
          <p:cNvSpPr>
            <a:spLocks noChangeArrowheads="1"/>
          </p:cNvSpPr>
          <p:nvPr/>
        </p:nvSpPr>
        <p:spPr bwMode="auto">
          <a:xfrm rot="20184178">
            <a:off x="1148208" y="4353055"/>
            <a:ext cx="403225" cy="862012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/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kumimoji="0" lang="ja-JP" altLang="en-US" sz="2000" b="1">
              <a:latin typeface="Times New Roman" pitchFamily="18" charset="0"/>
              <a:ea typeface="HGP創英角ｺﾞｼｯｸUB" pitchFamily="50" charset="-128"/>
              <a:cs typeface="Times New Roman" pitchFamily="18" charset="0"/>
            </a:endParaRPr>
          </a:p>
        </p:txBody>
      </p:sp>
      <p:sp>
        <p:nvSpPr>
          <p:cNvPr id="26" name="円/楕円 326"/>
          <p:cNvSpPr>
            <a:spLocks noChangeArrowheads="1"/>
          </p:cNvSpPr>
          <p:nvPr/>
        </p:nvSpPr>
        <p:spPr bwMode="auto">
          <a:xfrm rot="17672520">
            <a:off x="2052289" y="3710911"/>
            <a:ext cx="346075" cy="2373313"/>
          </a:xfrm>
          <a:prstGeom prst="ellipse">
            <a:avLst/>
          </a:prstGeom>
          <a:noFill/>
          <a:ln>
            <a:prstDash val="dash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/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kumimoji="0" lang="ja-JP" altLang="en-US" sz="2000" b="1">
              <a:solidFill>
                <a:srgbClr val="FF0000"/>
              </a:solidFill>
              <a:latin typeface="Times New Roman" pitchFamily="18" charset="0"/>
              <a:ea typeface="HGP創英角ｺﾞｼｯｸUB" pitchFamily="50" charset="-128"/>
              <a:cs typeface="Times New Roman" pitchFamily="18" charset="0"/>
            </a:endParaRPr>
          </a:p>
        </p:txBody>
      </p:sp>
      <p:sp>
        <p:nvSpPr>
          <p:cNvPr id="27" name="円/楕円 327"/>
          <p:cNvSpPr>
            <a:spLocks noChangeArrowheads="1"/>
          </p:cNvSpPr>
          <p:nvPr/>
        </p:nvSpPr>
        <p:spPr bwMode="auto">
          <a:xfrm rot="17400176">
            <a:off x="2163414" y="3496598"/>
            <a:ext cx="279400" cy="2490788"/>
          </a:xfrm>
          <a:prstGeom prst="ellipse">
            <a:avLst/>
          </a:prstGeom>
          <a:noFill/>
          <a:ln>
            <a:prstDash val="dash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/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kumimoji="0" lang="ja-JP" altLang="en-US" sz="2000" b="1">
              <a:solidFill>
                <a:srgbClr val="FF0000"/>
              </a:solidFill>
              <a:latin typeface="Times New Roman" pitchFamily="18" charset="0"/>
              <a:ea typeface="HGP創英角ｺﾞｼｯｸUB" pitchFamily="50" charset="-128"/>
              <a:cs typeface="Times New Roman" pitchFamily="18" charset="0"/>
            </a:endParaRPr>
          </a:p>
        </p:txBody>
      </p:sp>
      <p:sp>
        <p:nvSpPr>
          <p:cNvPr id="28" name="円/楕円 326"/>
          <p:cNvSpPr>
            <a:spLocks noChangeArrowheads="1"/>
          </p:cNvSpPr>
          <p:nvPr/>
        </p:nvSpPr>
        <p:spPr bwMode="auto">
          <a:xfrm rot="3903136">
            <a:off x="2168176" y="3839499"/>
            <a:ext cx="300037" cy="2101850"/>
          </a:xfrm>
          <a:prstGeom prst="ellipse">
            <a:avLst/>
          </a:prstGeom>
          <a:noFill/>
          <a:ln>
            <a:prstDash val="dash"/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90000" tIns="46800" rIns="90000" bIns="46800"/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kumimoji="0" lang="ja-JP" altLang="en-US" sz="2000" b="1">
              <a:latin typeface="Times New Roman" pitchFamily="18" charset="0"/>
              <a:ea typeface="HGP創英角ｺﾞｼｯｸUB" pitchFamily="50" charset="-128"/>
              <a:cs typeface="Times New Roman" pitchFamily="18" charset="0"/>
            </a:endParaRPr>
          </a:p>
        </p:txBody>
      </p:sp>
      <p:sp>
        <p:nvSpPr>
          <p:cNvPr id="29" name="円/楕円 327"/>
          <p:cNvSpPr>
            <a:spLocks noChangeArrowheads="1"/>
          </p:cNvSpPr>
          <p:nvPr/>
        </p:nvSpPr>
        <p:spPr bwMode="auto">
          <a:xfrm rot="4108597">
            <a:off x="1999901" y="3795049"/>
            <a:ext cx="282575" cy="2046288"/>
          </a:xfrm>
          <a:prstGeom prst="ellipse">
            <a:avLst/>
          </a:prstGeom>
          <a:noFill/>
          <a:ln>
            <a:prstDash val="dash"/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90000" tIns="46800" rIns="90000" bIns="46800"/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kumimoji="0" lang="ja-JP" altLang="en-US" sz="2000" b="1">
              <a:latin typeface="Times New Roman" pitchFamily="18" charset="0"/>
              <a:ea typeface="HGP創英角ｺﾞｼｯｸUB" pitchFamily="50" charset="-128"/>
              <a:cs typeface="Times New Roman" pitchFamily="18" charset="0"/>
            </a:endParaRPr>
          </a:p>
        </p:txBody>
      </p:sp>
      <p:sp>
        <p:nvSpPr>
          <p:cNvPr id="30" name="左中かっこ 29"/>
          <p:cNvSpPr/>
          <p:nvPr/>
        </p:nvSpPr>
        <p:spPr bwMode="auto">
          <a:xfrm rot="16200000">
            <a:off x="2308670" y="4648330"/>
            <a:ext cx="130175" cy="1543050"/>
          </a:xfrm>
          <a:prstGeom prst="leftBrace">
            <a:avLst>
              <a:gd name="adj1" fmla="val 38184"/>
              <a:gd name="adj2" fmla="val 50000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kumimoji="0" lang="ja-JP" altLang="en-US" b="1">
              <a:latin typeface="Times New Roman" pitchFamily="18" charset="0"/>
              <a:ea typeface="HGP創英角ｺﾞｼｯｸUB" pitchFamily="50" charset="-128"/>
              <a:cs typeface="Times New Roman" pitchFamily="18" charset="0"/>
            </a:endParaRPr>
          </a:p>
        </p:txBody>
      </p:sp>
      <p:sp>
        <p:nvSpPr>
          <p:cNvPr id="31" name="テキスト ボックス 110"/>
          <p:cNvSpPr txBox="1">
            <a:spLocks noChangeArrowheads="1"/>
          </p:cNvSpPr>
          <p:nvPr/>
        </p:nvSpPr>
        <p:spPr bwMode="auto">
          <a:xfrm>
            <a:off x="1879354" y="5489705"/>
            <a:ext cx="931665" cy="855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ja-JP" sz="1600" b="1" dirty="0" smtClean="0">
                <a:solidFill>
                  <a:srgbClr val="FF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Mutual</a:t>
            </a:r>
          </a:p>
          <a:p>
            <a:pPr algn="ctr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ja-JP" sz="1600" b="1" dirty="0" smtClean="0">
                <a:solidFill>
                  <a:srgbClr val="FF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Null</a:t>
            </a:r>
          </a:p>
          <a:p>
            <a:pPr algn="ctr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ja-JP" sz="1600" b="1" dirty="0" smtClean="0">
                <a:solidFill>
                  <a:srgbClr val="FF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Steering</a:t>
            </a:r>
            <a:endParaRPr lang="ja-JP" altLang="en-US" sz="1600" b="1" dirty="0">
              <a:solidFill>
                <a:srgbClr val="FF0000"/>
              </a:solidFill>
              <a:latin typeface="Times New Roman" pitchFamily="18" charset="0"/>
              <a:ea typeface="HGP創英角ｺﾞｼｯｸUB" pitchFamily="50" charset="-128"/>
              <a:cs typeface="Times New Roman" pitchFamily="18" charset="0"/>
            </a:endParaRPr>
          </a:p>
        </p:txBody>
      </p:sp>
      <p:graphicFrame>
        <p:nvGraphicFramePr>
          <p:cNvPr id="33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28136304"/>
              </p:ext>
            </p:extLst>
          </p:nvPr>
        </p:nvGraphicFramePr>
        <p:xfrm>
          <a:off x="4694683" y="3668842"/>
          <a:ext cx="3638550" cy="963613"/>
        </p:xfrm>
        <a:graphic>
          <a:graphicData uri="http://schemas.openxmlformats.org/presentationml/2006/ole">
            <p:oleObj spid="_x0000_s1050" name="数式" r:id="rId3" imgW="1727200" imgH="457200" progId="Equation.3">
              <p:embed/>
            </p:oleObj>
          </a:graphicData>
        </a:graphic>
      </p:graphicFrame>
      <p:cxnSp>
        <p:nvCxnSpPr>
          <p:cNvPr id="34" name="直線コネクタ 33"/>
          <p:cNvCxnSpPr/>
          <p:nvPr/>
        </p:nvCxnSpPr>
        <p:spPr>
          <a:xfrm>
            <a:off x="4643883" y="4418142"/>
            <a:ext cx="57626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5651945" y="4418142"/>
            <a:ext cx="576263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>
            <a:off x="6660008" y="4418142"/>
            <a:ext cx="576262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>
            <a:off x="7537895" y="4157792"/>
            <a:ext cx="633413" cy="9525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 flipV="1">
            <a:off x="7668343" y="4561017"/>
            <a:ext cx="422275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/>
          <p:nvPr/>
        </p:nvCxnSpPr>
        <p:spPr>
          <a:xfrm flipV="1">
            <a:off x="4931220" y="4418142"/>
            <a:ext cx="0" cy="2778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24"/>
          <p:cNvSpPr txBox="1">
            <a:spLocks noChangeArrowheads="1"/>
          </p:cNvSpPr>
          <p:nvPr/>
        </p:nvSpPr>
        <p:spPr bwMode="auto">
          <a:xfrm>
            <a:off x="4536730" y="4634042"/>
            <a:ext cx="7873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 sz="1200" b="1" dirty="0" err="1" smtClean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Tx</a:t>
            </a:r>
            <a:r>
              <a:rPr lang="en-US" altLang="ja-JP" sz="1200" b="1" dirty="0" smtClean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 signal</a:t>
            </a:r>
          </a:p>
          <a:p>
            <a:pPr algn="ctr"/>
            <a:r>
              <a:rPr lang="en-US" altLang="ja-JP" sz="1200" b="1" dirty="0" smtClean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vector</a:t>
            </a:r>
            <a:endParaRPr lang="ja-JP" altLang="en-US" sz="1200" b="1" dirty="0">
              <a:latin typeface="Times New Roman" pitchFamily="18" charset="0"/>
              <a:ea typeface="HGP創英角ｺﾞｼｯｸUB" pitchFamily="50" charset="-128"/>
              <a:cs typeface="Times New Roman" pitchFamily="18" charset="0"/>
            </a:endParaRPr>
          </a:p>
        </p:txBody>
      </p:sp>
      <p:sp>
        <p:nvSpPr>
          <p:cNvPr id="41" name="テキスト ボックス 66"/>
          <p:cNvSpPr txBox="1">
            <a:spLocks noChangeArrowheads="1"/>
          </p:cNvSpPr>
          <p:nvPr/>
        </p:nvSpPr>
        <p:spPr bwMode="auto">
          <a:xfrm>
            <a:off x="5331680" y="4688017"/>
            <a:ext cx="12358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 sz="1200" b="1" dirty="0" smtClean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Weight for </a:t>
            </a:r>
          </a:p>
          <a:p>
            <a:pPr algn="ctr"/>
            <a:r>
              <a:rPr lang="en-US" altLang="ja-JP" sz="1200" b="1" dirty="0" smtClean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STA3 and STA4</a:t>
            </a:r>
            <a:endParaRPr lang="ja-JP" altLang="en-US" sz="1200" b="1" dirty="0">
              <a:latin typeface="Times New Roman" pitchFamily="18" charset="0"/>
              <a:ea typeface="HGP創英角ｺﾞｼｯｸUB" pitchFamily="50" charset="-128"/>
              <a:cs typeface="Times New Roman" pitchFamily="18" charset="0"/>
            </a:endParaRPr>
          </a:p>
        </p:txBody>
      </p:sp>
      <p:cxnSp>
        <p:nvCxnSpPr>
          <p:cNvPr id="42" name="直線矢印コネクタ 41"/>
          <p:cNvCxnSpPr/>
          <p:nvPr/>
        </p:nvCxnSpPr>
        <p:spPr>
          <a:xfrm flipV="1">
            <a:off x="5939283" y="4418142"/>
            <a:ext cx="0" cy="3175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>
          <a:xfrm flipH="1" flipV="1">
            <a:off x="6947347" y="4413381"/>
            <a:ext cx="916" cy="427458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4" name="テキスト ボックス 71"/>
          <p:cNvSpPr txBox="1">
            <a:spLocks noChangeArrowheads="1"/>
          </p:cNvSpPr>
          <p:nvPr/>
        </p:nvSpPr>
        <p:spPr bwMode="auto">
          <a:xfrm>
            <a:off x="6449279" y="4818192"/>
            <a:ext cx="12358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 sz="1200" b="1" dirty="0" smtClean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Weight for</a:t>
            </a:r>
          </a:p>
          <a:p>
            <a:pPr algn="ctr"/>
            <a:r>
              <a:rPr lang="en-US" altLang="ja-JP" sz="1200" b="1" dirty="0" smtClean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STA1 and STA2</a:t>
            </a:r>
            <a:endParaRPr lang="ja-JP" altLang="en-US" sz="1200" b="1" dirty="0">
              <a:latin typeface="Times New Roman" pitchFamily="18" charset="0"/>
              <a:ea typeface="HGP創英角ｺﾞｼｯｸUB" pitchFamily="50" charset="-128"/>
              <a:cs typeface="Times New Roman" pitchFamily="18" charset="0"/>
            </a:endParaRPr>
          </a:p>
        </p:txBody>
      </p:sp>
      <p:cxnSp>
        <p:nvCxnSpPr>
          <p:cNvPr id="45" name="直線矢印コネクタ 44"/>
          <p:cNvCxnSpPr>
            <a:stCxn id="47" idx="2"/>
          </p:cNvCxnSpPr>
          <p:nvPr/>
        </p:nvCxnSpPr>
        <p:spPr>
          <a:xfrm flipH="1">
            <a:off x="7884367" y="3646320"/>
            <a:ext cx="496494" cy="1864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 flipH="1" flipV="1">
            <a:off x="7884243" y="4561017"/>
            <a:ext cx="76200" cy="2444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47" name="テキスト ボックス 77"/>
          <p:cNvSpPr txBox="1">
            <a:spLocks noChangeArrowheads="1"/>
          </p:cNvSpPr>
          <p:nvPr/>
        </p:nvSpPr>
        <p:spPr bwMode="auto">
          <a:xfrm>
            <a:off x="7762935" y="3184655"/>
            <a:ext cx="12358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 sz="1200" b="1" dirty="0" smtClean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Signals to</a:t>
            </a:r>
          </a:p>
          <a:p>
            <a:pPr algn="ctr"/>
            <a:r>
              <a:rPr lang="en-US" altLang="ja-JP" sz="1200" b="1" dirty="0" smtClean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STA3 and STA4</a:t>
            </a:r>
            <a:endParaRPr lang="ja-JP" altLang="en-US" sz="1200" b="1" dirty="0">
              <a:latin typeface="Times New Roman" pitchFamily="18" charset="0"/>
              <a:ea typeface="HGP創英角ｺﾞｼｯｸUB" pitchFamily="50" charset="-128"/>
              <a:cs typeface="Times New Roman" pitchFamily="18" charset="0"/>
            </a:endParaRPr>
          </a:p>
        </p:txBody>
      </p:sp>
      <p:sp>
        <p:nvSpPr>
          <p:cNvPr id="48" name="テキスト ボックス 79"/>
          <p:cNvSpPr txBox="1">
            <a:spLocks noChangeArrowheads="1"/>
          </p:cNvSpPr>
          <p:nvPr/>
        </p:nvSpPr>
        <p:spPr bwMode="auto">
          <a:xfrm>
            <a:off x="7668344" y="4778505"/>
            <a:ext cx="13681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400" b="1" dirty="0" smtClean="0">
                <a:solidFill>
                  <a:srgbClr val="FF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Null formation</a:t>
            </a:r>
          </a:p>
          <a:p>
            <a:pPr algn="ctr"/>
            <a:r>
              <a:rPr lang="en-US" altLang="ja-JP" sz="1400" b="1" dirty="0" smtClean="0">
                <a:solidFill>
                  <a:srgbClr val="FF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(by inserting 0)</a:t>
            </a:r>
            <a:endParaRPr lang="ja-JP" altLang="en-US" sz="1400" b="1" dirty="0">
              <a:solidFill>
                <a:srgbClr val="FF0000"/>
              </a:solidFill>
              <a:latin typeface="Times New Roman" pitchFamily="18" charset="0"/>
              <a:ea typeface="HGP創英角ｺﾞｼｯｸUB" pitchFamily="50" charset="-128"/>
              <a:cs typeface="Times New Roman" pitchFamily="18" charset="0"/>
            </a:endParaRPr>
          </a:p>
        </p:txBody>
      </p:sp>
      <p:sp>
        <p:nvSpPr>
          <p:cNvPr id="49" name="テキスト ボックス 47"/>
          <p:cNvSpPr txBox="1">
            <a:spLocks noChangeArrowheads="1"/>
          </p:cNvSpPr>
          <p:nvPr/>
        </p:nvSpPr>
        <p:spPr bwMode="auto">
          <a:xfrm>
            <a:off x="4788023" y="3319379"/>
            <a:ext cx="20299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b="1" dirty="0" err="1" smtClean="0">
                <a:solidFill>
                  <a:srgbClr val="C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Tx</a:t>
            </a:r>
            <a:r>
              <a:rPr lang="en-US" altLang="ja-JP" sz="2000" b="1" dirty="0" smtClean="0">
                <a:solidFill>
                  <a:srgbClr val="C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 Signal of AP2</a:t>
            </a:r>
            <a:endParaRPr lang="ja-JP" altLang="en-US" sz="2000" b="1" dirty="0">
              <a:solidFill>
                <a:srgbClr val="C00000"/>
              </a:solidFill>
              <a:latin typeface="Times New Roman" pitchFamily="18" charset="0"/>
              <a:ea typeface="HGP創英角ｺﾞｼｯｸUB" pitchFamily="50" charset="-128"/>
              <a:cs typeface="Times New Roman" pitchFamily="18" charset="0"/>
            </a:endParaRPr>
          </a:p>
        </p:txBody>
      </p:sp>
      <p:sp>
        <p:nvSpPr>
          <p:cNvPr id="50" name="右中かっこ 49"/>
          <p:cNvSpPr/>
          <p:nvPr/>
        </p:nvSpPr>
        <p:spPr>
          <a:xfrm rot="5400000">
            <a:off x="6391050" y="4235951"/>
            <a:ext cx="281961" cy="2337032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 sz="160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1" name="テキスト ボックス 50"/>
          <p:cNvSpPr txBox="1">
            <a:spLocks noChangeArrowheads="1"/>
          </p:cNvSpPr>
          <p:nvPr/>
        </p:nvSpPr>
        <p:spPr bwMode="auto">
          <a:xfrm>
            <a:off x="5334050" y="5612984"/>
            <a:ext cx="24063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 sz="1400" b="1" dirty="0" smtClean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Calculate from the results of </a:t>
            </a:r>
          </a:p>
          <a:p>
            <a:pPr algn="ctr"/>
            <a:r>
              <a:rPr lang="en-US" altLang="ja-JP" sz="1400" b="1" dirty="0" smtClean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CSI</a:t>
            </a:r>
            <a:r>
              <a:rPr lang="ja-JP" altLang="en-US" sz="1400" b="1" dirty="0" smtClean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 </a:t>
            </a:r>
            <a:r>
              <a:rPr lang="en-US" altLang="ja-JP" sz="1400" b="1" dirty="0" smtClean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feedback</a:t>
            </a:r>
            <a:endParaRPr lang="ja-JP" altLang="en-US" sz="1400" b="1" dirty="0">
              <a:latin typeface="Times New Roman" pitchFamily="18" charset="0"/>
              <a:ea typeface="HGP創英角ｺﾞｼｯｸUB" pitchFamily="50" charset="-128"/>
              <a:cs typeface="Times New Roman" pitchFamily="18" charset="0"/>
            </a:endParaRPr>
          </a:p>
        </p:txBody>
      </p:sp>
      <p:sp>
        <p:nvSpPr>
          <p:cNvPr id="52" name="正方形/長方形 82"/>
          <p:cNvSpPr/>
          <p:nvPr/>
        </p:nvSpPr>
        <p:spPr bwMode="auto">
          <a:xfrm>
            <a:off x="1027763" y="5545447"/>
            <a:ext cx="663345" cy="45672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0" lang="en-US" altLang="ja-JP" sz="1600" b="1" dirty="0" smtClean="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STA2</a:t>
            </a:r>
            <a:endParaRPr kumimoji="0" lang="ja-JP" altLang="en-US" sz="1600" b="1" dirty="0">
              <a:solidFill>
                <a:schemeClr val="tx1"/>
              </a:solidFill>
              <a:latin typeface="Times New Roman" pitchFamily="18" charset="0"/>
              <a:ea typeface="HGP創英角ｺﾞｼｯｸUB" pitchFamily="50" charset="-128"/>
              <a:cs typeface="Times New Roman" pitchFamily="18" charset="0"/>
            </a:endParaRPr>
          </a:p>
        </p:txBody>
      </p:sp>
      <p:sp>
        <p:nvSpPr>
          <p:cNvPr id="53" name="Line 174"/>
          <p:cNvSpPr>
            <a:spLocks noChangeShapeType="1"/>
          </p:cNvSpPr>
          <p:nvPr/>
        </p:nvSpPr>
        <p:spPr bwMode="auto">
          <a:xfrm flipH="1">
            <a:off x="1359345" y="5291267"/>
            <a:ext cx="0" cy="2778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kumimoji="0" lang="ja-JP" altLang="en-US" sz="1600" b="1" dirty="0">
              <a:latin typeface="Times New Roman" pitchFamily="18" charset="0"/>
              <a:ea typeface="HGP創英角ｺﾞｼｯｸUB" pitchFamily="50" charset="-128"/>
              <a:cs typeface="Times New Roman" pitchFamily="18" charset="0"/>
            </a:endParaRPr>
          </a:p>
        </p:txBody>
      </p:sp>
      <p:sp>
        <p:nvSpPr>
          <p:cNvPr id="54" name="正方形/長方形 82"/>
          <p:cNvSpPr/>
          <p:nvPr/>
        </p:nvSpPr>
        <p:spPr bwMode="auto">
          <a:xfrm>
            <a:off x="3779340" y="5556826"/>
            <a:ext cx="663345" cy="445343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0" lang="en-US" altLang="ja-JP" sz="1600" b="1" dirty="0" smtClean="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STA4</a:t>
            </a:r>
            <a:endParaRPr kumimoji="0" lang="ja-JP" altLang="en-US" sz="1600" b="1" dirty="0">
              <a:solidFill>
                <a:schemeClr val="tx1"/>
              </a:solidFill>
              <a:latin typeface="Times New Roman" pitchFamily="18" charset="0"/>
              <a:ea typeface="HGP創英角ｺﾞｼｯｸUB" pitchFamily="50" charset="-128"/>
              <a:cs typeface="Times New Roman" pitchFamily="18" charset="0"/>
            </a:endParaRPr>
          </a:p>
        </p:txBody>
      </p:sp>
      <p:sp>
        <p:nvSpPr>
          <p:cNvPr id="55" name="Line 174"/>
          <p:cNvSpPr>
            <a:spLocks noChangeShapeType="1"/>
          </p:cNvSpPr>
          <p:nvPr/>
        </p:nvSpPr>
        <p:spPr bwMode="auto">
          <a:xfrm flipH="1">
            <a:off x="4126358" y="5307142"/>
            <a:ext cx="0" cy="2778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kumimoji="0" lang="ja-JP" altLang="en-US" sz="1600" b="1" dirty="0">
              <a:latin typeface="Times New Roman" pitchFamily="18" charset="0"/>
              <a:ea typeface="HGP創英角ｺﾞｼｯｸUB" pitchFamily="50" charset="-128"/>
              <a:cs typeface="Times New Roman" pitchFamily="18" charset="0"/>
            </a:endParaRPr>
          </a:p>
        </p:txBody>
      </p:sp>
      <p:sp>
        <p:nvSpPr>
          <p:cNvPr id="57" name="日付プレースホルダー 5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July 2012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709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5516" y="685800"/>
            <a:ext cx="8712968" cy="762980"/>
          </a:xfrm>
        </p:spPr>
        <p:txBody>
          <a:bodyPr/>
          <a:lstStyle/>
          <a:p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Rough estimation of performance improvement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7524" y="1520788"/>
            <a:ext cx="8568952" cy="4860540"/>
          </a:xfrm>
        </p:spPr>
        <p:txBody>
          <a:bodyPr/>
          <a:lstStyle/>
          <a:p>
            <a:r>
              <a:rPr lang="en-US" altLang="ja-JP" b="1" dirty="0" smtClean="0">
                <a:latin typeface="Times New Roman" pitchFamily="18" charset="0"/>
                <a:cs typeface="Times New Roman" pitchFamily="18" charset="0"/>
              </a:rPr>
              <a:t>Compared to the 802.11ac,</a:t>
            </a:r>
          </a:p>
          <a:p>
            <a:pPr lvl="1"/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Maximum data rate will be increased by introducing</a:t>
            </a:r>
          </a:p>
          <a:p>
            <a:pPr lvl="2"/>
            <a:r>
              <a:rPr lang="en-US" altLang="ja-JP" sz="1800" dirty="0" smtClean="0">
                <a:latin typeface="Times New Roman" pitchFamily="18" charset="0"/>
                <a:cs typeface="Times New Roman" pitchFamily="18" charset="0"/>
              </a:rPr>
              <a:t>Wider channel width (320MHz/</a:t>
            </a:r>
            <a:r>
              <a:rPr lang="en-US" altLang="ja-JP" sz="1800" dirty="0" err="1" smtClean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altLang="ja-JP" sz="1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altLang="ja-JP" sz="1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x 2</a:t>
            </a:r>
          </a:p>
          <a:p>
            <a:pPr lvl="2"/>
            <a:r>
              <a:rPr kumimoji="1" lang="en-US" altLang="ja-JP" sz="1800" dirty="0" smtClean="0">
                <a:latin typeface="Times New Roman" pitchFamily="18" charset="0"/>
                <a:cs typeface="Times New Roman" pitchFamily="18" charset="0"/>
              </a:rPr>
              <a:t>More spatial stream (16 </a:t>
            </a:r>
            <a:r>
              <a:rPr kumimoji="1" lang="en-US" altLang="ja-JP" sz="1800" dirty="0" err="1" smtClean="0">
                <a:latin typeface="Times New Roman" pitchFamily="18" charset="0"/>
                <a:cs typeface="Times New Roman" pitchFamily="18" charset="0"/>
              </a:rPr>
              <a:t>Nss</a:t>
            </a:r>
            <a:r>
              <a:rPr kumimoji="1" lang="en-US" altLang="ja-JP" sz="1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kumimoji="1" lang="en-US" altLang="ja-JP" sz="1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x 2</a:t>
            </a:r>
          </a:p>
          <a:p>
            <a:pPr lvl="1"/>
            <a:endParaRPr kumimoji="1" lang="en-US" altLang="ja-JP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System capacity will be also increased by introducing</a:t>
            </a:r>
          </a:p>
          <a:p>
            <a:pPr lvl="2"/>
            <a:r>
              <a:rPr lang="en-US" altLang="ja-JP" sz="1800" dirty="0" smtClean="0">
                <a:latin typeface="Times New Roman" pitchFamily="18" charset="0"/>
                <a:cs typeface="Times New Roman" pitchFamily="18" charset="0"/>
              </a:rPr>
              <a:t>DL-OFDMA </a:t>
            </a:r>
            <a:r>
              <a:rPr kumimoji="1" lang="en-US" altLang="ja-JP" sz="1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x 1.5</a:t>
            </a:r>
          </a:p>
          <a:p>
            <a:pPr lvl="2"/>
            <a:r>
              <a:rPr kumimoji="1" lang="en-US" altLang="ja-JP" sz="1800" dirty="0" smtClean="0">
                <a:latin typeface="Times New Roman" pitchFamily="18" charset="0"/>
                <a:cs typeface="Times New Roman" pitchFamily="18" charset="0"/>
              </a:rPr>
              <a:t>Advanced SDMA </a:t>
            </a:r>
            <a:r>
              <a:rPr kumimoji="1" lang="en-US" altLang="ja-JP" sz="1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x 1.5</a:t>
            </a:r>
          </a:p>
          <a:p>
            <a:pPr lvl="2"/>
            <a:endParaRPr lang="en-US" altLang="ja-JP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r>
              <a:rPr lang="en-US" altLang="ja-JP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As a total, 9 times of system throughput will be anticipated.</a:t>
            </a:r>
          </a:p>
          <a:p>
            <a:pPr lvl="1"/>
            <a:r>
              <a:rPr kumimoji="1" lang="en-US" altLang="ja-JP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802.11ac have specified data rates of up to 6.933 G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bit/s</a:t>
            </a:r>
          </a:p>
          <a:p>
            <a:pPr lvl="1"/>
            <a:r>
              <a:rPr lang="en-US" altLang="ja-JP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Future WLAN system will have more than 60 G bit/s if the above technologies are adopted.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Yasuhiko Inoue (NTT), et. al.</a:t>
            </a:r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3DC53-19BC-4764-8465-920A57D26A59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July 2012</a:t>
            </a:r>
            <a:endParaRPr kumimoji="1" lang="ja-JP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685800"/>
            <a:ext cx="8640960" cy="762980"/>
          </a:xfrm>
        </p:spPr>
        <p:txBody>
          <a:bodyPr/>
          <a:lstStyle/>
          <a:p>
            <a:r>
              <a:rPr lang="en-US" altLang="ja-JP" b="1" dirty="0" smtClean="0">
                <a:latin typeface="Times New Roman" pitchFamily="18" charset="0"/>
                <a:cs typeface="Times New Roman" pitchFamily="18" charset="0"/>
              </a:rPr>
              <a:t>Summary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43508" y="1304764"/>
            <a:ext cx="8856984" cy="363640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ja-JP" b="1" dirty="0" smtClean="0">
                <a:latin typeface="Times New Roman" pitchFamily="18" charset="0"/>
                <a:cs typeface="Times New Roman" pitchFamily="18" charset="0"/>
              </a:rPr>
              <a:t>Future WLANs</a:t>
            </a:r>
          </a:p>
          <a:p>
            <a:pPr lvl="1">
              <a:spcBef>
                <a:spcPts val="0"/>
              </a:spcBef>
            </a:pP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Need more system capacity and better connectivity to support important use cases of WLAN such as cellular data offload</a:t>
            </a:r>
          </a:p>
          <a:p>
            <a:pPr>
              <a:spcBef>
                <a:spcPts val="0"/>
              </a:spcBef>
            </a:pPr>
            <a:r>
              <a:rPr lang="en-US" altLang="ja-JP" b="1" dirty="0" smtClean="0">
                <a:latin typeface="Times New Roman" pitchFamily="18" charset="0"/>
                <a:cs typeface="Times New Roman" pitchFamily="18" charset="0"/>
              </a:rPr>
              <a:t>Beyond 802.11ac</a:t>
            </a:r>
          </a:p>
          <a:p>
            <a:pPr lvl="1">
              <a:spcBef>
                <a:spcPts val="0"/>
              </a:spcBef>
            </a:pP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System capacity of 10 G bit/s</a:t>
            </a:r>
          </a:p>
          <a:p>
            <a:pPr lvl="1">
              <a:spcBef>
                <a:spcPts val="0"/>
              </a:spcBef>
            </a:pP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Considerations for the serious OBSS issue</a:t>
            </a:r>
          </a:p>
          <a:p>
            <a:pPr lvl="1">
              <a:spcBef>
                <a:spcPts val="0"/>
              </a:spcBef>
            </a:pP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Better spectrum efficiency</a:t>
            </a:r>
          </a:p>
          <a:p>
            <a:pPr>
              <a:spcBef>
                <a:spcPts val="0"/>
              </a:spcBef>
            </a:pPr>
            <a:r>
              <a:rPr lang="en-US" altLang="ja-JP" b="1" dirty="0" smtClean="0">
                <a:latin typeface="Times New Roman" pitchFamily="18" charset="0"/>
                <a:cs typeface="Times New Roman" pitchFamily="18" charset="0"/>
              </a:rPr>
              <a:t>Technologies</a:t>
            </a:r>
          </a:p>
          <a:p>
            <a:pPr lvl="1">
              <a:spcBef>
                <a:spcPts val="0"/>
              </a:spcBef>
            </a:pP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Possible technologies</a:t>
            </a:r>
          </a:p>
          <a:p>
            <a:pPr lvl="2">
              <a:spcBef>
                <a:spcPts val="0"/>
              </a:spcBef>
            </a:pP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For the higher data rate: wider channel, more spatial streams</a:t>
            </a:r>
          </a:p>
          <a:p>
            <a:pPr lvl="2">
              <a:spcBef>
                <a:spcPts val="0"/>
              </a:spcBef>
            </a:pP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For the </a:t>
            </a: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mproved spectrum efficiency: OFDMA, Advanced SDMA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Yasuhiko Inoue (NTT), et. al.</a:t>
            </a:r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3DC53-19BC-4764-8465-920A57D26A59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July 2012</a:t>
            </a:r>
            <a:endParaRPr kumimoji="1" lang="ja-JP" altLang="en-US"/>
          </a:p>
        </p:txBody>
      </p:sp>
      <p:sp>
        <p:nvSpPr>
          <p:cNvPr id="8" name="角丸四角形 7"/>
          <p:cNvSpPr/>
          <p:nvPr/>
        </p:nvSpPr>
        <p:spPr bwMode="auto">
          <a:xfrm>
            <a:off x="395536" y="5085184"/>
            <a:ext cx="8316924" cy="1152128"/>
          </a:xfrm>
          <a:prstGeom prst="roundRect">
            <a:avLst/>
          </a:prstGeom>
          <a:solidFill>
            <a:srgbClr val="FFCCFF"/>
          </a:solidFill>
          <a:ln w="28575" cap="flat" cmpd="sng" algn="ctr">
            <a:solidFill>
              <a:srgbClr val="FF66FF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Now</a:t>
            </a:r>
            <a:r>
              <a:rPr kumimoji="0" lang="en-US" altLang="ja-JP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we have stable drafts of 802.11ac and 802.11ad, and 802.11af and 802.11ah PHYs are based on 802.11ac, it is a good time to start discussion on the next generation WLANs</a:t>
            </a:r>
            <a:endParaRPr kumimoji="0" lang="ja-JP" alt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Straw Poll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7524" y="1520788"/>
            <a:ext cx="8568952" cy="4575212"/>
          </a:xfrm>
        </p:spPr>
        <p:txBody>
          <a:bodyPr/>
          <a:lstStyle/>
          <a:p>
            <a:r>
              <a:rPr kumimoji="1" lang="en-US" altLang="ja-JP" dirty="0" smtClean="0"/>
              <a:t>Do you support to create a 802.11 Study Group to discuss next generation WLANs?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Y-N-A: 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July 2012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Yasuhiko Inoue (NTT), et. al.</a:t>
            </a: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3DC53-19BC-4764-8465-920A57D26A59}" type="slidenum">
              <a:rPr lang="ja-JP" altLang="en-US" smtClean="0"/>
              <a:pPr/>
              <a:t>13</a:t>
            </a:fld>
            <a:endParaRPr lang="ja-JP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BACKUP SLIDES</a:t>
            </a:r>
            <a:endParaRPr kumimoji="1" lang="ja-JP" altLang="en-US" dirty="0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Yasuhiko Inoue (NTT), et. al.</a:t>
            </a:r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3DC53-19BC-4764-8465-920A57D26A59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July 2012</a:t>
            </a:r>
            <a:endParaRPr kumimoji="1" lang="ja-JP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658307" cy="648072"/>
          </a:xfrm>
        </p:spPr>
        <p:txBody>
          <a:bodyPr/>
          <a:lstStyle/>
          <a:p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A service image of WLAN in near future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コンテンツ プレースホルダ 100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1080120"/>
          </a:xfrm>
        </p:spPr>
        <p:txBody>
          <a:bodyPr/>
          <a:lstStyle/>
          <a:p>
            <a:r>
              <a:rPr lang="en-US" altLang="ja-JP" sz="1800" dirty="0" smtClean="0">
                <a:latin typeface="Times New Roman" pitchFamily="18" charset="0"/>
                <a:cs typeface="Times New Roman" pitchFamily="18" charset="0"/>
              </a:rPr>
              <a:t>More and more people use cloud services with high performance devices</a:t>
            </a:r>
          </a:p>
          <a:p>
            <a:pPr lvl="1"/>
            <a:r>
              <a:rPr lang="en-US" altLang="ja-JP" sz="1400" b="1" dirty="0" smtClean="0">
                <a:latin typeface="Times New Roman" pitchFamily="18" charset="0"/>
                <a:cs typeface="Times New Roman" pitchFamily="18" charset="0"/>
              </a:rPr>
              <a:t>Huge amount of data will be exchanged between the network and user terminals/handsets.</a:t>
            </a:r>
          </a:p>
        </p:txBody>
      </p:sp>
      <p:sp>
        <p:nvSpPr>
          <p:cNvPr id="18" name="フッター プレースホルダー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Yasuhiko Inoue (NTT), et. al.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748464" y="6597352"/>
            <a:ext cx="372218" cy="252028"/>
          </a:xfrm>
        </p:spPr>
        <p:txBody>
          <a:bodyPr/>
          <a:lstStyle/>
          <a:p>
            <a:fld id="{EF2FF9A2-4AC6-42EC-9E9E-3D0AD6D47270}" type="slidenum">
              <a:rPr lang="ja-JP" altLang="en-US" smtClean="0">
                <a:solidFill>
                  <a:srgbClr val="000000"/>
                </a:solidFill>
              </a:rPr>
              <a:pPr/>
              <a:t>15</a:t>
            </a:fld>
            <a:endParaRPr lang="ja-JP" altLang="en-US" dirty="0">
              <a:solidFill>
                <a:srgbClr val="000000"/>
              </a:solidFill>
            </a:endParaRPr>
          </a:p>
        </p:txBody>
      </p:sp>
      <p:sp>
        <p:nvSpPr>
          <p:cNvPr id="5" name="円/楕円 4"/>
          <p:cNvSpPr/>
          <p:nvPr/>
        </p:nvSpPr>
        <p:spPr bwMode="auto">
          <a:xfrm>
            <a:off x="575556" y="2593854"/>
            <a:ext cx="7812868" cy="187074"/>
          </a:xfrm>
          <a:prstGeom prst="ellipse">
            <a:avLst/>
          </a:prstGeom>
          <a:noFill/>
          <a:ln w="38100" cap="flat">
            <a:solidFill>
              <a:schemeClr val="tx1"/>
            </a:solidFill>
            <a:miter lim="800000"/>
            <a:headEnd/>
            <a:tailEnd/>
          </a:ln>
        </p:spPr>
        <p:txBody>
          <a:bodyPr wrap="none" lIns="68356" tIns="34179" rIns="68356" bIns="34179" rtlCol="0" anchor="ctr"/>
          <a:lstStyle/>
          <a:p>
            <a:pPr algn="ctr"/>
            <a:endParaRPr kumimoji="1" lang="ja-JP" altLang="en-US" sz="9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cxnSp>
        <p:nvCxnSpPr>
          <p:cNvPr id="7" name="直線コネクタ 6"/>
          <p:cNvCxnSpPr>
            <a:stCxn id="5" idx="7"/>
            <a:endCxn id="5" idx="3"/>
          </p:cNvCxnSpPr>
          <p:nvPr/>
        </p:nvCxnSpPr>
        <p:spPr bwMode="auto">
          <a:xfrm flipH="1">
            <a:off x="1719725" y="2621250"/>
            <a:ext cx="5524530" cy="132282"/>
          </a:xfrm>
          <a:prstGeom prst="line">
            <a:avLst/>
          </a:prstGeom>
          <a:solidFill>
            <a:srgbClr val="CCFFCC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直線コネクタ 7"/>
          <p:cNvCxnSpPr>
            <a:stCxn id="5" idx="5"/>
            <a:endCxn id="5" idx="1"/>
          </p:cNvCxnSpPr>
          <p:nvPr/>
        </p:nvCxnSpPr>
        <p:spPr bwMode="auto">
          <a:xfrm flipH="1" flipV="1">
            <a:off x="1719725" y="2621250"/>
            <a:ext cx="5524530" cy="132282"/>
          </a:xfrm>
          <a:prstGeom prst="line">
            <a:avLst/>
          </a:prstGeom>
          <a:solidFill>
            <a:srgbClr val="CCFFCC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雲 10"/>
          <p:cNvSpPr/>
          <p:nvPr/>
        </p:nvSpPr>
        <p:spPr bwMode="auto">
          <a:xfrm>
            <a:off x="5872745" y="2240868"/>
            <a:ext cx="2767707" cy="468052"/>
          </a:xfrm>
          <a:prstGeom prst="cloud">
            <a:avLst/>
          </a:prstGeom>
          <a:solidFill>
            <a:srgbClr val="FFFFCC"/>
          </a:solidFill>
          <a:ln w="9525" cap="flat">
            <a:solidFill>
              <a:srgbClr val="3366FF"/>
            </a:solidFill>
            <a:miter lim="800000"/>
            <a:headEnd/>
            <a:tailEnd/>
          </a:ln>
        </p:spPr>
        <p:txBody>
          <a:bodyPr wrap="none" lIns="68356" tIns="34179" rIns="68356" bIns="34179" rtlCol="0" anchor="ctr"/>
          <a:lstStyle/>
          <a:p>
            <a:pPr algn="ctr"/>
            <a:r>
              <a:rPr kumimoji="1" lang="en-US" altLang="ja-JP" sz="1400" b="1" dirty="0" smtClean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Cloud Service</a:t>
            </a:r>
            <a:endParaRPr kumimoji="1" lang="ja-JP" altLang="en-US" sz="1400" b="1" dirty="0">
              <a:latin typeface="Times New Roman" pitchFamily="18" charset="0"/>
              <a:ea typeface="HGP創英角ｺﾞｼｯｸUB" pitchFamily="50" charset="-128"/>
              <a:cs typeface="Times New Roman" pitchFamily="18" charset="0"/>
            </a:endParaRPr>
          </a:p>
        </p:txBody>
      </p:sp>
      <p:pic>
        <p:nvPicPr>
          <p:cNvPr id="1026" name="Picture 2" descr="C:\Users\inoue\AppData\Local\Microsoft\Windows\Temporary Internet Files\Content.IE5\DW5Q97MC\MC90042897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873774"/>
            <a:ext cx="368568" cy="538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inoue\AppData\Local\Microsoft\Windows\Temporary Internet Files\Content.IE5\DW5Q97MC\MC900434845[2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68937" y="1932013"/>
            <a:ext cx="523067" cy="523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円柱 11"/>
          <p:cNvSpPr/>
          <p:nvPr/>
        </p:nvSpPr>
        <p:spPr bwMode="auto">
          <a:xfrm>
            <a:off x="7649517" y="2041527"/>
            <a:ext cx="228600" cy="304038"/>
          </a:xfrm>
          <a:prstGeom prst="can">
            <a:avLst>
              <a:gd name="adj" fmla="val 48377"/>
            </a:avLst>
          </a:prstGeom>
          <a:gradFill rotWithShape="1">
            <a:gsLst>
              <a:gs pos="0">
                <a:srgbClr val="31789C"/>
              </a:gs>
              <a:gs pos="50000">
                <a:srgbClr val="4BAEE0"/>
              </a:gs>
              <a:gs pos="100000">
                <a:srgbClr val="5BD0FF"/>
              </a:gs>
            </a:gsLst>
            <a:lin ang="5400000" scaled="1"/>
          </a:gradFill>
          <a:ln w="9525" cap="flat">
            <a:solidFill>
              <a:srgbClr val="3366FF"/>
            </a:solidFill>
            <a:miter lim="800000"/>
            <a:headEnd/>
            <a:tailEnd/>
          </a:ln>
        </p:spPr>
        <p:txBody>
          <a:bodyPr wrap="none" lIns="68356" tIns="34179" rIns="68356" bIns="34179" rtlCol="0" anchor="ctr"/>
          <a:lstStyle/>
          <a:p>
            <a:pPr algn="ctr"/>
            <a:endParaRPr kumimoji="1" lang="ja-JP" altLang="en-US" sz="9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pic>
        <p:nvPicPr>
          <p:cNvPr id="1029" name="Picture 5" descr="C:\Users\inoue\AppData\Local\Microsoft\Windows\Temporary Internet Files\Content.IE5\ATH33460\MC90023096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35796" y="3904106"/>
            <a:ext cx="1422206" cy="985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inoue\AppData\Local\Microsoft\Windows\Temporary Internet Files\Content.IE5\Q12HZTRD\MC90020249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67020" y="3040010"/>
            <a:ext cx="1042808" cy="1325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inoue\AppData\Local\Microsoft\Windows\Temporary Internet Files\Content.IE5\ATH33460\MC900434233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9882" y="3171164"/>
            <a:ext cx="1841500" cy="1146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inoue\AppData\Local\Microsoft\Windows\Temporary Internet Files\Content.IE5\DW5Q97MC\MC900441739[1]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7524" y="2643966"/>
            <a:ext cx="1957098" cy="1957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角丸四角形吹き出し 24"/>
          <p:cNvSpPr/>
          <p:nvPr/>
        </p:nvSpPr>
        <p:spPr bwMode="auto">
          <a:xfrm>
            <a:off x="5454752" y="4492020"/>
            <a:ext cx="3545740" cy="2112386"/>
          </a:xfrm>
          <a:prstGeom prst="wedgeRoundRectCallout">
            <a:avLst>
              <a:gd name="adj1" fmla="val -9644"/>
              <a:gd name="adj2" fmla="val -67736"/>
              <a:gd name="adj3" fmla="val 16667"/>
            </a:avLst>
          </a:prstGeom>
          <a:solidFill>
            <a:srgbClr val="FFFFCC"/>
          </a:solidFill>
          <a:ln w="9525" cap="flat">
            <a:solidFill>
              <a:srgbClr val="3366FF"/>
            </a:solidFill>
            <a:miter lim="800000"/>
            <a:headEnd/>
            <a:tailEnd/>
          </a:ln>
        </p:spPr>
        <p:txBody>
          <a:bodyPr wrap="none" lIns="68356" tIns="34179" rIns="68356" bIns="34179" rtlCol="0" anchor="ctr"/>
          <a:lstStyle/>
          <a:p>
            <a:pPr algn="ctr"/>
            <a:endParaRPr kumimoji="1" lang="ja-JP" altLang="en-US" sz="9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5" name="フリーフォーム 14"/>
          <p:cNvSpPr/>
          <p:nvPr/>
        </p:nvSpPr>
        <p:spPr bwMode="auto">
          <a:xfrm>
            <a:off x="6279968" y="4583867"/>
            <a:ext cx="2451148" cy="400359"/>
          </a:xfrm>
          <a:custGeom>
            <a:avLst/>
            <a:gdLst>
              <a:gd name="connsiteX0" fmla="*/ 0 w 2137559"/>
              <a:gd name="connsiteY0" fmla="*/ 700644 h 700644"/>
              <a:gd name="connsiteX1" fmla="*/ 1080655 w 2137559"/>
              <a:gd name="connsiteY1" fmla="*/ 0 h 700644"/>
              <a:gd name="connsiteX2" fmla="*/ 2137559 w 2137559"/>
              <a:gd name="connsiteY2" fmla="*/ 605642 h 700644"/>
              <a:gd name="connsiteX0" fmla="*/ 0 w 2137559"/>
              <a:gd name="connsiteY0" fmla="*/ 700644 h 724395"/>
              <a:gd name="connsiteX1" fmla="*/ 1080655 w 2137559"/>
              <a:gd name="connsiteY1" fmla="*/ 0 h 724395"/>
              <a:gd name="connsiteX2" fmla="*/ 2137559 w 2137559"/>
              <a:gd name="connsiteY2" fmla="*/ 724395 h 72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37559" h="724395">
                <a:moveTo>
                  <a:pt x="0" y="700644"/>
                </a:moveTo>
                <a:lnTo>
                  <a:pt x="1080655" y="0"/>
                </a:lnTo>
                <a:lnTo>
                  <a:pt x="2137559" y="724395"/>
                </a:lnTo>
              </a:path>
            </a:pathLst>
          </a:custGeom>
          <a:noFill/>
          <a:ln w="76200" cap="flat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pSp>
        <p:nvGrpSpPr>
          <p:cNvPr id="9" name="グループ化 21"/>
          <p:cNvGrpSpPr/>
          <p:nvPr/>
        </p:nvGrpSpPr>
        <p:grpSpPr>
          <a:xfrm>
            <a:off x="6471729" y="4962872"/>
            <a:ext cx="2110939" cy="1404156"/>
            <a:chOff x="5840668" y="4869160"/>
            <a:chExt cx="1575648" cy="936104"/>
          </a:xfrm>
        </p:grpSpPr>
        <p:cxnSp>
          <p:nvCxnSpPr>
            <p:cNvPr id="20" name="直線コネクタ 19"/>
            <p:cNvCxnSpPr/>
            <p:nvPr/>
          </p:nvCxnSpPr>
          <p:spPr bwMode="auto">
            <a:xfrm>
              <a:off x="5840668" y="4869160"/>
              <a:ext cx="0" cy="936104"/>
            </a:xfrm>
            <a:prstGeom prst="line">
              <a:avLst/>
            </a:prstGeom>
            <a:solidFill>
              <a:srgbClr val="CCFFCC"/>
            </a:solidFill>
            <a:ln w="571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直線コネクタ 22"/>
            <p:cNvCxnSpPr/>
            <p:nvPr/>
          </p:nvCxnSpPr>
          <p:spPr bwMode="auto">
            <a:xfrm>
              <a:off x="7416316" y="4869160"/>
              <a:ext cx="0" cy="936104"/>
            </a:xfrm>
            <a:prstGeom prst="line">
              <a:avLst/>
            </a:prstGeom>
            <a:solidFill>
              <a:srgbClr val="CCFFCC"/>
            </a:solidFill>
            <a:ln w="571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1" name="台形 20"/>
          <p:cNvSpPr/>
          <p:nvPr/>
        </p:nvSpPr>
        <p:spPr bwMode="auto">
          <a:xfrm>
            <a:off x="6246840" y="5538936"/>
            <a:ext cx="2592287" cy="156093"/>
          </a:xfrm>
          <a:prstGeom prst="trapezoid">
            <a:avLst>
              <a:gd name="adj" fmla="val 156881"/>
            </a:avLst>
          </a:prstGeom>
          <a:solidFill>
            <a:schemeClr val="bg1">
              <a:lumMod val="50000"/>
            </a:schemeClr>
          </a:solidFill>
          <a:ln w="9525" cap="flat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wrap="none" lIns="68356" tIns="34179" rIns="68356" bIns="34179" rtlCol="0" anchor="ctr"/>
          <a:lstStyle/>
          <a:p>
            <a:pPr algn="ctr"/>
            <a:endParaRPr kumimoji="1" lang="ja-JP" altLang="en-US" sz="9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0" name="雲 39"/>
          <p:cNvSpPr/>
          <p:nvPr/>
        </p:nvSpPr>
        <p:spPr bwMode="auto">
          <a:xfrm>
            <a:off x="323528" y="2198985"/>
            <a:ext cx="2767707" cy="468052"/>
          </a:xfrm>
          <a:prstGeom prst="cloud">
            <a:avLst/>
          </a:prstGeom>
          <a:solidFill>
            <a:srgbClr val="FFFFCC"/>
          </a:solidFill>
          <a:ln w="9525" cap="flat">
            <a:solidFill>
              <a:srgbClr val="3366FF"/>
            </a:solidFill>
            <a:miter lim="800000"/>
            <a:headEnd/>
            <a:tailEnd/>
          </a:ln>
        </p:spPr>
        <p:txBody>
          <a:bodyPr wrap="none" lIns="68356" tIns="34179" rIns="68356" bIns="34179" rtlCol="0" anchor="ctr"/>
          <a:lstStyle/>
          <a:p>
            <a:pPr algn="ctr"/>
            <a:r>
              <a:rPr kumimoji="1" lang="en-US" altLang="ja-JP" sz="1400" b="1" dirty="0" smtClean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Cloud Service</a:t>
            </a:r>
            <a:endParaRPr kumimoji="1" lang="ja-JP" altLang="en-US" sz="1400" b="1" dirty="0">
              <a:latin typeface="Times New Roman" pitchFamily="18" charset="0"/>
              <a:ea typeface="HGP創英角ｺﾞｼｯｸUB" pitchFamily="50" charset="-128"/>
              <a:cs typeface="Times New Roman" pitchFamily="18" charset="0"/>
            </a:endParaRPr>
          </a:p>
        </p:txBody>
      </p:sp>
      <p:pic>
        <p:nvPicPr>
          <p:cNvPr id="41" name="Picture 2" descr="C:\Users\inoue\AppData\Local\Microsoft\Windows\Temporary Internet Files\Content.IE5\DW5Q97MC\MC90042897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7564" y="1862426"/>
            <a:ext cx="368568" cy="538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3" descr="C:\Users\inoue\AppData\Local\Microsoft\Windows\Temporary Internet Files\Content.IE5\DW5Q97MC\MC900434845[2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71326" y="1844824"/>
            <a:ext cx="523067" cy="523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円柱 42"/>
          <p:cNvSpPr/>
          <p:nvPr/>
        </p:nvSpPr>
        <p:spPr bwMode="auto">
          <a:xfrm>
            <a:off x="1175282" y="2024844"/>
            <a:ext cx="228600" cy="304038"/>
          </a:xfrm>
          <a:prstGeom prst="can">
            <a:avLst>
              <a:gd name="adj" fmla="val 48377"/>
            </a:avLst>
          </a:prstGeom>
          <a:gradFill rotWithShape="1">
            <a:gsLst>
              <a:gs pos="0">
                <a:srgbClr val="31789C"/>
              </a:gs>
              <a:gs pos="50000">
                <a:srgbClr val="4BAEE0"/>
              </a:gs>
              <a:gs pos="100000">
                <a:srgbClr val="5BD0FF"/>
              </a:gs>
            </a:gsLst>
            <a:lin ang="5400000" scaled="1"/>
          </a:gradFill>
          <a:ln w="9525" cap="flat">
            <a:solidFill>
              <a:srgbClr val="3366FF"/>
            </a:solidFill>
            <a:miter lim="800000"/>
            <a:headEnd/>
            <a:tailEnd/>
          </a:ln>
        </p:spPr>
        <p:txBody>
          <a:bodyPr wrap="none" lIns="68356" tIns="34179" rIns="68356" bIns="34179" rtlCol="0" anchor="ctr"/>
          <a:lstStyle/>
          <a:p>
            <a:pPr algn="ctr"/>
            <a:endParaRPr kumimoji="1" lang="ja-JP" altLang="en-US" sz="9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pic>
        <p:nvPicPr>
          <p:cNvPr id="1040" name="Picture 16" descr="C:\Users\inoue\AppData\Local\Microsoft\Windows\Temporary Internet Files\Content.IE5\ATH33460\MC900054158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56271" y="5755692"/>
            <a:ext cx="336951" cy="143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1" name="Picture 17" descr="C:\Users\inoue\AppData\Local\Microsoft\Windows\Temporary Internet Files\Content.IE5\Q12HZTRD\MC900434781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25925" y="5968465"/>
            <a:ext cx="397644" cy="397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5" name="Picture 21" descr="C:\Users\inoue\AppData\Local\Microsoft\Windows\Temporary Internet Files\Content.IE5\A2WYLDBG\MC900232864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795017" flipH="1">
            <a:off x="6906433" y="5969587"/>
            <a:ext cx="673396" cy="492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円/楕円 52"/>
          <p:cNvSpPr/>
          <p:nvPr/>
        </p:nvSpPr>
        <p:spPr bwMode="auto">
          <a:xfrm>
            <a:off x="7365458" y="5754960"/>
            <a:ext cx="285538" cy="72724"/>
          </a:xfrm>
          <a:prstGeom prst="ellipse">
            <a:avLst/>
          </a:prstGeom>
          <a:solidFill>
            <a:srgbClr val="FFFF00"/>
          </a:solidFill>
          <a:ln w="9525" cap="flat">
            <a:solidFill>
              <a:srgbClr val="FFC000"/>
            </a:solidFill>
            <a:miter lim="800000"/>
            <a:headEnd/>
            <a:tailEnd/>
          </a:ln>
        </p:spPr>
        <p:txBody>
          <a:bodyPr wrap="none" lIns="68356" tIns="34179" rIns="68356" bIns="34179" rtlCol="0" anchor="ctr"/>
          <a:lstStyle/>
          <a:p>
            <a:pPr algn="ctr"/>
            <a:endParaRPr kumimoji="1" lang="ja-JP" altLang="en-US" sz="9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cxnSp>
        <p:nvCxnSpPr>
          <p:cNvPr id="57" name="直線コネクタ 56"/>
          <p:cNvCxnSpPr/>
          <p:nvPr/>
        </p:nvCxnSpPr>
        <p:spPr bwMode="auto">
          <a:xfrm>
            <a:off x="7434972" y="4948222"/>
            <a:ext cx="0" cy="590714"/>
          </a:xfrm>
          <a:prstGeom prst="line">
            <a:avLst/>
          </a:prstGeom>
          <a:solidFill>
            <a:srgbClr val="CCFFCC"/>
          </a:solidFill>
          <a:ln w="381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直線コネクタ 61"/>
          <p:cNvCxnSpPr/>
          <p:nvPr/>
        </p:nvCxnSpPr>
        <p:spPr bwMode="auto">
          <a:xfrm>
            <a:off x="7614992" y="4962872"/>
            <a:ext cx="0" cy="576064"/>
          </a:xfrm>
          <a:prstGeom prst="line">
            <a:avLst/>
          </a:prstGeom>
          <a:solidFill>
            <a:srgbClr val="CCFFCC"/>
          </a:solidFill>
          <a:ln w="381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049" name="Picture 25" descr="C:\Users\inoue\AppData\Local\Microsoft\Windows\Temporary Internet Files\Content.IE5\DW5Q97MC\MC900230307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98868" y="4948222"/>
            <a:ext cx="942178" cy="590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16" descr="C:\Users\inoue\AppData\Local\Microsoft\Windows\Temporary Internet Files\Content.IE5\ATH33460\MC900054158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74932" y="4958557"/>
            <a:ext cx="347125" cy="148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51" name="Picture 27" descr="C:\Users\inoue\AppData\Local\Microsoft\Windows\Temporary Internet Files\Content.IE5\Q12HZTRD\MC900089968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67020" y="5714150"/>
            <a:ext cx="719606" cy="724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C:\Users\inoue\AppData\Local\Microsoft\Windows\Temporary Internet Files\Content.IE5\DW5Q97MC\MC900434818[1]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28836" y="5610944"/>
            <a:ext cx="810854" cy="810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25" descr="C:\Users\inoue\AppData\Local\Microsoft\Windows\Temporary Internet Files\Content.IE5\DW5Q97MC\MC900230307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7614992" y="4958557"/>
            <a:ext cx="942178" cy="590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16" descr="C:\Users\inoue\AppData\Local\Microsoft\Windows\Temporary Internet Files\Content.IE5\ATH33460\MC900054158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54025" y="4958557"/>
            <a:ext cx="347125" cy="148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272" name="二等辺三角形 2271"/>
          <p:cNvSpPr/>
          <p:nvPr/>
        </p:nvSpPr>
        <p:spPr bwMode="auto">
          <a:xfrm>
            <a:off x="6462864" y="4624186"/>
            <a:ext cx="2085441" cy="324036"/>
          </a:xfrm>
          <a:prstGeom prst="triangle">
            <a:avLst/>
          </a:prstGeom>
          <a:solidFill>
            <a:schemeClr val="bg1">
              <a:lumMod val="95000"/>
            </a:schemeClr>
          </a:solidFill>
          <a:ln w="9525" cap="flat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wrap="none" lIns="68356" tIns="34179" rIns="68356" bIns="34179" rtlCol="0" anchor="ctr"/>
          <a:lstStyle/>
          <a:p>
            <a:pPr algn="ctr"/>
            <a:endParaRPr kumimoji="1" lang="ja-JP" altLang="en-US" sz="9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2942934" y="6159366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​</a:t>
            </a:r>
            <a:endParaRPr lang="ja-JP" altLang="en-US" dirty="0"/>
          </a:p>
        </p:txBody>
      </p:sp>
      <p:pic>
        <p:nvPicPr>
          <p:cNvPr id="52" name="図 51" descr="MC900223456.WMF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4391980" y="3652078"/>
            <a:ext cx="976088" cy="982150"/>
          </a:xfrm>
          <a:prstGeom prst="rect">
            <a:avLst/>
          </a:prstGeom>
        </p:spPr>
      </p:pic>
      <p:pic>
        <p:nvPicPr>
          <p:cNvPr id="54" name="図 53" descr="MP900443045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2807804" y="5308262"/>
            <a:ext cx="1980220" cy="1188132"/>
          </a:xfrm>
          <a:prstGeom prst="rect">
            <a:avLst/>
          </a:prstGeom>
        </p:spPr>
      </p:pic>
      <p:cxnSp>
        <p:nvCxnSpPr>
          <p:cNvPr id="59" name="直線コネクタ 58"/>
          <p:cNvCxnSpPr/>
          <p:nvPr/>
        </p:nvCxnSpPr>
        <p:spPr bwMode="auto">
          <a:xfrm>
            <a:off x="6516216" y="2780928"/>
            <a:ext cx="1350804" cy="921689"/>
          </a:xfrm>
          <a:prstGeom prst="line">
            <a:avLst/>
          </a:prstGeom>
          <a:solidFill>
            <a:srgbClr val="CCFFCC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直線コネクタ 60"/>
          <p:cNvCxnSpPr/>
          <p:nvPr/>
        </p:nvCxnSpPr>
        <p:spPr bwMode="auto">
          <a:xfrm>
            <a:off x="6228184" y="2780928"/>
            <a:ext cx="540060" cy="547114"/>
          </a:xfrm>
          <a:prstGeom prst="line">
            <a:avLst/>
          </a:prstGeom>
          <a:solidFill>
            <a:srgbClr val="CCFFCC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直線コネクタ 63"/>
          <p:cNvCxnSpPr/>
          <p:nvPr/>
        </p:nvCxnSpPr>
        <p:spPr bwMode="auto">
          <a:xfrm flipH="1">
            <a:off x="1835696" y="2780928"/>
            <a:ext cx="432048" cy="691130"/>
          </a:xfrm>
          <a:prstGeom prst="line">
            <a:avLst/>
          </a:prstGeom>
          <a:solidFill>
            <a:srgbClr val="CCFFCC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角丸四角形吹き出し 55"/>
          <p:cNvSpPr/>
          <p:nvPr/>
        </p:nvSpPr>
        <p:spPr bwMode="auto">
          <a:xfrm>
            <a:off x="143508" y="4984226"/>
            <a:ext cx="2268252" cy="1332148"/>
          </a:xfrm>
          <a:prstGeom prst="wedgeRoundRectCallout">
            <a:avLst>
              <a:gd name="adj1" fmla="val -17893"/>
              <a:gd name="adj2" fmla="val -107484"/>
              <a:gd name="adj3" fmla="val 16667"/>
            </a:avLst>
          </a:prstGeom>
          <a:solidFill>
            <a:srgbClr val="FFFFCC"/>
          </a:solidFill>
          <a:ln w="9525" cap="flat">
            <a:solidFill>
              <a:srgbClr val="3366FF"/>
            </a:solidFill>
            <a:miter lim="800000"/>
            <a:headEnd/>
            <a:tailEnd/>
          </a:ln>
        </p:spPr>
        <p:txBody>
          <a:bodyPr wrap="none" lIns="68356" tIns="34179" rIns="68356" bIns="34179" rtlCol="0" anchor="ctr"/>
          <a:lstStyle/>
          <a:p>
            <a:pPr algn="ctr"/>
            <a:endParaRPr kumimoji="1" lang="ja-JP" altLang="en-US" sz="9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pic>
        <p:nvPicPr>
          <p:cNvPr id="55" name="図 54" descr="MP900423091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395536" y="5128242"/>
            <a:ext cx="1740111" cy="1080120"/>
          </a:xfrm>
          <a:prstGeom prst="rect">
            <a:avLst/>
          </a:prstGeom>
        </p:spPr>
      </p:pic>
      <p:cxnSp>
        <p:nvCxnSpPr>
          <p:cNvPr id="67" name="直線コネクタ 66"/>
          <p:cNvCxnSpPr/>
          <p:nvPr/>
        </p:nvCxnSpPr>
        <p:spPr bwMode="auto">
          <a:xfrm flipH="1">
            <a:off x="3023828" y="2780928"/>
            <a:ext cx="324036" cy="223078"/>
          </a:xfrm>
          <a:prstGeom prst="line">
            <a:avLst/>
          </a:prstGeom>
          <a:solidFill>
            <a:srgbClr val="CCFFCC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直線コネクタ 69"/>
          <p:cNvCxnSpPr/>
          <p:nvPr/>
        </p:nvCxnSpPr>
        <p:spPr bwMode="auto">
          <a:xfrm>
            <a:off x="4067944" y="2852936"/>
            <a:ext cx="468052" cy="1087174"/>
          </a:xfrm>
          <a:prstGeom prst="line">
            <a:avLst/>
          </a:prstGeom>
          <a:solidFill>
            <a:srgbClr val="CCFFCC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直線コネクタ 71"/>
          <p:cNvCxnSpPr/>
          <p:nvPr/>
        </p:nvCxnSpPr>
        <p:spPr bwMode="auto">
          <a:xfrm flipH="1">
            <a:off x="3491880" y="2852936"/>
            <a:ext cx="216024" cy="1015166"/>
          </a:xfrm>
          <a:prstGeom prst="line">
            <a:avLst/>
          </a:prstGeom>
          <a:solidFill>
            <a:srgbClr val="CCFFCC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74" name="Picture 10" descr="C:\Documents and Settings\asai\Local Settings\Temporary Internet Files\Content.IE5\BSONMC3Z\MC900405956[1].wmf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931998"/>
            <a:ext cx="474770" cy="589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グループ化 77"/>
          <p:cNvGrpSpPr/>
          <p:nvPr/>
        </p:nvGrpSpPr>
        <p:grpSpPr>
          <a:xfrm>
            <a:off x="3167844" y="3724086"/>
            <a:ext cx="534348" cy="473694"/>
            <a:chOff x="4499992" y="1196752"/>
            <a:chExt cx="684076" cy="606426"/>
          </a:xfrm>
        </p:grpSpPr>
        <p:sp>
          <p:nvSpPr>
            <p:cNvPr id="77" name="円/楕円 76"/>
            <p:cNvSpPr/>
            <p:nvPr/>
          </p:nvSpPr>
          <p:spPr bwMode="auto">
            <a:xfrm>
              <a:off x="4499992" y="1304764"/>
              <a:ext cx="684076" cy="396044"/>
            </a:xfrm>
            <a:prstGeom prst="ellipse">
              <a:avLst/>
            </a:prstGeom>
            <a:solidFill>
              <a:srgbClr val="FFCCFF"/>
            </a:solidFill>
            <a:ln w="9525" cap="flat">
              <a:noFill/>
              <a:miter lim="800000"/>
              <a:headEnd/>
              <a:tailEnd/>
            </a:ln>
          </p:spPr>
          <p:txBody>
            <a:bodyPr wrap="none" lIns="68356" tIns="34179" rIns="68356" bIns="34179" rtlCol="0" anchor="ctr"/>
            <a:lstStyle/>
            <a:p>
              <a:pPr algn="ctr"/>
              <a:endParaRPr kumimoji="1" lang="ja-JP" altLang="en-US" sz="900" dirty="0"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pic>
          <p:nvPicPr>
            <p:cNvPr id="76" name="Picture 15" descr="C:\Documents and Settings\asai\Local Settings\Temporary Internet Files\Content.IE5\Y9ZPXI2A\MC900432567[1].png"/>
            <p:cNvPicPr>
              <a:picLocks noChangeAspect="1" noChangeArrowheads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35996" y="1196752"/>
              <a:ext cx="606426" cy="6064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3" name="グループ化 78"/>
          <p:cNvGrpSpPr/>
          <p:nvPr/>
        </p:nvGrpSpPr>
        <p:grpSpPr>
          <a:xfrm>
            <a:off x="4247964" y="3688082"/>
            <a:ext cx="468052" cy="414924"/>
            <a:chOff x="4499992" y="1196752"/>
            <a:chExt cx="684076" cy="606426"/>
          </a:xfrm>
        </p:grpSpPr>
        <p:sp>
          <p:nvSpPr>
            <p:cNvPr id="80" name="円/楕円 79"/>
            <p:cNvSpPr/>
            <p:nvPr/>
          </p:nvSpPr>
          <p:spPr bwMode="auto">
            <a:xfrm>
              <a:off x="4499992" y="1304764"/>
              <a:ext cx="684076" cy="396044"/>
            </a:xfrm>
            <a:prstGeom prst="ellipse">
              <a:avLst/>
            </a:prstGeom>
            <a:solidFill>
              <a:srgbClr val="FFCCFF"/>
            </a:solidFill>
            <a:ln w="9525" cap="flat">
              <a:noFill/>
              <a:miter lim="800000"/>
              <a:headEnd/>
              <a:tailEnd/>
            </a:ln>
          </p:spPr>
          <p:txBody>
            <a:bodyPr wrap="none" lIns="68356" tIns="34179" rIns="68356" bIns="34179" rtlCol="0" anchor="ctr"/>
            <a:lstStyle/>
            <a:p>
              <a:pPr algn="ctr"/>
              <a:endParaRPr kumimoji="1" lang="ja-JP" altLang="en-US" sz="900" dirty="0"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pic>
          <p:nvPicPr>
            <p:cNvPr id="82" name="Picture 15" descr="C:\Documents and Settings\asai\Local Settings\Temporary Internet Files\Content.IE5\Y9ZPXI2A\MC900432567[1].png"/>
            <p:cNvPicPr>
              <a:picLocks noChangeAspect="1" noChangeArrowheads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35996" y="1196752"/>
              <a:ext cx="606426" cy="6064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83" name="直線コネクタ 82"/>
          <p:cNvCxnSpPr/>
          <p:nvPr/>
        </p:nvCxnSpPr>
        <p:spPr bwMode="auto">
          <a:xfrm>
            <a:off x="3923928" y="2852936"/>
            <a:ext cx="648072" cy="2707354"/>
          </a:xfrm>
          <a:prstGeom prst="line">
            <a:avLst/>
          </a:prstGeom>
          <a:solidFill>
            <a:srgbClr val="CCFFCC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4" name="グループ化 84"/>
          <p:cNvGrpSpPr/>
          <p:nvPr/>
        </p:nvGrpSpPr>
        <p:grpSpPr>
          <a:xfrm>
            <a:off x="4427984" y="5416274"/>
            <a:ext cx="468052" cy="414924"/>
            <a:chOff x="4499992" y="1196752"/>
            <a:chExt cx="684076" cy="606426"/>
          </a:xfrm>
        </p:grpSpPr>
        <p:sp>
          <p:nvSpPr>
            <p:cNvPr id="86" name="円/楕円 85"/>
            <p:cNvSpPr/>
            <p:nvPr/>
          </p:nvSpPr>
          <p:spPr bwMode="auto">
            <a:xfrm>
              <a:off x="4499992" y="1304764"/>
              <a:ext cx="684076" cy="396044"/>
            </a:xfrm>
            <a:prstGeom prst="ellipse">
              <a:avLst/>
            </a:prstGeom>
            <a:solidFill>
              <a:srgbClr val="FFCCFF"/>
            </a:solidFill>
            <a:ln w="9525" cap="flat">
              <a:noFill/>
              <a:miter lim="800000"/>
              <a:headEnd/>
              <a:tailEnd/>
            </a:ln>
          </p:spPr>
          <p:txBody>
            <a:bodyPr wrap="none" lIns="68356" tIns="34179" rIns="68356" bIns="34179" rtlCol="0" anchor="ctr"/>
            <a:lstStyle/>
            <a:p>
              <a:pPr algn="ctr"/>
              <a:endParaRPr kumimoji="1" lang="ja-JP" altLang="en-US" sz="900" dirty="0"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pic>
          <p:nvPicPr>
            <p:cNvPr id="87" name="Picture 15" descr="C:\Documents and Settings\asai\Local Settings\Temporary Internet Files\Content.IE5\Y9ZPXI2A\MC900432567[1].png"/>
            <p:cNvPicPr>
              <a:picLocks noChangeAspect="1" noChangeArrowheads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35996" y="1196752"/>
              <a:ext cx="606426" cy="6064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" name="Picture 2" descr="C:\Users\inoue\Downloads\MC900056268.WMF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1331640" y="4300150"/>
            <a:ext cx="798016" cy="858230"/>
          </a:xfrm>
          <a:prstGeom prst="rect">
            <a:avLst/>
          </a:prstGeom>
          <a:noFill/>
        </p:spPr>
      </p:pic>
      <p:sp>
        <p:nvSpPr>
          <p:cNvPr id="90" name="フリーフォーム 89"/>
          <p:cNvSpPr/>
          <p:nvPr/>
        </p:nvSpPr>
        <p:spPr bwMode="auto">
          <a:xfrm>
            <a:off x="776177" y="2348880"/>
            <a:ext cx="1747283" cy="2164912"/>
          </a:xfrm>
          <a:custGeom>
            <a:avLst/>
            <a:gdLst>
              <a:gd name="connsiteX0" fmla="*/ 1265274 w 1747283"/>
              <a:gd name="connsiteY0" fmla="*/ 2456121 h 2456121"/>
              <a:gd name="connsiteX1" fmla="*/ 1648046 w 1747283"/>
              <a:gd name="connsiteY1" fmla="*/ 818707 h 2456121"/>
              <a:gd name="connsiteX2" fmla="*/ 669851 w 1747283"/>
              <a:gd name="connsiteY2" fmla="*/ 318976 h 2456121"/>
              <a:gd name="connsiteX3" fmla="*/ 95693 w 1747283"/>
              <a:gd name="connsiteY3" fmla="*/ 95693 h 2456121"/>
              <a:gd name="connsiteX4" fmla="*/ 95693 w 1747283"/>
              <a:gd name="connsiteY4" fmla="*/ 0 h 2456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47283" h="2456121">
                <a:moveTo>
                  <a:pt x="1265274" y="2456121"/>
                </a:moveTo>
                <a:cubicBezTo>
                  <a:pt x="1506278" y="1815509"/>
                  <a:pt x="1747283" y="1174898"/>
                  <a:pt x="1648046" y="818707"/>
                </a:cubicBezTo>
                <a:cubicBezTo>
                  <a:pt x="1548809" y="462516"/>
                  <a:pt x="928577" y="439478"/>
                  <a:pt x="669851" y="318976"/>
                </a:cubicBezTo>
                <a:cubicBezTo>
                  <a:pt x="411126" y="198474"/>
                  <a:pt x="191386" y="148856"/>
                  <a:pt x="95693" y="95693"/>
                </a:cubicBezTo>
                <a:cubicBezTo>
                  <a:pt x="0" y="42530"/>
                  <a:pt x="47846" y="21265"/>
                  <a:pt x="95693" y="0"/>
                </a:cubicBezTo>
              </a:path>
            </a:pathLst>
          </a:custGeom>
          <a:noFill/>
          <a:ln w="28575" cap="flat" cmpd="sng" algn="ctr">
            <a:solidFill>
              <a:srgbClr val="00B050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pic>
        <p:nvPicPr>
          <p:cNvPr id="91" name="Picture 2" descr="C:\Users\inoue\Downloads\MC900056268.WMF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2735796" y="4660190"/>
            <a:ext cx="798016" cy="858230"/>
          </a:xfrm>
          <a:prstGeom prst="rect">
            <a:avLst/>
          </a:prstGeom>
          <a:noFill/>
        </p:spPr>
      </p:pic>
      <p:sp>
        <p:nvSpPr>
          <p:cNvPr id="92" name="フリーフォーム 91"/>
          <p:cNvSpPr/>
          <p:nvPr/>
        </p:nvSpPr>
        <p:spPr bwMode="auto">
          <a:xfrm>
            <a:off x="923259" y="2348880"/>
            <a:ext cx="2798723" cy="2225334"/>
          </a:xfrm>
          <a:custGeom>
            <a:avLst/>
            <a:gdLst>
              <a:gd name="connsiteX0" fmla="*/ 2064489 w 2948763"/>
              <a:gd name="connsiteY0" fmla="*/ 2551814 h 2551814"/>
              <a:gd name="connsiteX1" fmla="*/ 2181447 w 2948763"/>
              <a:gd name="connsiteY1" fmla="*/ 1424763 h 2551814"/>
              <a:gd name="connsiteX2" fmla="*/ 2681177 w 2948763"/>
              <a:gd name="connsiteY2" fmla="*/ 723014 h 2551814"/>
              <a:gd name="connsiteX3" fmla="*/ 575931 w 2948763"/>
              <a:gd name="connsiteY3" fmla="*/ 233917 h 2551814"/>
              <a:gd name="connsiteX4" fmla="*/ 86833 w 2948763"/>
              <a:gd name="connsiteY4" fmla="*/ 127591 h 2551814"/>
              <a:gd name="connsiteX5" fmla="*/ 54935 w 2948763"/>
              <a:gd name="connsiteY5" fmla="*/ 0 h 2551814"/>
              <a:gd name="connsiteX0" fmla="*/ 2064489 w 2911280"/>
              <a:gd name="connsiteY0" fmla="*/ 2551814 h 2551814"/>
              <a:gd name="connsiteX1" fmla="*/ 1956552 w 2911280"/>
              <a:gd name="connsiteY1" fmla="*/ 1334592 h 2551814"/>
              <a:gd name="connsiteX2" fmla="*/ 2681177 w 2911280"/>
              <a:gd name="connsiteY2" fmla="*/ 723014 h 2551814"/>
              <a:gd name="connsiteX3" fmla="*/ 575931 w 2911280"/>
              <a:gd name="connsiteY3" fmla="*/ 233917 h 2551814"/>
              <a:gd name="connsiteX4" fmla="*/ 86833 w 2911280"/>
              <a:gd name="connsiteY4" fmla="*/ 127591 h 2551814"/>
              <a:gd name="connsiteX5" fmla="*/ 54935 w 2911280"/>
              <a:gd name="connsiteY5" fmla="*/ 0 h 2551814"/>
              <a:gd name="connsiteX0" fmla="*/ 2064489 w 2798723"/>
              <a:gd name="connsiteY0" fmla="*/ 2551814 h 2551814"/>
              <a:gd name="connsiteX1" fmla="*/ 1956552 w 2798723"/>
              <a:gd name="connsiteY1" fmla="*/ 1334592 h 2551814"/>
              <a:gd name="connsiteX2" fmla="*/ 2568620 w 2798723"/>
              <a:gd name="connsiteY2" fmla="*/ 650516 h 2551814"/>
              <a:gd name="connsiteX3" fmla="*/ 575931 w 2798723"/>
              <a:gd name="connsiteY3" fmla="*/ 233917 h 2551814"/>
              <a:gd name="connsiteX4" fmla="*/ 86833 w 2798723"/>
              <a:gd name="connsiteY4" fmla="*/ 127591 h 2551814"/>
              <a:gd name="connsiteX5" fmla="*/ 54935 w 2798723"/>
              <a:gd name="connsiteY5" fmla="*/ 0 h 2551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98723" h="2551814">
                <a:moveTo>
                  <a:pt x="2064489" y="2551814"/>
                </a:moveTo>
                <a:cubicBezTo>
                  <a:pt x="2071577" y="2140688"/>
                  <a:pt x="1872530" y="1651475"/>
                  <a:pt x="1956552" y="1334592"/>
                </a:cubicBezTo>
                <a:cubicBezTo>
                  <a:pt x="2040574" y="1017709"/>
                  <a:pt x="2798723" y="833962"/>
                  <a:pt x="2568620" y="650516"/>
                </a:cubicBezTo>
                <a:cubicBezTo>
                  <a:pt x="2338517" y="467070"/>
                  <a:pt x="989562" y="321071"/>
                  <a:pt x="575931" y="233917"/>
                </a:cubicBezTo>
                <a:cubicBezTo>
                  <a:pt x="162300" y="146763"/>
                  <a:pt x="173666" y="166577"/>
                  <a:pt x="86833" y="127591"/>
                </a:cubicBezTo>
                <a:cubicBezTo>
                  <a:pt x="0" y="88605"/>
                  <a:pt x="27467" y="44302"/>
                  <a:pt x="54935" y="0"/>
                </a:cubicBezTo>
              </a:path>
            </a:pathLst>
          </a:custGeom>
          <a:noFill/>
          <a:ln w="28575" cap="flat" cmpd="sng" algn="ctr">
            <a:solidFill>
              <a:srgbClr val="00B050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93" name="下矢印 92"/>
          <p:cNvSpPr/>
          <p:nvPr/>
        </p:nvSpPr>
        <p:spPr bwMode="auto">
          <a:xfrm rot="17571947">
            <a:off x="2334674" y="4534862"/>
            <a:ext cx="289106" cy="727866"/>
          </a:xfrm>
          <a:prstGeom prst="downArrow">
            <a:avLst/>
          </a:prstGeom>
          <a:solidFill>
            <a:srgbClr val="00B050"/>
          </a:solidFill>
          <a:ln w="9525" cap="flat">
            <a:solidFill>
              <a:srgbClr val="00B050"/>
            </a:solidFill>
            <a:miter lim="800000"/>
            <a:headEnd/>
            <a:tailEnd/>
          </a:ln>
        </p:spPr>
        <p:txBody>
          <a:bodyPr wrap="none" lIns="68356" tIns="34179" rIns="68356" bIns="34179" rtlCol="0" anchor="ctr"/>
          <a:lstStyle/>
          <a:p>
            <a:pPr algn="ctr"/>
            <a:endParaRPr kumimoji="1" lang="ja-JP" altLang="en-US" sz="9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pSp>
        <p:nvGrpSpPr>
          <p:cNvPr id="16" name="グループ化 94"/>
          <p:cNvGrpSpPr/>
          <p:nvPr/>
        </p:nvGrpSpPr>
        <p:grpSpPr>
          <a:xfrm>
            <a:off x="7002924" y="4977172"/>
            <a:ext cx="626368" cy="626368"/>
            <a:chOff x="4154252" y="1160748"/>
            <a:chExt cx="1101824" cy="1101824"/>
          </a:xfrm>
        </p:grpSpPr>
        <p:sp>
          <p:nvSpPr>
            <p:cNvPr id="94" name="円/楕円 93"/>
            <p:cNvSpPr/>
            <p:nvPr/>
          </p:nvSpPr>
          <p:spPr bwMode="auto">
            <a:xfrm>
              <a:off x="4154252" y="1160748"/>
              <a:ext cx="1101824" cy="1101824"/>
            </a:xfrm>
            <a:prstGeom prst="ellipse">
              <a:avLst/>
            </a:prstGeom>
            <a:solidFill>
              <a:srgbClr val="FFFF00"/>
            </a:solidFill>
            <a:ln w="9525" cap="flat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lIns="68356" tIns="34179" rIns="68356" bIns="34179" rtlCol="0" anchor="ctr"/>
            <a:lstStyle/>
            <a:p>
              <a:pPr algn="ctr"/>
              <a:endParaRPr kumimoji="1" lang="ja-JP" altLang="en-US" sz="900" dirty="0"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4355976" y="1376772"/>
              <a:ext cx="720080" cy="720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6" name="フリーフォーム 95"/>
          <p:cNvSpPr/>
          <p:nvPr/>
        </p:nvSpPr>
        <p:spPr bwMode="auto">
          <a:xfrm>
            <a:off x="6114171" y="2348880"/>
            <a:ext cx="1955941" cy="2700299"/>
          </a:xfrm>
          <a:custGeom>
            <a:avLst/>
            <a:gdLst>
              <a:gd name="connsiteX0" fmla="*/ 1410585 w 1931581"/>
              <a:gd name="connsiteY0" fmla="*/ 4128976 h 4128976"/>
              <a:gd name="connsiteX1" fmla="*/ 1304260 w 1931581"/>
              <a:gd name="connsiteY1" fmla="*/ 2055627 h 4128976"/>
              <a:gd name="connsiteX2" fmla="*/ 326064 w 1931581"/>
              <a:gd name="connsiteY2" fmla="*/ 769088 h 4128976"/>
              <a:gd name="connsiteX3" fmla="*/ 124046 w 1931581"/>
              <a:gd name="connsiteY3" fmla="*/ 567069 h 4128976"/>
              <a:gd name="connsiteX4" fmla="*/ 1070343 w 1931581"/>
              <a:gd name="connsiteY4" fmla="*/ 439478 h 4128976"/>
              <a:gd name="connsiteX5" fmla="*/ 1718929 w 1931581"/>
              <a:gd name="connsiteY5" fmla="*/ 67339 h 4128976"/>
              <a:gd name="connsiteX6" fmla="*/ 1931581 w 1931581"/>
              <a:gd name="connsiteY6" fmla="*/ 35441 h 4128976"/>
              <a:gd name="connsiteX0" fmla="*/ 1410585 w 1931581"/>
              <a:gd name="connsiteY0" fmla="*/ 4128976 h 4128976"/>
              <a:gd name="connsiteX1" fmla="*/ 953749 w 1931581"/>
              <a:gd name="connsiteY1" fmla="*/ 2103693 h 4128976"/>
              <a:gd name="connsiteX2" fmla="*/ 326064 w 1931581"/>
              <a:gd name="connsiteY2" fmla="*/ 769088 h 4128976"/>
              <a:gd name="connsiteX3" fmla="*/ 124046 w 1931581"/>
              <a:gd name="connsiteY3" fmla="*/ 567069 h 4128976"/>
              <a:gd name="connsiteX4" fmla="*/ 1070343 w 1931581"/>
              <a:gd name="connsiteY4" fmla="*/ 439478 h 4128976"/>
              <a:gd name="connsiteX5" fmla="*/ 1718929 w 1931581"/>
              <a:gd name="connsiteY5" fmla="*/ 67339 h 4128976"/>
              <a:gd name="connsiteX6" fmla="*/ 1931581 w 1931581"/>
              <a:gd name="connsiteY6" fmla="*/ 35441 h 4128976"/>
              <a:gd name="connsiteX0" fmla="*/ 1459216 w 1980212"/>
              <a:gd name="connsiteY0" fmla="*/ 4128976 h 4128976"/>
              <a:gd name="connsiteX1" fmla="*/ 1002380 w 1980212"/>
              <a:gd name="connsiteY1" fmla="*/ 2103693 h 4128976"/>
              <a:gd name="connsiteX2" fmla="*/ 138284 w 1980212"/>
              <a:gd name="connsiteY2" fmla="*/ 915561 h 4128976"/>
              <a:gd name="connsiteX3" fmla="*/ 172677 w 1980212"/>
              <a:gd name="connsiteY3" fmla="*/ 567069 h 4128976"/>
              <a:gd name="connsiteX4" fmla="*/ 1118974 w 1980212"/>
              <a:gd name="connsiteY4" fmla="*/ 439478 h 4128976"/>
              <a:gd name="connsiteX5" fmla="*/ 1767560 w 1980212"/>
              <a:gd name="connsiteY5" fmla="*/ 67339 h 4128976"/>
              <a:gd name="connsiteX6" fmla="*/ 1980212 w 1980212"/>
              <a:gd name="connsiteY6" fmla="*/ 35441 h 4128976"/>
              <a:gd name="connsiteX0" fmla="*/ 1422943 w 1943939"/>
              <a:gd name="connsiteY0" fmla="*/ 4128976 h 4128976"/>
              <a:gd name="connsiteX1" fmla="*/ 966107 w 1943939"/>
              <a:gd name="connsiteY1" fmla="*/ 2103693 h 4128976"/>
              <a:gd name="connsiteX2" fmla="*/ 102011 w 1943939"/>
              <a:gd name="connsiteY2" fmla="*/ 915561 h 4128976"/>
              <a:gd name="connsiteX3" fmla="*/ 354039 w 1943939"/>
              <a:gd name="connsiteY3" fmla="*/ 663533 h 4128976"/>
              <a:gd name="connsiteX4" fmla="*/ 1082701 w 1943939"/>
              <a:gd name="connsiteY4" fmla="*/ 439478 h 4128976"/>
              <a:gd name="connsiteX5" fmla="*/ 1731287 w 1943939"/>
              <a:gd name="connsiteY5" fmla="*/ 67339 h 4128976"/>
              <a:gd name="connsiteX6" fmla="*/ 1943939 w 1943939"/>
              <a:gd name="connsiteY6" fmla="*/ 35441 h 4128976"/>
              <a:gd name="connsiteX0" fmla="*/ 1422943 w 1943939"/>
              <a:gd name="connsiteY0" fmla="*/ 4128976 h 4128976"/>
              <a:gd name="connsiteX1" fmla="*/ 966107 w 1943939"/>
              <a:gd name="connsiteY1" fmla="*/ 2103693 h 4128976"/>
              <a:gd name="connsiteX2" fmla="*/ 102011 w 1943939"/>
              <a:gd name="connsiteY2" fmla="*/ 915561 h 4128976"/>
              <a:gd name="connsiteX3" fmla="*/ 354039 w 1943939"/>
              <a:gd name="connsiteY3" fmla="*/ 663533 h 4128976"/>
              <a:gd name="connsiteX4" fmla="*/ 1082701 w 1943939"/>
              <a:gd name="connsiteY4" fmla="*/ 439478 h 4128976"/>
              <a:gd name="connsiteX5" fmla="*/ 1731287 w 1943939"/>
              <a:gd name="connsiteY5" fmla="*/ 67339 h 4128976"/>
              <a:gd name="connsiteX6" fmla="*/ 1943939 w 1943939"/>
              <a:gd name="connsiteY6" fmla="*/ 35441 h 4128976"/>
              <a:gd name="connsiteX0" fmla="*/ 1422943 w 1943939"/>
              <a:gd name="connsiteY0" fmla="*/ 4111256 h 4111256"/>
              <a:gd name="connsiteX1" fmla="*/ 966107 w 1943939"/>
              <a:gd name="connsiteY1" fmla="*/ 2085973 h 4111256"/>
              <a:gd name="connsiteX2" fmla="*/ 102011 w 1943939"/>
              <a:gd name="connsiteY2" fmla="*/ 897841 h 4111256"/>
              <a:gd name="connsiteX3" fmla="*/ 354039 w 1943939"/>
              <a:gd name="connsiteY3" fmla="*/ 645813 h 4111256"/>
              <a:gd name="connsiteX4" fmla="*/ 1326147 w 1943939"/>
              <a:gd name="connsiteY4" fmla="*/ 285773 h 4111256"/>
              <a:gd name="connsiteX5" fmla="*/ 1731287 w 1943939"/>
              <a:gd name="connsiteY5" fmla="*/ 49619 h 4111256"/>
              <a:gd name="connsiteX6" fmla="*/ 1943939 w 1943939"/>
              <a:gd name="connsiteY6" fmla="*/ 17721 h 4111256"/>
              <a:gd name="connsiteX0" fmla="*/ 1422943 w 1943939"/>
              <a:gd name="connsiteY0" fmla="*/ 4111256 h 4111256"/>
              <a:gd name="connsiteX1" fmla="*/ 966107 w 1943939"/>
              <a:gd name="connsiteY1" fmla="*/ 2085973 h 4111256"/>
              <a:gd name="connsiteX2" fmla="*/ 102011 w 1943939"/>
              <a:gd name="connsiteY2" fmla="*/ 897841 h 4111256"/>
              <a:gd name="connsiteX3" fmla="*/ 354039 w 1943939"/>
              <a:gd name="connsiteY3" fmla="*/ 645813 h 4111256"/>
              <a:gd name="connsiteX4" fmla="*/ 1326147 w 1943939"/>
              <a:gd name="connsiteY4" fmla="*/ 285773 h 4111256"/>
              <a:gd name="connsiteX5" fmla="*/ 1722191 w 1943939"/>
              <a:gd name="connsiteY5" fmla="*/ 105753 h 4111256"/>
              <a:gd name="connsiteX6" fmla="*/ 1943939 w 1943939"/>
              <a:gd name="connsiteY6" fmla="*/ 17721 h 4111256"/>
              <a:gd name="connsiteX0" fmla="*/ 1458947 w 1979943"/>
              <a:gd name="connsiteY0" fmla="*/ 4111256 h 4111256"/>
              <a:gd name="connsiteX1" fmla="*/ 1002111 w 1979943"/>
              <a:gd name="connsiteY1" fmla="*/ 2085973 h 4111256"/>
              <a:gd name="connsiteX2" fmla="*/ 138015 w 1979943"/>
              <a:gd name="connsiteY2" fmla="*/ 897841 h 4111256"/>
              <a:gd name="connsiteX3" fmla="*/ 174019 w 1979943"/>
              <a:gd name="connsiteY3" fmla="*/ 681817 h 4111256"/>
              <a:gd name="connsiteX4" fmla="*/ 1362151 w 1979943"/>
              <a:gd name="connsiteY4" fmla="*/ 285773 h 4111256"/>
              <a:gd name="connsiteX5" fmla="*/ 1758195 w 1979943"/>
              <a:gd name="connsiteY5" fmla="*/ 105753 h 4111256"/>
              <a:gd name="connsiteX6" fmla="*/ 1979943 w 1979943"/>
              <a:gd name="connsiteY6" fmla="*/ 17721 h 4111256"/>
              <a:gd name="connsiteX0" fmla="*/ 1458947 w 1979943"/>
              <a:gd name="connsiteY0" fmla="*/ 4111256 h 4111256"/>
              <a:gd name="connsiteX1" fmla="*/ 1002111 w 1979943"/>
              <a:gd name="connsiteY1" fmla="*/ 2085973 h 4111256"/>
              <a:gd name="connsiteX2" fmla="*/ 138015 w 1979943"/>
              <a:gd name="connsiteY2" fmla="*/ 897841 h 4111256"/>
              <a:gd name="connsiteX3" fmla="*/ 174019 w 1979943"/>
              <a:gd name="connsiteY3" fmla="*/ 681817 h 4111256"/>
              <a:gd name="connsiteX4" fmla="*/ 1362151 w 1979943"/>
              <a:gd name="connsiteY4" fmla="*/ 285773 h 4111256"/>
              <a:gd name="connsiteX5" fmla="*/ 1758195 w 1979943"/>
              <a:gd name="connsiteY5" fmla="*/ 105753 h 4111256"/>
              <a:gd name="connsiteX6" fmla="*/ 1979943 w 1979943"/>
              <a:gd name="connsiteY6" fmla="*/ 17721 h 4111256"/>
              <a:gd name="connsiteX0" fmla="*/ 1484380 w 2005376"/>
              <a:gd name="connsiteY0" fmla="*/ 4111256 h 4111256"/>
              <a:gd name="connsiteX1" fmla="*/ 1027544 w 2005376"/>
              <a:gd name="connsiteY1" fmla="*/ 2085973 h 4111256"/>
              <a:gd name="connsiteX2" fmla="*/ 163448 w 2005376"/>
              <a:gd name="connsiteY2" fmla="*/ 897841 h 4111256"/>
              <a:gd name="connsiteX3" fmla="*/ 163448 w 2005376"/>
              <a:gd name="connsiteY3" fmla="*/ 645813 h 4111256"/>
              <a:gd name="connsiteX4" fmla="*/ 1387584 w 2005376"/>
              <a:gd name="connsiteY4" fmla="*/ 285773 h 4111256"/>
              <a:gd name="connsiteX5" fmla="*/ 1783628 w 2005376"/>
              <a:gd name="connsiteY5" fmla="*/ 105753 h 4111256"/>
              <a:gd name="connsiteX6" fmla="*/ 2005376 w 2005376"/>
              <a:gd name="connsiteY6" fmla="*/ 17721 h 4111256"/>
              <a:gd name="connsiteX0" fmla="*/ 1484380 w 2005376"/>
              <a:gd name="connsiteY0" fmla="*/ 4111256 h 4111256"/>
              <a:gd name="connsiteX1" fmla="*/ 1027544 w 2005376"/>
              <a:gd name="connsiteY1" fmla="*/ 2085973 h 4111256"/>
              <a:gd name="connsiteX2" fmla="*/ 163448 w 2005376"/>
              <a:gd name="connsiteY2" fmla="*/ 897841 h 4111256"/>
              <a:gd name="connsiteX3" fmla="*/ 163448 w 2005376"/>
              <a:gd name="connsiteY3" fmla="*/ 645813 h 4111256"/>
              <a:gd name="connsiteX4" fmla="*/ 1387584 w 2005376"/>
              <a:gd name="connsiteY4" fmla="*/ 285773 h 4111256"/>
              <a:gd name="connsiteX5" fmla="*/ 1783628 w 2005376"/>
              <a:gd name="connsiteY5" fmla="*/ 105753 h 4111256"/>
              <a:gd name="connsiteX6" fmla="*/ 2005376 w 2005376"/>
              <a:gd name="connsiteY6" fmla="*/ 17721 h 4111256"/>
              <a:gd name="connsiteX0" fmla="*/ 1452947 w 1973943"/>
              <a:gd name="connsiteY0" fmla="*/ 4111256 h 4111256"/>
              <a:gd name="connsiteX1" fmla="*/ 996111 w 1973943"/>
              <a:gd name="connsiteY1" fmla="*/ 2085973 h 4111256"/>
              <a:gd name="connsiteX2" fmla="*/ 132015 w 1973943"/>
              <a:gd name="connsiteY2" fmla="*/ 897841 h 4111256"/>
              <a:gd name="connsiteX3" fmla="*/ 204023 w 1973943"/>
              <a:gd name="connsiteY3" fmla="*/ 573805 h 4111256"/>
              <a:gd name="connsiteX4" fmla="*/ 1356151 w 1973943"/>
              <a:gd name="connsiteY4" fmla="*/ 285773 h 4111256"/>
              <a:gd name="connsiteX5" fmla="*/ 1752195 w 1973943"/>
              <a:gd name="connsiteY5" fmla="*/ 105753 h 4111256"/>
              <a:gd name="connsiteX6" fmla="*/ 1973943 w 1973943"/>
              <a:gd name="connsiteY6" fmla="*/ 17721 h 4111256"/>
              <a:gd name="connsiteX0" fmla="*/ 1140127 w 1973943"/>
              <a:gd name="connsiteY0" fmla="*/ 3087031 h 3087031"/>
              <a:gd name="connsiteX1" fmla="*/ 996111 w 1973943"/>
              <a:gd name="connsiteY1" fmla="*/ 2085973 h 3087031"/>
              <a:gd name="connsiteX2" fmla="*/ 132015 w 1973943"/>
              <a:gd name="connsiteY2" fmla="*/ 897841 h 3087031"/>
              <a:gd name="connsiteX3" fmla="*/ 204023 w 1973943"/>
              <a:gd name="connsiteY3" fmla="*/ 573805 h 3087031"/>
              <a:gd name="connsiteX4" fmla="*/ 1356151 w 1973943"/>
              <a:gd name="connsiteY4" fmla="*/ 285773 h 3087031"/>
              <a:gd name="connsiteX5" fmla="*/ 1752195 w 1973943"/>
              <a:gd name="connsiteY5" fmla="*/ 105753 h 3087031"/>
              <a:gd name="connsiteX6" fmla="*/ 1973943 w 1973943"/>
              <a:gd name="connsiteY6" fmla="*/ 17721 h 3087031"/>
              <a:gd name="connsiteX0" fmla="*/ 1122125 w 1955941"/>
              <a:gd name="connsiteY0" fmla="*/ 3087031 h 3087031"/>
              <a:gd name="connsiteX1" fmla="*/ 870097 w 1955941"/>
              <a:gd name="connsiteY1" fmla="*/ 2042916 h 3087031"/>
              <a:gd name="connsiteX2" fmla="*/ 114013 w 1955941"/>
              <a:gd name="connsiteY2" fmla="*/ 897841 h 3087031"/>
              <a:gd name="connsiteX3" fmla="*/ 186021 w 1955941"/>
              <a:gd name="connsiteY3" fmla="*/ 573805 h 3087031"/>
              <a:gd name="connsiteX4" fmla="*/ 1338149 w 1955941"/>
              <a:gd name="connsiteY4" fmla="*/ 285773 h 3087031"/>
              <a:gd name="connsiteX5" fmla="*/ 1734193 w 1955941"/>
              <a:gd name="connsiteY5" fmla="*/ 105753 h 3087031"/>
              <a:gd name="connsiteX6" fmla="*/ 1955941 w 1955941"/>
              <a:gd name="connsiteY6" fmla="*/ 17721 h 3087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55941" h="3087031">
                <a:moveTo>
                  <a:pt x="1122125" y="3087031"/>
                </a:moveTo>
                <a:cubicBezTo>
                  <a:pt x="1159339" y="2330347"/>
                  <a:pt x="1038116" y="2407781"/>
                  <a:pt x="870097" y="2042916"/>
                </a:cubicBezTo>
                <a:cubicBezTo>
                  <a:pt x="702078" y="1678051"/>
                  <a:pt x="228026" y="1142693"/>
                  <a:pt x="114013" y="897841"/>
                </a:cubicBezTo>
                <a:cubicBezTo>
                  <a:pt x="0" y="652989"/>
                  <a:pt x="22573" y="653152"/>
                  <a:pt x="186021" y="573805"/>
                </a:cubicBezTo>
                <a:cubicBezTo>
                  <a:pt x="494005" y="458046"/>
                  <a:pt x="1080120" y="363782"/>
                  <a:pt x="1338149" y="285773"/>
                </a:cubicBezTo>
                <a:cubicBezTo>
                  <a:pt x="1596178" y="207764"/>
                  <a:pt x="1631228" y="150428"/>
                  <a:pt x="1734193" y="105753"/>
                </a:cubicBezTo>
                <a:cubicBezTo>
                  <a:pt x="1837158" y="61078"/>
                  <a:pt x="1921385" y="0"/>
                  <a:pt x="1955941" y="17721"/>
                </a:cubicBezTo>
              </a:path>
            </a:pathLst>
          </a:custGeom>
          <a:noFill/>
          <a:ln w="28575" cap="flat" cmpd="sng" algn="ctr">
            <a:solidFill>
              <a:srgbClr val="FF6600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pSp>
        <p:nvGrpSpPr>
          <p:cNvPr id="17" name="グループ化 96"/>
          <p:cNvGrpSpPr/>
          <p:nvPr/>
        </p:nvGrpSpPr>
        <p:grpSpPr>
          <a:xfrm>
            <a:off x="4463988" y="4120130"/>
            <a:ext cx="626368" cy="626368"/>
            <a:chOff x="4154252" y="1160748"/>
            <a:chExt cx="1101824" cy="1101824"/>
          </a:xfrm>
        </p:grpSpPr>
        <p:sp>
          <p:nvSpPr>
            <p:cNvPr id="98" name="円/楕円 97"/>
            <p:cNvSpPr/>
            <p:nvPr/>
          </p:nvSpPr>
          <p:spPr bwMode="auto">
            <a:xfrm>
              <a:off x="4154252" y="1160748"/>
              <a:ext cx="1101824" cy="1101824"/>
            </a:xfrm>
            <a:prstGeom prst="ellipse">
              <a:avLst/>
            </a:prstGeom>
            <a:solidFill>
              <a:srgbClr val="FFFF00"/>
            </a:solidFill>
            <a:ln w="9525" cap="flat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lIns="68356" tIns="34179" rIns="68356" bIns="34179" rtlCol="0" anchor="ctr"/>
            <a:lstStyle/>
            <a:p>
              <a:pPr algn="ctr"/>
              <a:endParaRPr kumimoji="1" lang="ja-JP" altLang="en-US" sz="900" dirty="0"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pic>
          <p:nvPicPr>
            <p:cNvPr id="99" name="Picture 3"/>
            <p:cNvPicPr>
              <a:picLocks noChangeAspect="1" noChangeArrowheads="1"/>
            </p:cNvPicPr>
            <p:nvPr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4355976" y="1376772"/>
              <a:ext cx="720080" cy="720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0" name="フリーフォーム 99"/>
          <p:cNvSpPr/>
          <p:nvPr/>
        </p:nvSpPr>
        <p:spPr bwMode="auto">
          <a:xfrm>
            <a:off x="4061943" y="2276872"/>
            <a:ext cx="3925766" cy="1980220"/>
          </a:xfrm>
          <a:custGeom>
            <a:avLst/>
            <a:gdLst>
              <a:gd name="connsiteX0" fmla="*/ 733647 w 4035057"/>
              <a:gd name="connsiteY0" fmla="*/ 1578934 h 1578934"/>
              <a:gd name="connsiteX1" fmla="*/ 244549 w 4035057"/>
              <a:gd name="connsiteY1" fmla="*/ 898450 h 1578934"/>
              <a:gd name="connsiteX2" fmla="*/ 2200940 w 4035057"/>
              <a:gd name="connsiteY2" fmla="*/ 505046 h 1578934"/>
              <a:gd name="connsiteX3" fmla="*/ 3487480 w 4035057"/>
              <a:gd name="connsiteY3" fmla="*/ 334925 h 1578934"/>
              <a:gd name="connsiteX4" fmla="*/ 3944680 w 4035057"/>
              <a:gd name="connsiteY4" fmla="*/ 47846 h 1578934"/>
              <a:gd name="connsiteX5" fmla="*/ 4029740 w 4035057"/>
              <a:gd name="connsiteY5" fmla="*/ 47846 h 1578934"/>
              <a:gd name="connsiteX0" fmla="*/ 696189 w 4042549"/>
              <a:gd name="connsiteY0" fmla="*/ 2309170 h 2309170"/>
              <a:gd name="connsiteX1" fmla="*/ 252041 w 4042549"/>
              <a:gd name="connsiteY1" fmla="*/ 898450 h 2309170"/>
              <a:gd name="connsiteX2" fmla="*/ 2208432 w 4042549"/>
              <a:gd name="connsiteY2" fmla="*/ 505046 h 2309170"/>
              <a:gd name="connsiteX3" fmla="*/ 3494972 w 4042549"/>
              <a:gd name="connsiteY3" fmla="*/ 334925 h 2309170"/>
              <a:gd name="connsiteX4" fmla="*/ 3952172 w 4042549"/>
              <a:gd name="connsiteY4" fmla="*/ 47846 h 2309170"/>
              <a:gd name="connsiteX5" fmla="*/ 4037232 w 4042549"/>
              <a:gd name="connsiteY5" fmla="*/ 47846 h 2309170"/>
              <a:gd name="connsiteX0" fmla="*/ 738193 w 4084553"/>
              <a:gd name="connsiteY0" fmla="*/ 2309170 h 2309170"/>
              <a:gd name="connsiteX1" fmla="*/ 486165 w 4084553"/>
              <a:gd name="connsiteY1" fmla="*/ 1481078 h 2309170"/>
              <a:gd name="connsiteX2" fmla="*/ 294045 w 4084553"/>
              <a:gd name="connsiteY2" fmla="*/ 898450 h 2309170"/>
              <a:gd name="connsiteX3" fmla="*/ 2250436 w 4084553"/>
              <a:gd name="connsiteY3" fmla="*/ 505046 h 2309170"/>
              <a:gd name="connsiteX4" fmla="*/ 3536976 w 4084553"/>
              <a:gd name="connsiteY4" fmla="*/ 334925 h 2309170"/>
              <a:gd name="connsiteX5" fmla="*/ 3994176 w 4084553"/>
              <a:gd name="connsiteY5" fmla="*/ 47846 h 2309170"/>
              <a:gd name="connsiteX6" fmla="*/ 4079236 w 4084553"/>
              <a:gd name="connsiteY6" fmla="*/ 47846 h 2309170"/>
              <a:gd name="connsiteX0" fmla="*/ 582077 w 3928437"/>
              <a:gd name="connsiteY0" fmla="*/ 2309170 h 2309170"/>
              <a:gd name="connsiteX1" fmla="*/ 330049 w 3928437"/>
              <a:gd name="connsiteY1" fmla="*/ 1481078 h 2309170"/>
              <a:gd name="connsiteX2" fmla="*/ 294045 w 3928437"/>
              <a:gd name="connsiteY2" fmla="*/ 905014 h 2309170"/>
              <a:gd name="connsiteX3" fmla="*/ 2094320 w 3928437"/>
              <a:gd name="connsiteY3" fmla="*/ 505046 h 2309170"/>
              <a:gd name="connsiteX4" fmla="*/ 3380860 w 3928437"/>
              <a:gd name="connsiteY4" fmla="*/ 334925 h 2309170"/>
              <a:gd name="connsiteX5" fmla="*/ 3838060 w 3928437"/>
              <a:gd name="connsiteY5" fmla="*/ 47846 h 2309170"/>
              <a:gd name="connsiteX6" fmla="*/ 3923120 w 3928437"/>
              <a:gd name="connsiteY6" fmla="*/ 47846 h 2309170"/>
              <a:gd name="connsiteX0" fmla="*/ 576064 w 3922424"/>
              <a:gd name="connsiteY0" fmla="*/ 2309170 h 2309170"/>
              <a:gd name="connsiteX1" fmla="*/ 324036 w 3922424"/>
              <a:gd name="connsiteY1" fmla="*/ 1481078 h 2309170"/>
              <a:gd name="connsiteX2" fmla="*/ 288032 w 3922424"/>
              <a:gd name="connsiteY2" fmla="*/ 905014 h 2309170"/>
              <a:gd name="connsiteX3" fmla="*/ 2052228 w 3922424"/>
              <a:gd name="connsiteY3" fmla="*/ 616982 h 2309170"/>
              <a:gd name="connsiteX4" fmla="*/ 3374847 w 3922424"/>
              <a:gd name="connsiteY4" fmla="*/ 334925 h 2309170"/>
              <a:gd name="connsiteX5" fmla="*/ 3832047 w 3922424"/>
              <a:gd name="connsiteY5" fmla="*/ 47846 h 2309170"/>
              <a:gd name="connsiteX6" fmla="*/ 3917107 w 3922424"/>
              <a:gd name="connsiteY6" fmla="*/ 47846 h 2309170"/>
              <a:gd name="connsiteX0" fmla="*/ 576064 w 3938838"/>
              <a:gd name="connsiteY0" fmla="*/ 2308175 h 2308175"/>
              <a:gd name="connsiteX1" fmla="*/ 324036 w 3938838"/>
              <a:gd name="connsiteY1" fmla="*/ 1480083 h 2308175"/>
              <a:gd name="connsiteX2" fmla="*/ 288032 w 3938838"/>
              <a:gd name="connsiteY2" fmla="*/ 904019 h 2308175"/>
              <a:gd name="connsiteX3" fmla="*/ 2052228 w 3938838"/>
              <a:gd name="connsiteY3" fmla="*/ 615987 h 2308175"/>
              <a:gd name="connsiteX4" fmla="*/ 3276363 w 3938838"/>
              <a:gd name="connsiteY4" fmla="*/ 327955 h 2308175"/>
              <a:gd name="connsiteX5" fmla="*/ 3832047 w 3938838"/>
              <a:gd name="connsiteY5" fmla="*/ 46851 h 2308175"/>
              <a:gd name="connsiteX6" fmla="*/ 3917107 w 3938838"/>
              <a:gd name="connsiteY6" fmla="*/ 46851 h 2308175"/>
              <a:gd name="connsiteX0" fmla="*/ 576064 w 3919765"/>
              <a:gd name="connsiteY0" fmla="*/ 2285247 h 2285247"/>
              <a:gd name="connsiteX1" fmla="*/ 324036 w 3919765"/>
              <a:gd name="connsiteY1" fmla="*/ 1457155 h 2285247"/>
              <a:gd name="connsiteX2" fmla="*/ 288032 w 3919765"/>
              <a:gd name="connsiteY2" fmla="*/ 881091 h 2285247"/>
              <a:gd name="connsiteX3" fmla="*/ 2052228 w 3919765"/>
              <a:gd name="connsiteY3" fmla="*/ 593059 h 2285247"/>
              <a:gd name="connsiteX4" fmla="*/ 3276363 w 3919765"/>
              <a:gd name="connsiteY4" fmla="*/ 305027 h 2285247"/>
              <a:gd name="connsiteX5" fmla="*/ 3780419 w 3919765"/>
              <a:gd name="connsiteY5" fmla="*/ 89003 h 2285247"/>
              <a:gd name="connsiteX6" fmla="*/ 3917107 w 3919765"/>
              <a:gd name="connsiteY6" fmla="*/ 23923 h 2285247"/>
              <a:gd name="connsiteX0" fmla="*/ 576064 w 3919765"/>
              <a:gd name="connsiteY0" fmla="*/ 2285247 h 2416208"/>
              <a:gd name="connsiteX1" fmla="*/ 648072 w 3919765"/>
              <a:gd name="connsiteY1" fmla="*/ 2278193 h 2416208"/>
              <a:gd name="connsiteX2" fmla="*/ 324036 w 3919765"/>
              <a:gd name="connsiteY2" fmla="*/ 1457155 h 2416208"/>
              <a:gd name="connsiteX3" fmla="*/ 288032 w 3919765"/>
              <a:gd name="connsiteY3" fmla="*/ 881091 h 2416208"/>
              <a:gd name="connsiteX4" fmla="*/ 2052228 w 3919765"/>
              <a:gd name="connsiteY4" fmla="*/ 593059 h 2416208"/>
              <a:gd name="connsiteX5" fmla="*/ 3276363 w 3919765"/>
              <a:gd name="connsiteY5" fmla="*/ 305027 h 2416208"/>
              <a:gd name="connsiteX6" fmla="*/ 3780419 w 3919765"/>
              <a:gd name="connsiteY6" fmla="*/ 89003 h 2416208"/>
              <a:gd name="connsiteX7" fmla="*/ 3917107 w 3919765"/>
              <a:gd name="connsiteY7" fmla="*/ 23923 h 2416208"/>
              <a:gd name="connsiteX0" fmla="*/ 576064 w 3919765"/>
              <a:gd name="connsiteY0" fmla="*/ 2285247 h 2285247"/>
              <a:gd name="connsiteX1" fmla="*/ 612068 w 3919765"/>
              <a:gd name="connsiteY1" fmla="*/ 1990160 h 2285247"/>
              <a:gd name="connsiteX2" fmla="*/ 324036 w 3919765"/>
              <a:gd name="connsiteY2" fmla="*/ 1457155 h 2285247"/>
              <a:gd name="connsiteX3" fmla="*/ 288032 w 3919765"/>
              <a:gd name="connsiteY3" fmla="*/ 881091 h 2285247"/>
              <a:gd name="connsiteX4" fmla="*/ 2052228 w 3919765"/>
              <a:gd name="connsiteY4" fmla="*/ 593059 h 2285247"/>
              <a:gd name="connsiteX5" fmla="*/ 3276363 w 3919765"/>
              <a:gd name="connsiteY5" fmla="*/ 305027 h 2285247"/>
              <a:gd name="connsiteX6" fmla="*/ 3780419 w 3919765"/>
              <a:gd name="connsiteY6" fmla="*/ 89003 h 2285247"/>
              <a:gd name="connsiteX7" fmla="*/ 3917107 w 3919765"/>
              <a:gd name="connsiteY7" fmla="*/ 23923 h 2285247"/>
              <a:gd name="connsiteX0" fmla="*/ 720080 w 3919765"/>
              <a:gd name="connsiteY0" fmla="*/ 2278193 h 2278193"/>
              <a:gd name="connsiteX1" fmla="*/ 612068 w 3919765"/>
              <a:gd name="connsiteY1" fmla="*/ 1990160 h 2278193"/>
              <a:gd name="connsiteX2" fmla="*/ 324036 w 3919765"/>
              <a:gd name="connsiteY2" fmla="*/ 1457155 h 2278193"/>
              <a:gd name="connsiteX3" fmla="*/ 288032 w 3919765"/>
              <a:gd name="connsiteY3" fmla="*/ 881091 h 2278193"/>
              <a:gd name="connsiteX4" fmla="*/ 2052228 w 3919765"/>
              <a:gd name="connsiteY4" fmla="*/ 593059 h 2278193"/>
              <a:gd name="connsiteX5" fmla="*/ 3276363 w 3919765"/>
              <a:gd name="connsiteY5" fmla="*/ 305027 h 2278193"/>
              <a:gd name="connsiteX6" fmla="*/ 3780419 w 3919765"/>
              <a:gd name="connsiteY6" fmla="*/ 89003 h 2278193"/>
              <a:gd name="connsiteX7" fmla="*/ 3917107 w 3919765"/>
              <a:gd name="connsiteY7" fmla="*/ 23923 h 2278193"/>
              <a:gd name="connsiteX0" fmla="*/ 720080 w 3919765"/>
              <a:gd name="connsiteY0" fmla="*/ 2278193 h 2278193"/>
              <a:gd name="connsiteX1" fmla="*/ 576064 w 3919765"/>
              <a:gd name="connsiteY1" fmla="*/ 2134177 h 2278193"/>
              <a:gd name="connsiteX2" fmla="*/ 324036 w 3919765"/>
              <a:gd name="connsiteY2" fmla="*/ 1457155 h 2278193"/>
              <a:gd name="connsiteX3" fmla="*/ 288032 w 3919765"/>
              <a:gd name="connsiteY3" fmla="*/ 881091 h 2278193"/>
              <a:gd name="connsiteX4" fmla="*/ 2052228 w 3919765"/>
              <a:gd name="connsiteY4" fmla="*/ 593059 h 2278193"/>
              <a:gd name="connsiteX5" fmla="*/ 3276363 w 3919765"/>
              <a:gd name="connsiteY5" fmla="*/ 305027 h 2278193"/>
              <a:gd name="connsiteX6" fmla="*/ 3780419 w 3919765"/>
              <a:gd name="connsiteY6" fmla="*/ 89003 h 2278193"/>
              <a:gd name="connsiteX7" fmla="*/ 3917107 w 3919765"/>
              <a:gd name="connsiteY7" fmla="*/ 23923 h 2278193"/>
              <a:gd name="connsiteX0" fmla="*/ 726081 w 3925766"/>
              <a:gd name="connsiteY0" fmla="*/ 2278193 h 2278193"/>
              <a:gd name="connsiteX1" fmla="*/ 582065 w 3925766"/>
              <a:gd name="connsiteY1" fmla="*/ 2134177 h 2278193"/>
              <a:gd name="connsiteX2" fmla="*/ 294033 w 3925766"/>
              <a:gd name="connsiteY2" fmla="*/ 1450101 h 2278193"/>
              <a:gd name="connsiteX3" fmla="*/ 294033 w 3925766"/>
              <a:gd name="connsiteY3" fmla="*/ 881091 h 2278193"/>
              <a:gd name="connsiteX4" fmla="*/ 2058229 w 3925766"/>
              <a:gd name="connsiteY4" fmla="*/ 593059 h 2278193"/>
              <a:gd name="connsiteX5" fmla="*/ 3282364 w 3925766"/>
              <a:gd name="connsiteY5" fmla="*/ 305027 h 2278193"/>
              <a:gd name="connsiteX6" fmla="*/ 3786420 w 3925766"/>
              <a:gd name="connsiteY6" fmla="*/ 89003 h 2278193"/>
              <a:gd name="connsiteX7" fmla="*/ 3923108 w 3925766"/>
              <a:gd name="connsiteY7" fmla="*/ 23923 h 2278193"/>
              <a:gd name="connsiteX0" fmla="*/ 726081 w 3925766"/>
              <a:gd name="connsiteY0" fmla="*/ 2278193 h 2278193"/>
              <a:gd name="connsiteX1" fmla="*/ 582065 w 3925766"/>
              <a:gd name="connsiteY1" fmla="*/ 2134177 h 2278193"/>
              <a:gd name="connsiteX2" fmla="*/ 294033 w 3925766"/>
              <a:gd name="connsiteY2" fmla="*/ 1450101 h 2278193"/>
              <a:gd name="connsiteX3" fmla="*/ 294033 w 3925766"/>
              <a:gd name="connsiteY3" fmla="*/ 881091 h 2278193"/>
              <a:gd name="connsiteX4" fmla="*/ 2058229 w 3925766"/>
              <a:gd name="connsiteY4" fmla="*/ 593059 h 2278193"/>
              <a:gd name="connsiteX5" fmla="*/ 3282364 w 3925766"/>
              <a:gd name="connsiteY5" fmla="*/ 305027 h 2278193"/>
              <a:gd name="connsiteX6" fmla="*/ 3786420 w 3925766"/>
              <a:gd name="connsiteY6" fmla="*/ 89003 h 2278193"/>
              <a:gd name="connsiteX7" fmla="*/ 3923108 w 3925766"/>
              <a:gd name="connsiteY7" fmla="*/ 23923 h 2278193"/>
              <a:gd name="connsiteX0" fmla="*/ 726081 w 3925766"/>
              <a:gd name="connsiteY0" fmla="*/ 2278193 h 2278193"/>
              <a:gd name="connsiteX1" fmla="*/ 582065 w 3925766"/>
              <a:gd name="connsiteY1" fmla="*/ 2134177 h 2278193"/>
              <a:gd name="connsiteX2" fmla="*/ 294033 w 3925766"/>
              <a:gd name="connsiteY2" fmla="*/ 1486105 h 2278193"/>
              <a:gd name="connsiteX3" fmla="*/ 294033 w 3925766"/>
              <a:gd name="connsiteY3" fmla="*/ 881091 h 2278193"/>
              <a:gd name="connsiteX4" fmla="*/ 2058229 w 3925766"/>
              <a:gd name="connsiteY4" fmla="*/ 593059 h 2278193"/>
              <a:gd name="connsiteX5" fmla="*/ 3282364 w 3925766"/>
              <a:gd name="connsiteY5" fmla="*/ 305027 h 2278193"/>
              <a:gd name="connsiteX6" fmla="*/ 3786420 w 3925766"/>
              <a:gd name="connsiteY6" fmla="*/ 89003 h 2278193"/>
              <a:gd name="connsiteX7" fmla="*/ 3923108 w 3925766"/>
              <a:gd name="connsiteY7" fmla="*/ 23923 h 2278193"/>
              <a:gd name="connsiteX0" fmla="*/ 726081 w 3925766"/>
              <a:gd name="connsiteY0" fmla="*/ 2278193 h 2278193"/>
              <a:gd name="connsiteX1" fmla="*/ 618069 w 3925766"/>
              <a:gd name="connsiteY1" fmla="*/ 2062169 h 2278193"/>
              <a:gd name="connsiteX2" fmla="*/ 294033 w 3925766"/>
              <a:gd name="connsiteY2" fmla="*/ 1486105 h 2278193"/>
              <a:gd name="connsiteX3" fmla="*/ 294033 w 3925766"/>
              <a:gd name="connsiteY3" fmla="*/ 881091 h 2278193"/>
              <a:gd name="connsiteX4" fmla="*/ 2058229 w 3925766"/>
              <a:gd name="connsiteY4" fmla="*/ 593059 h 2278193"/>
              <a:gd name="connsiteX5" fmla="*/ 3282364 w 3925766"/>
              <a:gd name="connsiteY5" fmla="*/ 305027 h 2278193"/>
              <a:gd name="connsiteX6" fmla="*/ 3786420 w 3925766"/>
              <a:gd name="connsiteY6" fmla="*/ 89003 h 2278193"/>
              <a:gd name="connsiteX7" fmla="*/ 3923108 w 3925766"/>
              <a:gd name="connsiteY7" fmla="*/ 23923 h 2278193"/>
              <a:gd name="connsiteX0" fmla="*/ 726081 w 3925766"/>
              <a:gd name="connsiteY0" fmla="*/ 2278193 h 2278193"/>
              <a:gd name="connsiteX1" fmla="*/ 618069 w 3925766"/>
              <a:gd name="connsiteY1" fmla="*/ 2062169 h 2278193"/>
              <a:gd name="connsiteX2" fmla="*/ 294033 w 3925766"/>
              <a:gd name="connsiteY2" fmla="*/ 1486105 h 2278193"/>
              <a:gd name="connsiteX3" fmla="*/ 294033 w 3925766"/>
              <a:gd name="connsiteY3" fmla="*/ 881091 h 2278193"/>
              <a:gd name="connsiteX4" fmla="*/ 2058229 w 3925766"/>
              <a:gd name="connsiteY4" fmla="*/ 593059 h 2278193"/>
              <a:gd name="connsiteX5" fmla="*/ 3282364 w 3925766"/>
              <a:gd name="connsiteY5" fmla="*/ 305027 h 2278193"/>
              <a:gd name="connsiteX6" fmla="*/ 3786420 w 3925766"/>
              <a:gd name="connsiteY6" fmla="*/ 89003 h 2278193"/>
              <a:gd name="connsiteX7" fmla="*/ 3923108 w 3925766"/>
              <a:gd name="connsiteY7" fmla="*/ 23923 h 2278193"/>
              <a:gd name="connsiteX0" fmla="*/ 690077 w 3925766"/>
              <a:gd name="connsiteY0" fmla="*/ 2386205 h 2386205"/>
              <a:gd name="connsiteX1" fmla="*/ 618069 w 3925766"/>
              <a:gd name="connsiteY1" fmla="*/ 2062169 h 2386205"/>
              <a:gd name="connsiteX2" fmla="*/ 294033 w 3925766"/>
              <a:gd name="connsiteY2" fmla="*/ 1486105 h 2386205"/>
              <a:gd name="connsiteX3" fmla="*/ 294033 w 3925766"/>
              <a:gd name="connsiteY3" fmla="*/ 881091 h 2386205"/>
              <a:gd name="connsiteX4" fmla="*/ 2058229 w 3925766"/>
              <a:gd name="connsiteY4" fmla="*/ 593059 h 2386205"/>
              <a:gd name="connsiteX5" fmla="*/ 3282364 w 3925766"/>
              <a:gd name="connsiteY5" fmla="*/ 305027 h 2386205"/>
              <a:gd name="connsiteX6" fmla="*/ 3786420 w 3925766"/>
              <a:gd name="connsiteY6" fmla="*/ 89003 h 2386205"/>
              <a:gd name="connsiteX7" fmla="*/ 3923108 w 3925766"/>
              <a:gd name="connsiteY7" fmla="*/ 23923 h 2386205"/>
              <a:gd name="connsiteX0" fmla="*/ 690077 w 3925766"/>
              <a:gd name="connsiteY0" fmla="*/ 2386205 h 2386205"/>
              <a:gd name="connsiteX1" fmla="*/ 654073 w 3925766"/>
              <a:gd name="connsiteY1" fmla="*/ 2134177 h 2386205"/>
              <a:gd name="connsiteX2" fmla="*/ 294033 w 3925766"/>
              <a:gd name="connsiteY2" fmla="*/ 1486105 h 2386205"/>
              <a:gd name="connsiteX3" fmla="*/ 294033 w 3925766"/>
              <a:gd name="connsiteY3" fmla="*/ 881091 h 2386205"/>
              <a:gd name="connsiteX4" fmla="*/ 2058229 w 3925766"/>
              <a:gd name="connsiteY4" fmla="*/ 593059 h 2386205"/>
              <a:gd name="connsiteX5" fmla="*/ 3282364 w 3925766"/>
              <a:gd name="connsiteY5" fmla="*/ 305027 h 2386205"/>
              <a:gd name="connsiteX6" fmla="*/ 3786420 w 3925766"/>
              <a:gd name="connsiteY6" fmla="*/ 89003 h 2386205"/>
              <a:gd name="connsiteX7" fmla="*/ 3923108 w 3925766"/>
              <a:gd name="connsiteY7" fmla="*/ 23923 h 2386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925766" h="2386205">
                <a:moveTo>
                  <a:pt x="690077" y="2386205"/>
                </a:moveTo>
                <a:cubicBezTo>
                  <a:pt x="690480" y="2384632"/>
                  <a:pt x="720080" y="2284194"/>
                  <a:pt x="654073" y="2134177"/>
                </a:cubicBezTo>
                <a:cubicBezTo>
                  <a:pt x="588066" y="1984160"/>
                  <a:pt x="422259" y="1715742"/>
                  <a:pt x="294033" y="1486105"/>
                </a:cubicBezTo>
                <a:cubicBezTo>
                  <a:pt x="189712" y="1277000"/>
                  <a:pt x="0" y="1029932"/>
                  <a:pt x="294033" y="881091"/>
                </a:cubicBezTo>
                <a:cubicBezTo>
                  <a:pt x="588066" y="732250"/>
                  <a:pt x="1560174" y="689070"/>
                  <a:pt x="2058229" y="593059"/>
                </a:cubicBezTo>
                <a:cubicBezTo>
                  <a:pt x="2556284" y="497048"/>
                  <a:pt x="2994332" y="389036"/>
                  <a:pt x="3282364" y="305027"/>
                </a:cubicBezTo>
                <a:cubicBezTo>
                  <a:pt x="3570396" y="221018"/>
                  <a:pt x="3679629" y="135854"/>
                  <a:pt x="3786420" y="89003"/>
                </a:cubicBezTo>
                <a:cubicBezTo>
                  <a:pt x="3893211" y="42152"/>
                  <a:pt x="3925766" y="0"/>
                  <a:pt x="3923108" y="23923"/>
                </a:cubicBezTo>
              </a:path>
            </a:pathLst>
          </a:custGeom>
          <a:noFill/>
          <a:ln w="28575" cap="flat" cmpd="sng" algn="ctr">
            <a:solidFill>
              <a:srgbClr val="FF6600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04" name="角丸四角形吹き出し 103"/>
          <p:cNvSpPr/>
          <p:nvPr/>
        </p:nvSpPr>
        <p:spPr bwMode="auto">
          <a:xfrm>
            <a:off x="1079612" y="5697252"/>
            <a:ext cx="2016224" cy="900100"/>
          </a:xfrm>
          <a:prstGeom prst="wedgeRoundRectCallout">
            <a:avLst>
              <a:gd name="adj1" fmla="val 33523"/>
              <a:gd name="adj2" fmla="val -97257"/>
              <a:gd name="adj3" fmla="val 16667"/>
            </a:avLst>
          </a:prstGeom>
          <a:solidFill>
            <a:srgbClr val="CCFFCC"/>
          </a:solidFill>
          <a:ln w="9525" cap="flat">
            <a:solidFill>
              <a:srgbClr val="3366FF"/>
            </a:solidFill>
            <a:miter lim="800000"/>
            <a:headEnd/>
            <a:tailEnd/>
          </a:ln>
        </p:spPr>
        <p:txBody>
          <a:bodyPr wrap="square" lIns="68356" tIns="34179" rIns="68356" bIns="34179" rtlCol="0" anchor="ctr"/>
          <a:lstStyle/>
          <a:p>
            <a:r>
              <a:rPr lang="en-US" altLang="ja-JP" sz="1200" b="1" dirty="0" smtClean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Business applications:</a:t>
            </a:r>
            <a:endParaRPr kumimoji="1" lang="en-US" altLang="ja-JP" sz="1200" b="1" dirty="0" smtClean="0">
              <a:latin typeface="Times New Roman" pitchFamily="18" charset="0"/>
              <a:ea typeface="HGP創英角ｺﾞｼｯｸUB" pitchFamily="50" charset="-128"/>
              <a:cs typeface="Times New Roman" pitchFamily="18" charset="0"/>
            </a:endParaRPr>
          </a:p>
          <a:p>
            <a:pPr marL="82550" indent="-82550">
              <a:buFont typeface="Arial" pitchFamily="34" charset="0"/>
              <a:buChar char="•"/>
            </a:pPr>
            <a:r>
              <a:rPr lang="en-US" altLang="ja-JP" sz="1050" b="1" dirty="0" smtClean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Remote access to the office</a:t>
            </a:r>
            <a:endParaRPr kumimoji="1" lang="en-US" altLang="ja-JP" sz="1050" b="1" dirty="0" smtClean="0">
              <a:latin typeface="Times New Roman" pitchFamily="18" charset="0"/>
              <a:ea typeface="HGP創英角ｺﾞｼｯｸUB" pitchFamily="50" charset="-128"/>
              <a:cs typeface="Times New Roman" pitchFamily="18" charset="0"/>
            </a:endParaRPr>
          </a:p>
          <a:p>
            <a:pPr marL="82550" indent="-82550">
              <a:buFont typeface="Arial" pitchFamily="34" charset="0"/>
              <a:buChar char="•"/>
            </a:pPr>
            <a:r>
              <a:rPr lang="en-US" altLang="ja-JP" sz="1050" b="1" dirty="0" smtClean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Document sharing</a:t>
            </a:r>
          </a:p>
          <a:p>
            <a:pPr marL="82550" indent="-82550">
              <a:buFont typeface="Arial" pitchFamily="34" charset="0"/>
              <a:buChar char="•"/>
            </a:pPr>
            <a:r>
              <a:rPr lang="en-US" altLang="ja-JP" sz="1050" b="1" dirty="0" smtClean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audio/video conference</a:t>
            </a:r>
            <a:r>
              <a:rPr lang="ja-JP" altLang="en-US" sz="1050" b="1" dirty="0" smtClean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 </a:t>
            </a:r>
            <a:r>
              <a:rPr lang="en-US" altLang="ja-JP" sz="1050" b="1" dirty="0" smtClean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and collaboration</a:t>
            </a:r>
          </a:p>
        </p:txBody>
      </p:sp>
      <p:sp>
        <p:nvSpPr>
          <p:cNvPr id="105" name="角丸四角形吹き出し 104"/>
          <p:cNvSpPr/>
          <p:nvPr/>
        </p:nvSpPr>
        <p:spPr bwMode="auto">
          <a:xfrm>
            <a:off x="4644008" y="5265204"/>
            <a:ext cx="1800200" cy="900100"/>
          </a:xfrm>
          <a:prstGeom prst="wedgeRoundRectCallout">
            <a:avLst>
              <a:gd name="adj1" fmla="val -37353"/>
              <a:gd name="adj2" fmla="val -107888"/>
              <a:gd name="adj3" fmla="val 16667"/>
            </a:avLst>
          </a:prstGeom>
          <a:solidFill>
            <a:srgbClr val="FFCCCC"/>
          </a:solidFill>
          <a:ln w="9525" cap="flat">
            <a:solidFill>
              <a:srgbClr val="FF6600"/>
            </a:solidFill>
            <a:miter lim="800000"/>
            <a:headEnd/>
            <a:tailEnd/>
          </a:ln>
        </p:spPr>
        <p:txBody>
          <a:bodyPr wrap="square" lIns="68356" tIns="34179" rIns="68356" bIns="34179" rtlCol="0" anchor="ctr"/>
          <a:lstStyle/>
          <a:p>
            <a:r>
              <a:rPr lang="en-US" altLang="ja-JP" sz="1200" dirty="0" smtClean="0">
                <a:latin typeface="HGP創英角ｺﾞｼｯｸUB" pitchFamily="50" charset="-128"/>
                <a:ea typeface="HGP創英角ｺﾞｼｯｸUB" pitchFamily="50" charset="-128"/>
              </a:rPr>
              <a:t>Web</a:t>
            </a:r>
            <a:r>
              <a:rPr lang="ja-JP" altLang="en-US" sz="1200" dirty="0" smtClean="0">
                <a:latin typeface="HGP創英角ｺﾞｼｯｸUB" pitchFamily="50" charset="-128"/>
                <a:ea typeface="HGP創英角ｺﾞｼｯｸUB" pitchFamily="50" charset="-128"/>
              </a:rPr>
              <a:t>で調べ物，目的地までのナビゲーション，エンターテイメントサービス，</a:t>
            </a:r>
            <a:r>
              <a:rPr lang="en-US" altLang="ja-JP" sz="1200" dirty="0" smtClean="0">
                <a:latin typeface="HGP創英角ｺﾞｼｯｸUB" pitchFamily="50" charset="-128"/>
                <a:ea typeface="HGP創英角ｺﾞｼｯｸUB" pitchFamily="50" charset="-128"/>
              </a:rPr>
              <a:t>SNS</a:t>
            </a:r>
            <a:r>
              <a:rPr lang="ja-JP" altLang="en-US" sz="1200" dirty="0" smtClean="0">
                <a:latin typeface="HGP創英角ｺﾞｼｯｸUB" pitchFamily="50" charset="-128"/>
                <a:ea typeface="HGP創英角ｺﾞｼｯｸUB" pitchFamily="50" charset="-128"/>
              </a:rPr>
              <a:t>の利用，</a:t>
            </a:r>
            <a:r>
              <a:rPr lang="en-US" altLang="ja-JP" sz="1200" dirty="0" smtClean="0">
                <a:latin typeface="HGP創英角ｺﾞｼｯｸUB" pitchFamily="50" charset="-128"/>
                <a:ea typeface="HGP創英角ｺﾞｼｯｸUB" pitchFamily="50" charset="-128"/>
              </a:rPr>
              <a:t>etc</a:t>
            </a:r>
            <a:endParaRPr lang="en-US" altLang="ja-JP" sz="1050" dirty="0" smtClean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06" name="角丸四角形吹き出し 105"/>
          <p:cNvSpPr/>
          <p:nvPr/>
        </p:nvSpPr>
        <p:spPr bwMode="auto">
          <a:xfrm>
            <a:off x="3347864" y="2096852"/>
            <a:ext cx="2304256" cy="396044"/>
          </a:xfrm>
          <a:prstGeom prst="wedgeRoundRectCallout">
            <a:avLst>
              <a:gd name="adj1" fmla="val -45458"/>
              <a:gd name="adj2" fmla="val 151444"/>
              <a:gd name="adj3" fmla="val 16667"/>
            </a:avLst>
          </a:prstGeom>
          <a:solidFill>
            <a:srgbClr val="99CCFF"/>
          </a:solidFill>
          <a:ln w="9525" cap="flat">
            <a:solidFill>
              <a:srgbClr val="3366FF"/>
            </a:solidFill>
            <a:miter lim="800000"/>
            <a:headEnd/>
            <a:tailEnd/>
          </a:ln>
        </p:spPr>
        <p:txBody>
          <a:bodyPr wrap="square" lIns="68356" tIns="34179" rIns="68356" bIns="34179" rtlCol="0" anchor="ctr"/>
          <a:lstStyle/>
          <a:p>
            <a:pPr algn="ctr"/>
            <a:r>
              <a:rPr kumimoji="1" lang="ja-JP" altLang="en-US" sz="1200" dirty="0" smtClean="0">
                <a:latin typeface="HGP創英角ｺﾞｼｯｸUB" pitchFamily="50" charset="-128"/>
                <a:ea typeface="HGP創英角ｺﾞｼｯｸUB" pitchFamily="50" charset="-128"/>
              </a:rPr>
              <a:t>利用場所やアプリケーションに応じたアクセス手段の選択って可能？</a:t>
            </a:r>
            <a:endParaRPr kumimoji="1" lang="ja-JP" altLang="en-US" sz="1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07" name="角丸四角形吹き出し 106"/>
          <p:cNvSpPr/>
          <p:nvPr/>
        </p:nvSpPr>
        <p:spPr bwMode="auto">
          <a:xfrm>
            <a:off x="3347864" y="2024844"/>
            <a:ext cx="2304256" cy="684076"/>
          </a:xfrm>
          <a:prstGeom prst="wedgeRoundRectCallout">
            <a:avLst>
              <a:gd name="adj1" fmla="val 423"/>
              <a:gd name="adj2" fmla="val 166668"/>
              <a:gd name="adj3" fmla="val 16667"/>
            </a:avLst>
          </a:prstGeom>
          <a:solidFill>
            <a:srgbClr val="99CCFF"/>
          </a:solidFill>
          <a:ln w="9525" cap="flat">
            <a:solidFill>
              <a:srgbClr val="3366FF"/>
            </a:solidFill>
            <a:miter lim="800000"/>
            <a:headEnd/>
            <a:tailEnd/>
          </a:ln>
        </p:spPr>
        <p:txBody>
          <a:bodyPr wrap="square" lIns="68356" tIns="34179" rIns="68356" bIns="34179" rtlCol="0" anchor="ctr"/>
          <a:lstStyle/>
          <a:p>
            <a:pPr algn="ctr"/>
            <a:r>
              <a:rPr lang="en-US" altLang="ja-JP" sz="1200" b="1" dirty="0" smtClean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Appropriate access method will be chosen considering the place and application</a:t>
            </a:r>
            <a:endParaRPr kumimoji="1" lang="ja-JP" altLang="en-US" sz="1200" b="1" dirty="0">
              <a:latin typeface="Times New Roman" pitchFamily="18" charset="0"/>
              <a:ea typeface="HGP創英角ｺﾞｼｯｸUB" pitchFamily="50" charset="-128"/>
              <a:cs typeface="Times New Roman" pitchFamily="18" charset="0"/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7056276" y="2780928"/>
            <a:ext cx="18789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Home/residential area</a:t>
            </a:r>
            <a:endParaRPr kumimoji="1" lang="ja-JP" altLang="en-US" sz="1400" b="1" dirty="0">
              <a:latin typeface="Times New Roman" pitchFamily="18" charset="0"/>
              <a:ea typeface="HGP創英角ｺﾞｼｯｸUB" pitchFamily="50" charset="-128"/>
              <a:cs typeface="Times New Roman" pitchFamily="18" charset="0"/>
            </a:endParaRPr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287524" y="2888940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Office</a:t>
            </a:r>
            <a:endParaRPr kumimoji="1" lang="ja-JP" altLang="en-US" sz="1400" b="1" dirty="0">
              <a:latin typeface="Times New Roman" pitchFamily="18" charset="0"/>
              <a:ea typeface="HGP創英角ｺﾞｼｯｸUB" pitchFamily="50" charset="-128"/>
              <a:cs typeface="Times New Roman" pitchFamily="18" charset="0"/>
            </a:endParaRPr>
          </a:p>
        </p:txBody>
      </p:sp>
      <p:sp>
        <p:nvSpPr>
          <p:cNvPr id="111" name="下矢印 110"/>
          <p:cNvSpPr/>
          <p:nvPr/>
        </p:nvSpPr>
        <p:spPr bwMode="auto">
          <a:xfrm rot="6724391">
            <a:off x="5860460" y="3849671"/>
            <a:ext cx="289106" cy="1965326"/>
          </a:xfrm>
          <a:prstGeom prst="downArrow">
            <a:avLst/>
          </a:prstGeom>
          <a:solidFill>
            <a:srgbClr val="FF6600"/>
          </a:solidFill>
          <a:ln w="9525" cap="flat">
            <a:solidFill>
              <a:srgbClr val="FF6600"/>
            </a:solidFill>
            <a:miter lim="800000"/>
            <a:headEnd/>
            <a:tailEnd/>
          </a:ln>
        </p:spPr>
        <p:txBody>
          <a:bodyPr wrap="none" lIns="68356" tIns="34179" rIns="68356" bIns="34179" rtlCol="0" anchor="ctr"/>
          <a:lstStyle/>
          <a:p>
            <a:pPr algn="ctr"/>
            <a:endParaRPr kumimoji="1" lang="ja-JP" altLang="en-US" sz="9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12" name="角丸四角形吹き出し 111"/>
          <p:cNvSpPr/>
          <p:nvPr/>
        </p:nvSpPr>
        <p:spPr bwMode="auto">
          <a:xfrm>
            <a:off x="4644008" y="5128242"/>
            <a:ext cx="1800200" cy="1037062"/>
          </a:xfrm>
          <a:prstGeom prst="wedgeRoundRectCallout">
            <a:avLst>
              <a:gd name="adj1" fmla="val 76048"/>
              <a:gd name="adj2" fmla="val -39375"/>
              <a:gd name="adj3" fmla="val 16667"/>
            </a:avLst>
          </a:prstGeom>
          <a:solidFill>
            <a:srgbClr val="FFCCCC"/>
          </a:solidFill>
          <a:ln w="9525" cap="flat">
            <a:solidFill>
              <a:srgbClr val="FF6600"/>
            </a:solidFill>
            <a:miter lim="800000"/>
            <a:headEnd/>
            <a:tailEnd/>
          </a:ln>
        </p:spPr>
        <p:txBody>
          <a:bodyPr wrap="square" lIns="68356" tIns="34179" rIns="68356" bIns="34179" rtlCol="0" anchor="ctr"/>
          <a:lstStyle/>
          <a:p>
            <a:r>
              <a:rPr lang="en-US" altLang="ja-JP" sz="1200" b="1" dirty="0" smtClean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Web browsing, entertainment, SNS, network storage, electric paper, </a:t>
            </a:r>
            <a:r>
              <a:rPr lang="en-US" altLang="ja-JP" sz="1200" b="1" dirty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navigation, etc</a:t>
            </a:r>
            <a:r>
              <a:rPr lang="en-US" altLang="ja-JP" sz="1200" b="1" dirty="0" smtClean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.</a:t>
            </a:r>
            <a:endParaRPr lang="en-US" altLang="ja-JP" sz="1050" b="1" dirty="0" smtClean="0">
              <a:latin typeface="Times New Roman" pitchFamily="18" charset="0"/>
              <a:ea typeface="HGP創英角ｺﾞｼｯｸUB" pitchFamily="50" charset="-128"/>
              <a:cs typeface="Times New Roman" pitchFamily="18" charset="0"/>
            </a:endParaRPr>
          </a:p>
        </p:txBody>
      </p:sp>
      <p:sp>
        <p:nvSpPr>
          <p:cNvPr id="19" name="日付プレースホルダー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July 2012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60110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コンテンツ プレースホルダ 7"/>
          <p:cNvSpPr>
            <a:spLocks noGrp="1"/>
          </p:cNvSpPr>
          <p:nvPr>
            <p:ph idx="1"/>
          </p:nvPr>
        </p:nvSpPr>
        <p:spPr>
          <a:xfrm>
            <a:off x="685800" y="1520788"/>
            <a:ext cx="7772400" cy="2268252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656692"/>
            <a:ext cx="8640959" cy="576064"/>
          </a:xfrm>
        </p:spPr>
        <p:txBody>
          <a:bodyPr/>
          <a:lstStyle/>
          <a:p>
            <a:r>
              <a:rPr kumimoji="1" lang="en-US" altLang="ja-JP" sz="2800" b="1" dirty="0" smtClean="0">
                <a:latin typeface="Times New Roman" pitchFamily="18" charset="0"/>
                <a:cs typeface="Times New Roman" pitchFamily="18" charset="0"/>
              </a:rPr>
              <a:t>Analysis on the possible </a:t>
            </a:r>
            <a:r>
              <a:rPr lang="en-US" altLang="ja-JP" sz="28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kumimoji="1" lang="en-US" altLang="ja-JP" sz="2800" b="1" dirty="0" smtClean="0">
                <a:latin typeface="Times New Roman" pitchFamily="18" charset="0"/>
                <a:cs typeface="Times New Roman" pitchFamily="18" charset="0"/>
              </a:rPr>
              <a:t>echnologies (1)</a:t>
            </a:r>
            <a:endParaRPr kumimoji="1" lang="ja-JP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Yasuhiko Inoue (NTT), et. al.</a:t>
            </a:r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F9A2-4AC6-42EC-9E9E-3D0AD6D47270}" type="slidenum">
              <a:rPr lang="ja-JP" altLang="en-US" smtClean="0">
                <a:solidFill>
                  <a:srgbClr val="000000"/>
                </a:solidFill>
              </a:rPr>
              <a:pPr/>
              <a:t>16</a:t>
            </a:fld>
            <a:endParaRPr lang="ja-JP" altLang="en-US">
              <a:solidFill>
                <a:srgbClr val="000000"/>
              </a:solidFill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42811383"/>
              </p:ext>
            </p:extLst>
          </p:nvPr>
        </p:nvGraphicFramePr>
        <p:xfrm>
          <a:off x="179512" y="1304764"/>
          <a:ext cx="8784976" cy="384847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28192"/>
                <a:gridCol w="2664296"/>
                <a:gridCol w="2196244"/>
                <a:gridCol w="2196244"/>
              </a:tblGrid>
              <a:tr h="216024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Technology</a:t>
                      </a:r>
                      <a:endParaRPr kumimoji="1" lang="ja-JP" alt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Description</a:t>
                      </a:r>
                      <a:endParaRPr kumimoji="1" lang="ja-JP" alt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Advantages</a:t>
                      </a:r>
                      <a:endParaRPr kumimoji="1" lang="ja-JP" alt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Issues</a:t>
                      </a:r>
                      <a:endParaRPr kumimoji="1" lang="ja-JP" alt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6600"/>
                    </a:solidFill>
                  </a:tcPr>
                </a:tc>
              </a:tr>
              <a:tr h="3513192">
                <a:tc>
                  <a:txBody>
                    <a:bodyPr/>
                    <a:lstStyle/>
                    <a:p>
                      <a:r>
                        <a:rPr kumimoji="1" lang="en-US" altLang="ja-JP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Wider</a:t>
                      </a:r>
                      <a:r>
                        <a:rPr kumimoji="1" lang="en-US" altLang="ja-JP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channel bandwidth</a:t>
                      </a:r>
                      <a:endParaRPr kumimoji="1" lang="ja-JP" alt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&lt;Status&gt;</a:t>
                      </a:r>
                    </a:p>
                    <a:p>
                      <a:r>
                        <a:rPr kumimoji="1" lang="en-US" altLang="ja-JP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802.11ac</a:t>
                      </a:r>
                      <a:r>
                        <a:rPr kumimoji="1" lang="en-US" altLang="ja-JP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will specify</a:t>
                      </a:r>
                      <a:endParaRPr kumimoji="1" lang="en-US" altLang="ja-JP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kumimoji="1" lang="en-US" altLang="ja-JP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Mandatory 20, 40 and 80 MHz channels</a:t>
                      </a:r>
                    </a:p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kumimoji="1" lang="en-US" altLang="ja-JP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Optional 160 MHz and 80+80 MHz channels</a:t>
                      </a:r>
                    </a:p>
                    <a:p>
                      <a:pPr marL="177800" indent="-177800">
                        <a:buFont typeface="Arial" pitchFamily="34" charset="0"/>
                        <a:buNone/>
                      </a:pPr>
                      <a:endParaRPr kumimoji="1" lang="en-US" altLang="ja-JP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kumimoji="1" lang="en-US" altLang="ja-JP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&lt;Possible</a:t>
                      </a:r>
                      <a:r>
                        <a:rPr kumimoji="1" lang="en-US" altLang="ja-JP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Approach&gt;</a:t>
                      </a:r>
                    </a:p>
                    <a:p>
                      <a:r>
                        <a:rPr kumimoji="1" lang="en-US" altLang="ja-JP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Define</a:t>
                      </a:r>
                      <a:endParaRPr kumimoji="1" lang="en-US" altLang="ja-JP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kumimoji="1" lang="en-US" altLang="ja-JP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240 MHz</a:t>
                      </a:r>
                      <a:r>
                        <a:rPr kumimoji="1" lang="en-US" altLang="ja-JP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1" lang="en-US" altLang="ja-JP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channels</a:t>
                      </a:r>
                      <a:r>
                        <a:rPr kumimoji="1" lang="en-US" altLang="ja-JP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using three 80 MHz channels, and/or</a:t>
                      </a:r>
                    </a:p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kumimoji="1" lang="en-US" altLang="ja-JP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320 MHz</a:t>
                      </a:r>
                      <a:r>
                        <a:rPr kumimoji="1" lang="en-US" altLang="ja-JP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1" lang="en-US" altLang="ja-JP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channels</a:t>
                      </a:r>
                      <a:r>
                        <a:rPr kumimoji="1" lang="en-US" altLang="ja-JP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using four 80 MHz channels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kumimoji="1" lang="en-US" altLang="ja-JP" sz="14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kumimoji="1" lang="ja-JP" altLang="en-US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⇒</a:t>
                      </a:r>
                      <a:r>
                        <a:rPr kumimoji="1" lang="en-US" altLang="ja-JP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doubled transmission rate</a:t>
                      </a:r>
                      <a:endParaRPr kumimoji="1" lang="ja-JP" alt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kumimoji="1" lang="en-US" altLang="ja-JP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Simple</a:t>
                      </a:r>
                      <a:r>
                        <a:rPr kumimoji="1" lang="en-US" altLang="ja-JP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an</a:t>
                      </a:r>
                      <a:r>
                        <a:rPr kumimoji="1" lang="en-US" altLang="ja-JP" sz="14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 feasible </a:t>
                      </a:r>
                      <a:r>
                        <a:rPr kumimoji="1" lang="en-US" altLang="ja-JP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way to enhance the data rate</a:t>
                      </a:r>
                    </a:p>
                    <a:p>
                      <a:pPr marL="177800" indent="-177800">
                        <a:buFont typeface="Arial" pitchFamily="34" charset="0"/>
                        <a:buChar char="•"/>
                      </a:pPr>
                      <a:endParaRPr kumimoji="1" lang="en-US" altLang="ja-JP" sz="14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7800" indent="-177800">
                        <a:buFont typeface="Arial" pitchFamily="34" charset="0"/>
                        <a:buChar char="•"/>
                      </a:pPr>
                      <a:endParaRPr kumimoji="1" lang="ja-JP" alt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kumimoji="1" lang="en-US" altLang="ja-JP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No space to accommodate more than two channels in the current 5GHz band</a:t>
                      </a:r>
                    </a:p>
                    <a:p>
                      <a:pPr marL="177800" indent="-177800">
                        <a:buFont typeface="Arial" pitchFamily="34" charset="0"/>
                        <a:buChar char="•"/>
                      </a:pPr>
                      <a:endParaRPr kumimoji="1" lang="en-US" altLang="ja-JP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kumimoji="1" lang="en-US" altLang="ja-JP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Number of non-overlapping channel</a:t>
                      </a:r>
                      <a:r>
                        <a:rPr kumimoji="1" lang="en-US" altLang="ja-JP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decreases </a:t>
                      </a:r>
                    </a:p>
                    <a:p>
                      <a:pPr marL="177800" indent="-177800">
                        <a:buFont typeface="Arial" pitchFamily="34" charset="0"/>
                        <a:buChar char="•"/>
                      </a:pPr>
                      <a:endParaRPr kumimoji="1" lang="en-US" altLang="ja-JP" sz="14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kumimoji="1" lang="en-US" altLang="ja-JP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Throughput per BSS will seriously degrade by many OBSSs </a:t>
                      </a:r>
                      <a:endParaRPr kumimoji="1" lang="ja-JP" alt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July 2012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39012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656692"/>
            <a:ext cx="8604955" cy="576064"/>
          </a:xfrm>
        </p:spPr>
        <p:txBody>
          <a:bodyPr/>
          <a:lstStyle/>
          <a:p>
            <a:r>
              <a:rPr lang="en-US" altLang="ja-JP" sz="2800" b="1" dirty="0" smtClean="0">
                <a:latin typeface="Times New Roman" pitchFamily="18" charset="0"/>
                <a:cs typeface="Times New Roman" pitchFamily="18" charset="0"/>
              </a:rPr>
              <a:t>Analysis on the possible technologies </a:t>
            </a:r>
            <a:r>
              <a:rPr lang="en-US" altLang="ja-JP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(2)</a:t>
            </a:r>
            <a:endParaRPr kumimoji="1" lang="ja-JP" alt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Yasuhiko Inoue (NTT), et. al.</a:t>
            </a:r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F9A2-4AC6-42EC-9E9E-3D0AD6D47270}" type="slidenum">
              <a:rPr lang="ja-JP" altLang="en-US" smtClean="0">
                <a:solidFill>
                  <a:srgbClr val="000000"/>
                </a:solidFill>
              </a:rPr>
              <a:pPr/>
              <a:t>17</a:t>
            </a:fld>
            <a:endParaRPr lang="ja-JP" altLang="en-US">
              <a:solidFill>
                <a:srgbClr val="000000"/>
              </a:solidFill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15718148"/>
              </p:ext>
            </p:extLst>
          </p:nvPr>
        </p:nvGraphicFramePr>
        <p:xfrm>
          <a:off x="179512" y="1319376"/>
          <a:ext cx="8784976" cy="4053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56184"/>
                <a:gridCol w="2736304"/>
                <a:gridCol w="2196244"/>
                <a:gridCol w="2196244"/>
              </a:tblGrid>
              <a:tr h="288033"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Technology</a:t>
                      </a:r>
                      <a:endParaRPr kumimoji="1" lang="ja-JP" altLang="en-US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Description</a:t>
                      </a:r>
                      <a:endParaRPr kumimoji="1" lang="ja-JP" altLang="en-US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Advantages</a:t>
                      </a:r>
                      <a:endParaRPr kumimoji="1" lang="ja-JP" altLang="en-US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Issues</a:t>
                      </a:r>
                      <a:endParaRPr kumimoji="1" lang="ja-JP" altLang="en-US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6600"/>
                    </a:solidFill>
                  </a:tcPr>
                </a:tc>
              </a:tr>
              <a:tr h="3024336">
                <a:tc>
                  <a:txBody>
                    <a:bodyPr/>
                    <a:lstStyle/>
                    <a:p>
                      <a:r>
                        <a:rPr kumimoji="1" lang="en-US" altLang="ja-JP" sz="1400" b="1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More spatial </a:t>
                      </a:r>
                      <a:r>
                        <a:rPr kumimoji="1" lang="en-US" altLang="ja-JP" sz="1400" b="1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1" lang="en-US" altLang="ja-JP" sz="1400" b="1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streams</a:t>
                      </a:r>
                    </a:p>
                  </a:txBody>
                  <a:tcP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&lt;Status&gt;</a:t>
                      </a:r>
                    </a:p>
                    <a:p>
                      <a:r>
                        <a:rPr kumimoji="1" lang="en-US" altLang="ja-JP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802.11ac specified up to</a:t>
                      </a:r>
                      <a:r>
                        <a:rPr kumimoji="1" lang="en-US" altLang="ja-JP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8 spatial streams.</a:t>
                      </a:r>
                    </a:p>
                    <a:p>
                      <a:endParaRPr kumimoji="1" lang="en-US" altLang="ja-JP" sz="14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kumimoji="1" lang="en-US" altLang="ja-JP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&lt;Possible Approach&gt;</a:t>
                      </a:r>
                    </a:p>
                    <a:p>
                      <a:r>
                        <a:rPr kumimoji="1" lang="en-US" altLang="ja-JP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Define</a:t>
                      </a:r>
                    </a:p>
                    <a:p>
                      <a:r>
                        <a:rPr kumimoji="1" lang="en-US" altLang="ja-JP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16 and/or 32 spatial streams</a:t>
                      </a:r>
                    </a:p>
                    <a:p>
                      <a:endParaRPr kumimoji="1" lang="en-US" altLang="ja-JP" sz="14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⇒</a:t>
                      </a:r>
                      <a:r>
                        <a:rPr kumimoji="1" lang="en-US" altLang="ja-JP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x2 – x4 transmission rate</a:t>
                      </a:r>
                      <a:endParaRPr kumimoji="1" lang="ja-JP" altLang="en-US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kumimoji="1" lang="ja-JP" alt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kumimoji="1" lang="en-US" altLang="ja-JP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Increased maximum</a:t>
                      </a:r>
                      <a:r>
                        <a:rPr kumimoji="1" lang="en-US" altLang="ja-JP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</a:t>
                      </a:r>
                      <a:r>
                        <a:rPr kumimoji="1" lang="en-US" altLang="ja-JP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ata</a:t>
                      </a:r>
                      <a:r>
                        <a:rPr kumimoji="1" lang="en-US" altLang="ja-JP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rate as the </a:t>
                      </a:r>
                      <a:r>
                        <a:rPr kumimoji="1" lang="en-US" altLang="ja-JP" sz="1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Nss</a:t>
                      </a:r>
                      <a:r>
                        <a:rPr kumimoji="1" lang="en-US" altLang="ja-JP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kumimoji="1" lang="en-US" altLang="ja-JP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1" lang="en-US" altLang="ja-JP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Additional degrees</a:t>
                      </a:r>
                      <a:r>
                        <a:rPr kumimoji="1" lang="en-US" altLang="ja-JP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of freedom at </a:t>
                      </a:r>
                      <a:r>
                        <a:rPr kumimoji="1" lang="en-US" altLang="ja-JP" sz="1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Tx</a:t>
                      </a:r>
                      <a:r>
                        <a:rPr kumimoji="1" lang="en-US" altLang="ja-JP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/Rx antennas</a:t>
                      </a:r>
                      <a:r>
                        <a:rPr kumimoji="1" lang="en-US" altLang="ja-JP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offer</a:t>
                      </a:r>
                      <a:r>
                        <a:rPr kumimoji="1" lang="en-US" altLang="ja-JP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more diversity gain and/or precise beam steering for transmit beamforming. </a:t>
                      </a:r>
                      <a:endParaRPr kumimoji="1" lang="en-US" altLang="ja-JP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7800" indent="-177800">
                        <a:buFont typeface="Arial" pitchFamily="34" charset="0"/>
                        <a:buChar char="•"/>
                      </a:pPr>
                      <a:endParaRPr kumimoji="1" lang="ja-JP" alt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kumimoji="1" lang="en-US" altLang="ja-JP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Transmission power per antenna decreases inversely proportional to the number of spatial  streams</a:t>
                      </a:r>
                      <a:r>
                        <a:rPr kumimoji="1" lang="en-US" altLang="ja-JP" sz="1400" b="1" baseline="0" dirty="0" smtClean="0">
                          <a:latin typeface="Times New Roman" pitchFamily="18" charset="0"/>
                          <a:cs typeface="Times New Roman" pitchFamily="18" charset="0"/>
                          <a:sym typeface="Wingdings" pitchFamily="2" charset="2"/>
                        </a:rPr>
                        <a:t> 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kumimoji="1" lang="en-US" altLang="ja-JP" sz="1400" b="1" baseline="0" dirty="0" smtClean="0">
                          <a:latin typeface="Times New Roman" pitchFamily="18" charset="0"/>
                          <a:cs typeface="Times New Roman" pitchFamily="18" charset="0"/>
                          <a:sym typeface="Wingdings" pitchFamily="2" charset="2"/>
                        </a:rPr>
                        <a:t>    </a:t>
                      </a:r>
                      <a:r>
                        <a:rPr kumimoji="1" lang="en-US" altLang="ja-JP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shorter range</a:t>
                      </a:r>
                    </a:p>
                    <a:p>
                      <a:pPr marL="177800" indent="-177800">
                        <a:buFont typeface="Arial" pitchFamily="34" charset="0"/>
                        <a:buChar char="•"/>
                      </a:pPr>
                      <a:endParaRPr kumimoji="1" lang="en-US" altLang="ja-JP" sz="14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kumimoji="1" lang="en-US" altLang="ja-JP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To support many antennas is difficult for mobile/portable devices. </a:t>
                      </a:r>
                    </a:p>
                    <a:p>
                      <a:pPr marL="177800" indent="-177800">
                        <a:buFont typeface="Arial" pitchFamily="34" charset="0"/>
                        <a:buChar char="•"/>
                      </a:pPr>
                      <a:endParaRPr kumimoji="1" lang="en-US" altLang="ja-JP" sz="14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kumimoji="1" lang="en-US" altLang="ja-JP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When antenna need to be packed closer together,  diversity gain may be spoiled by a</a:t>
                      </a:r>
                      <a:r>
                        <a:rPr kumimoji="1" lang="en-US" altLang="ja-JP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ntenna correlation or coupling effect. </a:t>
                      </a:r>
                      <a:endParaRPr kumimoji="1" lang="en-US" altLang="ja-JP" sz="14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9FF66"/>
                    </a:solidFill>
                  </a:tcPr>
                </a:tc>
              </a:tr>
            </a:tbl>
          </a:graphicData>
        </a:graphic>
      </p:graphicFrame>
      <p:sp>
        <p:nvSpPr>
          <p:cNvPr id="6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July 2012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2510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640959" cy="648072"/>
          </a:xfrm>
        </p:spPr>
        <p:txBody>
          <a:bodyPr/>
          <a:lstStyle/>
          <a:p>
            <a:r>
              <a:rPr lang="en-US" altLang="ja-JP" sz="2800" b="1" dirty="0" smtClean="0">
                <a:latin typeface="Times New Roman" pitchFamily="18" charset="0"/>
                <a:cs typeface="Times New Roman" pitchFamily="18" charset="0"/>
              </a:rPr>
              <a:t>Analysis on the possible technologies </a:t>
            </a:r>
            <a:r>
              <a:rPr lang="en-US" altLang="ja-JP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(3)</a:t>
            </a:r>
            <a:endParaRPr kumimoji="1" lang="ja-JP" alt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Yasuhiko Inoue (NTT), et. al.</a:t>
            </a:r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F9A2-4AC6-42EC-9E9E-3D0AD6D47270}" type="slidenum">
              <a:rPr lang="ja-JP" altLang="en-US" smtClean="0">
                <a:solidFill>
                  <a:srgbClr val="000000"/>
                </a:solidFill>
              </a:rPr>
              <a:pPr/>
              <a:t>18</a:t>
            </a:fld>
            <a:endParaRPr lang="ja-JP" altLang="en-US">
              <a:solidFill>
                <a:srgbClr val="000000"/>
              </a:solidFill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19381309"/>
              </p:ext>
            </p:extLst>
          </p:nvPr>
        </p:nvGraphicFramePr>
        <p:xfrm>
          <a:off x="179512" y="1279924"/>
          <a:ext cx="8784976" cy="5425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56184"/>
                <a:gridCol w="2736304"/>
                <a:gridCol w="2196244"/>
                <a:gridCol w="2196244"/>
              </a:tblGrid>
              <a:tr h="288033"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Technology</a:t>
                      </a:r>
                      <a:endParaRPr kumimoji="1" lang="ja-JP" altLang="en-US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Description</a:t>
                      </a:r>
                      <a:endParaRPr kumimoji="1" lang="ja-JP" altLang="en-US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Advantages</a:t>
                      </a:r>
                      <a:endParaRPr kumimoji="1" lang="ja-JP" altLang="en-US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Issues</a:t>
                      </a:r>
                      <a:endParaRPr kumimoji="1" lang="ja-JP" altLang="en-US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416225">
                <a:tc>
                  <a:txBody>
                    <a:bodyPr/>
                    <a:lstStyle/>
                    <a:p>
                      <a:r>
                        <a:rPr kumimoji="1" lang="en-US" altLang="ja-JP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OFDMA</a:t>
                      </a:r>
                      <a:endParaRPr kumimoji="1" lang="ja-JP" alt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&lt;Status&gt;</a:t>
                      </a:r>
                    </a:p>
                    <a:p>
                      <a:r>
                        <a:rPr kumimoji="1" lang="en-US" altLang="ja-JP" sz="14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N/A in current 802.11 standard</a:t>
                      </a:r>
                    </a:p>
                    <a:p>
                      <a:endParaRPr kumimoji="1" lang="en-US" altLang="ja-JP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kumimoji="1" lang="en-US" altLang="ja-JP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&lt;Possible Approach&gt;</a:t>
                      </a:r>
                    </a:p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kumimoji="1" lang="en-US" altLang="ja-JP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Allow 20 MHz sub-channels</a:t>
                      </a:r>
                      <a:r>
                        <a:rPr kumimoji="1" lang="en-US" altLang="ja-JP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of </a:t>
                      </a:r>
                      <a:r>
                        <a:rPr kumimoji="1" lang="en-US" altLang="ja-JP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an</a:t>
                      </a:r>
                      <a:r>
                        <a:rPr kumimoji="1" lang="en-US" altLang="ja-JP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80 MHz or wider channel to be used by two or more STAs simultaneously.</a:t>
                      </a:r>
                    </a:p>
                    <a:p>
                      <a:pPr marL="177800" indent="-177800">
                        <a:buFont typeface="Arial" pitchFamily="34" charset="0"/>
                        <a:buChar char="•"/>
                      </a:pPr>
                      <a:endParaRPr kumimoji="1" lang="en-US" altLang="ja-JP" sz="14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kumimoji="1" lang="en-US" altLang="ja-JP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(Reference: 11-10-0317-01)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kumimoji="1" lang="en-US" altLang="ja-JP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Increases aggregated throughput per BSS with small overhead. (No CSI feedback is needed.)</a:t>
                      </a:r>
                    </a:p>
                    <a:p>
                      <a:pPr marL="177800" indent="-177800">
                        <a:buFont typeface="Arial" pitchFamily="34" charset="0"/>
                        <a:buChar char="•"/>
                      </a:pPr>
                      <a:endParaRPr kumimoji="1" lang="en-US" altLang="ja-JP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kumimoji="1" lang="en-US" altLang="ja-JP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Simple</a:t>
                      </a:r>
                      <a:r>
                        <a:rPr kumimoji="1" lang="en-US" altLang="ja-JP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and efficient way to enhance the spectrum utilization on secondary channels.</a:t>
                      </a:r>
                      <a:endParaRPr kumimoji="1" lang="en-US" altLang="ja-JP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7800" indent="-177800">
                        <a:buFont typeface="Arial" pitchFamily="34" charset="0"/>
                        <a:buNone/>
                      </a:pPr>
                      <a:endParaRPr kumimoji="1" lang="en-US" altLang="ja-JP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kumimoji="1" lang="en-US" altLang="ja-JP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Does</a:t>
                      </a:r>
                      <a:r>
                        <a:rPr kumimoji="1" lang="en-US" altLang="ja-JP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not increase peak data rate as well as MU-MIMO.</a:t>
                      </a:r>
                      <a:endParaRPr kumimoji="1" lang="en-US" altLang="ja-JP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7800" indent="-177800">
                        <a:buFont typeface="Arial" pitchFamily="34" charset="0"/>
                        <a:buNone/>
                      </a:pPr>
                      <a:endParaRPr kumimoji="1" lang="en-US" altLang="ja-JP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kumimoji="1" lang="en-US" altLang="ja-JP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Requires</a:t>
                      </a:r>
                      <a:r>
                        <a:rPr kumimoji="1" lang="en-US" altLang="ja-JP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precise timing and frequency synchronization and power control among STAs for uplink OFDMA</a:t>
                      </a:r>
                      <a:endParaRPr kumimoji="1" lang="ja-JP" altLang="en-US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416225">
                <a:tc>
                  <a:txBody>
                    <a:bodyPr/>
                    <a:lstStyle/>
                    <a:p>
                      <a:r>
                        <a:rPr kumimoji="1" lang="en-US" altLang="ja-JP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Advanced SDMA technique</a:t>
                      </a:r>
                      <a:endParaRPr kumimoji="1" lang="ja-JP" alt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&lt;Status&gt;</a:t>
                      </a:r>
                    </a:p>
                    <a:p>
                      <a:r>
                        <a:rPr kumimoji="1" lang="en-US" altLang="ja-JP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802.11ac</a:t>
                      </a:r>
                      <a:r>
                        <a:rPr kumimoji="1" lang="en-US" altLang="ja-JP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specified</a:t>
                      </a:r>
                      <a:endParaRPr kumimoji="1" lang="en-US" altLang="ja-JP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kumimoji="1" lang="en-US" altLang="ja-JP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Down</a:t>
                      </a:r>
                      <a:r>
                        <a:rPr kumimoji="1" lang="en-US" altLang="ja-JP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link MU-MIMO</a:t>
                      </a:r>
                      <a:endParaRPr kumimoji="1" lang="en-US" altLang="ja-JP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7800" indent="-177800">
                        <a:buFont typeface="Arial" pitchFamily="34" charset="0"/>
                        <a:buNone/>
                      </a:pPr>
                      <a:endParaRPr kumimoji="1" lang="en-US" altLang="ja-JP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7800" indent="-177800">
                        <a:buFont typeface="Arial" pitchFamily="34" charset="0"/>
                        <a:buNone/>
                      </a:pPr>
                      <a:r>
                        <a:rPr kumimoji="1" lang="en-US" altLang="ja-JP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&lt;Possible Approach&gt;</a:t>
                      </a:r>
                    </a:p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kumimoji="1" lang="en-US" altLang="ja-JP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Extend DL MU-MIMO functionality</a:t>
                      </a:r>
                      <a:r>
                        <a:rPr kumimoji="1" lang="en-US" altLang="ja-JP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for interference coordination between neighboring BSSs</a:t>
                      </a:r>
                    </a:p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kumimoji="1" lang="en-US" altLang="ja-JP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Distributed MIMO</a:t>
                      </a:r>
                      <a:endParaRPr kumimoji="1" lang="en-US" altLang="ja-JP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kumimoji="1" lang="en-US" altLang="ja-JP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Define Uplink</a:t>
                      </a:r>
                      <a:r>
                        <a:rPr kumimoji="1" lang="en-US" altLang="ja-JP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MU-MIMO</a:t>
                      </a:r>
                    </a:p>
                    <a:p>
                      <a:pPr marL="0" lvl="0" indent="0">
                        <a:buFont typeface="Arial" pitchFamily="34" charset="0"/>
                        <a:buNone/>
                      </a:pPr>
                      <a:r>
                        <a:rPr kumimoji="1" lang="en-US" altLang="ja-JP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(Reference: 11-09-0852-00)</a:t>
                      </a:r>
                      <a:endParaRPr kumimoji="1" lang="en-US" altLang="ja-JP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kumimoji="1" lang="en-US" altLang="ja-JP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Increases</a:t>
                      </a:r>
                      <a:r>
                        <a:rPr kumimoji="1" lang="en-US" altLang="ja-JP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aggregated throughput per BSS especially when STAs supporting small number of antennas. </a:t>
                      </a:r>
                    </a:p>
                    <a:p>
                      <a:pPr marL="177800" indent="-177800">
                        <a:buFont typeface="Arial" pitchFamily="34" charset="0"/>
                        <a:buChar char="•"/>
                      </a:pPr>
                      <a:endParaRPr kumimoji="1" lang="en-US" altLang="ja-JP" sz="14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kumimoji="1" lang="en-US" altLang="ja-JP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Does</a:t>
                      </a:r>
                      <a:r>
                        <a:rPr kumimoji="1" lang="en-US" altLang="ja-JP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not increase peak data rate.</a:t>
                      </a:r>
                    </a:p>
                    <a:p>
                      <a:pPr marL="177800" indent="-177800">
                        <a:buFont typeface="Arial" pitchFamily="34" charset="0"/>
                        <a:buChar char="•"/>
                      </a:pPr>
                      <a:endParaRPr kumimoji="1" lang="en-US" altLang="ja-JP" sz="14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kumimoji="1" lang="en-US" altLang="ja-JP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Need additional overhead due to CSI </a:t>
                      </a:r>
                      <a:r>
                        <a:rPr kumimoji="1" lang="en-US" altLang="ja-JP" sz="14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feedback across BSSs</a:t>
                      </a:r>
                      <a:r>
                        <a:rPr kumimoji="1" lang="en-US" altLang="ja-JP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1" lang="en-US" altLang="ja-JP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7800" indent="-177800">
                        <a:buFont typeface="Arial" pitchFamily="34" charset="0"/>
                        <a:buNone/>
                      </a:pPr>
                      <a:endParaRPr kumimoji="1" lang="en-US" altLang="ja-JP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kumimoji="1" lang="en-US" altLang="ja-JP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Requires</a:t>
                      </a:r>
                      <a:r>
                        <a:rPr kumimoji="1" lang="en-US" altLang="ja-JP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precise timing and frequency synchronization and power control for uplink MU-MIMO</a:t>
                      </a:r>
                      <a:endParaRPr kumimoji="1" lang="ja-JP" altLang="en-US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July 2012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33260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Outline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43508" y="1628800"/>
            <a:ext cx="8856984" cy="4968552"/>
          </a:xfrm>
        </p:spPr>
        <p:txBody>
          <a:bodyPr/>
          <a:lstStyle/>
          <a:p>
            <a:r>
              <a:rPr kumimoji="1" lang="en-US" altLang="ja-JP" sz="2400" b="1" dirty="0" smtClean="0">
                <a:latin typeface="Times New Roman" pitchFamily="18" charset="0"/>
                <a:cs typeface="Times New Roman" pitchFamily="18" charset="0"/>
              </a:rPr>
              <a:t>Background</a:t>
            </a:r>
          </a:p>
          <a:p>
            <a:pPr lvl="1"/>
            <a:r>
              <a:rPr lang="en-US" altLang="ja-JP" sz="2200" b="1" dirty="0" smtClean="0">
                <a:latin typeface="Times New Roman" pitchFamily="18" charset="0"/>
                <a:cs typeface="Times New Roman" pitchFamily="18" charset="0"/>
              </a:rPr>
              <a:t>Important use case of recent WLANs</a:t>
            </a:r>
          </a:p>
          <a:p>
            <a:pPr lvl="1"/>
            <a:r>
              <a:rPr lang="en-US" altLang="ja-JP" sz="2200" b="1" dirty="0" smtClean="0">
                <a:latin typeface="Times New Roman" pitchFamily="18" charset="0"/>
                <a:cs typeface="Times New Roman" pitchFamily="18" charset="0"/>
              </a:rPr>
              <a:t>Requirements</a:t>
            </a:r>
            <a:endParaRPr kumimoji="1" lang="en-US" altLang="ja-JP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kumimoji="1" lang="en-US" altLang="ja-JP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ja-JP" sz="2400" b="1" dirty="0" smtClean="0">
                <a:latin typeface="Times New Roman" pitchFamily="18" charset="0"/>
                <a:cs typeface="Times New Roman" pitchFamily="18" charset="0"/>
              </a:rPr>
              <a:t>Possible technologies for the future WLANs</a:t>
            </a:r>
          </a:p>
          <a:p>
            <a:pPr lvl="1"/>
            <a:r>
              <a:rPr lang="en-US" altLang="ja-JP" sz="2200" b="1" dirty="0" smtClean="0">
                <a:latin typeface="Times New Roman" pitchFamily="18" charset="0"/>
                <a:cs typeface="Times New Roman" pitchFamily="18" charset="0"/>
              </a:rPr>
              <a:t>Technologies to e</a:t>
            </a:r>
            <a:r>
              <a:rPr kumimoji="1" lang="en-US" altLang="ja-JP" sz="2200" b="1" dirty="0" smtClean="0">
                <a:latin typeface="Times New Roman" pitchFamily="18" charset="0"/>
                <a:cs typeface="Times New Roman" pitchFamily="18" charset="0"/>
              </a:rPr>
              <a:t>nhance the data rate</a:t>
            </a:r>
          </a:p>
          <a:p>
            <a:pPr lvl="1"/>
            <a:r>
              <a:rPr lang="en-US" altLang="ja-JP" sz="2200" b="1" dirty="0" smtClean="0">
                <a:latin typeface="Times New Roman" pitchFamily="18" charset="0"/>
                <a:cs typeface="Times New Roman" pitchFamily="18" charset="0"/>
              </a:rPr>
              <a:t>Technologies to improve the spectrum efficiency</a:t>
            </a:r>
          </a:p>
          <a:p>
            <a:pPr lvl="1"/>
            <a:endParaRPr kumimoji="1" lang="en-US" altLang="ja-JP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kumimoji="1" lang="en-US" altLang="ja-JP" sz="2400" b="1" dirty="0" smtClean="0">
                <a:latin typeface="Times New Roman" pitchFamily="18" charset="0"/>
                <a:cs typeface="Times New Roman" pitchFamily="18" charset="0"/>
              </a:rPr>
              <a:t>Summary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Yasuhiko Inoue (NTT), et. al.</a:t>
            </a:r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3DC53-19BC-4764-8465-920A57D26A59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July 2012</a:t>
            </a:r>
            <a:endParaRPr kumimoji="1" lang="ja-JP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251520" y="692696"/>
            <a:ext cx="8640959" cy="576064"/>
          </a:xfrm>
        </p:spPr>
        <p:txBody>
          <a:bodyPr/>
          <a:lstStyle/>
          <a:p>
            <a:r>
              <a:rPr kumimoji="1" lang="en-US" altLang="ja-JP" sz="2800" b="1" dirty="0" smtClean="0">
                <a:latin typeface="Times New Roman" pitchFamily="18" charset="0"/>
                <a:cs typeface="Times New Roman" pitchFamily="18" charset="0"/>
              </a:rPr>
              <a:t>Background</a:t>
            </a:r>
            <a:endParaRPr kumimoji="1" lang="ja-JP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コンテンツ プレースホルダ 6"/>
          <p:cNvSpPr>
            <a:spLocks noGrp="1"/>
          </p:cNvSpPr>
          <p:nvPr>
            <p:ph idx="1"/>
          </p:nvPr>
        </p:nvSpPr>
        <p:spPr>
          <a:xfrm>
            <a:off x="179512" y="1304764"/>
            <a:ext cx="8784976" cy="1404156"/>
          </a:xfrm>
          <a:prstGeom prst="roundRect">
            <a:avLst>
              <a:gd name="adj" fmla="val 8421"/>
            </a:avLst>
          </a:prstGeom>
          <a:solidFill>
            <a:srgbClr val="FFC000"/>
          </a:solidFill>
        </p:spPr>
        <p:txBody>
          <a:bodyPr/>
          <a:lstStyle/>
          <a:p>
            <a:r>
              <a:rPr lang="en-US" altLang="ja-JP" sz="1800" b="1" dirty="0" smtClean="0">
                <a:latin typeface="Times New Roman" pitchFamily="18" charset="0"/>
                <a:cs typeface="Times New Roman" pitchFamily="18" charset="0"/>
              </a:rPr>
              <a:t>The WLANs have evolved having 10 times higher data rate compared to the other wireless broadband systems, e.g. cellular. </a:t>
            </a:r>
          </a:p>
          <a:p>
            <a:r>
              <a:rPr lang="en-US" altLang="ja-JP" sz="1800" b="1" dirty="0" smtClean="0">
                <a:latin typeface="Times New Roman" pitchFamily="18" charset="0"/>
                <a:cs typeface="Times New Roman" pitchFamily="18" charset="0"/>
              </a:rPr>
              <a:t>Future WLANs need to have more speed, more bandwidth  to support high speed applications and use cases such as cellular offload preserving the user experiences.</a:t>
            </a:r>
            <a:endParaRPr kumimoji="0" lang="ja-JP" altLang="en-US" sz="1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フッター プレースホルダー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Yasuhiko Inoue (NTT), et. al.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F9A2-4AC6-42EC-9E9E-3D0AD6D47270}" type="slidenum">
              <a:rPr lang="ja-JP" altLang="en-US" smtClean="0">
                <a:solidFill>
                  <a:srgbClr val="000000"/>
                </a:solidFill>
              </a:rPr>
              <a:pPr/>
              <a:t>3</a:t>
            </a:fld>
            <a:endParaRPr lang="ja-JP" altLang="en-US">
              <a:solidFill>
                <a:srgbClr val="000000"/>
              </a:solidFill>
            </a:endParaRPr>
          </a:p>
        </p:txBody>
      </p:sp>
      <p:grpSp>
        <p:nvGrpSpPr>
          <p:cNvPr id="26" name="グループ化 25"/>
          <p:cNvGrpSpPr/>
          <p:nvPr/>
        </p:nvGrpSpPr>
        <p:grpSpPr>
          <a:xfrm>
            <a:off x="1115136" y="2915652"/>
            <a:ext cx="7489312" cy="3465676"/>
            <a:chOff x="1115136" y="2915652"/>
            <a:chExt cx="7489312" cy="3465676"/>
          </a:xfrm>
        </p:grpSpPr>
        <p:sp>
          <p:nvSpPr>
            <p:cNvPr id="8" name="Text Box 45"/>
            <p:cNvSpPr txBox="1">
              <a:spLocks noChangeArrowheads="1"/>
            </p:cNvSpPr>
            <p:nvPr/>
          </p:nvSpPr>
          <p:spPr bwMode="auto">
            <a:xfrm>
              <a:off x="6516638" y="6073551"/>
              <a:ext cx="106293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1pPr>
              <a:lvl2pPr marL="742950" indent="-28575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2pPr>
              <a:lvl3pPr marL="11430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3pPr>
              <a:lvl4pPr marL="16002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4pPr>
              <a:lvl5pPr marL="20574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9pPr>
            </a:lstStyle>
            <a:p>
              <a:pPr algn="ctr" eaLnBrk="1" hangingPunct="1"/>
              <a:r>
                <a:rPr lang="en-US" altLang="ja-JP" sz="1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Year</a:t>
              </a:r>
              <a:endParaRPr lang="ja-JP" altLang="en-US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Rectangle 256"/>
            <p:cNvSpPr>
              <a:spLocks noChangeArrowheads="1"/>
            </p:cNvSpPr>
            <p:nvPr/>
          </p:nvSpPr>
          <p:spPr bwMode="auto">
            <a:xfrm>
              <a:off x="1784298" y="3913311"/>
              <a:ext cx="23243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kumimoji="0" lang="en-US" altLang="ja-JP" sz="1400" b="1">
                  <a:solidFill>
                    <a:srgbClr val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1G</a:t>
              </a:r>
              <a:endParaRPr kumimoji="0" lang="en-US" altLang="ja-JP" sz="1400" b="1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0" name="Rectangle 257"/>
            <p:cNvSpPr>
              <a:spLocks noChangeArrowheads="1"/>
            </p:cNvSpPr>
            <p:nvPr/>
          </p:nvSpPr>
          <p:spPr bwMode="auto">
            <a:xfrm>
              <a:off x="1708789" y="3519088"/>
              <a:ext cx="31899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kumimoji="0" lang="en-US" altLang="ja-JP" sz="1400" b="1" dirty="0">
                  <a:solidFill>
                    <a:srgbClr val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10G</a:t>
              </a:r>
              <a:endParaRPr kumimoji="0" lang="en-US" altLang="ja-JP" sz="1400" b="1" dirty="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1" name="Rectangle 256"/>
            <p:cNvSpPr>
              <a:spLocks noChangeArrowheads="1"/>
            </p:cNvSpPr>
            <p:nvPr/>
          </p:nvSpPr>
          <p:spPr bwMode="auto">
            <a:xfrm>
              <a:off x="1594221" y="4332103"/>
              <a:ext cx="43922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kumimoji="0" lang="en-US" altLang="ja-JP" sz="1400" b="1" dirty="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100M</a:t>
              </a:r>
            </a:p>
          </p:txBody>
        </p:sp>
        <p:sp>
          <p:nvSpPr>
            <p:cNvPr id="12" name="テキスト ボックス 348"/>
            <p:cNvSpPr txBox="1">
              <a:spLocks noChangeArrowheads="1"/>
            </p:cNvSpPr>
            <p:nvPr/>
          </p:nvSpPr>
          <p:spPr bwMode="auto">
            <a:xfrm>
              <a:off x="6946943" y="2915652"/>
              <a:ext cx="165750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1pPr>
              <a:lvl2pPr marL="742950" indent="-28575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2pPr>
              <a:lvl3pPr marL="11430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3pPr>
              <a:lvl4pPr marL="16002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4pPr>
              <a:lvl5pPr marL="20574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9pPr>
            </a:lstStyle>
            <a:p>
              <a:pPr eaLnBrk="1" hangingPunct="1"/>
              <a:r>
                <a:rPr lang="en-US" altLang="ja-JP" sz="1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Wireless LANs</a:t>
              </a:r>
              <a:endParaRPr lang="ja-JP" altLang="en-US" sz="1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Rectangle 256"/>
            <p:cNvSpPr>
              <a:spLocks noChangeArrowheads="1"/>
            </p:cNvSpPr>
            <p:nvPr/>
          </p:nvSpPr>
          <p:spPr bwMode="auto">
            <a:xfrm>
              <a:off x="1644271" y="4741403"/>
              <a:ext cx="35907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kumimoji="0" lang="en-US" altLang="ja-JP" sz="1400" b="1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10M</a:t>
              </a:r>
            </a:p>
          </p:txBody>
        </p:sp>
        <p:sp>
          <p:nvSpPr>
            <p:cNvPr id="14" name="Rectangle 256"/>
            <p:cNvSpPr>
              <a:spLocks noChangeArrowheads="1"/>
            </p:cNvSpPr>
            <p:nvPr/>
          </p:nvSpPr>
          <p:spPr bwMode="auto">
            <a:xfrm>
              <a:off x="1726334" y="5137447"/>
              <a:ext cx="2596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kumimoji="0" lang="en-US" altLang="ja-JP" sz="1400" b="1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1M</a:t>
              </a:r>
            </a:p>
          </p:txBody>
        </p:sp>
        <p:sp>
          <p:nvSpPr>
            <p:cNvPr id="15" name="Rectangle 256"/>
            <p:cNvSpPr>
              <a:spLocks noChangeArrowheads="1"/>
            </p:cNvSpPr>
            <p:nvPr/>
          </p:nvSpPr>
          <p:spPr bwMode="auto">
            <a:xfrm>
              <a:off x="1615500" y="5558578"/>
              <a:ext cx="368691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kumimoji="0" lang="en-US" altLang="ja-JP" sz="1400" b="1" dirty="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100k</a:t>
              </a:r>
            </a:p>
          </p:txBody>
        </p:sp>
        <p:sp>
          <p:nvSpPr>
            <p:cNvPr id="16" name="Rectangle 257"/>
            <p:cNvSpPr>
              <a:spLocks noChangeArrowheads="1"/>
            </p:cNvSpPr>
            <p:nvPr/>
          </p:nvSpPr>
          <p:spPr bwMode="auto">
            <a:xfrm>
              <a:off x="1642954" y="3072221"/>
              <a:ext cx="40876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kumimoji="0" lang="en-US" altLang="ja-JP" sz="1400" b="1" dirty="0">
                  <a:solidFill>
                    <a:srgbClr val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100G</a:t>
              </a:r>
              <a:endParaRPr kumimoji="0" lang="en-US" altLang="ja-JP" sz="1400" b="1" dirty="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7" name="Text Box 45"/>
            <p:cNvSpPr txBox="1">
              <a:spLocks noChangeArrowheads="1"/>
            </p:cNvSpPr>
            <p:nvPr/>
          </p:nvSpPr>
          <p:spPr bwMode="auto">
            <a:xfrm rot="16200000">
              <a:off x="112266" y="4379008"/>
              <a:ext cx="234429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1pPr>
              <a:lvl2pPr marL="742950" indent="-28575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2pPr>
              <a:lvl3pPr marL="11430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3pPr>
              <a:lvl4pPr marL="16002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4pPr>
              <a:lvl5pPr marL="20574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9pPr>
            </a:lstStyle>
            <a:p>
              <a:pPr algn="ctr" eaLnBrk="1" hangingPunct="1"/>
              <a:r>
                <a:rPr lang="en-US" altLang="ja-JP" sz="16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Data Rate [bit/s]</a:t>
              </a:r>
              <a:endParaRPr lang="ja-JP" alt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Text Box 269"/>
            <p:cNvSpPr txBox="1">
              <a:spLocks noChangeArrowheads="1"/>
            </p:cNvSpPr>
            <p:nvPr/>
          </p:nvSpPr>
          <p:spPr bwMode="auto">
            <a:xfrm flipH="1">
              <a:off x="6840252" y="3501008"/>
              <a:ext cx="129701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1pPr>
              <a:lvl2pPr marL="742950" indent="-28575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2pPr>
              <a:lvl3pPr marL="11430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3pPr>
              <a:lvl4pPr marL="16002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4pPr>
              <a:lvl5pPr marL="20574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9pPr>
            </a:lstStyle>
            <a:p>
              <a:r>
                <a:rPr kumimoji="0" lang="en-US" altLang="ja-JP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Cellular</a:t>
              </a:r>
              <a:endParaRPr kumimoji="0" lang="en-US" altLang="ja-JP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Text Box 269"/>
            <p:cNvSpPr txBox="1">
              <a:spLocks noChangeArrowheads="1"/>
            </p:cNvSpPr>
            <p:nvPr/>
          </p:nvSpPr>
          <p:spPr bwMode="auto">
            <a:xfrm flipH="1">
              <a:off x="6465828" y="3933784"/>
              <a:ext cx="145454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1pPr>
              <a:lvl2pPr marL="742950" indent="-28575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2pPr>
              <a:lvl3pPr marL="11430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3pPr>
              <a:lvl4pPr marL="16002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4pPr>
              <a:lvl5pPr marL="20574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9pPr>
            </a:lstStyle>
            <a:p>
              <a:r>
                <a:rPr kumimoji="0" lang="en-US" altLang="ja-JP" sz="14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LTE-Advanced</a:t>
              </a:r>
              <a:endParaRPr kumimoji="0" lang="en-US" altLang="ja-JP" sz="1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" name="グループ化 19"/>
            <p:cNvGrpSpPr/>
            <p:nvPr/>
          </p:nvGrpSpPr>
          <p:grpSpPr>
            <a:xfrm>
              <a:off x="2098435" y="2977207"/>
              <a:ext cx="4858688" cy="3310440"/>
              <a:chOff x="1881989" y="2348880"/>
              <a:chExt cx="5298906" cy="3610381"/>
            </a:xfrm>
          </p:grpSpPr>
          <p:sp>
            <p:nvSpPr>
              <p:cNvPr id="21" name="Rectangle 258"/>
              <p:cNvSpPr>
                <a:spLocks noChangeArrowheads="1"/>
              </p:cNvSpPr>
              <p:nvPr/>
            </p:nvSpPr>
            <p:spPr bwMode="auto">
              <a:xfrm>
                <a:off x="4035441" y="5714938"/>
                <a:ext cx="391607" cy="2349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kumimoji="0" lang="en-US" altLang="ja-JP" sz="1400" b="1">
                    <a:solidFill>
                      <a:srgbClr val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2005</a:t>
                </a:r>
                <a:endParaRPr kumimoji="0" lang="en-US" altLang="ja-JP" sz="1400" b="1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22" name="Rectangle 259"/>
              <p:cNvSpPr>
                <a:spLocks noChangeArrowheads="1"/>
              </p:cNvSpPr>
              <p:nvPr/>
            </p:nvSpPr>
            <p:spPr bwMode="auto">
              <a:xfrm>
                <a:off x="4951982" y="5714938"/>
                <a:ext cx="391607" cy="2349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kumimoji="0" lang="en-US" altLang="ja-JP" sz="1400" b="1">
                    <a:solidFill>
                      <a:srgbClr val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2010</a:t>
                </a:r>
                <a:endParaRPr kumimoji="0" lang="en-US" altLang="ja-JP" sz="1400" b="1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23" name="Rectangle 260"/>
              <p:cNvSpPr>
                <a:spLocks noChangeArrowheads="1"/>
              </p:cNvSpPr>
              <p:nvPr/>
            </p:nvSpPr>
            <p:spPr bwMode="auto">
              <a:xfrm>
                <a:off x="5866401" y="5714938"/>
                <a:ext cx="391607" cy="2349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kumimoji="0" lang="en-US" altLang="ja-JP" sz="1400" b="1">
                    <a:solidFill>
                      <a:srgbClr val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2015</a:t>
                </a:r>
                <a:endParaRPr kumimoji="0" lang="en-US" altLang="ja-JP" sz="1400" b="1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24" name="Rectangle 258"/>
              <p:cNvSpPr>
                <a:spLocks noChangeArrowheads="1"/>
              </p:cNvSpPr>
              <p:nvPr/>
            </p:nvSpPr>
            <p:spPr bwMode="auto">
              <a:xfrm>
                <a:off x="3118897" y="5714938"/>
                <a:ext cx="391607" cy="2349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kumimoji="0" lang="en-US" altLang="ja-JP" sz="1400" b="1">
                    <a:solidFill>
                      <a:srgbClr val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2000</a:t>
                </a:r>
                <a:endParaRPr kumimoji="0" lang="en-US" altLang="ja-JP" sz="1400" b="1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25" name="Rectangle 258"/>
              <p:cNvSpPr>
                <a:spLocks noChangeArrowheads="1"/>
              </p:cNvSpPr>
              <p:nvPr/>
            </p:nvSpPr>
            <p:spPr bwMode="auto">
              <a:xfrm>
                <a:off x="2189624" y="5724297"/>
                <a:ext cx="391607" cy="2349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kumimoji="0" lang="en-US" altLang="ja-JP" sz="1400" b="1" dirty="0">
                    <a:solidFill>
                      <a:srgbClr val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1995</a:t>
                </a:r>
              </a:p>
            </p:txBody>
          </p:sp>
          <p:grpSp>
            <p:nvGrpSpPr>
              <p:cNvPr id="3" name="グループ化 65"/>
              <p:cNvGrpSpPr/>
              <p:nvPr/>
            </p:nvGrpSpPr>
            <p:grpSpPr>
              <a:xfrm>
                <a:off x="1881989" y="2348880"/>
                <a:ext cx="5298906" cy="3298856"/>
                <a:chOff x="1881989" y="2348880"/>
                <a:chExt cx="5298906" cy="3298856"/>
              </a:xfrm>
            </p:grpSpPr>
            <p:sp>
              <p:nvSpPr>
                <p:cNvPr id="44" name="Freeform 246"/>
                <p:cNvSpPr>
                  <a:spLocks/>
                </p:cNvSpPr>
                <p:nvPr/>
              </p:nvSpPr>
              <p:spPr bwMode="auto">
                <a:xfrm>
                  <a:off x="1890475" y="3485932"/>
                  <a:ext cx="65771" cy="0"/>
                </a:xfrm>
                <a:custGeom>
                  <a:avLst/>
                  <a:gdLst>
                    <a:gd name="T0" fmla="*/ 0 w 31"/>
                    <a:gd name="T1" fmla="*/ 2147483647 w 31"/>
                    <a:gd name="T2" fmla="*/ 2147483647 w 31"/>
                    <a:gd name="T3" fmla="*/ 0 60000 65536"/>
                    <a:gd name="T4" fmla="*/ 0 60000 65536"/>
                    <a:gd name="T5" fmla="*/ 0 60000 65536"/>
                    <a:gd name="T6" fmla="*/ 0 w 31"/>
                    <a:gd name="T7" fmla="*/ 31 w 31"/>
                  </a:gdLst>
                  <a:ahLst/>
                  <a:cxnLst>
                    <a:cxn ang="T3">
                      <a:pos x="T0" y="0"/>
                    </a:cxn>
                    <a:cxn ang="T4">
                      <a:pos x="T1" y="0"/>
                    </a:cxn>
                    <a:cxn ang="T5">
                      <a:pos x="T2" y="0"/>
                    </a:cxn>
                  </a:cxnLst>
                  <a:rect l="T6" t="0" r="T7" b="0"/>
                  <a:pathLst>
                    <a:path w="31">
                      <a:moveTo>
                        <a:pt x="0" y="0"/>
                      </a:moveTo>
                      <a:lnTo>
                        <a:pt x="30" y="0"/>
                      </a:lnTo>
                      <a:lnTo>
                        <a:pt x="31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45" name="Freeform 247"/>
                <p:cNvSpPr>
                  <a:spLocks/>
                </p:cNvSpPr>
                <p:nvPr/>
              </p:nvSpPr>
              <p:spPr bwMode="auto">
                <a:xfrm>
                  <a:off x="1898962" y="3036726"/>
                  <a:ext cx="65771" cy="0"/>
                </a:xfrm>
                <a:custGeom>
                  <a:avLst/>
                  <a:gdLst>
                    <a:gd name="T0" fmla="*/ 0 w 31"/>
                    <a:gd name="T1" fmla="*/ 2147483647 w 31"/>
                    <a:gd name="T2" fmla="*/ 2147483647 w 31"/>
                    <a:gd name="T3" fmla="*/ 0 60000 65536"/>
                    <a:gd name="T4" fmla="*/ 0 60000 65536"/>
                    <a:gd name="T5" fmla="*/ 0 60000 65536"/>
                    <a:gd name="T6" fmla="*/ 0 w 31"/>
                    <a:gd name="T7" fmla="*/ 31 w 31"/>
                  </a:gdLst>
                  <a:ahLst/>
                  <a:cxnLst>
                    <a:cxn ang="T3">
                      <a:pos x="T0" y="0"/>
                    </a:cxn>
                    <a:cxn ang="T4">
                      <a:pos x="T1" y="0"/>
                    </a:cxn>
                    <a:cxn ang="T5">
                      <a:pos x="T2" y="0"/>
                    </a:cxn>
                  </a:cxnLst>
                  <a:rect l="T6" t="0" r="T7" b="0"/>
                  <a:pathLst>
                    <a:path w="31">
                      <a:moveTo>
                        <a:pt x="0" y="0"/>
                      </a:moveTo>
                      <a:lnTo>
                        <a:pt x="30" y="0"/>
                      </a:lnTo>
                      <a:lnTo>
                        <a:pt x="31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46" name="Freeform 254"/>
                <p:cNvSpPr>
                  <a:spLocks/>
                </p:cNvSpPr>
                <p:nvPr/>
              </p:nvSpPr>
              <p:spPr bwMode="auto">
                <a:xfrm>
                  <a:off x="1890475" y="2348880"/>
                  <a:ext cx="0" cy="3298856"/>
                </a:xfrm>
                <a:custGeom>
                  <a:avLst/>
                  <a:gdLst>
                    <a:gd name="T0" fmla="*/ 2147483647 h 1401"/>
                    <a:gd name="T1" fmla="*/ 2147483647 h 1401"/>
                    <a:gd name="T2" fmla="*/ 0 h 1401"/>
                    <a:gd name="T3" fmla="*/ 0 60000 65536"/>
                    <a:gd name="T4" fmla="*/ 0 60000 65536"/>
                    <a:gd name="T5" fmla="*/ 0 60000 65536"/>
                    <a:gd name="T6" fmla="*/ 0 h 1401"/>
                    <a:gd name="T7" fmla="*/ 1401 h 1401"/>
                  </a:gdLst>
                  <a:ahLst/>
                  <a:cxnLst>
                    <a:cxn ang="T3">
                      <a:pos x="0" y="T0"/>
                    </a:cxn>
                    <a:cxn ang="T4">
                      <a:pos x="0" y="T1"/>
                    </a:cxn>
                    <a:cxn ang="T5">
                      <a:pos x="0" y="T2"/>
                    </a:cxn>
                  </a:cxnLst>
                  <a:rect l="0" t="T6" r="0" b="T7"/>
                  <a:pathLst>
                    <a:path h="1401">
                      <a:moveTo>
                        <a:pt x="0" y="1401"/>
                      </a:move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47" name="Freeform 249"/>
                <p:cNvSpPr>
                  <a:spLocks/>
                </p:cNvSpPr>
                <p:nvPr/>
              </p:nvSpPr>
              <p:spPr bwMode="auto">
                <a:xfrm>
                  <a:off x="2406031" y="5577547"/>
                  <a:ext cx="0" cy="63171"/>
                </a:xfrm>
                <a:custGeom>
                  <a:avLst/>
                  <a:gdLst>
                    <a:gd name="T0" fmla="*/ 2147483647 h 31"/>
                    <a:gd name="T1" fmla="*/ 2147483647 h 31"/>
                    <a:gd name="T2" fmla="*/ 0 h 31"/>
                    <a:gd name="T3" fmla="*/ 0 60000 65536"/>
                    <a:gd name="T4" fmla="*/ 0 60000 65536"/>
                    <a:gd name="T5" fmla="*/ 0 60000 65536"/>
                    <a:gd name="T6" fmla="*/ 0 h 31"/>
                    <a:gd name="T7" fmla="*/ 31 h 31"/>
                  </a:gdLst>
                  <a:ahLst/>
                  <a:cxnLst>
                    <a:cxn ang="T3">
                      <a:pos x="0" y="T0"/>
                    </a:cxn>
                    <a:cxn ang="T4">
                      <a:pos x="0" y="T1"/>
                    </a:cxn>
                    <a:cxn ang="T5">
                      <a:pos x="0" y="T2"/>
                    </a:cxn>
                  </a:cxnLst>
                  <a:rect l="0" t="T6" r="0" b="T7"/>
                  <a:pathLst>
                    <a:path h="31">
                      <a:moveTo>
                        <a:pt x="0" y="31"/>
                      </a:move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48" name="Freeform 250"/>
                <p:cNvSpPr>
                  <a:spLocks/>
                </p:cNvSpPr>
                <p:nvPr/>
              </p:nvSpPr>
              <p:spPr bwMode="auto">
                <a:xfrm>
                  <a:off x="3322573" y="5577547"/>
                  <a:ext cx="0" cy="63171"/>
                </a:xfrm>
                <a:custGeom>
                  <a:avLst/>
                  <a:gdLst>
                    <a:gd name="T0" fmla="*/ 2147483647 h 31"/>
                    <a:gd name="T1" fmla="*/ 2147483647 h 31"/>
                    <a:gd name="T2" fmla="*/ 0 h 31"/>
                    <a:gd name="T3" fmla="*/ 0 60000 65536"/>
                    <a:gd name="T4" fmla="*/ 0 60000 65536"/>
                    <a:gd name="T5" fmla="*/ 0 60000 65536"/>
                    <a:gd name="T6" fmla="*/ 0 h 31"/>
                    <a:gd name="T7" fmla="*/ 31 h 31"/>
                  </a:gdLst>
                  <a:ahLst/>
                  <a:cxnLst>
                    <a:cxn ang="T3">
                      <a:pos x="0" y="T0"/>
                    </a:cxn>
                    <a:cxn ang="T4">
                      <a:pos x="0" y="T1"/>
                    </a:cxn>
                    <a:cxn ang="T5">
                      <a:pos x="0" y="T2"/>
                    </a:cxn>
                  </a:cxnLst>
                  <a:rect l="0" t="T6" r="0" b="T7"/>
                  <a:pathLst>
                    <a:path h="31">
                      <a:moveTo>
                        <a:pt x="0" y="31"/>
                      </a:move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49" name="Freeform 251"/>
                <p:cNvSpPr>
                  <a:spLocks/>
                </p:cNvSpPr>
                <p:nvPr/>
              </p:nvSpPr>
              <p:spPr bwMode="auto">
                <a:xfrm>
                  <a:off x="4239116" y="5577547"/>
                  <a:ext cx="0" cy="63171"/>
                </a:xfrm>
                <a:custGeom>
                  <a:avLst/>
                  <a:gdLst>
                    <a:gd name="T0" fmla="*/ 2147483647 h 31"/>
                    <a:gd name="T1" fmla="*/ 2147483647 h 31"/>
                    <a:gd name="T2" fmla="*/ 0 h 31"/>
                    <a:gd name="T3" fmla="*/ 0 60000 65536"/>
                    <a:gd name="T4" fmla="*/ 0 60000 65536"/>
                    <a:gd name="T5" fmla="*/ 0 60000 65536"/>
                    <a:gd name="T6" fmla="*/ 0 h 31"/>
                    <a:gd name="T7" fmla="*/ 31 h 31"/>
                  </a:gdLst>
                  <a:ahLst/>
                  <a:cxnLst>
                    <a:cxn ang="T3">
                      <a:pos x="0" y="T0"/>
                    </a:cxn>
                    <a:cxn ang="T4">
                      <a:pos x="0" y="T1"/>
                    </a:cxn>
                    <a:cxn ang="T5">
                      <a:pos x="0" y="T2"/>
                    </a:cxn>
                  </a:cxnLst>
                  <a:rect l="0" t="T6" r="0" b="T7"/>
                  <a:pathLst>
                    <a:path h="31">
                      <a:moveTo>
                        <a:pt x="0" y="31"/>
                      </a:move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50" name="Freeform 252"/>
                <p:cNvSpPr>
                  <a:spLocks/>
                </p:cNvSpPr>
                <p:nvPr/>
              </p:nvSpPr>
              <p:spPr bwMode="auto">
                <a:xfrm>
                  <a:off x="5155658" y="5577547"/>
                  <a:ext cx="0" cy="63171"/>
                </a:xfrm>
                <a:custGeom>
                  <a:avLst/>
                  <a:gdLst>
                    <a:gd name="T0" fmla="*/ 2147483647 h 31"/>
                    <a:gd name="T1" fmla="*/ 2147483647 h 31"/>
                    <a:gd name="T2" fmla="*/ 0 h 31"/>
                    <a:gd name="T3" fmla="*/ 0 60000 65536"/>
                    <a:gd name="T4" fmla="*/ 0 60000 65536"/>
                    <a:gd name="T5" fmla="*/ 0 60000 65536"/>
                    <a:gd name="T6" fmla="*/ 0 h 31"/>
                    <a:gd name="T7" fmla="*/ 31 h 31"/>
                  </a:gdLst>
                  <a:ahLst/>
                  <a:cxnLst>
                    <a:cxn ang="T3">
                      <a:pos x="0" y="T0"/>
                    </a:cxn>
                    <a:cxn ang="T4">
                      <a:pos x="0" y="T1"/>
                    </a:cxn>
                    <a:cxn ang="T5">
                      <a:pos x="0" y="T2"/>
                    </a:cxn>
                  </a:cxnLst>
                  <a:rect l="0" t="T6" r="0" b="T7"/>
                  <a:pathLst>
                    <a:path h="31">
                      <a:moveTo>
                        <a:pt x="0" y="31"/>
                      </a:move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51" name="Freeform 253"/>
                <p:cNvSpPr>
                  <a:spLocks/>
                </p:cNvSpPr>
                <p:nvPr/>
              </p:nvSpPr>
              <p:spPr bwMode="auto">
                <a:xfrm>
                  <a:off x="6072201" y="5577547"/>
                  <a:ext cx="0" cy="63171"/>
                </a:xfrm>
                <a:custGeom>
                  <a:avLst/>
                  <a:gdLst>
                    <a:gd name="T0" fmla="*/ 2147483647 h 31"/>
                    <a:gd name="T1" fmla="*/ 2147483647 h 31"/>
                    <a:gd name="T2" fmla="*/ 0 h 31"/>
                    <a:gd name="T3" fmla="*/ 0 60000 65536"/>
                    <a:gd name="T4" fmla="*/ 0 60000 65536"/>
                    <a:gd name="T5" fmla="*/ 0 60000 65536"/>
                    <a:gd name="T6" fmla="*/ 0 h 31"/>
                    <a:gd name="T7" fmla="*/ 31 h 31"/>
                  </a:gdLst>
                  <a:ahLst/>
                  <a:cxnLst>
                    <a:cxn ang="T3">
                      <a:pos x="0" y="T0"/>
                    </a:cxn>
                    <a:cxn ang="T4">
                      <a:pos x="0" y="T1"/>
                    </a:cxn>
                    <a:cxn ang="T5">
                      <a:pos x="0" y="T2"/>
                    </a:cxn>
                  </a:cxnLst>
                  <a:rect l="0" t="T6" r="0" b="T7"/>
                  <a:pathLst>
                    <a:path h="31">
                      <a:moveTo>
                        <a:pt x="0" y="31"/>
                      </a:move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52" name="Freeform 246"/>
                <p:cNvSpPr>
                  <a:spLocks/>
                </p:cNvSpPr>
                <p:nvPr/>
              </p:nvSpPr>
              <p:spPr bwMode="auto">
                <a:xfrm>
                  <a:off x="1890475" y="3932799"/>
                  <a:ext cx="65771" cy="0"/>
                </a:xfrm>
                <a:custGeom>
                  <a:avLst/>
                  <a:gdLst>
                    <a:gd name="T0" fmla="*/ 0 w 31"/>
                    <a:gd name="T1" fmla="*/ 2147483647 w 31"/>
                    <a:gd name="T2" fmla="*/ 2147483647 w 31"/>
                    <a:gd name="T3" fmla="*/ 0 60000 65536"/>
                    <a:gd name="T4" fmla="*/ 0 60000 65536"/>
                    <a:gd name="T5" fmla="*/ 0 60000 65536"/>
                    <a:gd name="T6" fmla="*/ 0 w 31"/>
                    <a:gd name="T7" fmla="*/ 31 w 31"/>
                  </a:gdLst>
                  <a:ahLst/>
                  <a:cxnLst>
                    <a:cxn ang="T3">
                      <a:pos x="T0" y="0"/>
                    </a:cxn>
                    <a:cxn ang="T4">
                      <a:pos x="T1" y="0"/>
                    </a:cxn>
                    <a:cxn ang="T5">
                      <a:pos x="T2" y="0"/>
                    </a:cxn>
                  </a:cxnLst>
                  <a:rect l="T6" t="0" r="T7" b="0"/>
                  <a:pathLst>
                    <a:path w="31">
                      <a:moveTo>
                        <a:pt x="0" y="0"/>
                      </a:moveTo>
                      <a:lnTo>
                        <a:pt x="30" y="0"/>
                      </a:lnTo>
                      <a:lnTo>
                        <a:pt x="31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53" name="Line 59"/>
                <p:cNvSpPr>
                  <a:spLocks noChangeShapeType="1"/>
                </p:cNvSpPr>
                <p:nvPr/>
              </p:nvSpPr>
              <p:spPr bwMode="auto">
                <a:xfrm flipV="1">
                  <a:off x="2412395" y="2488212"/>
                  <a:ext cx="4768500" cy="2300885"/>
                </a:xfrm>
                <a:prstGeom prst="line">
                  <a:avLst/>
                </a:prstGeom>
                <a:noFill/>
                <a:ln w="152400">
                  <a:solidFill>
                    <a:srgbClr val="D60093">
                      <a:alpha val="34901"/>
                    </a:srgbClr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54" name="Line 59"/>
                <p:cNvSpPr>
                  <a:spLocks noChangeShapeType="1"/>
                </p:cNvSpPr>
                <p:nvPr/>
              </p:nvSpPr>
              <p:spPr bwMode="auto">
                <a:xfrm flipV="1">
                  <a:off x="2389058" y="3116470"/>
                  <a:ext cx="4618380" cy="2341756"/>
                </a:xfrm>
                <a:prstGeom prst="line">
                  <a:avLst/>
                </a:prstGeom>
                <a:noFill/>
                <a:ln w="152400">
                  <a:solidFill>
                    <a:srgbClr val="0000FF">
                      <a:alpha val="34901"/>
                    </a:srgbClr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55" name="Freeform 246"/>
                <p:cNvSpPr>
                  <a:spLocks/>
                </p:cNvSpPr>
                <p:nvPr/>
              </p:nvSpPr>
              <p:spPr bwMode="auto">
                <a:xfrm>
                  <a:off x="1886232" y="4379664"/>
                  <a:ext cx="65771" cy="0"/>
                </a:xfrm>
                <a:custGeom>
                  <a:avLst/>
                  <a:gdLst>
                    <a:gd name="T0" fmla="*/ 0 w 31"/>
                    <a:gd name="T1" fmla="*/ 2147483647 w 31"/>
                    <a:gd name="T2" fmla="*/ 2147483647 w 31"/>
                    <a:gd name="T3" fmla="*/ 0 60000 65536"/>
                    <a:gd name="T4" fmla="*/ 0 60000 65536"/>
                    <a:gd name="T5" fmla="*/ 0 60000 65536"/>
                    <a:gd name="T6" fmla="*/ 0 w 31"/>
                    <a:gd name="T7" fmla="*/ 31 w 31"/>
                  </a:gdLst>
                  <a:ahLst/>
                  <a:cxnLst>
                    <a:cxn ang="T3">
                      <a:pos x="T0" y="0"/>
                    </a:cxn>
                    <a:cxn ang="T4">
                      <a:pos x="T1" y="0"/>
                    </a:cxn>
                    <a:cxn ang="T5">
                      <a:pos x="T2" y="0"/>
                    </a:cxn>
                  </a:cxnLst>
                  <a:rect l="T6" t="0" r="T7" b="0"/>
                  <a:pathLst>
                    <a:path w="31">
                      <a:moveTo>
                        <a:pt x="0" y="0"/>
                      </a:moveTo>
                      <a:lnTo>
                        <a:pt x="30" y="0"/>
                      </a:lnTo>
                      <a:lnTo>
                        <a:pt x="31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56" name="Freeform 246"/>
                <p:cNvSpPr>
                  <a:spLocks/>
                </p:cNvSpPr>
                <p:nvPr/>
              </p:nvSpPr>
              <p:spPr bwMode="auto">
                <a:xfrm>
                  <a:off x="1881989" y="4828871"/>
                  <a:ext cx="65771" cy="0"/>
                </a:xfrm>
                <a:custGeom>
                  <a:avLst/>
                  <a:gdLst>
                    <a:gd name="T0" fmla="*/ 0 w 31"/>
                    <a:gd name="T1" fmla="*/ 2147483647 w 31"/>
                    <a:gd name="T2" fmla="*/ 2147483647 w 31"/>
                    <a:gd name="T3" fmla="*/ 0 60000 65536"/>
                    <a:gd name="T4" fmla="*/ 0 60000 65536"/>
                    <a:gd name="T5" fmla="*/ 0 60000 65536"/>
                    <a:gd name="T6" fmla="*/ 0 w 31"/>
                    <a:gd name="T7" fmla="*/ 31 w 31"/>
                  </a:gdLst>
                  <a:ahLst/>
                  <a:cxnLst>
                    <a:cxn ang="T3">
                      <a:pos x="T0" y="0"/>
                    </a:cxn>
                    <a:cxn ang="T4">
                      <a:pos x="T1" y="0"/>
                    </a:cxn>
                    <a:cxn ang="T5">
                      <a:pos x="T2" y="0"/>
                    </a:cxn>
                  </a:cxnLst>
                  <a:rect l="T6" t="0" r="T7" b="0"/>
                  <a:pathLst>
                    <a:path w="31">
                      <a:moveTo>
                        <a:pt x="0" y="0"/>
                      </a:moveTo>
                      <a:lnTo>
                        <a:pt x="30" y="0"/>
                      </a:lnTo>
                      <a:lnTo>
                        <a:pt x="31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57" name="Freeform 246"/>
                <p:cNvSpPr>
                  <a:spLocks/>
                </p:cNvSpPr>
                <p:nvPr/>
              </p:nvSpPr>
              <p:spPr bwMode="auto">
                <a:xfrm>
                  <a:off x="1901084" y="5275738"/>
                  <a:ext cx="65770" cy="0"/>
                </a:xfrm>
                <a:custGeom>
                  <a:avLst/>
                  <a:gdLst>
                    <a:gd name="T0" fmla="*/ 0 w 31"/>
                    <a:gd name="T1" fmla="*/ 2147483647 w 31"/>
                    <a:gd name="T2" fmla="*/ 2147483647 w 31"/>
                    <a:gd name="T3" fmla="*/ 0 60000 65536"/>
                    <a:gd name="T4" fmla="*/ 0 60000 65536"/>
                    <a:gd name="T5" fmla="*/ 0 60000 65536"/>
                    <a:gd name="T6" fmla="*/ 0 w 31"/>
                    <a:gd name="T7" fmla="*/ 31 w 31"/>
                  </a:gdLst>
                  <a:ahLst/>
                  <a:cxnLst>
                    <a:cxn ang="T3">
                      <a:pos x="T0" y="0"/>
                    </a:cxn>
                    <a:cxn ang="T4">
                      <a:pos x="T1" y="0"/>
                    </a:cxn>
                    <a:cxn ang="T5">
                      <a:pos x="T2" y="0"/>
                    </a:cxn>
                  </a:cxnLst>
                  <a:rect l="T6" t="0" r="T7" b="0"/>
                  <a:pathLst>
                    <a:path w="31">
                      <a:moveTo>
                        <a:pt x="0" y="0"/>
                      </a:moveTo>
                      <a:lnTo>
                        <a:pt x="30" y="0"/>
                      </a:lnTo>
                      <a:lnTo>
                        <a:pt x="31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58" name="Freeform 247"/>
                <p:cNvSpPr>
                  <a:spLocks/>
                </p:cNvSpPr>
                <p:nvPr/>
              </p:nvSpPr>
              <p:spPr bwMode="auto">
                <a:xfrm>
                  <a:off x="1905327" y="2589861"/>
                  <a:ext cx="65770" cy="0"/>
                </a:xfrm>
                <a:custGeom>
                  <a:avLst/>
                  <a:gdLst>
                    <a:gd name="T0" fmla="*/ 0 w 31"/>
                    <a:gd name="T1" fmla="*/ 2147483647 w 31"/>
                    <a:gd name="T2" fmla="*/ 2147483647 w 31"/>
                    <a:gd name="T3" fmla="*/ 0 60000 65536"/>
                    <a:gd name="T4" fmla="*/ 0 60000 65536"/>
                    <a:gd name="T5" fmla="*/ 0 60000 65536"/>
                    <a:gd name="T6" fmla="*/ 0 w 31"/>
                    <a:gd name="T7" fmla="*/ 31 w 31"/>
                  </a:gdLst>
                  <a:ahLst/>
                  <a:cxnLst>
                    <a:cxn ang="T3">
                      <a:pos x="T0" y="0"/>
                    </a:cxn>
                    <a:cxn ang="T4">
                      <a:pos x="T1" y="0"/>
                    </a:cxn>
                    <a:cxn ang="T5">
                      <a:pos x="T2" y="0"/>
                    </a:cxn>
                  </a:cxnLst>
                  <a:rect l="T6" t="0" r="T7" b="0"/>
                  <a:pathLst>
                    <a:path w="31">
                      <a:moveTo>
                        <a:pt x="0" y="0"/>
                      </a:moveTo>
                      <a:lnTo>
                        <a:pt x="30" y="0"/>
                      </a:lnTo>
                      <a:lnTo>
                        <a:pt x="31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grpSp>
              <p:nvGrpSpPr>
                <p:cNvPr id="6" name="グループ化 131"/>
                <p:cNvGrpSpPr>
                  <a:grpSpLocks/>
                </p:cNvGrpSpPr>
                <p:nvPr/>
              </p:nvGrpSpPr>
              <p:grpSpPr bwMode="auto">
                <a:xfrm>
                  <a:off x="1881989" y="2589861"/>
                  <a:ext cx="5210713" cy="3046177"/>
                  <a:chOff x="703826" y="2854476"/>
                  <a:chExt cx="4031687" cy="3384558"/>
                </a:xfrm>
              </p:grpSpPr>
              <p:sp>
                <p:nvSpPr>
                  <p:cNvPr id="60" name="Line 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21218" y="2854476"/>
                    <a:ext cx="400762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7F7F7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ja-JP" altLang="en-US">
                      <a:latin typeface="Times New Roman" pitchFamily="18" charset="0"/>
                      <a:ea typeface="HGP創英角ｺﾞｼｯｸUB" pitchFamily="50" charset="-128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1" name="Line 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17406" y="3348978"/>
                    <a:ext cx="400762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7F7F7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ja-JP" altLang="en-US">
                      <a:latin typeface="Times New Roman" pitchFamily="18" charset="0"/>
                      <a:ea typeface="HGP創英角ｺﾞｼｯｸUB" pitchFamily="50" charset="-128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2" name="Freeform 255"/>
                  <p:cNvSpPr>
                    <a:spLocks/>
                  </p:cNvSpPr>
                  <p:nvPr/>
                </p:nvSpPr>
                <p:spPr bwMode="auto">
                  <a:xfrm flipV="1">
                    <a:off x="710736" y="6199006"/>
                    <a:ext cx="4024777" cy="40028"/>
                  </a:xfrm>
                  <a:custGeom>
                    <a:avLst/>
                    <a:gdLst>
                      <a:gd name="T0" fmla="*/ 0 w 1841"/>
                      <a:gd name="T1" fmla="*/ 0 h 49212"/>
                      <a:gd name="T2" fmla="*/ 2147483647 w 1841"/>
                      <a:gd name="T3" fmla="*/ 0 h 49212"/>
                      <a:gd name="T4" fmla="*/ 2147483647 w 1841"/>
                      <a:gd name="T5" fmla="*/ 0 h 49212"/>
                      <a:gd name="T6" fmla="*/ 0 60000 65536"/>
                      <a:gd name="T7" fmla="*/ 0 60000 65536"/>
                      <a:gd name="T8" fmla="*/ 0 60000 65536"/>
                      <a:gd name="T9" fmla="*/ 0 w 1841"/>
                      <a:gd name="T10" fmla="*/ 0 h 49212"/>
                      <a:gd name="T11" fmla="*/ 1841 w 1841"/>
                      <a:gd name="T12" fmla="*/ 49212 h 4921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841" h="49212">
                        <a:moveTo>
                          <a:pt x="0" y="0"/>
                        </a:moveTo>
                        <a:lnTo>
                          <a:pt x="1840" y="0"/>
                        </a:lnTo>
                        <a:lnTo>
                          <a:pt x="1841" y="0"/>
                        </a:lnTo>
                      </a:path>
                    </a:pathLst>
                  </a:custGeom>
                  <a:noFill/>
                  <a:ln w="3175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rot="10800000"/>
                  <a:lstStyle/>
                  <a:p>
                    <a:endParaRPr lang="ja-JP" altLang="en-US" sz="1000">
                      <a:latin typeface="Times New Roman" pitchFamily="18" charset="0"/>
                      <a:ea typeface="HGP創英角ｺﾞｼｯｸUB" pitchFamily="50" charset="-128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3" name="Line 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14690" y="3844266"/>
                    <a:ext cx="400762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7F7F7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ja-JP" altLang="en-US">
                      <a:latin typeface="Times New Roman" pitchFamily="18" charset="0"/>
                      <a:ea typeface="HGP創英角ｺﾞｼｯｸUB" pitchFamily="50" charset="-128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4" name="Line 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11974" y="4339554"/>
                    <a:ext cx="400762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7F7F7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ja-JP" altLang="en-US">
                      <a:latin typeface="Times New Roman" pitchFamily="18" charset="0"/>
                      <a:ea typeface="HGP創英角ｺﾞｼｯｸUB" pitchFamily="50" charset="-128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5" name="Line 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09258" y="4843006"/>
                    <a:ext cx="400762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7F7F7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ja-JP" altLang="en-US">
                      <a:latin typeface="Times New Roman" pitchFamily="18" charset="0"/>
                      <a:ea typeface="HGP創英角ｺﾞｼｯｸUB" pitchFamily="50" charset="-128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6" name="Line 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06542" y="5338294"/>
                    <a:ext cx="400762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7F7F7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ja-JP" altLang="en-US">
                      <a:latin typeface="Times New Roman" pitchFamily="18" charset="0"/>
                      <a:ea typeface="HGP創英角ｺﾞｼｯｸUB" pitchFamily="50" charset="-128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7" name="Line 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03826" y="5833582"/>
                    <a:ext cx="400762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7F7F7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ja-JP" altLang="en-US">
                      <a:latin typeface="Times New Roman" pitchFamily="18" charset="0"/>
                      <a:ea typeface="HGP創英角ｺﾞｼｯｸUB" pitchFamily="50" charset="-128"/>
                      <a:cs typeface="Times New Roman" pitchFamily="18" charset="0"/>
                    </a:endParaRPr>
                  </a:p>
                </p:txBody>
              </p:sp>
            </p:grpSp>
          </p:grpSp>
          <p:sp>
            <p:nvSpPr>
              <p:cNvPr id="27" name="Text Box 269"/>
              <p:cNvSpPr txBox="1">
                <a:spLocks noChangeArrowheads="1"/>
              </p:cNvSpPr>
              <p:nvPr/>
            </p:nvSpPr>
            <p:spPr bwMode="auto">
              <a:xfrm flipH="1">
                <a:off x="2055961" y="5199583"/>
                <a:ext cx="781809" cy="570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1pPr>
                <a:lvl2pPr marL="742950" indent="-28575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2pPr>
                <a:lvl3pPr marL="11430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3pPr>
                <a:lvl4pPr marL="16002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4pPr>
                <a:lvl5pPr marL="20574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9pPr>
              </a:lstStyle>
              <a:p>
                <a:r>
                  <a:rPr kumimoji="0" lang="en-US" altLang="ja-JP" sz="1400" b="1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GSM</a:t>
                </a:r>
              </a:p>
              <a:p>
                <a:r>
                  <a:rPr kumimoji="0" lang="en-US" altLang="ja-JP" sz="1400" b="1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PDC</a:t>
                </a:r>
                <a:endParaRPr kumimoji="0" lang="en-US" altLang="ja-JP" sz="1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" name="Text Box 269"/>
              <p:cNvSpPr txBox="1">
                <a:spLocks noChangeArrowheads="1"/>
              </p:cNvSpPr>
              <p:nvPr/>
            </p:nvSpPr>
            <p:spPr bwMode="auto">
              <a:xfrm flipH="1">
                <a:off x="3615357" y="4840569"/>
                <a:ext cx="1209399" cy="335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1pPr>
                <a:lvl2pPr marL="742950" indent="-28575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2pPr>
                <a:lvl3pPr marL="11430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3pPr>
                <a:lvl4pPr marL="16002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4pPr>
                <a:lvl5pPr marL="20574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9pPr>
              </a:lstStyle>
              <a:p>
                <a:r>
                  <a:rPr kumimoji="0" lang="en-US" altLang="ja-JP" sz="1400" b="1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WCDMA</a:t>
                </a:r>
                <a:endParaRPr kumimoji="0" lang="en-US" altLang="ja-JP" sz="1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9" name="Text Box 269"/>
              <p:cNvSpPr txBox="1">
                <a:spLocks noChangeArrowheads="1"/>
              </p:cNvSpPr>
              <p:nvPr/>
            </p:nvSpPr>
            <p:spPr bwMode="auto">
              <a:xfrm flipH="1">
                <a:off x="4164857" y="4330535"/>
                <a:ext cx="1204339" cy="335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1pPr>
                <a:lvl2pPr marL="742950" indent="-28575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2pPr>
                <a:lvl3pPr marL="11430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3pPr>
                <a:lvl4pPr marL="16002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4pPr>
                <a:lvl5pPr marL="20574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9pPr>
              </a:lstStyle>
              <a:p>
                <a:r>
                  <a:rPr kumimoji="0" lang="en-US" altLang="ja-JP" sz="1400" b="1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HSDPA</a:t>
                </a:r>
                <a:endParaRPr kumimoji="0" lang="en-US" altLang="ja-JP" sz="1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" name="Text Box 269"/>
              <p:cNvSpPr txBox="1">
                <a:spLocks noChangeArrowheads="1"/>
              </p:cNvSpPr>
              <p:nvPr/>
            </p:nvSpPr>
            <p:spPr bwMode="auto">
              <a:xfrm flipH="1">
                <a:off x="5371914" y="3790364"/>
                <a:ext cx="721085" cy="335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1pPr>
                <a:lvl2pPr marL="742950" indent="-28575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2pPr>
                <a:lvl3pPr marL="11430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3pPr>
                <a:lvl4pPr marL="16002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4pPr>
                <a:lvl5pPr marL="20574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9pPr>
              </a:lstStyle>
              <a:p>
                <a:r>
                  <a:rPr kumimoji="0" lang="en-US" altLang="ja-JP" sz="1400" b="1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LTE</a:t>
                </a:r>
                <a:endParaRPr kumimoji="0" lang="en-US" altLang="ja-JP" sz="1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" name="Rectangle 185"/>
              <p:cNvSpPr>
                <a:spLocks noChangeArrowheads="1"/>
              </p:cNvSpPr>
              <p:nvPr/>
            </p:nvSpPr>
            <p:spPr bwMode="auto">
              <a:xfrm>
                <a:off x="5259468" y="3907344"/>
                <a:ext cx="152757" cy="15441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endParaRPr lang="ja-JP" altLang="en-US" sz="80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2" name="Rectangle 186"/>
              <p:cNvSpPr>
                <a:spLocks noChangeArrowheads="1"/>
              </p:cNvSpPr>
              <p:nvPr/>
            </p:nvSpPr>
            <p:spPr bwMode="auto">
              <a:xfrm>
                <a:off x="4029074" y="4452193"/>
                <a:ext cx="152757" cy="15441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endParaRPr lang="ja-JP" altLang="en-US" sz="80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3" name="Rectangle 187"/>
              <p:cNvSpPr>
                <a:spLocks noChangeArrowheads="1"/>
              </p:cNvSpPr>
              <p:nvPr/>
            </p:nvSpPr>
            <p:spPr bwMode="auto">
              <a:xfrm>
                <a:off x="3464722" y="4966908"/>
                <a:ext cx="152757" cy="15441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endParaRPr lang="ja-JP" altLang="en-US" sz="80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4" name="Rectangle 188"/>
              <p:cNvSpPr>
                <a:spLocks noChangeArrowheads="1"/>
              </p:cNvSpPr>
              <p:nvPr/>
            </p:nvSpPr>
            <p:spPr bwMode="auto">
              <a:xfrm>
                <a:off x="1945637" y="5411435"/>
                <a:ext cx="152757" cy="15441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endParaRPr lang="ja-JP" altLang="en-US" sz="80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5" name="Oval 254"/>
              <p:cNvSpPr>
                <a:spLocks noChangeArrowheads="1"/>
              </p:cNvSpPr>
              <p:nvPr/>
            </p:nvSpPr>
            <p:spPr bwMode="auto">
              <a:xfrm>
                <a:off x="2989477" y="4181857"/>
                <a:ext cx="551624" cy="330107"/>
              </a:xfrm>
              <a:prstGeom prst="ellipse">
                <a:avLst/>
              </a:prstGeom>
              <a:solidFill>
                <a:srgbClr val="FF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pPr algn="ctr"/>
                <a:r>
                  <a:rPr lang="en-US" altLang="ja-JP" sz="1400" b="1" dirty="0" smtClean="0">
                    <a:solidFill>
                      <a:schemeClr val="bg1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.11b</a:t>
                </a:r>
                <a:endParaRPr lang="ja-JP" altLang="en-US" sz="1400" b="1" dirty="0">
                  <a:solidFill>
                    <a:schemeClr val="bg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6" name="Oval 255"/>
              <p:cNvSpPr>
                <a:spLocks noChangeArrowheads="1"/>
              </p:cNvSpPr>
              <p:nvPr/>
            </p:nvSpPr>
            <p:spPr bwMode="auto">
              <a:xfrm>
                <a:off x="2341501" y="4508517"/>
                <a:ext cx="773924" cy="299470"/>
              </a:xfrm>
              <a:prstGeom prst="ellipse">
                <a:avLst/>
              </a:prstGeom>
              <a:solidFill>
                <a:srgbClr val="FF0066"/>
              </a:solidFill>
              <a:ln>
                <a:noFill/>
              </a:ln>
              <a:extLst/>
            </p:spPr>
            <p:txBody>
              <a:bodyPr wrap="none" lIns="90000" tIns="46800" rIns="90000" bIns="46800" anchor="ctr"/>
              <a:lstStyle/>
              <a:p>
                <a:pPr algn="ctr"/>
                <a:r>
                  <a:rPr lang="en-US" altLang="ja-JP" sz="1400" b="1" dirty="0" smtClean="0">
                    <a:solidFill>
                      <a:schemeClr val="bg1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802.11</a:t>
                </a:r>
                <a:endParaRPr lang="ja-JP" altLang="en-US" sz="1400" b="1" dirty="0">
                  <a:solidFill>
                    <a:schemeClr val="bg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7" name="Oval 254"/>
              <p:cNvSpPr>
                <a:spLocks noChangeArrowheads="1"/>
              </p:cNvSpPr>
              <p:nvPr/>
            </p:nvSpPr>
            <p:spPr bwMode="auto">
              <a:xfrm>
                <a:off x="2988246" y="3924529"/>
                <a:ext cx="551624" cy="330107"/>
              </a:xfrm>
              <a:prstGeom prst="ellipse">
                <a:avLst/>
              </a:prstGeom>
              <a:solidFill>
                <a:srgbClr val="FF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pPr algn="ctr"/>
                <a:r>
                  <a:rPr lang="en-US" altLang="ja-JP" sz="1400" b="1" dirty="0" smtClean="0">
                    <a:solidFill>
                      <a:schemeClr val="bg1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.11a</a:t>
                </a:r>
                <a:endParaRPr lang="ja-JP" altLang="en-US" sz="1400" b="1" dirty="0">
                  <a:solidFill>
                    <a:schemeClr val="bg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8" name="Oval 254"/>
              <p:cNvSpPr>
                <a:spLocks noChangeArrowheads="1"/>
              </p:cNvSpPr>
              <p:nvPr/>
            </p:nvSpPr>
            <p:spPr bwMode="auto">
              <a:xfrm>
                <a:off x="3528306" y="3924529"/>
                <a:ext cx="551624" cy="330107"/>
              </a:xfrm>
              <a:prstGeom prst="ellipse">
                <a:avLst/>
              </a:prstGeom>
              <a:solidFill>
                <a:srgbClr val="FF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pPr algn="ctr"/>
                <a:r>
                  <a:rPr lang="en-US" altLang="ja-JP" sz="1400" b="1" dirty="0" smtClean="0">
                    <a:solidFill>
                      <a:schemeClr val="bg1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.11g</a:t>
                </a:r>
                <a:endParaRPr lang="ja-JP" altLang="en-US" sz="1400" b="1" dirty="0">
                  <a:solidFill>
                    <a:schemeClr val="bg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9" name="Oval 254"/>
              <p:cNvSpPr>
                <a:spLocks noChangeArrowheads="1"/>
              </p:cNvSpPr>
              <p:nvPr/>
            </p:nvSpPr>
            <p:spPr bwMode="auto">
              <a:xfrm>
                <a:off x="4668870" y="3448090"/>
                <a:ext cx="551624" cy="330107"/>
              </a:xfrm>
              <a:prstGeom prst="ellipse">
                <a:avLst/>
              </a:prstGeom>
              <a:solidFill>
                <a:srgbClr val="FF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pPr algn="ctr"/>
                <a:r>
                  <a:rPr lang="en-US" altLang="ja-JP" sz="1400" b="1" dirty="0" smtClean="0">
                    <a:solidFill>
                      <a:schemeClr val="bg1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.11n</a:t>
                </a:r>
                <a:endParaRPr lang="ja-JP" altLang="en-US" sz="1400" b="1" dirty="0">
                  <a:solidFill>
                    <a:schemeClr val="bg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40" name="Oval 254"/>
              <p:cNvSpPr>
                <a:spLocks noChangeArrowheads="1"/>
              </p:cNvSpPr>
              <p:nvPr/>
            </p:nvSpPr>
            <p:spPr bwMode="auto">
              <a:xfrm>
                <a:off x="5050863" y="2972087"/>
                <a:ext cx="551624" cy="330107"/>
              </a:xfrm>
              <a:prstGeom prst="ellipse">
                <a:avLst/>
              </a:prstGeom>
              <a:solidFill>
                <a:srgbClr val="FF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pPr algn="ctr"/>
                <a:r>
                  <a:rPr lang="en-US" altLang="ja-JP" sz="1400" b="1" dirty="0" smtClean="0">
                    <a:solidFill>
                      <a:schemeClr val="bg1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.11ad</a:t>
                </a:r>
                <a:endParaRPr lang="ja-JP" altLang="en-US" sz="1400" b="1" dirty="0">
                  <a:solidFill>
                    <a:schemeClr val="bg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41" name="Oval 254"/>
              <p:cNvSpPr>
                <a:spLocks noChangeArrowheads="1"/>
              </p:cNvSpPr>
              <p:nvPr/>
            </p:nvSpPr>
            <p:spPr bwMode="auto">
              <a:xfrm>
                <a:off x="5559424" y="2959406"/>
                <a:ext cx="551624" cy="330107"/>
              </a:xfrm>
              <a:prstGeom prst="ellipse">
                <a:avLst/>
              </a:prstGeom>
              <a:solidFill>
                <a:srgbClr val="FF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pPr algn="ctr"/>
                <a:r>
                  <a:rPr lang="en-US" altLang="ja-JP" sz="1400" b="1" dirty="0" smtClean="0">
                    <a:solidFill>
                      <a:schemeClr val="bg1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.11ac</a:t>
                </a:r>
                <a:endParaRPr lang="ja-JP" altLang="en-US" sz="1400" b="1" dirty="0">
                  <a:solidFill>
                    <a:schemeClr val="bg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42" name="Rectangle 185"/>
              <p:cNvSpPr>
                <a:spLocks noChangeArrowheads="1"/>
              </p:cNvSpPr>
              <p:nvPr/>
            </p:nvSpPr>
            <p:spPr bwMode="auto">
              <a:xfrm>
                <a:off x="6429485" y="3420868"/>
                <a:ext cx="152757" cy="15441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endParaRPr lang="ja-JP" altLang="en-US" sz="80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43" name="Oval 254"/>
              <p:cNvSpPr>
                <a:spLocks noChangeArrowheads="1"/>
              </p:cNvSpPr>
              <p:nvPr/>
            </p:nvSpPr>
            <p:spPr bwMode="auto">
              <a:xfrm>
                <a:off x="6307379" y="2621510"/>
                <a:ext cx="479616" cy="455694"/>
              </a:xfrm>
              <a:prstGeom prst="ellipse">
                <a:avLst/>
              </a:prstGeom>
              <a:solidFill>
                <a:srgbClr val="FF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pPr algn="ctr"/>
                <a:r>
                  <a:rPr lang="en-US" altLang="ja-JP" sz="2400" b="1" dirty="0">
                    <a:solidFill>
                      <a:schemeClr val="bg1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?</a:t>
                </a:r>
                <a:endParaRPr lang="ja-JP" altLang="en-US" sz="2400" b="1" dirty="0">
                  <a:solidFill>
                    <a:schemeClr val="bg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</p:grpSp>
      </p:grpSp>
      <p:sp>
        <p:nvSpPr>
          <p:cNvPr id="59" name="日付プレースホルダー 5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July 2012</a:t>
            </a:r>
            <a:endParaRPr kumimoji="1" lang="ja-JP" altLang="en-US"/>
          </a:p>
        </p:txBody>
      </p:sp>
      <p:sp>
        <p:nvSpPr>
          <p:cNvPr id="68" name="角丸四角形吹き出し 67"/>
          <p:cNvSpPr/>
          <p:nvPr/>
        </p:nvSpPr>
        <p:spPr bwMode="auto">
          <a:xfrm>
            <a:off x="6696236" y="4581128"/>
            <a:ext cx="2268252" cy="864096"/>
          </a:xfrm>
          <a:prstGeom prst="wedgeRoundRectCallout">
            <a:avLst>
              <a:gd name="adj1" fmla="val -64451"/>
              <a:gd name="adj2" fmla="val -105194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dirty="0" smtClean="0">
                <a:latin typeface="Times New Roman" pitchFamily="18" charset="0"/>
              </a:rPr>
              <a:t>The c</a:t>
            </a: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ellular system achieves 1 G bit/s</a:t>
            </a:r>
            <a:r>
              <a:rPr kumimoji="0" lang="en-US" altLang="ja-JP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of data rate around 2016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" name="円形吹き出し 68"/>
          <p:cNvSpPr/>
          <p:nvPr/>
        </p:nvSpPr>
        <p:spPr bwMode="auto">
          <a:xfrm>
            <a:off x="2303748" y="2924944"/>
            <a:ext cx="3204356" cy="648652"/>
          </a:xfrm>
          <a:prstGeom prst="wedgeEllipseCallout">
            <a:avLst>
              <a:gd name="adj1" fmla="val 72922"/>
              <a:gd name="adj2" fmla="val 20174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Why don’t</a:t>
            </a:r>
            <a:r>
              <a:rPr kumimoji="0" lang="en-US" altLang="ja-JP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we head for the 10 G bit/s WLAN!?</a:t>
            </a:r>
            <a:endParaRPr kumimoji="0" lang="ja-JP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115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43508" y="685800"/>
            <a:ext cx="8856984" cy="762980"/>
          </a:xfrm>
        </p:spPr>
        <p:txBody>
          <a:bodyPr/>
          <a:lstStyle/>
          <a:p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Important</a:t>
            </a:r>
            <a:r>
              <a:rPr lang="en-US" altLang="ja-JP" b="1" dirty="0" smtClean="0">
                <a:latin typeface="Times New Roman" pitchFamily="18" charset="0"/>
                <a:cs typeface="Times New Roman" pitchFamily="18" charset="0"/>
              </a:rPr>
              <a:t> use case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recent</a:t>
            </a:r>
            <a:r>
              <a:rPr lang="en-US" altLang="ja-JP" b="1" dirty="0" smtClean="0">
                <a:latin typeface="Times New Roman" pitchFamily="18" charset="0"/>
                <a:cs typeface="Times New Roman" pitchFamily="18" charset="0"/>
              </a:rPr>
              <a:t> WLANs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コンテンツ プレースホルダー 11"/>
          <p:cNvSpPr>
            <a:spLocks noGrp="1"/>
          </p:cNvSpPr>
          <p:nvPr>
            <p:ph idx="1"/>
          </p:nvPr>
        </p:nvSpPr>
        <p:spPr>
          <a:xfrm>
            <a:off x="143508" y="1340768"/>
            <a:ext cx="8856984" cy="4032448"/>
          </a:xfrm>
        </p:spPr>
        <p:txBody>
          <a:bodyPr/>
          <a:lstStyle/>
          <a:p>
            <a:r>
              <a:rPr lang="en-US" altLang="ja-JP" sz="2400" dirty="0" smtClean="0">
                <a:latin typeface="Times New Roman" pitchFamily="18" charset="0"/>
                <a:cs typeface="Times New Roman" pitchFamily="18" charset="0"/>
              </a:rPr>
              <a:t>The way people use the WLANs:</a:t>
            </a:r>
          </a:p>
          <a:p>
            <a:pPr lvl="1"/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More and more people enjoy rich applications provided via the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Internet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with their </a:t>
            </a:r>
            <a:r>
              <a:rPr lang="en-US" altLang="ja-JP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smartphones and tablets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anytime anywhere.</a:t>
            </a:r>
          </a:p>
          <a:p>
            <a:pPr lvl="1"/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It is anticipated that the amount of cellular data traffic will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be explosively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increasing 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for the next five years or more.</a:t>
            </a:r>
          </a:p>
          <a:p>
            <a:pPr lvl="2"/>
            <a:r>
              <a:rPr lang="en-US" altLang="ja-JP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According to Cisco’s report, the amount of mobile data traffic in 2016 will be increased by 18 times of 2011.</a:t>
            </a:r>
          </a:p>
          <a:p>
            <a:pPr lvl="2">
              <a:buNone/>
            </a:pPr>
            <a:r>
              <a:rPr lang="en-US" altLang="ja-JP" sz="1400" dirty="0" smtClean="0"/>
              <a:t>	Available from </a:t>
            </a:r>
            <a:r>
              <a:rPr lang="en-US" altLang="ja-JP" sz="1400" dirty="0" smtClean="0">
                <a:hlinkClick r:id="rId2"/>
              </a:rPr>
              <a:t>http://www.cisco.com/en/US/netsol/ns827/networking_solutions_sub_solution.html</a:t>
            </a:r>
            <a:endParaRPr lang="en-US" altLang="ja-JP" sz="14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lvl="2">
              <a:buNone/>
            </a:pPr>
            <a:endParaRPr lang="en-US" altLang="ja-JP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ja-JP" sz="2400" dirty="0" smtClean="0">
                <a:latin typeface="Times New Roman" pitchFamily="18" charset="0"/>
                <a:cs typeface="Times New Roman" pitchFamily="18" charset="0"/>
              </a:rPr>
              <a:t>apacity of the cellular system is limited and it is important to offload the data traffic to WLAN networks.</a:t>
            </a: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Yasuhiko Inoue (NTT), et. al.</a:t>
            </a:r>
            <a:endParaRPr kumimoji="1" lang="ja-JP" altLang="en-US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3DC53-19BC-4764-8465-920A57D26A59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59532" y="5589240"/>
            <a:ext cx="8496944" cy="792088"/>
          </a:xfrm>
          <a:prstGeom prst="roundRect">
            <a:avLst>
              <a:gd name="adj" fmla="val 50000"/>
            </a:avLst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ja-JP" sz="2000" b="1" dirty="0" smtClean="0">
                <a:latin typeface="Times New Roman" pitchFamily="18" charset="0"/>
                <a:cs typeface="Times New Roman" pitchFamily="18" charset="0"/>
              </a:rPr>
              <a:t>WLANs are expected to support growing mobile data traffic together with the cellular systems</a:t>
            </a:r>
            <a:endParaRPr kumimoji="1" lang="ja-JP" alt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下矢印 12"/>
          <p:cNvSpPr/>
          <p:nvPr/>
        </p:nvSpPr>
        <p:spPr bwMode="auto">
          <a:xfrm>
            <a:off x="3959932" y="5205886"/>
            <a:ext cx="1188132" cy="311346"/>
          </a:xfrm>
          <a:prstGeom prst="downArrow">
            <a:avLst/>
          </a:prstGeom>
          <a:solidFill>
            <a:srgbClr val="00B050"/>
          </a:solidFill>
          <a:ln w="28575" cap="flat">
            <a:solidFill>
              <a:srgbClr val="C6E6A2"/>
            </a:solidFill>
            <a:miter lim="800000"/>
            <a:headEnd/>
            <a:tailEnd/>
          </a:ln>
        </p:spPr>
        <p:txBody>
          <a:bodyPr wrap="none" lIns="68356" tIns="34179" rIns="68356" bIns="34179" rtlCol="0" anchor="ctr"/>
          <a:lstStyle/>
          <a:p>
            <a:pPr algn="ctr"/>
            <a:endParaRPr kumimoji="1" lang="ja-JP" altLang="en-US" sz="9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July 2012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60898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Cellular data offload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79512" y="1448780"/>
            <a:ext cx="8784976" cy="3888432"/>
          </a:xfrm>
        </p:spPr>
        <p:txBody>
          <a:bodyPr/>
          <a:lstStyle/>
          <a:p>
            <a:r>
              <a:rPr kumimoji="1" lang="en-US" altLang="ja-JP" dirty="0" smtClean="0"/>
              <a:t>Operators intensively investing to extend their public wireless LAN service areas.</a:t>
            </a:r>
          </a:p>
          <a:p>
            <a:pPr lvl="1"/>
            <a:r>
              <a:rPr lang="en-US" altLang="ja-JP" dirty="0" smtClean="0"/>
              <a:t>Major operators in Japan announced their plans to extend the public wireless LAN service area to up to 100,000 spots.</a:t>
            </a:r>
          </a:p>
          <a:p>
            <a:pPr lvl="1"/>
            <a:r>
              <a:rPr lang="en-US" altLang="ja-JP" dirty="0" smtClean="0"/>
              <a:t>There are others public WLAN services such as FON and </a:t>
            </a:r>
            <a:r>
              <a:rPr lang="en-US" altLang="ja-JP" dirty="0" err="1" smtClean="0"/>
              <a:t>Freespots</a:t>
            </a:r>
            <a:r>
              <a:rPr lang="en-US" altLang="ja-JP" dirty="0" smtClean="0"/>
              <a:t>.</a:t>
            </a:r>
          </a:p>
          <a:p>
            <a:r>
              <a:rPr kumimoji="1" lang="en-US" altLang="ja-JP" dirty="0" smtClean="0"/>
              <a:t>Operators also providing WLAN APs to their customers</a:t>
            </a:r>
          </a:p>
          <a:p>
            <a:pPr lvl="1"/>
            <a:r>
              <a:rPr lang="en-US" altLang="ja-JP" dirty="0" smtClean="0"/>
              <a:t>The intension here is to offload the data traffic to/from smartphones and tablets used in the home.</a:t>
            </a:r>
          </a:p>
          <a:p>
            <a:pPr lvl="1"/>
            <a:r>
              <a:rPr kumimoji="1" lang="en-US" altLang="ja-JP" dirty="0" smtClean="0"/>
              <a:t>Millions of APs have already been </a:t>
            </a:r>
            <a:r>
              <a:rPr lang="en-US" altLang="ja-JP" dirty="0" smtClean="0"/>
              <a:t>distributed in Japan.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July 2012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Yasuhiko Inoue (NTT), et. al.</a:t>
            </a: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3DC53-19BC-4764-8465-920A57D26A59}" type="slidenum">
              <a:rPr lang="ja-JP" altLang="en-US" smtClean="0"/>
              <a:pPr/>
              <a:t>5</a:t>
            </a:fld>
            <a:endParaRPr lang="ja-JP" altLang="en-US"/>
          </a:p>
        </p:txBody>
      </p:sp>
      <p:sp>
        <p:nvSpPr>
          <p:cNvPr id="7" name="角丸四角形 6"/>
          <p:cNvSpPr/>
          <p:nvPr/>
        </p:nvSpPr>
        <p:spPr bwMode="auto">
          <a:xfrm>
            <a:off x="179512" y="4869160"/>
            <a:ext cx="8784976" cy="1512168"/>
          </a:xfrm>
          <a:prstGeom prst="roundRect">
            <a:avLst>
              <a:gd name="adj" fmla="val 1646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55600" marR="0" indent="-260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altLang="ja-JP" sz="2000" b="1" dirty="0" smtClean="0">
                <a:latin typeface="Times New Roman" pitchFamily="18" charset="0"/>
              </a:rPr>
              <a:t>As a result, dense deployment of WLAN APs can be observed not only in the public area but also residential areas.</a:t>
            </a:r>
            <a:endParaRPr kumimoji="0" lang="en-US" altLang="ja-JP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  <a:p>
            <a:pPr marL="355600" marR="0" indent="-260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altLang="ja-JP" sz="2000" b="1" dirty="0" smtClean="0">
                <a:solidFill>
                  <a:srgbClr val="FF0000"/>
                </a:solidFill>
                <a:latin typeface="Times New Roman" pitchFamily="18" charset="0"/>
              </a:rPr>
              <a:t>Future WLANs need to have an ability to maintain the performance in a densely deployed environment. </a:t>
            </a:r>
            <a:endParaRPr kumimoji="0" lang="ja-JP" altLang="en-US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656692"/>
            <a:ext cx="8496944" cy="792088"/>
          </a:xfrm>
        </p:spPr>
        <p:txBody>
          <a:bodyPr/>
          <a:lstStyle/>
          <a:p>
            <a:r>
              <a:rPr kumimoji="1" lang="en-US" altLang="ja-JP" dirty="0" smtClean="0"/>
              <a:t>Requirements fo</a:t>
            </a:r>
            <a:r>
              <a:rPr lang="en-US" altLang="ja-JP" dirty="0" smtClean="0"/>
              <a:t>r the next generation WLANs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51520" y="2816932"/>
            <a:ext cx="8712968" cy="3528392"/>
          </a:xfrm>
        </p:spPr>
        <p:txBody>
          <a:bodyPr/>
          <a:lstStyle/>
          <a:p>
            <a:r>
              <a:rPr lang="en-US" altLang="ja-JP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To improve the system capacity: </a:t>
            </a:r>
          </a:p>
          <a:p>
            <a:pPr lvl="1"/>
            <a:r>
              <a:rPr lang="en-US" altLang="ja-JP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Higher peak data rate</a:t>
            </a:r>
          </a:p>
          <a:p>
            <a:pPr lvl="2"/>
            <a:r>
              <a:rPr lang="en-US" altLang="ja-JP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Traditional way of enhancing the wireless LAN user experience.</a:t>
            </a:r>
            <a:endParaRPr lang="en-US" altLang="ja-JP" b="1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lvl="1"/>
            <a:r>
              <a:rPr lang="en-US" altLang="ja-JP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Improved spectrum efficiency</a:t>
            </a:r>
          </a:p>
          <a:p>
            <a:pPr lvl="2"/>
            <a:r>
              <a:rPr lang="en-US" altLang="ja-JP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Ability to support various kinds of user devices with different capabilities such as supported data rate, number of spatial streams, etc.</a:t>
            </a:r>
          </a:p>
          <a:p>
            <a:pPr lvl="2"/>
            <a:r>
              <a:rPr lang="en-US" altLang="ja-JP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An OBSS coordination may be desired for dense deployment of APs</a:t>
            </a:r>
          </a:p>
          <a:p>
            <a:endParaRPr lang="en-US" altLang="ja-JP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July 2012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Yasuhiko Inoue (NTT), et. al.</a:t>
            </a: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3DC53-19BC-4764-8465-920A57D26A59}" type="slidenum">
              <a:rPr lang="ja-JP" altLang="en-US" smtClean="0"/>
              <a:pPr/>
              <a:t>6</a:t>
            </a:fld>
            <a:endParaRPr lang="ja-JP" altLang="en-US" dirty="0"/>
          </a:p>
        </p:txBody>
      </p:sp>
      <p:sp>
        <p:nvSpPr>
          <p:cNvPr id="10" name="角丸四角形 9"/>
          <p:cNvSpPr/>
          <p:nvPr/>
        </p:nvSpPr>
        <p:spPr>
          <a:xfrm>
            <a:off x="215516" y="1504377"/>
            <a:ext cx="8676964" cy="1168539"/>
          </a:xfrm>
          <a:prstGeom prst="roundRect">
            <a:avLst>
              <a:gd name="adj" fmla="val 50000"/>
            </a:avLst>
          </a:prstGeom>
          <a:solidFill>
            <a:srgbClr val="FFC000"/>
          </a:solidFill>
        </p:spPr>
        <p:txBody>
          <a:bodyPr wrap="square" anchor="ctr">
            <a:spAutoFit/>
          </a:bodyPr>
          <a:lstStyle/>
          <a:p>
            <a:pPr algn="ctr"/>
            <a:r>
              <a:rPr lang="en-US" altLang="ja-JP" sz="24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The system capacity has to be improved to maintain high performance in a place where APs are densely installed.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656692"/>
            <a:ext cx="8496944" cy="1015008"/>
          </a:xfrm>
        </p:spPr>
        <p:txBody>
          <a:bodyPr/>
          <a:lstStyle/>
          <a:p>
            <a:r>
              <a:rPr kumimoji="1" lang="en-US" altLang="ja-JP" sz="2800" b="1" dirty="0" smtClean="0">
                <a:latin typeface="Times New Roman" pitchFamily="18" charset="0"/>
                <a:cs typeface="Times New Roman" pitchFamily="18" charset="0"/>
              </a:rPr>
              <a:t>Possible technologies </a:t>
            </a:r>
            <a:r>
              <a:rPr lang="en-US" altLang="ja-JP" sz="2800" b="1" dirty="0" smtClean="0">
                <a:latin typeface="Times New Roman" pitchFamily="18" charset="0"/>
                <a:cs typeface="Times New Roman" pitchFamily="18" charset="0"/>
              </a:rPr>
              <a:t>to achieve </a:t>
            </a:r>
            <a:r>
              <a:rPr lang="en-US" altLang="ja-JP" sz="280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kumimoji="1" lang="en-US" altLang="ja-JP" sz="2800" b="1" dirty="0" smtClean="0">
                <a:latin typeface="Times New Roman" pitchFamily="18" charset="0"/>
                <a:cs typeface="Times New Roman" pitchFamily="18" charset="0"/>
              </a:rPr>
              <a:t> system capacity of 10 G bit/s</a:t>
            </a:r>
            <a:endParaRPr kumimoji="1" lang="ja-JP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43508" y="2852936"/>
            <a:ext cx="8856984" cy="3312367"/>
          </a:xfrm>
        </p:spPr>
        <p:txBody>
          <a:bodyPr/>
          <a:lstStyle/>
          <a:p>
            <a:r>
              <a:rPr lang="en-US" altLang="ja-JP" b="1" dirty="0" smtClean="0">
                <a:latin typeface="Times New Roman" pitchFamily="18" charset="0"/>
                <a:cs typeface="Times New Roman" pitchFamily="18" charset="0"/>
              </a:rPr>
              <a:t>Possible technologies:</a:t>
            </a:r>
          </a:p>
          <a:p>
            <a:pPr lvl="1"/>
            <a:r>
              <a:rPr lang="en-US" altLang="ja-JP" b="1" dirty="0" smtClean="0">
                <a:latin typeface="Times New Roman" pitchFamily="18" charset="0"/>
                <a:cs typeface="Times New Roman" pitchFamily="18" charset="0"/>
              </a:rPr>
              <a:t>For the higher </a:t>
            </a:r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data rates</a:t>
            </a:r>
          </a:p>
          <a:p>
            <a:pPr lvl="2"/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Wider channels</a:t>
            </a:r>
          </a:p>
          <a:p>
            <a:pPr lvl="2"/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More spatial streams</a:t>
            </a:r>
          </a:p>
          <a:p>
            <a:pPr lvl="1"/>
            <a:endParaRPr kumimoji="1" lang="en-US" altLang="ja-JP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altLang="ja-JP" b="1" dirty="0" smtClean="0">
                <a:latin typeface="Times New Roman" pitchFamily="18" charset="0"/>
                <a:cs typeface="Times New Roman" pitchFamily="18" charset="0"/>
              </a:rPr>
              <a:t>For the improved spectrum efficiency</a:t>
            </a:r>
          </a:p>
          <a:p>
            <a:pPr lvl="2"/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DL-OFDMA based on the 20 MHz channel</a:t>
            </a:r>
            <a:endParaRPr lang="en-US" altLang="ja-JP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Advanced SDMA technique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Yasuhiko Inoue (NTT), et. al.</a:t>
            </a:r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3DC53-19BC-4764-8465-920A57D26A59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 bwMode="auto">
          <a:xfrm>
            <a:off x="251520" y="1736812"/>
            <a:ext cx="8640960" cy="900100"/>
          </a:xfrm>
          <a:prstGeom prst="roundRect">
            <a:avLst>
              <a:gd name="adj" fmla="val 50000"/>
            </a:avLst>
          </a:prstGeom>
          <a:solidFill>
            <a:srgbClr val="FFCCFF"/>
          </a:solidFill>
          <a:ln w="9525" cap="flat">
            <a:solidFill>
              <a:srgbClr val="FF66FF"/>
            </a:solidFill>
            <a:miter lim="800000"/>
            <a:headEnd/>
            <a:tailEnd/>
          </a:ln>
        </p:spPr>
        <p:txBody>
          <a:bodyPr wrap="square" lIns="68356" tIns="34179" rIns="68356" bIns="34179" rtlCol="0" anchor="ctr"/>
          <a:lstStyle/>
          <a:p>
            <a:pPr algn="ctr"/>
            <a:r>
              <a:rPr lang="en-US" altLang="ja-JP" sz="2400" b="1" dirty="0" smtClean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The system capacity of 10 G bit/s will be achieved by combining some possible technologies.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July 2012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dirty="0" smtClean="0">
                <a:latin typeface="Times New Roman" pitchFamily="18" charset="0"/>
                <a:cs typeface="Times New Roman" pitchFamily="18" charset="0"/>
              </a:rPr>
              <a:t>Technologies f</a:t>
            </a:r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or the higher data rates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3508" y="1304764"/>
            <a:ext cx="8856984" cy="5292588"/>
          </a:xfrm>
        </p:spPr>
        <p:txBody>
          <a:bodyPr/>
          <a:lstStyle/>
          <a:p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Wider channels</a:t>
            </a:r>
          </a:p>
          <a:p>
            <a:pPr lvl="1"/>
            <a:r>
              <a:rPr lang="en-US" altLang="ja-JP" sz="1600" dirty="0" smtClean="0">
                <a:latin typeface="Times New Roman" pitchFamily="18" charset="0"/>
                <a:cs typeface="Times New Roman" pitchFamily="18" charset="0"/>
              </a:rPr>
              <a:t>The 802.11ac specified mandatory 80 MHz and optional 160 MHz and 80+80 MHz channels</a:t>
            </a:r>
            <a:endParaRPr lang="en-US" altLang="ja-JP" sz="16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kumimoji="1" lang="en-US" altLang="ja-JP" sz="1600" dirty="0" smtClean="0">
                <a:latin typeface="Times New Roman" pitchFamily="18" charset="0"/>
                <a:cs typeface="Times New Roman" pitchFamily="18" charset="0"/>
              </a:rPr>
              <a:t>The idea is simply to extend the bandwidth/channel,  e.g. 320 MHz/</a:t>
            </a:r>
            <a:r>
              <a:rPr kumimoji="1" lang="en-US" altLang="ja-JP" sz="1600" dirty="0" err="1" smtClean="0">
                <a:latin typeface="Times New Roman" pitchFamily="18" charset="0"/>
                <a:cs typeface="Times New Roman" pitchFamily="18" charset="0"/>
              </a:rPr>
              <a:t>ch</a:t>
            </a:r>
            <a:endParaRPr kumimoji="1" lang="en-US" altLang="ja-JP" dirty="0" smtClean="0">
              <a:latin typeface="Times New Roman" pitchFamily="18" charset="0"/>
              <a:cs typeface="Times New Roman" pitchFamily="18" charset="0"/>
            </a:endParaRPr>
          </a:p>
          <a:p>
            <a:pPr marL="193675" lvl="1" indent="0">
              <a:buNone/>
            </a:pPr>
            <a:endParaRPr lang="en-US" altLang="ja-JP" dirty="0">
              <a:latin typeface="Times New Roman" pitchFamily="18" charset="0"/>
              <a:cs typeface="Times New Roman" pitchFamily="18" charset="0"/>
            </a:endParaRPr>
          </a:p>
          <a:p>
            <a:pPr marL="193675" lvl="1" indent="0">
              <a:buNone/>
            </a:pPr>
            <a:endParaRPr lang="en-US" altLang="ja-JP" dirty="0">
              <a:latin typeface="Times New Roman" pitchFamily="18" charset="0"/>
              <a:cs typeface="Times New Roman" pitchFamily="18" charset="0"/>
            </a:endParaRPr>
          </a:p>
          <a:p>
            <a:pPr marL="193675" lvl="1" indent="0">
              <a:buNone/>
            </a:pPr>
            <a:endParaRPr lang="en-US" altLang="ja-JP" dirty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kumimoji="1" lang="en-US" altLang="ja-JP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kumimoji="1" lang="en-US" altLang="ja-JP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More spatial streams</a:t>
            </a:r>
          </a:p>
          <a:p>
            <a:pPr lvl="1"/>
            <a:r>
              <a:rPr kumimoji="1" lang="en-US" altLang="ja-JP" sz="1600" dirty="0" smtClean="0">
                <a:latin typeface="Times New Roman" pitchFamily="18" charset="0"/>
                <a:cs typeface="Times New Roman" pitchFamily="18" charset="0"/>
              </a:rPr>
              <a:t>The 802.11ac extended the MIMO capability,</a:t>
            </a:r>
          </a:p>
          <a:p>
            <a:pPr lvl="2"/>
            <a:r>
              <a:rPr kumimoji="1" lang="en-US" altLang="ja-JP" dirty="0" smtClean="0">
                <a:latin typeface="Times New Roman" pitchFamily="18" charset="0"/>
                <a:cs typeface="Times New Roman" pitchFamily="18" charset="0"/>
              </a:rPr>
              <a:t>To support up to eight spatial streams</a:t>
            </a:r>
          </a:p>
          <a:p>
            <a:pPr lvl="2"/>
            <a:r>
              <a:rPr kumimoji="1" lang="en-US" altLang="ja-JP" dirty="0" smtClean="0">
                <a:latin typeface="Times New Roman" pitchFamily="18" charset="0"/>
                <a:cs typeface="Times New Roman" pitchFamily="18" charset="0"/>
              </a:rPr>
              <a:t>Multi-User MIMO (up to four STAs)</a:t>
            </a:r>
          </a:p>
          <a:p>
            <a:pPr lvl="1"/>
            <a:r>
              <a:rPr lang="en-US" altLang="ja-JP" sz="1600" dirty="0" smtClean="0">
                <a:latin typeface="Times New Roman" pitchFamily="18" charset="0"/>
                <a:cs typeface="Times New Roman" pitchFamily="18" charset="0"/>
              </a:rPr>
              <a:t>The next generation WLAN will support more spatial streams</a:t>
            </a:r>
          </a:p>
          <a:p>
            <a:pPr lvl="2"/>
            <a:r>
              <a:rPr lang="en-US" altLang="ja-JP" sz="1400" dirty="0" smtClean="0">
                <a:latin typeface="Times New Roman" pitchFamily="18" charset="0"/>
                <a:cs typeface="Times New Roman" pitchFamily="18" charset="0"/>
              </a:rPr>
              <a:t>To have higher data rate</a:t>
            </a:r>
          </a:p>
          <a:p>
            <a:pPr lvl="2"/>
            <a:r>
              <a:rPr lang="en-US" altLang="ja-JP" sz="1400" dirty="0" smtClean="0">
                <a:latin typeface="Times New Roman" pitchFamily="18" charset="0"/>
                <a:cs typeface="Times New Roman" pitchFamily="18" charset="0"/>
              </a:rPr>
              <a:t>To support more users in a MU-MIMO transmission</a:t>
            </a:r>
            <a:endParaRPr lang="en-US" altLang="ja-JP" sz="1400" dirty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kumimoji="1" lang="en-US" altLang="ja-JP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altLang="ja-JP" dirty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kumimoji="1" lang="en-US" altLang="ja-JP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altLang="ja-JP" dirty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kumimoji="1" lang="ja-JP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Yasuhiko Inoue (NTT), et. al.</a:t>
            </a:r>
            <a:endParaRPr kumimoji="1" lang="ja-JP" altLang="en-US"/>
          </a:p>
        </p:txBody>
      </p:sp>
      <p:sp>
        <p:nvSpPr>
          <p:cNvPr id="62" name="スライド番号プレースホルダ 6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3DC53-19BC-4764-8465-920A57D26A59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  <p:cxnSp>
        <p:nvCxnSpPr>
          <p:cNvPr id="5" name="直線コネクタ 4"/>
          <p:cNvCxnSpPr/>
          <p:nvPr/>
        </p:nvCxnSpPr>
        <p:spPr bwMode="auto">
          <a:xfrm>
            <a:off x="323528" y="4149080"/>
            <a:ext cx="7236804" cy="0"/>
          </a:xfrm>
          <a:prstGeom prst="line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0" name="テキスト ボックス 9"/>
          <p:cNvSpPr txBox="1"/>
          <p:nvPr/>
        </p:nvSpPr>
        <p:spPr>
          <a:xfrm>
            <a:off x="911453" y="2456892"/>
            <a:ext cx="1968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 smtClean="0">
                <a:latin typeface="Times New Roman" pitchFamily="18" charset="0"/>
                <a:cs typeface="Times New Roman" pitchFamily="18" charset="0"/>
              </a:rPr>
              <a:t>20 MHz defined by 802.11a</a:t>
            </a:r>
            <a:endParaRPr kumimoji="1" lang="ja-JP" altLang="en-US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223628" y="2755957"/>
            <a:ext cx="19763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kumimoji="1" lang="en-US" altLang="ja-JP" sz="1200" b="1" dirty="0" smtClean="0">
                <a:latin typeface="Times New Roman" pitchFamily="18" charset="0"/>
                <a:cs typeface="Times New Roman" pitchFamily="18" charset="0"/>
              </a:rPr>
              <a:t>0 MHz defined by 802.11n</a:t>
            </a:r>
            <a:endParaRPr kumimoji="1" lang="ja-JP" altLang="en-US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886639" y="2996952"/>
            <a:ext cx="20372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b="1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kumimoji="1" lang="en-US" altLang="ja-JP" sz="1200" b="1" dirty="0" smtClean="0">
                <a:latin typeface="Times New Roman" pitchFamily="18" charset="0"/>
                <a:cs typeface="Times New Roman" pitchFamily="18" charset="0"/>
              </a:rPr>
              <a:t>0 MHz defined by 802.11ac</a:t>
            </a:r>
            <a:endParaRPr kumimoji="1" lang="ja-JP" altLang="en-US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321863" y="3260013"/>
            <a:ext cx="21142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b="1" dirty="0" smtClean="0">
                <a:latin typeface="Times New Roman" pitchFamily="18" charset="0"/>
                <a:cs typeface="Times New Roman" pitchFamily="18" charset="0"/>
              </a:rPr>
              <a:t>16</a:t>
            </a:r>
            <a:r>
              <a:rPr kumimoji="1" lang="en-US" altLang="ja-JP" sz="1200" b="1" dirty="0" smtClean="0">
                <a:latin typeface="Times New Roman" pitchFamily="18" charset="0"/>
                <a:cs typeface="Times New Roman" pitchFamily="18" charset="0"/>
              </a:rPr>
              <a:t>0 MHz defined by 802.11ac</a:t>
            </a:r>
            <a:endParaRPr kumimoji="1" lang="ja-JP" altLang="en-US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347805" y="3651411"/>
            <a:ext cx="22566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b="1" dirty="0" smtClean="0">
                <a:latin typeface="Times New Roman" pitchFamily="18" charset="0"/>
                <a:cs typeface="Times New Roman" pitchFamily="18" charset="0"/>
              </a:rPr>
              <a:t>32</a:t>
            </a:r>
            <a:r>
              <a:rPr kumimoji="1" lang="en-US" altLang="ja-JP" sz="1200" b="1" dirty="0" smtClean="0">
                <a:latin typeface="Times New Roman" pitchFamily="18" charset="0"/>
                <a:cs typeface="Times New Roman" pitchFamily="18" charset="0"/>
              </a:rPr>
              <a:t>0 MHz channel </a:t>
            </a:r>
          </a:p>
          <a:p>
            <a:r>
              <a:rPr kumimoji="1" lang="en-US" altLang="ja-JP" sz="1200" b="1" dirty="0" smtClean="0">
                <a:latin typeface="Times New Roman" pitchFamily="18" charset="0"/>
                <a:cs typeface="Times New Roman" pitchFamily="18" charset="0"/>
              </a:rPr>
              <a:t>for the next generation WLANs</a:t>
            </a:r>
            <a:endParaRPr kumimoji="1" lang="ja-JP" altLang="en-US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967207" y="2384884"/>
            <a:ext cx="3961277" cy="738664"/>
          </a:xfrm>
          <a:prstGeom prst="rect">
            <a:avLst/>
          </a:prstGeom>
          <a:solidFill>
            <a:srgbClr val="FFFFCC"/>
          </a:solidFill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altLang="ja-JP" sz="1400" b="1" dirty="0" smtClean="0">
                <a:latin typeface="Times New Roman" pitchFamily="18" charset="0"/>
                <a:cs typeface="Times New Roman" pitchFamily="18" charset="0"/>
              </a:rPr>
              <a:t>A simple way to extend the data rate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kumimoji="1" lang="en-US" altLang="ja-JP" sz="1400" b="1" dirty="0" smtClean="0">
                <a:latin typeface="Times New Roman" pitchFamily="18" charset="0"/>
                <a:cs typeface="Times New Roman" pitchFamily="18" charset="0"/>
              </a:rPr>
              <a:t>Non-contiguous channels needs be considered</a:t>
            </a:r>
            <a:endParaRPr lang="en-US" altLang="ja-JP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altLang="ja-JP" sz="1400" b="1" dirty="0" smtClean="0">
                <a:latin typeface="Times New Roman" pitchFamily="18" charset="0"/>
                <a:cs typeface="Times New Roman" pitchFamily="18" charset="0"/>
              </a:rPr>
              <a:t>More </a:t>
            </a:r>
            <a:r>
              <a:rPr kumimoji="1" lang="en-US" altLang="ja-JP" sz="1400" b="1" dirty="0" smtClean="0">
                <a:latin typeface="Times New Roman" pitchFamily="18" charset="0"/>
                <a:cs typeface="Times New Roman" pitchFamily="18" charset="0"/>
              </a:rPr>
              <a:t>OBSS issues being observed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576398" y="4016097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endParaRPr kumimoji="1" lang="ja-JP" altLang="en-US" sz="1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台形 5"/>
          <p:cNvSpPr/>
          <p:nvPr/>
        </p:nvSpPr>
        <p:spPr bwMode="auto">
          <a:xfrm>
            <a:off x="647564" y="2503929"/>
            <a:ext cx="360040" cy="1645151"/>
          </a:xfrm>
          <a:prstGeom prst="trapezoid">
            <a:avLst/>
          </a:prstGeom>
          <a:gradFill>
            <a:gsLst>
              <a:gs pos="0">
                <a:srgbClr val="FF0000"/>
              </a:gs>
              <a:gs pos="50000">
                <a:srgbClr val="FF0000"/>
              </a:gs>
              <a:gs pos="100000">
                <a:schemeClr val="bg1"/>
              </a:gs>
            </a:gsLst>
            <a:lin ang="5400000" scaled="1"/>
          </a:gradFill>
          <a:ln w="9525" cap="flat">
            <a:solidFill>
              <a:srgbClr val="FF0000"/>
            </a:solidFill>
            <a:miter lim="800000"/>
            <a:headEnd/>
            <a:tailEnd/>
          </a:ln>
        </p:spPr>
        <p:txBody>
          <a:bodyPr wrap="none" lIns="68356" tIns="34179" rIns="68356" bIns="34179" rtlCol="0" anchor="ctr"/>
          <a:lstStyle/>
          <a:p>
            <a:pPr algn="ctr"/>
            <a:endParaRPr kumimoji="1" lang="ja-JP" altLang="en-US" sz="9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7" name="台形 6"/>
          <p:cNvSpPr/>
          <p:nvPr/>
        </p:nvSpPr>
        <p:spPr bwMode="auto">
          <a:xfrm>
            <a:off x="647564" y="2819836"/>
            <a:ext cx="684076" cy="1329243"/>
          </a:xfrm>
          <a:prstGeom prst="trapezoid">
            <a:avLst>
              <a:gd name="adj" fmla="val 15800"/>
            </a:avLst>
          </a:prstGeom>
          <a:gradFill>
            <a:gsLst>
              <a:gs pos="0">
                <a:srgbClr val="FFC000"/>
              </a:gs>
              <a:gs pos="100000">
                <a:srgbClr val="FFFF00"/>
              </a:gs>
            </a:gsLst>
            <a:lin ang="5400000" scaled="1"/>
          </a:gradFill>
          <a:ln w="9525" cap="flat">
            <a:solidFill>
              <a:srgbClr val="FFC000"/>
            </a:solidFill>
            <a:miter lim="800000"/>
            <a:headEnd/>
            <a:tailEnd/>
          </a:ln>
        </p:spPr>
        <p:txBody>
          <a:bodyPr wrap="none" lIns="68356" tIns="34179" rIns="68356" bIns="34179" rtlCol="0" anchor="ctr"/>
          <a:lstStyle/>
          <a:p>
            <a:pPr algn="ctr"/>
            <a:endParaRPr kumimoji="1" lang="ja-JP" altLang="en-US" sz="9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8" name="台形 7"/>
          <p:cNvSpPr/>
          <p:nvPr/>
        </p:nvSpPr>
        <p:spPr bwMode="auto">
          <a:xfrm>
            <a:off x="665566" y="3079993"/>
            <a:ext cx="1386154" cy="1069086"/>
          </a:xfrm>
          <a:prstGeom prst="trapezoid">
            <a:avLst>
              <a:gd name="adj" fmla="val 11978"/>
            </a:avLst>
          </a:prstGeom>
          <a:gradFill>
            <a:gsLst>
              <a:gs pos="0">
                <a:srgbClr val="00B050"/>
              </a:gs>
              <a:gs pos="100000">
                <a:srgbClr val="C6E6A2"/>
              </a:gs>
            </a:gsLst>
            <a:lin ang="5400000" scaled="1"/>
          </a:gradFill>
          <a:ln w="9525" cap="flat">
            <a:solidFill>
              <a:srgbClr val="00B050"/>
            </a:solidFill>
            <a:miter lim="800000"/>
            <a:headEnd/>
            <a:tailEnd/>
          </a:ln>
        </p:spPr>
        <p:txBody>
          <a:bodyPr wrap="none" lIns="68356" tIns="34179" rIns="68356" bIns="34179" rtlCol="0" anchor="ctr"/>
          <a:lstStyle/>
          <a:p>
            <a:pPr algn="ctr"/>
            <a:endParaRPr kumimoji="1" lang="ja-JP" altLang="en-US" sz="9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9" name="台形 8"/>
          <p:cNvSpPr/>
          <p:nvPr/>
        </p:nvSpPr>
        <p:spPr bwMode="auto">
          <a:xfrm>
            <a:off x="647564" y="3338990"/>
            <a:ext cx="2844316" cy="810090"/>
          </a:xfrm>
          <a:prstGeom prst="trapezoid">
            <a:avLst>
              <a:gd name="adj" fmla="val 16831"/>
            </a:avLst>
          </a:prstGeom>
          <a:gradFill rotWithShape="1">
            <a:gsLst>
              <a:gs pos="0">
                <a:srgbClr val="31789C"/>
              </a:gs>
              <a:gs pos="50000">
                <a:srgbClr val="4BAEE0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5400000" scaled="1"/>
          </a:gradFill>
          <a:ln w="9525" cap="flat">
            <a:solidFill>
              <a:srgbClr val="3366FF"/>
            </a:solidFill>
            <a:miter lim="800000"/>
            <a:headEnd/>
            <a:tailEnd/>
          </a:ln>
        </p:spPr>
        <p:txBody>
          <a:bodyPr wrap="none" lIns="68356" tIns="34179" rIns="68356" bIns="34179" rtlCol="0" anchor="ctr"/>
          <a:lstStyle/>
          <a:p>
            <a:pPr algn="ctr"/>
            <a:endParaRPr kumimoji="1" lang="ja-JP" altLang="en-US" sz="9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5" name="台形 14"/>
          <p:cNvSpPr/>
          <p:nvPr/>
        </p:nvSpPr>
        <p:spPr bwMode="auto">
          <a:xfrm>
            <a:off x="647564" y="3579403"/>
            <a:ext cx="5688632" cy="569676"/>
          </a:xfrm>
          <a:prstGeom prst="trapezoid">
            <a:avLst/>
          </a:prstGeom>
          <a:gradFill>
            <a:gsLst>
              <a:gs pos="0">
                <a:srgbClr val="FF0066"/>
              </a:gs>
              <a:gs pos="100000">
                <a:srgbClr val="FF66FF"/>
              </a:gs>
            </a:gsLst>
            <a:lin ang="5400000" scaled="1"/>
          </a:gradFill>
          <a:ln w="9525" cap="flat">
            <a:solidFill>
              <a:srgbClr val="FF0066"/>
            </a:solidFill>
            <a:miter lim="800000"/>
            <a:headEnd/>
            <a:tailEnd/>
          </a:ln>
        </p:spPr>
        <p:txBody>
          <a:bodyPr wrap="none" lIns="68356" tIns="34179" rIns="68356" bIns="34179" rtlCol="0" anchor="ctr"/>
          <a:lstStyle/>
          <a:p>
            <a:pPr algn="ctr"/>
            <a:endParaRPr kumimoji="1" lang="ja-JP" altLang="en-US" sz="9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0" name="直方体 19"/>
          <p:cNvSpPr/>
          <p:nvPr/>
        </p:nvSpPr>
        <p:spPr bwMode="auto">
          <a:xfrm>
            <a:off x="6876256" y="4604014"/>
            <a:ext cx="900100" cy="558062"/>
          </a:xfrm>
          <a:prstGeom prst="cube">
            <a:avLst>
              <a:gd name="adj" fmla="val 36432"/>
            </a:avLst>
          </a:prstGeom>
          <a:solidFill>
            <a:srgbClr val="FFFFCC"/>
          </a:solidFill>
          <a:ln w="9525" cap="flat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none" lIns="68356" tIns="34179" rIns="68356" bIns="34179" rtlCol="0" anchor="ctr"/>
          <a:lstStyle/>
          <a:p>
            <a:pPr algn="ctr"/>
            <a:r>
              <a:rPr kumimoji="1" lang="en-US" altLang="ja-JP" sz="1400" b="1" dirty="0" smtClean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AP</a:t>
            </a:r>
            <a:endParaRPr kumimoji="1" lang="ja-JP" altLang="en-US" sz="1400" b="1" dirty="0">
              <a:latin typeface="Times New Roman" pitchFamily="18" charset="0"/>
              <a:ea typeface="HGP創英角ｺﾞｼｯｸUB" pitchFamily="50" charset="-128"/>
              <a:cs typeface="Times New Roman" pitchFamily="18" charset="0"/>
            </a:endParaRPr>
          </a:p>
        </p:txBody>
      </p:sp>
      <p:cxnSp>
        <p:nvCxnSpPr>
          <p:cNvPr id="22" name="直線コネクタ 21"/>
          <p:cNvCxnSpPr/>
          <p:nvPr/>
        </p:nvCxnSpPr>
        <p:spPr bwMode="auto">
          <a:xfrm>
            <a:off x="7247148" y="4478000"/>
            <a:ext cx="0" cy="180020"/>
          </a:xfrm>
          <a:prstGeom prst="line">
            <a:avLst/>
          </a:prstGeom>
          <a:solidFill>
            <a:srgbClr val="CCFFCC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直線コネクタ 22"/>
          <p:cNvCxnSpPr/>
          <p:nvPr/>
        </p:nvCxnSpPr>
        <p:spPr bwMode="auto">
          <a:xfrm>
            <a:off x="7399548" y="4478000"/>
            <a:ext cx="0" cy="180020"/>
          </a:xfrm>
          <a:prstGeom prst="line">
            <a:avLst/>
          </a:prstGeom>
          <a:solidFill>
            <a:srgbClr val="CCFFCC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直線コネクタ 23"/>
          <p:cNvCxnSpPr/>
          <p:nvPr/>
        </p:nvCxnSpPr>
        <p:spPr bwMode="auto">
          <a:xfrm>
            <a:off x="7551948" y="4478000"/>
            <a:ext cx="0" cy="180020"/>
          </a:xfrm>
          <a:prstGeom prst="line">
            <a:avLst/>
          </a:prstGeom>
          <a:solidFill>
            <a:srgbClr val="CCFFCC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直線コネクタ 24"/>
          <p:cNvCxnSpPr/>
          <p:nvPr/>
        </p:nvCxnSpPr>
        <p:spPr bwMode="auto">
          <a:xfrm>
            <a:off x="7704348" y="4478000"/>
            <a:ext cx="0" cy="180020"/>
          </a:xfrm>
          <a:prstGeom prst="line">
            <a:avLst/>
          </a:prstGeom>
          <a:solidFill>
            <a:srgbClr val="CCFFCC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直線コネクタ 25"/>
          <p:cNvCxnSpPr/>
          <p:nvPr/>
        </p:nvCxnSpPr>
        <p:spPr bwMode="auto">
          <a:xfrm>
            <a:off x="7175140" y="4514004"/>
            <a:ext cx="0" cy="180020"/>
          </a:xfrm>
          <a:prstGeom prst="line">
            <a:avLst/>
          </a:prstGeom>
          <a:solidFill>
            <a:srgbClr val="CCFFCC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/>
          <p:cNvCxnSpPr/>
          <p:nvPr/>
        </p:nvCxnSpPr>
        <p:spPr bwMode="auto">
          <a:xfrm>
            <a:off x="7327540" y="4514004"/>
            <a:ext cx="0" cy="180020"/>
          </a:xfrm>
          <a:prstGeom prst="line">
            <a:avLst/>
          </a:prstGeom>
          <a:solidFill>
            <a:srgbClr val="CCFFCC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直線コネクタ 27"/>
          <p:cNvCxnSpPr/>
          <p:nvPr/>
        </p:nvCxnSpPr>
        <p:spPr bwMode="auto">
          <a:xfrm>
            <a:off x="7479940" y="4514004"/>
            <a:ext cx="0" cy="180020"/>
          </a:xfrm>
          <a:prstGeom prst="line">
            <a:avLst/>
          </a:prstGeom>
          <a:solidFill>
            <a:srgbClr val="CCFFCC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線コネクタ 28"/>
          <p:cNvCxnSpPr/>
          <p:nvPr/>
        </p:nvCxnSpPr>
        <p:spPr bwMode="auto">
          <a:xfrm>
            <a:off x="7632340" y="4514004"/>
            <a:ext cx="0" cy="180020"/>
          </a:xfrm>
          <a:prstGeom prst="line">
            <a:avLst/>
          </a:prstGeom>
          <a:solidFill>
            <a:srgbClr val="CCFFCC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直線コネクタ 37"/>
          <p:cNvCxnSpPr/>
          <p:nvPr/>
        </p:nvCxnSpPr>
        <p:spPr bwMode="auto">
          <a:xfrm>
            <a:off x="7077980" y="4550008"/>
            <a:ext cx="0" cy="180020"/>
          </a:xfrm>
          <a:prstGeom prst="line">
            <a:avLst/>
          </a:prstGeom>
          <a:solidFill>
            <a:srgbClr val="CCFFCC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直線コネクタ 38"/>
          <p:cNvCxnSpPr/>
          <p:nvPr/>
        </p:nvCxnSpPr>
        <p:spPr bwMode="auto">
          <a:xfrm>
            <a:off x="7230380" y="4550008"/>
            <a:ext cx="0" cy="180020"/>
          </a:xfrm>
          <a:prstGeom prst="line">
            <a:avLst/>
          </a:prstGeom>
          <a:solidFill>
            <a:srgbClr val="CCFFCC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直線コネクタ 39"/>
          <p:cNvCxnSpPr/>
          <p:nvPr/>
        </p:nvCxnSpPr>
        <p:spPr bwMode="auto">
          <a:xfrm>
            <a:off x="7382780" y="4550008"/>
            <a:ext cx="0" cy="180020"/>
          </a:xfrm>
          <a:prstGeom prst="line">
            <a:avLst/>
          </a:prstGeom>
          <a:solidFill>
            <a:srgbClr val="CCFFCC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直線コネクタ 40"/>
          <p:cNvCxnSpPr/>
          <p:nvPr/>
        </p:nvCxnSpPr>
        <p:spPr bwMode="auto">
          <a:xfrm>
            <a:off x="7535180" y="4550008"/>
            <a:ext cx="0" cy="180020"/>
          </a:xfrm>
          <a:prstGeom prst="line">
            <a:avLst/>
          </a:prstGeom>
          <a:solidFill>
            <a:srgbClr val="CCFFCC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直線コネクタ 41"/>
          <p:cNvCxnSpPr/>
          <p:nvPr/>
        </p:nvCxnSpPr>
        <p:spPr bwMode="auto">
          <a:xfrm>
            <a:off x="6980820" y="4586012"/>
            <a:ext cx="0" cy="180020"/>
          </a:xfrm>
          <a:prstGeom prst="line">
            <a:avLst/>
          </a:prstGeom>
          <a:solidFill>
            <a:srgbClr val="CCFFCC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直線コネクタ 42"/>
          <p:cNvCxnSpPr/>
          <p:nvPr/>
        </p:nvCxnSpPr>
        <p:spPr bwMode="auto">
          <a:xfrm>
            <a:off x="7133220" y="4586012"/>
            <a:ext cx="0" cy="180020"/>
          </a:xfrm>
          <a:prstGeom prst="line">
            <a:avLst/>
          </a:prstGeom>
          <a:solidFill>
            <a:srgbClr val="CCFFCC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直線コネクタ 43"/>
          <p:cNvCxnSpPr/>
          <p:nvPr/>
        </p:nvCxnSpPr>
        <p:spPr bwMode="auto">
          <a:xfrm>
            <a:off x="7285620" y="4586012"/>
            <a:ext cx="0" cy="180020"/>
          </a:xfrm>
          <a:prstGeom prst="line">
            <a:avLst/>
          </a:prstGeom>
          <a:solidFill>
            <a:srgbClr val="CCFFCC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直線コネクタ 44"/>
          <p:cNvCxnSpPr/>
          <p:nvPr/>
        </p:nvCxnSpPr>
        <p:spPr bwMode="auto">
          <a:xfrm>
            <a:off x="7438020" y="4586012"/>
            <a:ext cx="0" cy="180020"/>
          </a:xfrm>
          <a:prstGeom prst="line">
            <a:avLst/>
          </a:prstGeom>
          <a:solidFill>
            <a:srgbClr val="CCFFCC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円弧 45"/>
          <p:cNvSpPr/>
          <p:nvPr/>
        </p:nvSpPr>
        <p:spPr bwMode="auto">
          <a:xfrm>
            <a:off x="5040052" y="3398512"/>
            <a:ext cx="756084" cy="385192"/>
          </a:xfrm>
          <a:prstGeom prst="arc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724128" y="3198458"/>
            <a:ext cx="25767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x2 Throughput of 802.11ac</a:t>
            </a:r>
            <a:endParaRPr kumimoji="1" lang="ja-JP" altLang="en-US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円/楕円 47"/>
          <p:cNvSpPr/>
          <p:nvPr/>
        </p:nvSpPr>
        <p:spPr bwMode="auto">
          <a:xfrm>
            <a:off x="5364088" y="4694024"/>
            <a:ext cx="457200" cy="324036"/>
          </a:xfrm>
          <a:prstGeom prst="ellipse">
            <a:avLst/>
          </a:prstGeom>
          <a:gradFill rotWithShape="1">
            <a:gsLst>
              <a:gs pos="0">
                <a:srgbClr val="FF66FF"/>
              </a:gs>
              <a:gs pos="100000">
                <a:srgbClr val="FFCCFF"/>
              </a:gs>
            </a:gsLst>
            <a:lin ang="5400000" scaled="1"/>
          </a:gradFill>
          <a:ln w="9525" cap="flat">
            <a:solidFill>
              <a:srgbClr val="FF66FF"/>
            </a:solidFill>
            <a:miter lim="800000"/>
            <a:headEnd/>
            <a:tailEnd/>
          </a:ln>
        </p:spPr>
        <p:txBody>
          <a:bodyPr wrap="none" lIns="68356" tIns="34179" rIns="68356" bIns="34179" rtlCol="0" anchor="ctr"/>
          <a:lstStyle/>
          <a:p>
            <a:pPr algn="ctr"/>
            <a:r>
              <a:rPr kumimoji="1" lang="en-US" altLang="ja-JP" sz="1400" b="1" dirty="0" smtClean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STA</a:t>
            </a:r>
            <a:endParaRPr kumimoji="1" lang="ja-JP" altLang="en-US" sz="1400" b="1" dirty="0">
              <a:latin typeface="Times New Roman" pitchFamily="18" charset="0"/>
              <a:ea typeface="HGP創英角ｺﾞｼｯｸUB" pitchFamily="50" charset="-128"/>
              <a:cs typeface="Times New Roman" pitchFamily="18" charset="0"/>
            </a:endParaRPr>
          </a:p>
        </p:txBody>
      </p:sp>
      <p:sp>
        <p:nvSpPr>
          <p:cNvPr id="49" name="円/楕円 48"/>
          <p:cNvSpPr/>
          <p:nvPr/>
        </p:nvSpPr>
        <p:spPr bwMode="auto">
          <a:xfrm>
            <a:off x="6349171" y="5954164"/>
            <a:ext cx="457200" cy="324036"/>
          </a:xfrm>
          <a:prstGeom prst="ellipse">
            <a:avLst/>
          </a:prstGeom>
          <a:gradFill rotWithShape="1">
            <a:gsLst>
              <a:gs pos="0">
                <a:srgbClr val="FF66FF"/>
              </a:gs>
              <a:gs pos="100000">
                <a:srgbClr val="FFCCFF"/>
              </a:gs>
            </a:gsLst>
            <a:lin ang="5400000" scaled="1"/>
          </a:gradFill>
          <a:ln w="9525" cap="flat">
            <a:solidFill>
              <a:srgbClr val="FF66FF"/>
            </a:solidFill>
            <a:miter lim="800000"/>
            <a:headEnd/>
            <a:tailEnd/>
          </a:ln>
        </p:spPr>
        <p:txBody>
          <a:bodyPr wrap="none" lIns="68356" tIns="34179" rIns="68356" bIns="34179" rtlCol="0" anchor="ctr"/>
          <a:lstStyle/>
          <a:p>
            <a:pPr algn="ctr"/>
            <a:r>
              <a:rPr kumimoji="1" lang="en-US" altLang="ja-JP" sz="1400" b="1" dirty="0" smtClean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STA</a:t>
            </a:r>
            <a:endParaRPr kumimoji="1" lang="ja-JP" altLang="en-US" sz="1400" b="1" dirty="0">
              <a:latin typeface="Times New Roman" pitchFamily="18" charset="0"/>
              <a:ea typeface="HGP創英角ｺﾞｼｯｸUB" pitchFamily="50" charset="-128"/>
              <a:cs typeface="Times New Roman" pitchFamily="18" charset="0"/>
            </a:endParaRPr>
          </a:p>
        </p:txBody>
      </p:sp>
      <p:sp>
        <p:nvSpPr>
          <p:cNvPr id="50" name="円/楕円 49"/>
          <p:cNvSpPr/>
          <p:nvPr/>
        </p:nvSpPr>
        <p:spPr bwMode="auto">
          <a:xfrm>
            <a:off x="7022635" y="5985284"/>
            <a:ext cx="457200" cy="324036"/>
          </a:xfrm>
          <a:prstGeom prst="ellipse">
            <a:avLst/>
          </a:prstGeom>
          <a:gradFill rotWithShape="1">
            <a:gsLst>
              <a:gs pos="0">
                <a:srgbClr val="31789C"/>
              </a:gs>
              <a:gs pos="50000">
                <a:srgbClr val="4BAEE0"/>
              </a:gs>
              <a:gs pos="100000">
                <a:srgbClr val="5BD0FF"/>
              </a:gs>
            </a:gsLst>
            <a:lin ang="5400000" scaled="1"/>
          </a:gradFill>
          <a:ln w="9525" cap="flat">
            <a:solidFill>
              <a:srgbClr val="3366FF"/>
            </a:solidFill>
            <a:miter lim="800000"/>
            <a:headEnd/>
            <a:tailEnd/>
          </a:ln>
        </p:spPr>
        <p:txBody>
          <a:bodyPr wrap="none" lIns="68356" tIns="34179" rIns="68356" bIns="34179" rtlCol="0" anchor="ctr"/>
          <a:lstStyle/>
          <a:p>
            <a:pPr algn="ctr"/>
            <a:r>
              <a:rPr kumimoji="1" lang="en-US" altLang="ja-JP" sz="1400" b="1" dirty="0" smtClean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STA</a:t>
            </a:r>
            <a:endParaRPr kumimoji="1" lang="ja-JP" altLang="en-US" sz="1400" b="1" dirty="0">
              <a:latin typeface="Times New Roman" pitchFamily="18" charset="0"/>
              <a:ea typeface="HGP創英角ｺﾞｼｯｸUB" pitchFamily="50" charset="-128"/>
              <a:cs typeface="Times New Roman" pitchFamily="18" charset="0"/>
            </a:endParaRPr>
          </a:p>
        </p:txBody>
      </p:sp>
      <p:sp>
        <p:nvSpPr>
          <p:cNvPr id="52" name="円/楕円 51"/>
          <p:cNvSpPr/>
          <p:nvPr/>
        </p:nvSpPr>
        <p:spPr bwMode="auto">
          <a:xfrm>
            <a:off x="8208404" y="5810148"/>
            <a:ext cx="457200" cy="324036"/>
          </a:xfrm>
          <a:prstGeom prst="ellipse">
            <a:avLst/>
          </a:prstGeom>
          <a:gradFill rotWithShape="1">
            <a:gsLst>
              <a:gs pos="0">
                <a:srgbClr val="31789C"/>
              </a:gs>
              <a:gs pos="50000">
                <a:srgbClr val="4BAEE0"/>
              </a:gs>
              <a:gs pos="100000">
                <a:srgbClr val="5BD0FF"/>
              </a:gs>
            </a:gsLst>
            <a:lin ang="5400000" scaled="1"/>
          </a:gradFill>
          <a:ln w="9525" cap="flat">
            <a:solidFill>
              <a:srgbClr val="3366FF"/>
            </a:solidFill>
            <a:miter lim="800000"/>
            <a:headEnd/>
            <a:tailEnd/>
          </a:ln>
        </p:spPr>
        <p:txBody>
          <a:bodyPr wrap="none" lIns="68356" tIns="34179" rIns="68356" bIns="34179" rtlCol="0" anchor="ctr"/>
          <a:lstStyle/>
          <a:p>
            <a:pPr algn="ctr"/>
            <a:r>
              <a:rPr kumimoji="1" lang="en-US" altLang="ja-JP" sz="1400" b="1" dirty="0" smtClean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STA</a:t>
            </a:r>
            <a:endParaRPr kumimoji="1" lang="ja-JP" altLang="en-US" sz="1400" b="1" dirty="0">
              <a:latin typeface="Times New Roman" pitchFamily="18" charset="0"/>
              <a:ea typeface="HGP創英角ｺﾞｼｯｸUB" pitchFamily="50" charset="-128"/>
              <a:cs typeface="Times New Roman" pitchFamily="18" charset="0"/>
            </a:endParaRPr>
          </a:p>
        </p:txBody>
      </p:sp>
      <p:sp>
        <p:nvSpPr>
          <p:cNvPr id="53" name="円/楕円 52"/>
          <p:cNvSpPr/>
          <p:nvPr/>
        </p:nvSpPr>
        <p:spPr bwMode="auto">
          <a:xfrm>
            <a:off x="8543292" y="5342096"/>
            <a:ext cx="457200" cy="324036"/>
          </a:xfrm>
          <a:prstGeom prst="ellipse">
            <a:avLst/>
          </a:prstGeom>
          <a:gradFill rotWithShape="1">
            <a:gsLst>
              <a:gs pos="0">
                <a:srgbClr val="31789C"/>
              </a:gs>
              <a:gs pos="50000">
                <a:srgbClr val="4BAEE0"/>
              </a:gs>
              <a:gs pos="100000">
                <a:srgbClr val="5BD0FF"/>
              </a:gs>
            </a:gsLst>
            <a:lin ang="5400000" scaled="1"/>
          </a:gradFill>
          <a:ln w="9525" cap="flat">
            <a:solidFill>
              <a:srgbClr val="3366FF"/>
            </a:solidFill>
            <a:miter lim="800000"/>
            <a:headEnd/>
            <a:tailEnd/>
          </a:ln>
        </p:spPr>
        <p:txBody>
          <a:bodyPr wrap="none" lIns="68356" tIns="34179" rIns="68356" bIns="34179" rtlCol="0" anchor="ctr"/>
          <a:lstStyle/>
          <a:p>
            <a:pPr algn="ctr"/>
            <a:r>
              <a:rPr kumimoji="1" lang="en-US" altLang="ja-JP" sz="1400" b="1" dirty="0" smtClean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STA</a:t>
            </a:r>
            <a:endParaRPr kumimoji="1" lang="ja-JP" altLang="en-US" sz="1400" b="1" dirty="0">
              <a:latin typeface="Times New Roman" pitchFamily="18" charset="0"/>
              <a:ea typeface="HGP創英角ｺﾞｼｯｸUB" pitchFamily="50" charset="-128"/>
              <a:cs typeface="Times New Roman" pitchFamily="18" charset="0"/>
            </a:endParaRPr>
          </a:p>
        </p:txBody>
      </p:sp>
      <p:sp>
        <p:nvSpPr>
          <p:cNvPr id="54" name="円/楕円 53"/>
          <p:cNvSpPr/>
          <p:nvPr/>
        </p:nvSpPr>
        <p:spPr bwMode="auto">
          <a:xfrm rot="5596457">
            <a:off x="6219989" y="4488808"/>
            <a:ext cx="312120" cy="945668"/>
          </a:xfrm>
          <a:prstGeom prst="ellipse">
            <a:avLst/>
          </a:prstGeom>
          <a:gradFill rotWithShape="1">
            <a:gsLst>
              <a:gs pos="0">
                <a:srgbClr val="FF66FF"/>
              </a:gs>
              <a:gs pos="100000">
                <a:srgbClr val="FFCCFF"/>
              </a:gs>
            </a:gsLst>
            <a:lin ang="5400000" scaled="1"/>
          </a:gradFill>
          <a:ln w="9525" cap="flat">
            <a:solidFill>
              <a:srgbClr val="FF66FF"/>
            </a:solidFill>
            <a:miter lim="800000"/>
            <a:headEnd/>
            <a:tailEnd/>
          </a:ln>
        </p:spPr>
        <p:txBody>
          <a:bodyPr wrap="none" lIns="68356" tIns="34179" rIns="68356" bIns="34179" rtlCol="0" anchor="ctr"/>
          <a:lstStyle/>
          <a:p>
            <a:pPr algn="ctr"/>
            <a:endParaRPr kumimoji="1" lang="ja-JP" altLang="en-US" sz="9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5" name="円/楕円 54"/>
          <p:cNvSpPr/>
          <p:nvPr/>
        </p:nvSpPr>
        <p:spPr bwMode="auto">
          <a:xfrm rot="1972704">
            <a:off x="6751389" y="5184764"/>
            <a:ext cx="278489" cy="710010"/>
          </a:xfrm>
          <a:prstGeom prst="ellipse">
            <a:avLst/>
          </a:prstGeom>
          <a:gradFill rotWithShape="1">
            <a:gsLst>
              <a:gs pos="0">
                <a:srgbClr val="FF66FF"/>
              </a:gs>
              <a:gs pos="100000">
                <a:srgbClr val="FFCCFF"/>
              </a:gs>
            </a:gsLst>
            <a:lin ang="5400000" scaled="1"/>
          </a:gradFill>
          <a:ln w="9525" cap="flat">
            <a:solidFill>
              <a:srgbClr val="FF66FF"/>
            </a:solidFill>
            <a:miter lim="800000"/>
            <a:headEnd/>
            <a:tailEnd/>
          </a:ln>
        </p:spPr>
        <p:txBody>
          <a:bodyPr wrap="none" lIns="68356" tIns="34179" rIns="68356" bIns="34179" rtlCol="0" anchor="ctr"/>
          <a:lstStyle/>
          <a:p>
            <a:pPr algn="ctr"/>
            <a:endParaRPr kumimoji="1" lang="ja-JP" altLang="en-US" sz="9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6" name="円/楕円 55"/>
          <p:cNvSpPr/>
          <p:nvPr/>
        </p:nvSpPr>
        <p:spPr bwMode="auto">
          <a:xfrm rot="462880">
            <a:off x="7190908" y="5214135"/>
            <a:ext cx="287063" cy="710010"/>
          </a:xfrm>
          <a:prstGeom prst="ellipse">
            <a:avLst/>
          </a:prstGeom>
          <a:gradFill rotWithShape="1">
            <a:gsLst>
              <a:gs pos="0">
                <a:srgbClr val="31789C"/>
              </a:gs>
              <a:gs pos="50000">
                <a:srgbClr val="4BAEE0"/>
              </a:gs>
              <a:gs pos="100000">
                <a:srgbClr val="5BD0FF"/>
              </a:gs>
            </a:gsLst>
            <a:lin ang="5400000" scaled="1"/>
          </a:gradFill>
          <a:ln w="9525" cap="flat">
            <a:solidFill>
              <a:srgbClr val="3366FF"/>
            </a:solidFill>
            <a:miter lim="800000"/>
            <a:headEnd/>
            <a:tailEnd/>
          </a:ln>
        </p:spPr>
        <p:txBody>
          <a:bodyPr wrap="none" lIns="68356" tIns="34179" rIns="68356" bIns="34179" rtlCol="0" anchor="ctr"/>
          <a:lstStyle/>
          <a:p>
            <a:pPr algn="ctr"/>
            <a:endParaRPr kumimoji="1" lang="ja-JP" altLang="en-US" sz="9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8" name="円/楕円 57"/>
          <p:cNvSpPr/>
          <p:nvPr/>
        </p:nvSpPr>
        <p:spPr bwMode="auto">
          <a:xfrm rot="18808452">
            <a:off x="7824769" y="5081955"/>
            <a:ext cx="270678" cy="845158"/>
          </a:xfrm>
          <a:prstGeom prst="ellipse">
            <a:avLst/>
          </a:prstGeom>
          <a:gradFill rotWithShape="1">
            <a:gsLst>
              <a:gs pos="0">
                <a:srgbClr val="31789C"/>
              </a:gs>
              <a:gs pos="50000">
                <a:srgbClr val="4BAEE0"/>
              </a:gs>
              <a:gs pos="100000">
                <a:srgbClr val="5BD0FF"/>
              </a:gs>
            </a:gsLst>
            <a:lin ang="5400000" scaled="1"/>
          </a:gradFill>
          <a:ln w="9525" cap="flat">
            <a:solidFill>
              <a:srgbClr val="3366FF"/>
            </a:solidFill>
            <a:miter lim="800000"/>
            <a:headEnd/>
            <a:tailEnd/>
          </a:ln>
        </p:spPr>
        <p:txBody>
          <a:bodyPr wrap="none" lIns="68356" tIns="34179" rIns="68356" bIns="34179" rtlCol="0" anchor="ctr"/>
          <a:lstStyle/>
          <a:p>
            <a:pPr algn="ctr"/>
            <a:endParaRPr kumimoji="1" lang="ja-JP" altLang="en-US" sz="9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9" name="円/楕円 58"/>
          <p:cNvSpPr/>
          <p:nvPr/>
        </p:nvSpPr>
        <p:spPr bwMode="auto">
          <a:xfrm rot="17629888">
            <a:off x="8067251" y="4829428"/>
            <a:ext cx="270678" cy="759068"/>
          </a:xfrm>
          <a:prstGeom prst="ellipse">
            <a:avLst/>
          </a:prstGeom>
          <a:gradFill rotWithShape="1">
            <a:gsLst>
              <a:gs pos="0">
                <a:srgbClr val="31789C"/>
              </a:gs>
              <a:gs pos="50000">
                <a:srgbClr val="4BAEE0"/>
              </a:gs>
              <a:gs pos="100000">
                <a:srgbClr val="5BD0FF"/>
              </a:gs>
            </a:gsLst>
            <a:lin ang="5400000" scaled="1"/>
          </a:gradFill>
          <a:ln w="9525" cap="flat">
            <a:solidFill>
              <a:srgbClr val="3366FF"/>
            </a:solidFill>
            <a:miter lim="800000"/>
            <a:headEnd/>
            <a:tailEnd/>
          </a:ln>
        </p:spPr>
        <p:txBody>
          <a:bodyPr wrap="none" lIns="68356" tIns="34179" rIns="68356" bIns="34179" rtlCol="0" anchor="ctr"/>
          <a:lstStyle/>
          <a:p>
            <a:pPr algn="ctr"/>
            <a:endParaRPr kumimoji="1" lang="ja-JP" altLang="en-US" sz="9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 rot="2782954">
            <a:off x="6473087" y="4980704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5132284" y="5157192"/>
            <a:ext cx="16359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x2 Throughput</a:t>
            </a:r>
            <a:endParaRPr kumimoji="1" lang="ja-JP" altLang="en-US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日付プレースホルダー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July 2012</a:t>
            </a:r>
            <a:endParaRPr kumimoji="1" lang="ja-JP" altLang="en-US"/>
          </a:p>
        </p:txBody>
      </p:sp>
      <p:sp>
        <p:nvSpPr>
          <p:cNvPr id="63" name="テキスト ボックス 62"/>
          <p:cNvSpPr txBox="1"/>
          <p:nvPr/>
        </p:nvSpPr>
        <p:spPr>
          <a:xfrm rot="19143231">
            <a:off x="7313739" y="537919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xmlns="" val="5425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640959" cy="648072"/>
          </a:xfrm>
        </p:spPr>
        <p:txBody>
          <a:bodyPr/>
          <a:lstStyle/>
          <a:p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Technologies for the Spectrum Efficiency (1)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1232756"/>
            <a:ext cx="8784976" cy="3348372"/>
          </a:xfrm>
        </p:spPr>
        <p:txBody>
          <a:bodyPr/>
          <a:lstStyle/>
          <a:p>
            <a:r>
              <a:rPr lang="en-US" altLang="ja-JP" sz="2000" b="1" dirty="0" smtClean="0">
                <a:latin typeface="Times New Roman" pitchFamily="18" charset="0"/>
                <a:cs typeface="Times New Roman" pitchFamily="18" charset="0"/>
              </a:rPr>
              <a:t>Down link OFDMA (DL-OFDMA)</a:t>
            </a:r>
          </a:p>
          <a:p>
            <a:pPr lvl="1"/>
            <a:r>
              <a:rPr lang="en-US" altLang="ja-JP" sz="1800" b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altLang="ja-JP" sz="1600" b="1" dirty="0" smtClean="0">
                <a:latin typeface="Times New Roman" pitchFamily="18" charset="0"/>
                <a:cs typeface="Times New Roman" pitchFamily="18" charset="0"/>
              </a:rPr>
              <a:t>technology to make efficient use of frequency resources, i.e. channels, when there are STAs operating with a different channel width</a:t>
            </a:r>
          </a:p>
          <a:p>
            <a:pPr lvl="1"/>
            <a:endParaRPr kumimoji="1" lang="en-US" altLang="ja-JP" sz="1600" b="1" dirty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altLang="ja-JP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kumimoji="1" lang="en-US" altLang="ja-JP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Yasuhiko Inoue (NTT), et. al.</a:t>
            </a:r>
            <a:endParaRPr kumimoji="1" lang="ja-JP" altLang="en-US"/>
          </a:p>
        </p:txBody>
      </p:sp>
      <p:sp>
        <p:nvSpPr>
          <p:cNvPr id="69" name="スライド番号プレースホルダ 6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3DC53-19BC-4764-8465-920A57D26A59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  <p:grpSp>
        <p:nvGrpSpPr>
          <p:cNvPr id="19" name="グループ化 18"/>
          <p:cNvGrpSpPr/>
          <p:nvPr/>
        </p:nvGrpSpPr>
        <p:grpSpPr>
          <a:xfrm>
            <a:off x="107504" y="2166972"/>
            <a:ext cx="8890993" cy="2198132"/>
            <a:chOff x="107504" y="1628800"/>
            <a:chExt cx="8890993" cy="2198132"/>
          </a:xfrm>
        </p:grpSpPr>
        <p:cxnSp>
          <p:nvCxnSpPr>
            <p:cNvPr id="5" name="直線矢印コネクタ 4"/>
            <p:cNvCxnSpPr/>
            <p:nvPr/>
          </p:nvCxnSpPr>
          <p:spPr bwMode="auto">
            <a:xfrm>
              <a:off x="704015" y="3778007"/>
              <a:ext cx="3528392" cy="0"/>
            </a:xfrm>
            <a:prstGeom prst="straightConnector1">
              <a:avLst/>
            </a:prstGeom>
            <a:solidFill>
              <a:srgbClr val="CCFFCC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" name="直線矢印コネクタ 5"/>
            <p:cNvCxnSpPr/>
            <p:nvPr/>
          </p:nvCxnSpPr>
          <p:spPr bwMode="auto">
            <a:xfrm flipV="1">
              <a:off x="704015" y="1700808"/>
              <a:ext cx="0" cy="2070586"/>
            </a:xfrm>
            <a:prstGeom prst="straightConnector1">
              <a:avLst/>
            </a:prstGeom>
            <a:solidFill>
              <a:srgbClr val="CCFFCC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" name="テキスト ボックス 6"/>
            <p:cNvSpPr txBox="1"/>
            <p:nvPr/>
          </p:nvSpPr>
          <p:spPr>
            <a:xfrm>
              <a:off x="107504" y="1628800"/>
              <a:ext cx="53091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b="1" i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Freq.</a:t>
              </a:r>
              <a:endParaRPr kumimoji="1" lang="ja-JP" altLang="en-US" sz="1200" b="1" i="1" dirty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4031940" y="3465004"/>
              <a:ext cx="50206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b="1" i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Time</a:t>
              </a:r>
              <a:endParaRPr kumimoji="1" lang="ja-JP" altLang="en-US" sz="1200" b="1" i="1" dirty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grpSp>
          <p:nvGrpSpPr>
            <p:cNvPr id="9" name="グループ化 37"/>
            <p:cNvGrpSpPr/>
            <p:nvPr/>
          </p:nvGrpSpPr>
          <p:grpSpPr>
            <a:xfrm>
              <a:off x="704015" y="1973171"/>
              <a:ext cx="3384376" cy="1599845"/>
              <a:chOff x="1043608" y="1829155"/>
              <a:chExt cx="2664296" cy="1599845"/>
            </a:xfrm>
          </p:grpSpPr>
          <p:cxnSp>
            <p:nvCxnSpPr>
              <p:cNvPr id="11" name="直線矢印コネクタ 10"/>
              <p:cNvCxnSpPr/>
              <p:nvPr/>
            </p:nvCxnSpPr>
            <p:spPr bwMode="auto">
              <a:xfrm>
                <a:off x="1043608" y="3429000"/>
                <a:ext cx="2664296" cy="0"/>
              </a:xfrm>
              <a:prstGeom prst="straightConnector1">
                <a:avLst/>
              </a:prstGeom>
              <a:solidFill>
                <a:srgbClr val="CCFFCC"/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" name="直線矢印コネクタ 11"/>
              <p:cNvCxnSpPr/>
              <p:nvPr/>
            </p:nvCxnSpPr>
            <p:spPr bwMode="auto">
              <a:xfrm>
                <a:off x="1043608" y="3212976"/>
                <a:ext cx="2664296" cy="0"/>
              </a:xfrm>
              <a:prstGeom prst="straightConnector1">
                <a:avLst/>
              </a:prstGeom>
              <a:solidFill>
                <a:srgbClr val="CCFFCC"/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" name="直線矢印コネクタ 12"/>
              <p:cNvCxnSpPr/>
              <p:nvPr/>
            </p:nvCxnSpPr>
            <p:spPr bwMode="auto">
              <a:xfrm>
                <a:off x="1043608" y="2985919"/>
                <a:ext cx="2664296" cy="0"/>
              </a:xfrm>
              <a:prstGeom prst="straightConnector1">
                <a:avLst/>
              </a:prstGeom>
              <a:solidFill>
                <a:srgbClr val="CCFFCC"/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4" name="直線矢印コネクタ 13"/>
              <p:cNvCxnSpPr/>
              <p:nvPr/>
            </p:nvCxnSpPr>
            <p:spPr bwMode="auto">
              <a:xfrm>
                <a:off x="1043608" y="2747829"/>
                <a:ext cx="2664296" cy="0"/>
              </a:xfrm>
              <a:prstGeom prst="straightConnector1">
                <a:avLst/>
              </a:prstGeom>
              <a:solidFill>
                <a:srgbClr val="CCFFCC"/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5" name="直線矢印コネクタ 14"/>
              <p:cNvCxnSpPr/>
              <p:nvPr/>
            </p:nvCxnSpPr>
            <p:spPr bwMode="auto">
              <a:xfrm>
                <a:off x="1043608" y="2498706"/>
                <a:ext cx="2664296" cy="0"/>
              </a:xfrm>
              <a:prstGeom prst="straightConnector1">
                <a:avLst/>
              </a:prstGeom>
              <a:solidFill>
                <a:srgbClr val="CCFFCC"/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" name="直線矢印コネクタ 15"/>
              <p:cNvCxnSpPr/>
              <p:nvPr/>
            </p:nvCxnSpPr>
            <p:spPr bwMode="auto">
              <a:xfrm>
                <a:off x="1043608" y="2276872"/>
                <a:ext cx="2664296" cy="0"/>
              </a:xfrm>
              <a:prstGeom prst="straightConnector1">
                <a:avLst/>
              </a:prstGeom>
              <a:solidFill>
                <a:srgbClr val="CCFFCC"/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7" name="直線矢印コネクタ 16"/>
              <p:cNvCxnSpPr/>
              <p:nvPr/>
            </p:nvCxnSpPr>
            <p:spPr bwMode="auto">
              <a:xfrm>
                <a:off x="1043608" y="2039369"/>
                <a:ext cx="2664296" cy="0"/>
              </a:xfrm>
              <a:prstGeom prst="straightConnector1">
                <a:avLst/>
              </a:prstGeom>
              <a:solidFill>
                <a:srgbClr val="CCFFCC"/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" name="直線矢印コネクタ 17"/>
              <p:cNvCxnSpPr/>
              <p:nvPr/>
            </p:nvCxnSpPr>
            <p:spPr bwMode="auto">
              <a:xfrm>
                <a:off x="1043608" y="1829155"/>
                <a:ext cx="2664296" cy="0"/>
              </a:xfrm>
              <a:prstGeom prst="straightConnector1">
                <a:avLst/>
              </a:prstGeom>
              <a:solidFill>
                <a:srgbClr val="CCFFCC"/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20" name="正方形/長方形 19"/>
            <p:cNvSpPr/>
            <p:nvPr/>
          </p:nvSpPr>
          <p:spPr bwMode="auto">
            <a:xfrm>
              <a:off x="1693167" y="3356992"/>
              <a:ext cx="682589" cy="406348"/>
            </a:xfrm>
            <a:prstGeom prst="rect">
              <a:avLst/>
            </a:prstGeom>
            <a:solidFill>
              <a:srgbClr val="FF99FF"/>
            </a:solidFill>
            <a:ln w="9525" cap="flat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lIns="68356" tIns="34179" rIns="68356" bIns="34179" rtlCol="0" anchor="ctr"/>
            <a:lstStyle/>
            <a:p>
              <a:pPr algn="ctr"/>
              <a:endParaRPr kumimoji="1" lang="ja-JP" altLang="en-US" sz="900" b="1" dirty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21" name="正方形/長方形 20"/>
            <p:cNvSpPr/>
            <p:nvPr/>
          </p:nvSpPr>
          <p:spPr bwMode="auto">
            <a:xfrm>
              <a:off x="2519772" y="2891845"/>
              <a:ext cx="684076" cy="87149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68356" tIns="34179" rIns="68356" bIns="34179" rtlCol="0" anchor="ctr"/>
            <a:lstStyle/>
            <a:p>
              <a:pPr algn="ctr"/>
              <a:endParaRPr kumimoji="1" lang="ja-JP" altLang="en-US" sz="900" b="1" dirty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22" name="正方形/長方形 21"/>
            <p:cNvSpPr/>
            <p:nvPr/>
          </p:nvSpPr>
          <p:spPr bwMode="auto">
            <a:xfrm>
              <a:off x="827584" y="3581290"/>
              <a:ext cx="684076" cy="182049"/>
            </a:xfrm>
            <a:prstGeom prst="rect">
              <a:avLst/>
            </a:prstGeom>
            <a:solidFill>
              <a:schemeClr val="bg1"/>
            </a:solidFill>
            <a:ln w="9525" cap="flat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lIns="68356" tIns="34179" rIns="68356" bIns="34179" rtlCol="0" anchor="ctr"/>
            <a:lstStyle/>
            <a:p>
              <a:pPr algn="ctr"/>
              <a:endParaRPr kumimoji="1" lang="ja-JP" altLang="en-US" sz="900" b="1" dirty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23" name="正方形/長方形 22"/>
            <p:cNvSpPr/>
            <p:nvPr/>
          </p:nvSpPr>
          <p:spPr bwMode="auto">
            <a:xfrm>
              <a:off x="3347864" y="1973172"/>
              <a:ext cx="720080" cy="180483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68356" tIns="34179" rIns="68356" bIns="34179" rtlCol="0" anchor="ctr"/>
            <a:lstStyle/>
            <a:p>
              <a:pPr algn="ctr"/>
              <a:endParaRPr kumimoji="1" lang="ja-JP" altLang="en-US" sz="900" b="1" dirty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841220" y="3573016"/>
              <a:ext cx="62228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5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802.11a</a:t>
              </a: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1648526" y="3373542"/>
              <a:ext cx="732893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5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802.11n</a:t>
              </a:r>
            </a:p>
            <a:p>
              <a:pPr algn="ctr"/>
              <a:r>
                <a:rPr lang="en-US" altLang="ja-JP" sz="105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(40 MHz)</a:t>
              </a:r>
              <a:endParaRPr kumimoji="1" lang="ja-JP" altLang="en-US" sz="1050" b="1" dirty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2493662" y="3157518"/>
              <a:ext cx="732893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5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802.11ac</a:t>
              </a:r>
            </a:p>
            <a:p>
              <a:pPr algn="ctr"/>
              <a:r>
                <a:rPr lang="en-US" altLang="ja-JP" sz="105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(80 MHz)</a:t>
              </a:r>
              <a:endParaRPr kumimoji="1" lang="ja-JP" altLang="en-US" sz="1050" b="1" dirty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3302062" y="2725470"/>
              <a:ext cx="800219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5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802.11ac</a:t>
              </a:r>
            </a:p>
            <a:p>
              <a:pPr algn="ctr"/>
              <a:r>
                <a:rPr lang="en-US" altLang="ja-JP" sz="105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(160 MHz)</a:t>
              </a:r>
              <a:endParaRPr kumimoji="1" lang="ja-JP" altLang="en-US" sz="1050" b="1" dirty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cxnSp>
          <p:nvCxnSpPr>
            <p:cNvPr id="41" name="直線矢印コネクタ 40"/>
            <p:cNvCxnSpPr/>
            <p:nvPr/>
          </p:nvCxnSpPr>
          <p:spPr bwMode="auto">
            <a:xfrm flipV="1">
              <a:off x="5004048" y="3763339"/>
              <a:ext cx="3888432" cy="14668"/>
            </a:xfrm>
            <a:prstGeom prst="straightConnector1">
              <a:avLst/>
            </a:prstGeom>
            <a:solidFill>
              <a:srgbClr val="CCFFCC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2" name="直線矢印コネクタ 41"/>
            <p:cNvCxnSpPr/>
            <p:nvPr/>
          </p:nvCxnSpPr>
          <p:spPr bwMode="auto">
            <a:xfrm flipV="1">
              <a:off x="5004048" y="1700808"/>
              <a:ext cx="0" cy="2070586"/>
            </a:xfrm>
            <a:prstGeom prst="straightConnector1">
              <a:avLst/>
            </a:prstGeom>
            <a:solidFill>
              <a:srgbClr val="CCFFCC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テキスト ボックス 42"/>
            <p:cNvSpPr txBox="1"/>
            <p:nvPr/>
          </p:nvSpPr>
          <p:spPr>
            <a:xfrm>
              <a:off x="4479545" y="1844824"/>
              <a:ext cx="53091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b="1" i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Freq.</a:t>
              </a:r>
              <a:endParaRPr kumimoji="1" lang="ja-JP" altLang="en-US" sz="1200" b="1" i="1" dirty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8496436" y="3465004"/>
              <a:ext cx="50206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b="1" i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Time</a:t>
              </a:r>
              <a:endParaRPr kumimoji="1" lang="ja-JP" altLang="en-US" sz="1200" b="1" i="1" dirty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grpSp>
          <p:nvGrpSpPr>
            <p:cNvPr id="10" name="グループ化 44"/>
            <p:cNvGrpSpPr/>
            <p:nvPr/>
          </p:nvGrpSpPr>
          <p:grpSpPr>
            <a:xfrm>
              <a:off x="5004048" y="1973171"/>
              <a:ext cx="3672408" cy="1599845"/>
              <a:chOff x="1043608" y="1829155"/>
              <a:chExt cx="2664296" cy="1599845"/>
            </a:xfrm>
          </p:grpSpPr>
          <p:cxnSp>
            <p:nvCxnSpPr>
              <p:cNvPr id="46" name="直線矢印コネクタ 45"/>
              <p:cNvCxnSpPr/>
              <p:nvPr/>
            </p:nvCxnSpPr>
            <p:spPr bwMode="auto">
              <a:xfrm>
                <a:off x="1043608" y="3429000"/>
                <a:ext cx="2664296" cy="0"/>
              </a:xfrm>
              <a:prstGeom prst="straightConnector1">
                <a:avLst/>
              </a:prstGeom>
              <a:solidFill>
                <a:srgbClr val="CCFFCC"/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7" name="直線矢印コネクタ 46"/>
              <p:cNvCxnSpPr/>
              <p:nvPr/>
            </p:nvCxnSpPr>
            <p:spPr bwMode="auto">
              <a:xfrm>
                <a:off x="1043608" y="3212976"/>
                <a:ext cx="2664296" cy="0"/>
              </a:xfrm>
              <a:prstGeom prst="straightConnector1">
                <a:avLst/>
              </a:prstGeom>
              <a:solidFill>
                <a:srgbClr val="CCFFCC"/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8" name="直線矢印コネクタ 47"/>
              <p:cNvCxnSpPr/>
              <p:nvPr/>
            </p:nvCxnSpPr>
            <p:spPr bwMode="auto">
              <a:xfrm>
                <a:off x="1043608" y="2985919"/>
                <a:ext cx="2664296" cy="0"/>
              </a:xfrm>
              <a:prstGeom prst="straightConnector1">
                <a:avLst/>
              </a:prstGeom>
              <a:solidFill>
                <a:srgbClr val="CCFFCC"/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9" name="直線矢印コネクタ 48"/>
              <p:cNvCxnSpPr/>
              <p:nvPr/>
            </p:nvCxnSpPr>
            <p:spPr bwMode="auto">
              <a:xfrm>
                <a:off x="1043608" y="2747829"/>
                <a:ext cx="2664296" cy="0"/>
              </a:xfrm>
              <a:prstGeom prst="straightConnector1">
                <a:avLst/>
              </a:prstGeom>
              <a:solidFill>
                <a:srgbClr val="CCFFCC"/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0" name="直線矢印コネクタ 49"/>
              <p:cNvCxnSpPr/>
              <p:nvPr/>
            </p:nvCxnSpPr>
            <p:spPr bwMode="auto">
              <a:xfrm>
                <a:off x="1043608" y="2498706"/>
                <a:ext cx="2664296" cy="0"/>
              </a:xfrm>
              <a:prstGeom prst="straightConnector1">
                <a:avLst/>
              </a:prstGeom>
              <a:solidFill>
                <a:srgbClr val="CCFFCC"/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1" name="直線矢印コネクタ 50"/>
              <p:cNvCxnSpPr/>
              <p:nvPr/>
            </p:nvCxnSpPr>
            <p:spPr bwMode="auto">
              <a:xfrm>
                <a:off x="1043608" y="2276872"/>
                <a:ext cx="2664296" cy="0"/>
              </a:xfrm>
              <a:prstGeom prst="straightConnector1">
                <a:avLst/>
              </a:prstGeom>
              <a:solidFill>
                <a:srgbClr val="CCFFCC"/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2" name="直線矢印コネクタ 51"/>
              <p:cNvCxnSpPr/>
              <p:nvPr/>
            </p:nvCxnSpPr>
            <p:spPr bwMode="auto">
              <a:xfrm>
                <a:off x="1043608" y="2039369"/>
                <a:ext cx="2664296" cy="0"/>
              </a:xfrm>
              <a:prstGeom prst="straightConnector1">
                <a:avLst/>
              </a:prstGeom>
              <a:solidFill>
                <a:srgbClr val="CCFFCC"/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3" name="直線矢印コネクタ 52"/>
              <p:cNvCxnSpPr/>
              <p:nvPr/>
            </p:nvCxnSpPr>
            <p:spPr bwMode="auto">
              <a:xfrm>
                <a:off x="1043608" y="1829155"/>
                <a:ext cx="2664296" cy="0"/>
              </a:xfrm>
              <a:prstGeom prst="straightConnector1">
                <a:avLst/>
              </a:prstGeom>
              <a:solidFill>
                <a:srgbClr val="CCFFCC"/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54" name="正方形/長方形 53"/>
            <p:cNvSpPr/>
            <p:nvPr/>
          </p:nvSpPr>
          <p:spPr bwMode="auto">
            <a:xfrm>
              <a:off x="5993200" y="3356992"/>
              <a:ext cx="682589" cy="406348"/>
            </a:xfrm>
            <a:prstGeom prst="rect">
              <a:avLst/>
            </a:prstGeom>
            <a:solidFill>
              <a:srgbClr val="FF99FF"/>
            </a:solidFill>
            <a:ln w="9525" cap="flat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lIns="68356" tIns="34179" rIns="68356" bIns="34179" rtlCol="0" anchor="ctr"/>
            <a:lstStyle/>
            <a:p>
              <a:pPr algn="ctr"/>
              <a:endParaRPr kumimoji="1" lang="ja-JP" altLang="en-US" sz="900" b="1" dirty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55" name="正方形/長方形 54"/>
            <p:cNvSpPr/>
            <p:nvPr/>
          </p:nvSpPr>
          <p:spPr bwMode="auto">
            <a:xfrm>
              <a:off x="6819804" y="2891845"/>
              <a:ext cx="735637" cy="87149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68356" tIns="34179" rIns="68356" bIns="34179" rtlCol="0" anchor="ctr"/>
            <a:lstStyle/>
            <a:p>
              <a:pPr algn="ctr"/>
              <a:endParaRPr kumimoji="1" lang="ja-JP" altLang="en-US" sz="900" b="1" dirty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56" name="正方形/長方形 55"/>
            <p:cNvSpPr/>
            <p:nvPr/>
          </p:nvSpPr>
          <p:spPr bwMode="auto">
            <a:xfrm>
              <a:off x="5127617" y="3581290"/>
              <a:ext cx="684076" cy="182049"/>
            </a:xfrm>
            <a:prstGeom prst="rect">
              <a:avLst/>
            </a:prstGeom>
            <a:solidFill>
              <a:schemeClr val="bg1"/>
            </a:solidFill>
            <a:ln w="9525" cap="flat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lIns="68356" tIns="34179" rIns="68356" bIns="34179" rtlCol="0" anchor="ctr"/>
            <a:lstStyle/>
            <a:p>
              <a:pPr algn="ctr"/>
              <a:endParaRPr kumimoji="1" lang="ja-JP" altLang="en-US" sz="900" b="1" dirty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57" name="正方形/長方形 56"/>
            <p:cNvSpPr/>
            <p:nvPr/>
          </p:nvSpPr>
          <p:spPr bwMode="auto">
            <a:xfrm>
              <a:off x="7780448" y="1973172"/>
              <a:ext cx="720080" cy="1804836"/>
            </a:xfrm>
            <a:prstGeom prst="rect">
              <a:avLst/>
            </a:prstGeom>
            <a:gradFill>
              <a:gsLst>
                <a:gs pos="0">
                  <a:srgbClr val="92D050"/>
                </a:gs>
                <a:gs pos="76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9525" cap="flat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68356" tIns="34179" rIns="68356" bIns="34179" rtlCol="0" anchor="ctr"/>
            <a:lstStyle/>
            <a:p>
              <a:pPr algn="ctr"/>
              <a:endParaRPr kumimoji="1" lang="ja-JP" altLang="en-US" sz="900" b="1" dirty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58" name="テキスト ボックス 57"/>
            <p:cNvSpPr txBox="1"/>
            <p:nvPr/>
          </p:nvSpPr>
          <p:spPr>
            <a:xfrm>
              <a:off x="5141253" y="3573016"/>
              <a:ext cx="62228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5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802.11a</a:t>
              </a:r>
            </a:p>
          </p:txBody>
        </p:sp>
        <p:sp>
          <p:nvSpPr>
            <p:cNvPr id="59" name="テキスト ボックス 58"/>
            <p:cNvSpPr txBox="1"/>
            <p:nvPr/>
          </p:nvSpPr>
          <p:spPr>
            <a:xfrm>
              <a:off x="5948559" y="3373542"/>
              <a:ext cx="732893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5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802.11n</a:t>
              </a:r>
            </a:p>
            <a:p>
              <a:pPr algn="ctr"/>
              <a:r>
                <a:rPr lang="en-US" altLang="ja-JP" sz="105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(40 MHz)</a:t>
              </a:r>
              <a:endParaRPr kumimoji="1" lang="ja-JP" altLang="en-US" sz="1050" b="1" dirty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60" name="テキスト ボックス 59"/>
            <p:cNvSpPr txBox="1"/>
            <p:nvPr/>
          </p:nvSpPr>
          <p:spPr>
            <a:xfrm>
              <a:off x="6834589" y="3157518"/>
              <a:ext cx="732893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5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802.11ac</a:t>
              </a:r>
            </a:p>
            <a:p>
              <a:pPr algn="ctr"/>
              <a:r>
                <a:rPr lang="en-US" altLang="ja-JP" sz="105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(80 MHz)</a:t>
              </a:r>
              <a:endParaRPr kumimoji="1" lang="ja-JP" altLang="en-US" sz="1050" b="1" dirty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62" name="正方形/長方形 61"/>
            <p:cNvSpPr/>
            <p:nvPr/>
          </p:nvSpPr>
          <p:spPr bwMode="auto">
            <a:xfrm>
              <a:off x="5127617" y="1973172"/>
              <a:ext cx="684076" cy="1383820"/>
            </a:xfrm>
            <a:prstGeom prst="rect">
              <a:avLst/>
            </a:prstGeom>
            <a:solidFill>
              <a:srgbClr val="92D050"/>
            </a:solidFill>
            <a:ln w="9525" cap="flat">
              <a:solidFill>
                <a:srgbClr val="00B050"/>
              </a:solidFill>
              <a:miter lim="800000"/>
              <a:headEnd/>
              <a:tailEnd/>
            </a:ln>
          </p:spPr>
          <p:txBody>
            <a:bodyPr wrap="none" lIns="68356" tIns="34179" rIns="68356" bIns="34179" rtlCol="0" anchor="ctr"/>
            <a:lstStyle/>
            <a:p>
              <a:pPr algn="ctr"/>
              <a:endParaRPr kumimoji="1" lang="ja-JP" altLang="en-US" sz="900" b="1" dirty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63" name="正方形/長方形 62"/>
            <p:cNvSpPr/>
            <p:nvPr/>
          </p:nvSpPr>
          <p:spPr bwMode="auto">
            <a:xfrm>
              <a:off x="5988735" y="1973172"/>
              <a:ext cx="684076" cy="1156764"/>
            </a:xfrm>
            <a:prstGeom prst="rect">
              <a:avLst/>
            </a:prstGeom>
            <a:solidFill>
              <a:srgbClr val="92D050"/>
            </a:solidFill>
            <a:ln w="9525" cap="flat">
              <a:solidFill>
                <a:srgbClr val="00B050"/>
              </a:solidFill>
              <a:miter lim="800000"/>
              <a:headEnd/>
              <a:tailEnd/>
            </a:ln>
          </p:spPr>
          <p:txBody>
            <a:bodyPr wrap="none" lIns="68356" tIns="34179" rIns="68356" bIns="34179" rtlCol="0" anchor="ctr"/>
            <a:lstStyle/>
            <a:p>
              <a:pPr algn="ctr"/>
              <a:endParaRPr kumimoji="1" lang="ja-JP" altLang="en-US" sz="900" b="1" dirty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64" name="正方形/長方形 63"/>
            <p:cNvSpPr/>
            <p:nvPr/>
          </p:nvSpPr>
          <p:spPr bwMode="auto">
            <a:xfrm>
              <a:off x="6818103" y="1988840"/>
              <a:ext cx="762676" cy="653882"/>
            </a:xfrm>
            <a:prstGeom prst="rect">
              <a:avLst/>
            </a:prstGeom>
            <a:solidFill>
              <a:srgbClr val="92D050"/>
            </a:solidFill>
            <a:ln w="9525" cap="flat">
              <a:solidFill>
                <a:srgbClr val="00B050"/>
              </a:solidFill>
              <a:miter lim="800000"/>
              <a:headEnd/>
              <a:tailEnd/>
            </a:ln>
          </p:spPr>
          <p:txBody>
            <a:bodyPr wrap="none" lIns="68356" tIns="34179" rIns="68356" bIns="34179" rtlCol="0" anchor="ctr"/>
            <a:lstStyle/>
            <a:p>
              <a:pPr algn="ctr"/>
              <a:endParaRPr kumimoji="1" lang="ja-JP" altLang="en-US" sz="900" b="1" dirty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65" name="テキスト ボックス 64"/>
            <p:cNvSpPr txBox="1"/>
            <p:nvPr/>
          </p:nvSpPr>
          <p:spPr>
            <a:xfrm>
              <a:off x="5089555" y="2204864"/>
              <a:ext cx="779381" cy="9002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5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OFDMA</a:t>
              </a:r>
            </a:p>
            <a:p>
              <a:pPr algn="ctr"/>
              <a:r>
                <a:rPr lang="en-US" altLang="ja-JP" sz="105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Capable</a:t>
              </a:r>
            </a:p>
            <a:p>
              <a:pPr algn="ctr"/>
              <a:r>
                <a:rPr lang="en-US" altLang="ja-JP" sz="105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STA</a:t>
              </a:r>
            </a:p>
            <a:p>
              <a:pPr algn="ctr"/>
              <a:endParaRPr lang="en-US" altLang="ja-JP" sz="1050" b="1" dirty="0" smtClean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  <a:p>
              <a:pPr algn="ctr"/>
              <a:r>
                <a:rPr kumimoji="1" lang="en-US" altLang="ja-JP" sz="105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(802.11ax)</a:t>
              </a:r>
            </a:p>
          </p:txBody>
        </p:sp>
        <p:sp>
          <p:nvSpPr>
            <p:cNvPr id="66" name="テキスト ボックス 65"/>
            <p:cNvSpPr txBox="1"/>
            <p:nvPr/>
          </p:nvSpPr>
          <p:spPr>
            <a:xfrm>
              <a:off x="5953651" y="2060848"/>
              <a:ext cx="779381" cy="9002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5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OFDMA</a:t>
              </a:r>
            </a:p>
            <a:p>
              <a:pPr algn="ctr"/>
              <a:r>
                <a:rPr lang="en-US" altLang="ja-JP" sz="105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Capable</a:t>
              </a:r>
            </a:p>
            <a:p>
              <a:pPr algn="ctr"/>
              <a:r>
                <a:rPr lang="en-US" altLang="ja-JP" sz="105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STA</a:t>
              </a:r>
            </a:p>
            <a:p>
              <a:pPr algn="ctr"/>
              <a:endParaRPr lang="en-US" altLang="ja-JP" sz="1050" b="1" dirty="0" smtClean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  <a:p>
              <a:pPr algn="ctr"/>
              <a:r>
                <a:rPr kumimoji="1" lang="en-US" altLang="ja-JP" sz="105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(802.11ax)</a:t>
              </a:r>
            </a:p>
          </p:txBody>
        </p:sp>
        <p:sp>
          <p:nvSpPr>
            <p:cNvPr id="67" name="テキスト ボックス 66"/>
            <p:cNvSpPr txBox="1"/>
            <p:nvPr/>
          </p:nvSpPr>
          <p:spPr>
            <a:xfrm>
              <a:off x="6804248" y="1970256"/>
              <a:ext cx="77653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05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OFDMA</a:t>
              </a:r>
            </a:p>
            <a:p>
              <a:pPr algn="ctr"/>
              <a:r>
                <a:rPr lang="en-US" altLang="ja-JP" sz="105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Capable STA</a:t>
              </a:r>
              <a:endParaRPr kumimoji="1" lang="en-US" altLang="ja-JP" sz="1050" b="1" dirty="0" smtClean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  <a:p>
              <a:pPr algn="ctr"/>
              <a:r>
                <a:rPr kumimoji="1" lang="en-US" altLang="ja-JP" sz="105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(802.11ax)</a:t>
              </a:r>
            </a:p>
          </p:txBody>
        </p:sp>
        <p:sp>
          <p:nvSpPr>
            <p:cNvPr id="68" name="テキスト ボックス 67"/>
            <p:cNvSpPr txBox="1"/>
            <p:nvPr/>
          </p:nvSpPr>
          <p:spPr>
            <a:xfrm>
              <a:off x="7766558" y="2132856"/>
              <a:ext cx="800219" cy="15465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5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OFDMA</a:t>
              </a:r>
            </a:p>
            <a:p>
              <a:pPr algn="ctr"/>
              <a:r>
                <a:rPr kumimoji="1" lang="en-US" altLang="ja-JP" sz="105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Capable</a:t>
              </a:r>
            </a:p>
            <a:p>
              <a:pPr algn="ctr"/>
              <a:r>
                <a:rPr lang="en-US" altLang="ja-JP" sz="105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STA</a:t>
              </a:r>
              <a:endParaRPr kumimoji="1" lang="en-US" altLang="ja-JP" sz="1050" b="1" dirty="0" smtClean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  <a:p>
              <a:pPr algn="ctr"/>
              <a:endParaRPr kumimoji="1" lang="en-US" altLang="ja-JP" sz="1050" b="1" dirty="0" smtClean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  <a:p>
              <a:pPr algn="ctr"/>
              <a:r>
                <a:rPr lang="en-US" altLang="ja-JP" sz="105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Or</a:t>
              </a:r>
            </a:p>
            <a:p>
              <a:pPr algn="ctr"/>
              <a:endParaRPr kumimoji="1" lang="en-US" altLang="ja-JP" sz="1050" b="1" dirty="0" smtClean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  <a:p>
              <a:pPr algn="ctr"/>
              <a:r>
                <a:rPr kumimoji="1" lang="en-US" altLang="ja-JP" sz="105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802.11ac</a:t>
              </a:r>
            </a:p>
            <a:p>
              <a:pPr algn="ctr"/>
              <a:r>
                <a:rPr lang="en-US" altLang="ja-JP" sz="105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STA</a:t>
              </a:r>
              <a:endParaRPr kumimoji="1" lang="en-US" altLang="ja-JP" sz="1050" b="1" dirty="0" smtClean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  <a:p>
              <a:pPr algn="ctr"/>
              <a:r>
                <a:rPr lang="en-US" altLang="ja-JP" sz="105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(160 MHz)</a:t>
              </a:r>
              <a:endParaRPr kumimoji="1" lang="ja-JP" altLang="en-US" sz="1050" b="1" dirty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03" name="テキスト ボックス 102"/>
            <p:cNvSpPr txBox="1"/>
            <p:nvPr/>
          </p:nvSpPr>
          <p:spPr>
            <a:xfrm>
              <a:off x="251520" y="3573016"/>
              <a:ext cx="45717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05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Ch.1</a:t>
              </a:r>
              <a:endParaRPr kumimoji="1" lang="ja-JP" altLang="en-US" sz="1050" b="1" dirty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04" name="テキスト ボックス 103"/>
            <p:cNvSpPr txBox="1"/>
            <p:nvPr/>
          </p:nvSpPr>
          <p:spPr>
            <a:xfrm>
              <a:off x="251520" y="3356992"/>
              <a:ext cx="45717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05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Ch.2</a:t>
              </a:r>
            </a:p>
          </p:txBody>
        </p:sp>
        <p:sp>
          <p:nvSpPr>
            <p:cNvPr id="105" name="テキスト ボックス 104"/>
            <p:cNvSpPr txBox="1"/>
            <p:nvPr/>
          </p:nvSpPr>
          <p:spPr>
            <a:xfrm>
              <a:off x="251520" y="3103076"/>
              <a:ext cx="45717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05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Ch.3</a:t>
              </a:r>
            </a:p>
          </p:txBody>
        </p:sp>
        <p:sp>
          <p:nvSpPr>
            <p:cNvPr id="106" name="テキスト ボックス 105"/>
            <p:cNvSpPr txBox="1"/>
            <p:nvPr/>
          </p:nvSpPr>
          <p:spPr>
            <a:xfrm>
              <a:off x="251520" y="2887052"/>
              <a:ext cx="45717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05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Ch.4</a:t>
              </a:r>
            </a:p>
          </p:txBody>
        </p:sp>
        <p:sp>
          <p:nvSpPr>
            <p:cNvPr id="107" name="テキスト ボックス 106"/>
            <p:cNvSpPr txBox="1"/>
            <p:nvPr/>
          </p:nvSpPr>
          <p:spPr>
            <a:xfrm>
              <a:off x="260057" y="2636912"/>
              <a:ext cx="45717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05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Ch.5</a:t>
              </a:r>
            </a:p>
          </p:txBody>
        </p:sp>
        <p:sp>
          <p:nvSpPr>
            <p:cNvPr id="108" name="テキスト ボックス 107"/>
            <p:cNvSpPr txBox="1"/>
            <p:nvPr/>
          </p:nvSpPr>
          <p:spPr>
            <a:xfrm>
              <a:off x="251520" y="2420888"/>
              <a:ext cx="45717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05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Ch.6</a:t>
              </a:r>
            </a:p>
          </p:txBody>
        </p:sp>
        <p:sp>
          <p:nvSpPr>
            <p:cNvPr id="109" name="テキスト ボックス 108"/>
            <p:cNvSpPr txBox="1"/>
            <p:nvPr/>
          </p:nvSpPr>
          <p:spPr>
            <a:xfrm>
              <a:off x="251520" y="2166972"/>
              <a:ext cx="45717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05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Ch.7</a:t>
              </a:r>
              <a:endParaRPr kumimoji="1" lang="ja-JP" altLang="en-US" sz="1050" b="1" dirty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10" name="テキスト ボックス 109"/>
            <p:cNvSpPr txBox="1"/>
            <p:nvPr/>
          </p:nvSpPr>
          <p:spPr>
            <a:xfrm>
              <a:off x="251520" y="1950948"/>
              <a:ext cx="45717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05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Ch.8</a:t>
              </a:r>
            </a:p>
          </p:txBody>
        </p:sp>
        <p:sp>
          <p:nvSpPr>
            <p:cNvPr id="87" name="テキスト ボックス 86"/>
            <p:cNvSpPr txBox="1"/>
            <p:nvPr/>
          </p:nvSpPr>
          <p:spPr>
            <a:xfrm>
              <a:off x="5059225" y="3356992"/>
              <a:ext cx="80342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90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Guard Band</a:t>
              </a:r>
            </a:p>
          </p:txBody>
        </p:sp>
        <p:sp>
          <p:nvSpPr>
            <p:cNvPr id="88" name="テキスト ボックス 87"/>
            <p:cNvSpPr txBox="1"/>
            <p:nvPr/>
          </p:nvSpPr>
          <p:spPr>
            <a:xfrm>
              <a:off x="5945647" y="3140968"/>
              <a:ext cx="80342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90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Guard Band</a:t>
              </a:r>
            </a:p>
          </p:txBody>
        </p:sp>
        <p:sp>
          <p:nvSpPr>
            <p:cNvPr id="98" name="テキスト ボックス 97"/>
            <p:cNvSpPr txBox="1"/>
            <p:nvPr/>
          </p:nvSpPr>
          <p:spPr>
            <a:xfrm>
              <a:off x="6787417" y="2636912"/>
              <a:ext cx="80342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90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Guard Band</a:t>
              </a:r>
            </a:p>
          </p:txBody>
        </p:sp>
        <p:sp>
          <p:nvSpPr>
            <p:cNvPr id="101" name="右矢印 100"/>
            <p:cNvSpPr/>
            <p:nvPr/>
          </p:nvSpPr>
          <p:spPr bwMode="auto">
            <a:xfrm>
              <a:off x="4283968" y="2420888"/>
              <a:ext cx="432048" cy="772664"/>
            </a:xfrm>
            <a:prstGeom prst="rightArrow">
              <a:avLst/>
            </a:prstGeom>
            <a:gradFill rotWithShape="1">
              <a:gsLst>
                <a:gs pos="0">
                  <a:srgbClr val="31789C"/>
                </a:gs>
                <a:gs pos="50000">
                  <a:srgbClr val="4BAEE0"/>
                </a:gs>
                <a:gs pos="100000">
                  <a:srgbClr val="5BD0FF"/>
                </a:gs>
              </a:gsLst>
              <a:lin ang="5400000" scaled="1"/>
            </a:gradFill>
            <a:ln w="9525" cap="flat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lIns="68356" tIns="34179" rIns="68356" bIns="34179" rtlCol="0" anchor="ctr"/>
            <a:lstStyle/>
            <a:p>
              <a:pPr algn="ctr"/>
              <a:endParaRPr kumimoji="1" lang="ja-JP" altLang="en-US" sz="900" b="1" dirty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</p:grpSp>
      <p:sp>
        <p:nvSpPr>
          <p:cNvPr id="70" name="コンテンツ プレースホルダー 2"/>
          <p:cNvSpPr txBox="1">
            <a:spLocks/>
          </p:cNvSpPr>
          <p:nvPr/>
        </p:nvSpPr>
        <p:spPr>
          <a:xfrm>
            <a:off x="179512" y="4473116"/>
            <a:ext cx="8784976" cy="1224136"/>
          </a:xfrm>
          <a:prstGeom prst="foldedCorner">
            <a:avLst>
              <a:gd name="adj" fmla="val 8792"/>
            </a:avLst>
          </a:prstGeom>
          <a:solidFill>
            <a:srgbClr val="FFFFCC"/>
          </a:solidFill>
          <a:ln>
            <a:solidFill>
              <a:srgbClr val="FFC000"/>
            </a:solidFill>
          </a:ln>
        </p:spPr>
        <p:txBody>
          <a:bodyPr/>
          <a:lstStyle/>
          <a:p>
            <a:pPr marL="268288" marR="0" lvl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1" lang="en-US" altLang="ja-JP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Benefit of this technology</a:t>
            </a:r>
          </a:p>
          <a:p>
            <a:pPr marL="538163" marR="0" lvl="1" indent="-269875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1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DL-OFDMA is an effective way of enhancing the frequency resource utilization especially when legacy devices are operating on the same network.</a:t>
            </a:r>
          </a:p>
          <a:p>
            <a:pPr marL="806450" marR="0" lvl="2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en-US" altLang="ja-JP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Ref: Brian Hart, et. Al. “DL OFDMA for Mixed Clients”, IEEE 802.11-10-0317-01 </a:t>
            </a: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179512" y="5805264"/>
            <a:ext cx="8820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NTT supports DL-OFDMA since it is an effective way to achieve high system capacity in the cases of supporting STAs with difference channel bandwidths as well as supporting legacy devices.</a:t>
            </a:r>
          </a:p>
        </p:txBody>
      </p:sp>
      <p:sp>
        <p:nvSpPr>
          <p:cNvPr id="24" name="日付プレースホルダー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July 2012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6755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3806</TotalTime>
  <Words>1876</Words>
  <Application>Microsoft Office PowerPoint</Application>
  <PresentationFormat>画面に合わせる (4:3)</PresentationFormat>
  <Paragraphs>391</Paragraphs>
  <Slides>18</Slides>
  <Notes>1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18</vt:i4>
      </vt:variant>
    </vt:vector>
  </HeadingPairs>
  <TitlesOfParts>
    <vt:vector size="21" baseType="lpstr">
      <vt:lpstr>802-11-Submission</vt:lpstr>
      <vt:lpstr>Document</vt:lpstr>
      <vt:lpstr>数式</vt:lpstr>
      <vt:lpstr>Improved Spectrum Efficiency for the Next Generation WLANs</vt:lpstr>
      <vt:lpstr>Outline</vt:lpstr>
      <vt:lpstr>Background</vt:lpstr>
      <vt:lpstr>Important use case of recent WLANs</vt:lpstr>
      <vt:lpstr>Cellular data offload</vt:lpstr>
      <vt:lpstr>Requirements for the next generation WLANs</vt:lpstr>
      <vt:lpstr>Possible technologies to achieve the system capacity of 10 G bit/s</vt:lpstr>
      <vt:lpstr>Technologies for the higher data rates</vt:lpstr>
      <vt:lpstr>Technologies for the Spectrum Efficiency (1)</vt:lpstr>
      <vt:lpstr>Technologies for the spectrum efficiency (2)</vt:lpstr>
      <vt:lpstr>Rough estimation of performance improvement</vt:lpstr>
      <vt:lpstr>Summary</vt:lpstr>
      <vt:lpstr>Straw Poll</vt:lpstr>
      <vt:lpstr>BACKUP SLIDES</vt:lpstr>
      <vt:lpstr>A service image of WLAN in near future</vt:lpstr>
      <vt:lpstr>Analysis on the possible technologies (1)</vt:lpstr>
      <vt:lpstr>Analysis on the possible technologies (2)</vt:lpstr>
      <vt:lpstr>Analysis on the possible technologies (3)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inoue</dc:creator>
  <cp:lastModifiedBy>inoue</cp:lastModifiedBy>
  <cp:revision>198</cp:revision>
  <cp:lastPrinted>2012-05-16T15:07:30Z</cp:lastPrinted>
  <dcterms:created xsi:type="dcterms:W3CDTF">2012-04-05T05:49:04Z</dcterms:created>
  <dcterms:modified xsi:type="dcterms:W3CDTF">2012-07-13T09:59:31Z</dcterms:modified>
</cp:coreProperties>
</file>